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4" r:id="rId6"/>
    <p:sldId id="259" r:id="rId7"/>
    <p:sldId id="260" r:id="rId8"/>
    <p:sldId id="265"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A213F-91D6-3224-C17B-EC785042AEF1}" v="239" dt="2024-04-28T03:12:01.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73BCEA90-F7D5-4EC1-9BE2-5A49A20F4B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9848F91B-FA65-4A06-A177-8CCF7EBC8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12178410" cy="6195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Wind Blowing A Palm Background Bleachers">
            <a:extLst>
              <a:ext uri="{FF2B5EF4-FFF2-40B4-BE49-F238E27FC236}">
                <a16:creationId xmlns:a16="http://schemas.microsoft.com/office/drawing/2014/main" xmlns="" id="{72710EBF-8480-DA97-7AA6-5A13EE34942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mt="30000"/>
          </a:blip>
          <a:srcRect r="6250" b="6250"/>
          <a:stretch/>
        </p:blipFill>
        <p:spPr>
          <a:xfrm>
            <a:off x="589269" y="0"/>
            <a:ext cx="11013465" cy="6195072"/>
          </a:xfrm>
          <a:prstGeom prst="rect">
            <a:avLst/>
          </a:prstGeom>
        </p:spPr>
      </p:pic>
      <p:sp>
        <p:nvSpPr>
          <p:cNvPr id="22" name="Graphic 14">
            <a:extLst>
              <a:ext uri="{FF2B5EF4-FFF2-40B4-BE49-F238E27FC236}">
                <a16:creationId xmlns:a16="http://schemas.microsoft.com/office/drawing/2014/main" xmlns="" id="{2CF7CF5F-D747-47B3-80B1-8392750446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2" name="Title 1"/>
          <p:cNvSpPr>
            <a:spLocks noGrp="1"/>
          </p:cNvSpPr>
          <p:nvPr>
            <p:ph type="ctrTitle"/>
          </p:nvPr>
        </p:nvSpPr>
        <p:spPr>
          <a:xfrm>
            <a:off x="1403632" y="914399"/>
            <a:ext cx="9283781" cy="2595563"/>
          </a:xfrm>
        </p:spPr>
        <p:txBody>
          <a:bodyPr>
            <a:normAutofit/>
          </a:bodyPr>
          <a:lstStyle/>
          <a:p>
            <a:r>
              <a:rPr lang="en-US" sz="5000">
                <a:solidFill>
                  <a:schemeClr val="bg1"/>
                </a:solidFill>
                <a:latin typeface="Calibri"/>
                <a:cs typeface="Calibri"/>
              </a:rPr>
              <a:t>Criminal Courts in Bangladesh</a:t>
            </a:r>
            <a:endParaRPr lang="en-US" sz="5000">
              <a:solidFill>
                <a:schemeClr val="bg1"/>
              </a:solidFill>
            </a:endParaRPr>
          </a:p>
        </p:txBody>
      </p:sp>
      <p:sp>
        <p:nvSpPr>
          <p:cNvPr id="24" name="Graphic 14">
            <a:extLst>
              <a:ext uri="{FF2B5EF4-FFF2-40B4-BE49-F238E27FC236}">
                <a16:creationId xmlns:a16="http://schemas.microsoft.com/office/drawing/2014/main" xmlns="" id="{820B6604-1FF9-43F5-AC47-3D41CB2F56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3" name="Subtitle 2"/>
          <p:cNvSpPr>
            <a:spLocks noGrp="1"/>
          </p:cNvSpPr>
          <p:nvPr>
            <p:ph type="subTitle" idx="1"/>
          </p:nvPr>
        </p:nvSpPr>
        <p:spPr>
          <a:xfrm>
            <a:off x="1403632" y="3602037"/>
            <a:ext cx="9283781" cy="2446338"/>
          </a:xfrm>
        </p:spPr>
        <p:txBody>
          <a:bodyPr>
            <a:normAutofit/>
          </a:bodyPr>
          <a:lstStyle/>
          <a:p>
            <a:endParaRPr lang="en-US" sz="2200">
              <a:solidFill>
                <a:schemeClr val="bg1"/>
              </a:solidFill>
            </a:endParaRPr>
          </a:p>
        </p:txBody>
      </p:sp>
      <p:sp>
        <p:nvSpPr>
          <p:cNvPr id="26" name="Rectangle 25">
            <a:extLst>
              <a:ext uri="{FF2B5EF4-FFF2-40B4-BE49-F238E27FC236}">
                <a16:creationId xmlns:a16="http://schemas.microsoft.com/office/drawing/2014/main" xmlns="" id="{D98779F6-5395-4B82-BDCB-4ADF6A5B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373"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raphic 14">
            <a:extLst>
              <a:ext uri="{FF2B5EF4-FFF2-40B4-BE49-F238E27FC236}">
                <a16:creationId xmlns:a16="http://schemas.microsoft.com/office/drawing/2014/main" xmlns="" id="{CE1108CD-786E-4304-9504-9C5AD6482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30" name="Rectangle 29">
            <a:extLst>
              <a:ext uri="{FF2B5EF4-FFF2-40B4-BE49-F238E27FC236}">
                <a16:creationId xmlns:a16="http://schemas.microsoft.com/office/drawing/2014/main" xmlns="" id="{C70191CD-D48F-4F7A-8077-0380603A29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945703A1-3BE1-EE92-830E-D16C060FAAF2}"/>
              </a:ext>
            </a:extLst>
          </p:cNvPr>
          <p:cNvSpPr>
            <a:spLocks noGrp="1"/>
          </p:cNvSpPr>
          <p:nvPr>
            <p:ph type="title"/>
          </p:nvPr>
        </p:nvSpPr>
        <p:spPr>
          <a:xfrm>
            <a:off x="838200" y="669925"/>
            <a:ext cx="4508946" cy="1325563"/>
          </a:xfrm>
        </p:spPr>
        <p:txBody>
          <a:bodyPr anchor="b">
            <a:normAutofit/>
          </a:bodyPr>
          <a:lstStyle/>
          <a:p>
            <a:endParaRPr lang="en-US" sz="900" dirty="0">
              <a:solidFill>
                <a:schemeClr val="bg1"/>
              </a:solidFill>
              <a:latin typeface="Helvetica"/>
              <a:cs typeface="Helvetica"/>
            </a:endParaRPr>
          </a:p>
          <a:p>
            <a:pPr algn="r"/>
            <a:endParaRPr lang="en-US" dirty="0">
              <a:solidFill>
                <a:schemeClr val="bg1"/>
              </a:solidFill>
            </a:endParaRPr>
          </a:p>
        </p:txBody>
      </p:sp>
      <p:cxnSp>
        <p:nvCxnSpPr>
          <p:cNvPr id="10" name="Straight Connector 9">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4A03D6F-5D97-0C94-3E2F-01F948983794}"/>
              </a:ext>
            </a:extLst>
          </p:cNvPr>
          <p:cNvSpPr>
            <a:spLocks noGrp="1"/>
          </p:cNvSpPr>
          <p:nvPr>
            <p:ph idx="1"/>
          </p:nvPr>
        </p:nvSpPr>
        <p:spPr>
          <a:xfrm>
            <a:off x="415007" y="673676"/>
            <a:ext cx="11333231" cy="6070934"/>
          </a:xfrm>
        </p:spPr>
        <p:txBody>
          <a:bodyPr vert="horz" lIns="91440" tIns="45720" rIns="91440" bIns="45720" rtlCol="0" anchor="t">
            <a:noAutofit/>
          </a:bodyPr>
          <a:lstStyle/>
          <a:p>
            <a:r>
              <a:rPr lang="en-US" sz="2400" dirty="0">
                <a:solidFill>
                  <a:srgbClr val="FFC000"/>
                </a:solidFill>
                <a:latin typeface="Times New Roman"/>
                <a:cs typeface="Helvetica"/>
              </a:rPr>
              <a:t>Followings are the general differences between investigation and inquiry, which are as follows:</a:t>
            </a:r>
          </a:p>
          <a:p>
            <a:r>
              <a:rPr lang="en-US" sz="2400" dirty="0">
                <a:solidFill>
                  <a:schemeClr val="bg1"/>
                </a:solidFill>
                <a:latin typeface="Times New Roman"/>
                <a:cs typeface="Calibri"/>
              </a:rPr>
              <a:t>﻿﻿﻿</a:t>
            </a:r>
            <a:r>
              <a:rPr lang="en-US" sz="2400" dirty="0">
                <a:solidFill>
                  <a:schemeClr val="bg1"/>
                </a:solidFill>
                <a:latin typeface="Times New Roman"/>
                <a:cs typeface="Helvetica"/>
              </a:rPr>
              <a:t>An investigation commences when FIR is lodges to the Officer-in-Charge of a Police Station, whereas, an inquiry commences when complaint is file to the Magistrate.</a:t>
            </a:r>
          </a:p>
          <a:p>
            <a:r>
              <a:rPr lang="en-US" sz="2400" dirty="0">
                <a:solidFill>
                  <a:schemeClr val="bg1"/>
                </a:solidFill>
                <a:latin typeface="Times New Roman"/>
                <a:cs typeface="Calibri"/>
              </a:rPr>
              <a:t>﻿﻿﻿</a:t>
            </a:r>
            <a:r>
              <a:rPr lang="en-US" sz="2400" dirty="0">
                <a:solidFill>
                  <a:schemeClr val="bg1"/>
                </a:solidFill>
                <a:latin typeface="Times New Roman"/>
                <a:cs typeface="Helvetica"/>
              </a:rPr>
              <a:t>An investigation is made by a police officer or by some other person authorized by a Magistrate, but is never be made by a Magistrate or a Court, whereas an inquiry is made by a Magistrate or a Court.</a:t>
            </a:r>
          </a:p>
          <a:p>
            <a:r>
              <a:rPr lang="en-US" sz="2400" dirty="0">
                <a:solidFill>
                  <a:schemeClr val="bg1"/>
                </a:solidFill>
                <a:latin typeface="Times New Roman"/>
                <a:cs typeface="Calibri"/>
              </a:rPr>
              <a:t>﻿﻿﻿</a:t>
            </a:r>
            <a:r>
              <a:rPr lang="en-US" sz="2400" dirty="0">
                <a:solidFill>
                  <a:schemeClr val="bg1"/>
                </a:solidFill>
                <a:latin typeface="Times New Roman"/>
                <a:cs typeface="Helvetica"/>
              </a:rPr>
              <a:t>The object of an investigation is to collect evidence for the prosecution of the case, while the object of an inquiry is to determine the truth or falsity of certain facts with a view to taking further action thereon.</a:t>
            </a:r>
          </a:p>
          <a:p>
            <a:r>
              <a:rPr lang="en-US" sz="2400" dirty="0">
                <a:solidFill>
                  <a:schemeClr val="bg1"/>
                </a:solidFill>
                <a:latin typeface="Times New Roman"/>
                <a:cs typeface="Calibri"/>
              </a:rPr>
              <a:t>﻿﻿﻿</a:t>
            </a:r>
            <a:r>
              <a:rPr lang="en-US" sz="2400" dirty="0">
                <a:solidFill>
                  <a:schemeClr val="bg1"/>
                </a:solidFill>
                <a:latin typeface="Times New Roman"/>
                <a:cs typeface="Helvetica"/>
              </a:rPr>
              <a:t>Investigation is the first stage of the case and normally precedes enquiry by a</a:t>
            </a:r>
            <a:r>
              <a:rPr lang="en-US" sz="2400" dirty="0">
                <a:latin typeface="Times New Roman"/>
                <a:cs typeface="Helvetica"/>
              </a:rPr>
              <a:t/>
            </a:r>
            <a:br>
              <a:rPr lang="en-US" sz="2400" dirty="0">
                <a:latin typeface="Times New Roman"/>
                <a:cs typeface="Helvetica"/>
              </a:rPr>
            </a:br>
            <a:r>
              <a:rPr lang="en-US" sz="2400" dirty="0">
                <a:solidFill>
                  <a:schemeClr val="bg1"/>
                </a:solidFill>
                <a:latin typeface="Times New Roman"/>
                <a:cs typeface="Helvetica"/>
              </a:rPr>
              <a:t>Magistrate.</a:t>
            </a:r>
          </a:p>
          <a:p>
            <a:r>
              <a:rPr lang="en-US" sz="2400" dirty="0">
                <a:solidFill>
                  <a:schemeClr val="bg1"/>
                </a:solidFill>
                <a:latin typeface="Times New Roman"/>
                <a:cs typeface="Calibri"/>
              </a:rPr>
              <a:t>﻿﻿﻿</a:t>
            </a:r>
            <a:r>
              <a:rPr lang="en-US" sz="2400" dirty="0">
                <a:solidFill>
                  <a:schemeClr val="bg1"/>
                </a:solidFill>
                <a:latin typeface="Times New Roman"/>
                <a:cs typeface="Helvetica"/>
              </a:rPr>
              <a:t>An Investigation is an executive proceeding, while an Inquiry is a judicial proceeding.</a:t>
            </a:r>
          </a:p>
          <a:p>
            <a:endParaRPr lang="en-US" sz="1600">
              <a:solidFill>
                <a:schemeClr val="bg1"/>
              </a:solidFill>
              <a:latin typeface="Calibri"/>
              <a:cs typeface="Calibri"/>
            </a:endParaRPr>
          </a:p>
          <a:p>
            <a:endParaRPr lang="en-US" sz="1600">
              <a:solidFill>
                <a:schemeClr val="bg1"/>
              </a:solidFill>
            </a:endParaRPr>
          </a:p>
        </p:txBody>
      </p:sp>
      <p:sp>
        <p:nvSpPr>
          <p:cNvPr id="12" name="Rectangle 11">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6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44FDE2DE-798A-6D25-D1D6-26F369D70037}"/>
              </a:ext>
            </a:extLst>
          </p:cNvPr>
          <p:cNvSpPr>
            <a:spLocks noGrp="1"/>
          </p:cNvSpPr>
          <p:nvPr>
            <p:ph type="title"/>
          </p:nvPr>
        </p:nvSpPr>
        <p:spPr>
          <a:xfrm>
            <a:off x="838200" y="669925"/>
            <a:ext cx="4508946" cy="477299"/>
          </a:xfrm>
        </p:spPr>
        <p:txBody>
          <a:bodyPr anchor="b">
            <a:normAutofit fontScale="90000"/>
          </a:bodyPr>
          <a:lstStyle/>
          <a:p>
            <a:pPr algn="r"/>
            <a:r>
              <a:rPr lang="en-US" dirty="0">
                <a:solidFill>
                  <a:schemeClr val="bg1"/>
                </a:solidFill>
              </a:rPr>
              <a:t>Classification </a:t>
            </a:r>
          </a:p>
        </p:txBody>
      </p:sp>
      <p:cxnSp>
        <p:nvCxnSpPr>
          <p:cNvPr id="10" name="Straight Connector 9">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4B6D7009-2A14-C48F-27B2-2BABC5723683}"/>
              </a:ext>
            </a:extLst>
          </p:cNvPr>
          <p:cNvSpPr>
            <a:spLocks noGrp="1"/>
          </p:cNvSpPr>
          <p:nvPr>
            <p:ph idx="1"/>
          </p:nvPr>
        </p:nvSpPr>
        <p:spPr>
          <a:xfrm>
            <a:off x="127460" y="2269561"/>
            <a:ext cx="11807684" cy="4475049"/>
          </a:xfrm>
        </p:spPr>
        <p:txBody>
          <a:bodyPr vert="horz" lIns="91440" tIns="45720" rIns="91440" bIns="45720" rtlCol="0" anchor="t">
            <a:normAutofit/>
          </a:bodyPr>
          <a:lstStyle/>
          <a:p>
            <a:pPr marL="0" indent="0">
              <a:buNone/>
            </a:pPr>
            <a:r>
              <a:rPr lang="en-US" sz="2000" dirty="0">
                <a:solidFill>
                  <a:schemeClr val="bg1"/>
                </a:solidFill>
                <a:latin typeface="Times New Roman"/>
                <a:cs typeface="Calibri"/>
              </a:rPr>
              <a:t>Under section 6 of the Code of Criminal Procedure, 1898, there shall be 2 classes of Criminal Courts in Bangladesh, namely-</a:t>
            </a:r>
            <a:endParaRPr lang="en-US"/>
          </a:p>
          <a:p>
            <a:pPr marL="0" indent="0">
              <a:buNone/>
            </a:pPr>
            <a:r>
              <a:rPr lang="en-US" sz="2000" dirty="0">
                <a:solidFill>
                  <a:schemeClr val="bg1"/>
                </a:solidFill>
                <a:latin typeface="Times New Roman"/>
                <a:cs typeface="Calibri"/>
              </a:rPr>
              <a:t>1. Courts of Sessions; and</a:t>
            </a:r>
          </a:p>
          <a:p>
            <a:pPr marL="0" indent="0">
              <a:buNone/>
            </a:pPr>
            <a:r>
              <a:rPr lang="en-US" sz="2000" dirty="0">
                <a:solidFill>
                  <a:schemeClr val="bg1"/>
                </a:solidFill>
                <a:latin typeface="Times New Roman"/>
                <a:cs typeface="Calibri"/>
              </a:rPr>
              <a:t>2. Courts of Magistrates</a:t>
            </a:r>
          </a:p>
          <a:p>
            <a:pPr marL="0" indent="0">
              <a:buNone/>
            </a:pPr>
            <a:endParaRPr lang="en-US" sz="2000" dirty="0">
              <a:solidFill>
                <a:schemeClr val="bg1"/>
              </a:solidFill>
              <a:latin typeface="Times New Roman"/>
              <a:cs typeface="Calibri"/>
            </a:endParaRPr>
          </a:p>
          <a:p>
            <a:pPr marL="0" indent="0">
              <a:buNone/>
            </a:pPr>
            <a:r>
              <a:rPr lang="en-US" sz="2000" dirty="0">
                <a:solidFill>
                  <a:schemeClr val="bg1"/>
                </a:solidFill>
                <a:latin typeface="Times New Roman"/>
                <a:cs typeface="Calibri"/>
              </a:rPr>
              <a:t>Courts of sessions are presided over by 3 types of judges:</a:t>
            </a:r>
            <a:endParaRPr lang="en-US" dirty="0">
              <a:solidFill>
                <a:schemeClr val="bg1"/>
              </a:solidFill>
            </a:endParaRPr>
          </a:p>
          <a:p>
            <a:pPr marL="457200" indent="-457200">
              <a:buAutoNum type="alphaLcPeriod"/>
            </a:pPr>
            <a:r>
              <a:rPr lang="en-US" sz="2000" dirty="0">
                <a:solidFill>
                  <a:schemeClr val="bg1"/>
                </a:solidFill>
                <a:latin typeface="Times New Roman"/>
                <a:cs typeface="Calibri"/>
              </a:rPr>
              <a:t>Sessions Judge</a:t>
            </a:r>
          </a:p>
          <a:p>
            <a:pPr marL="457200" indent="-457200">
              <a:buAutoNum type="alphaLcPeriod"/>
            </a:pPr>
            <a:r>
              <a:rPr lang="en-US" sz="2000" dirty="0">
                <a:solidFill>
                  <a:schemeClr val="bg1"/>
                </a:solidFill>
                <a:latin typeface="Times New Roman"/>
                <a:cs typeface="Calibri"/>
              </a:rPr>
              <a:t>Additional Sessions Judge; and</a:t>
            </a:r>
          </a:p>
          <a:p>
            <a:pPr marL="457200" indent="-457200">
              <a:buAutoNum type="alphaLcPeriod"/>
            </a:pPr>
            <a:r>
              <a:rPr lang="en-US" sz="2000" dirty="0">
                <a:solidFill>
                  <a:schemeClr val="bg1"/>
                </a:solidFill>
                <a:latin typeface="Times New Roman"/>
                <a:cs typeface="Calibri"/>
              </a:rPr>
              <a:t> Joint Sessions Judge</a:t>
            </a:r>
          </a:p>
          <a:p>
            <a:pPr>
              <a:buAutoNum type="alphaLcPeriod"/>
            </a:pPr>
            <a:endParaRPr lang="en-US" sz="1800" dirty="0">
              <a:solidFill>
                <a:schemeClr val="bg1"/>
              </a:solidFill>
              <a:latin typeface="Times New Roman"/>
              <a:cs typeface="Calibri"/>
            </a:endParaRPr>
          </a:p>
        </p:txBody>
      </p:sp>
      <p:sp>
        <p:nvSpPr>
          <p:cNvPr id="12" name="Rectangle 11">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433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B250C39F-3F6C-4D53-86D2-7BC6B2FF60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Yellow paper aeroplane flying the opposite way as many grey paper aeroplanes">
            <a:extLst>
              <a:ext uri="{FF2B5EF4-FFF2-40B4-BE49-F238E27FC236}">
                <a16:creationId xmlns:a16="http://schemas.microsoft.com/office/drawing/2014/main" xmlns="" id="{36072761-8808-F408-E9D5-D0407E54578A}"/>
              </a:ext>
            </a:extLst>
          </p:cNvPr>
          <p:cNvPicPr>
            <a:picLocks noChangeAspect="1"/>
          </p:cNvPicPr>
          <p:nvPr/>
        </p:nvPicPr>
        <p:blipFill rotWithShape="1">
          <a:blip r:embed="rId2"/>
          <a:srcRect t="8817" b="6914"/>
          <a:stretch/>
        </p:blipFill>
        <p:spPr>
          <a:xfrm>
            <a:off x="-1" y="10"/>
            <a:ext cx="12192001" cy="6857990"/>
          </a:xfrm>
          <a:prstGeom prst="rect">
            <a:avLst/>
          </a:prstGeom>
        </p:spPr>
      </p:pic>
      <p:sp>
        <p:nvSpPr>
          <p:cNvPr id="22" name="Rectangle 21">
            <a:extLst>
              <a:ext uri="{FF2B5EF4-FFF2-40B4-BE49-F238E27FC236}">
                <a16:creationId xmlns:a16="http://schemas.microsoft.com/office/drawing/2014/main" xmlns="" id="{70A48D59-8581-41F7-B529-F4617FE07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E17DB59-182F-CBE7-2DC3-145788A50DF0}"/>
              </a:ext>
            </a:extLst>
          </p:cNvPr>
          <p:cNvSpPr>
            <a:spLocks noGrp="1"/>
          </p:cNvSpPr>
          <p:nvPr>
            <p:ph type="title"/>
          </p:nvPr>
        </p:nvSpPr>
        <p:spPr>
          <a:xfrm>
            <a:off x="1104900" y="910431"/>
            <a:ext cx="4724400" cy="575059"/>
          </a:xfrm>
        </p:spPr>
        <p:txBody>
          <a:bodyPr anchor="b">
            <a:normAutofit fontScale="90000"/>
          </a:bodyPr>
          <a:lstStyle/>
          <a:p>
            <a:endParaRPr lang="en-US">
              <a:solidFill>
                <a:schemeClr val="bg1"/>
              </a:solidFill>
            </a:endParaRPr>
          </a:p>
        </p:txBody>
      </p:sp>
      <p:sp>
        <p:nvSpPr>
          <p:cNvPr id="15" name="Content Placeholder 2">
            <a:extLst>
              <a:ext uri="{FF2B5EF4-FFF2-40B4-BE49-F238E27FC236}">
                <a16:creationId xmlns:a16="http://schemas.microsoft.com/office/drawing/2014/main" xmlns="" id="{22E38634-2A25-4B35-9CCA-A4FEED2230D7}"/>
              </a:ext>
            </a:extLst>
          </p:cNvPr>
          <p:cNvSpPr>
            <a:spLocks noGrp="1"/>
          </p:cNvSpPr>
          <p:nvPr>
            <p:ph idx="1"/>
          </p:nvPr>
        </p:nvSpPr>
        <p:spPr>
          <a:xfrm>
            <a:off x="1104900" y="1888231"/>
            <a:ext cx="9957757" cy="3619698"/>
          </a:xfrm>
        </p:spPr>
        <p:txBody>
          <a:bodyPr vert="horz" lIns="91440" tIns="45720" rIns="91440" bIns="45720" rtlCol="0" anchor="t">
            <a:normAutofit/>
          </a:bodyPr>
          <a:lstStyle/>
          <a:p>
            <a:r>
              <a:rPr lang="en-US" sz="2400" b="1" u="sng" dirty="0">
                <a:solidFill>
                  <a:schemeClr val="bg1"/>
                </a:solidFill>
                <a:latin typeface="Calibri"/>
                <a:cs typeface="Calibri"/>
              </a:rPr>
              <a:t>A Sessions Judge or Additional Sessions Judge</a:t>
            </a:r>
            <a:r>
              <a:rPr lang="en-US" sz="2400" dirty="0">
                <a:solidFill>
                  <a:schemeClr val="bg1"/>
                </a:solidFill>
                <a:latin typeface="Calibri"/>
                <a:cs typeface="Calibri"/>
              </a:rPr>
              <a:t> may pass any sentence authorized by law; but any sentence of death passed by such Judge shall be subject to confirmation by the High Court Division. -</a:t>
            </a:r>
            <a:r>
              <a:rPr lang="en-US" sz="2400" dirty="0">
                <a:solidFill>
                  <a:srgbClr val="FFC000"/>
                </a:solidFill>
                <a:latin typeface="Calibri"/>
                <a:cs typeface="Calibri"/>
              </a:rPr>
              <a:t> </a:t>
            </a:r>
            <a:r>
              <a:rPr lang="en-US" sz="2400" b="1" dirty="0">
                <a:solidFill>
                  <a:srgbClr val="FFC000"/>
                </a:solidFill>
                <a:latin typeface="Calibri"/>
                <a:cs typeface="Calibri"/>
              </a:rPr>
              <a:t>Sec. 31(2)</a:t>
            </a:r>
          </a:p>
          <a:p>
            <a:endParaRPr lang="en-US" sz="2400" b="1" dirty="0">
              <a:solidFill>
                <a:srgbClr val="FFC000"/>
              </a:solidFill>
              <a:latin typeface="Calibri"/>
              <a:cs typeface="Calibri"/>
            </a:endParaRPr>
          </a:p>
          <a:p>
            <a:r>
              <a:rPr lang="en-US" sz="2400" b="1" u="sng" dirty="0">
                <a:solidFill>
                  <a:schemeClr val="bg1"/>
                </a:solidFill>
                <a:latin typeface="Calibri"/>
                <a:cs typeface="Calibri"/>
              </a:rPr>
              <a:t>A Joint Sessions Judge </a:t>
            </a:r>
            <a:r>
              <a:rPr lang="en-US" sz="2400" dirty="0">
                <a:solidFill>
                  <a:schemeClr val="bg1"/>
                </a:solidFill>
                <a:latin typeface="Calibri"/>
                <a:cs typeface="Calibri"/>
              </a:rPr>
              <a:t>may pass any sentence authorized by law; except a sentence of death or of transportation for a term not exceeding 10 years or of imprisonment for a term not exceeding 10 years. -</a:t>
            </a:r>
            <a:r>
              <a:rPr lang="en-US" sz="2400" dirty="0">
                <a:solidFill>
                  <a:srgbClr val="FFC000"/>
                </a:solidFill>
                <a:latin typeface="Calibri"/>
                <a:cs typeface="Calibri"/>
              </a:rPr>
              <a:t> </a:t>
            </a:r>
            <a:r>
              <a:rPr lang="en-US" sz="2400" b="1" dirty="0">
                <a:solidFill>
                  <a:srgbClr val="FFC000"/>
                </a:solidFill>
                <a:latin typeface="Calibri"/>
                <a:cs typeface="Calibri"/>
              </a:rPr>
              <a:t>Sec. 31(3)</a:t>
            </a:r>
            <a:endParaRPr lang="en-US" sz="2400" b="1" dirty="0">
              <a:solidFill>
                <a:srgbClr val="FFC000"/>
              </a:solidFill>
            </a:endParaRPr>
          </a:p>
          <a:p>
            <a:endParaRPr lang="en-US" sz="1700">
              <a:solidFill>
                <a:schemeClr val="bg1"/>
              </a:solidFill>
            </a:endParaRPr>
          </a:p>
        </p:txBody>
      </p:sp>
      <p:sp>
        <p:nvSpPr>
          <p:cNvPr id="24" name="Rectangle 23">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65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 name="Rectangle 370">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D2D1DD75-7241-D400-53A9-B68A37269858}"/>
              </a:ext>
            </a:extLst>
          </p:cNvPr>
          <p:cNvSpPr>
            <a:spLocks noGrp="1"/>
          </p:cNvSpPr>
          <p:nvPr>
            <p:ph type="title"/>
          </p:nvPr>
        </p:nvSpPr>
        <p:spPr>
          <a:xfrm>
            <a:off x="922635" y="1250575"/>
            <a:ext cx="4604274" cy="4163210"/>
          </a:xfrm>
        </p:spPr>
        <p:txBody>
          <a:bodyPr anchor="ctr">
            <a:normAutofit/>
          </a:bodyPr>
          <a:lstStyle/>
          <a:p>
            <a:r>
              <a:rPr lang="en-US" sz="7400">
                <a:solidFill>
                  <a:schemeClr val="bg1"/>
                </a:solidFill>
                <a:latin typeface="Calibri"/>
                <a:cs typeface="Calibri"/>
              </a:rPr>
              <a:t>Magistrate Courts </a:t>
            </a:r>
            <a:endParaRPr lang="en-US" sz="7400">
              <a:solidFill>
                <a:schemeClr val="bg1"/>
              </a:solidFill>
            </a:endParaRPr>
          </a:p>
        </p:txBody>
      </p:sp>
      <p:sp>
        <p:nvSpPr>
          <p:cNvPr id="372" name="Rectangle 371">
            <a:extLst>
              <a:ext uri="{FF2B5EF4-FFF2-40B4-BE49-F238E27FC236}">
                <a16:creationId xmlns:a16="http://schemas.microsoft.com/office/drawing/2014/main" xmlns="" id="{C2C57604-0CFD-4023-B9BD-107166A25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E851560-EF07-38ED-D6EC-39A2DA90FD7A}"/>
              </a:ext>
            </a:extLst>
          </p:cNvPr>
          <p:cNvSpPr>
            <a:spLocks noGrp="1"/>
          </p:cNvSpPr>
          <p:nvPr>
            <p:ph idx="1"/>
          </p:nvPr>
        </p:nvSpPr>
        <p:spPr>
          <a:xfrm>
            <a:off x="6293224" y="860612"/>
            <a:ext cx="5444890" cy="5023821"/>
          </a:xfrm>
        </p:spPr>
        <p:txBody>
          <a:bodyPr vert="horz" lIns="91440" tIns="45720" rIns="91440" bIns="45720" rtlCol="0" anchor="ctr">
            <a:normAutofit/>
          </a:bodyPr>
          <a:lstStyle/>
          <a:p>
            <a:pPr marL="0" indent="0">
              <a:buNone/>
            </a:pPr>
            <a:r>
              <a:rPr lang="en-US" sz="1900" dirty="0">
                <a:solidFill>
                  <a:schemeClr val="bg1"/>
                </a:solidFill>
                <a:latin typeface="Calibri"/>
                <a:cs typeface="Calibri"/>
              </a:rPr>
              <a:t>On the other hands, </a:t>
            </a:r>
            <a:r>
              <a:rPr lang="en-US" sz="1900" b="1" dirty="0">
                <a:solidFill>
                  <a:schemeClr val="bg1"/>
                </a:solidFill>
                <a:latin typeface="Calibri"/>
                <a:cs typeface="Calibri"/>
              </a:rPr>
              <a:t>Magistrate Courts </a:t>
            </a:r>
            <a:r>
              <a:rPr lang="en-US" sz="1900" dirty="0">
                <a:solidFill>
                  <a:schemeClr val="bg1"/>
                </a:solidFill>
                <a:latin typeface="Calibri"/>
                <a:cs typeface="Calibri"/>
              </a:rPr>
              <a:t>is presided over by </a:t>
            </a:r>
            <a:r>
              <a:rPr lang="en-US" sz="1900" dirty="0" smtClean="0">
                <a:solidFill>
                  <a:schemeClr val="bg1"/>
                </a:solidFill>
                <a:latin typeface="Calibri"/>
                <a:cs typeface="Calibri"/>
              </a:rPr>
              <a:t>4 </a:t>
            </a:r>
            <a:r>
              <a:rPr lang="en-US" sz="1900" dirty="0">
                <a:solidFill>
                  <a:schemeClr val="bg1"/>
                </a:solidFill>
                <a:latin typeface="Calibri"/>
                <a:cs typeface="Calibri"/>
              </a:rPr>
              <a:t>types of magistrates</a:t>
            </a:r>
            <a:r>
              <a:rPr lang="en-US" sz="1900" dirty="0" smtClean="0">
                <a:solidFill>
                  <a:schemeClr val="bg1"/>
                </a:solidFill>
                <a:latin typeface="Calibri"/>
                <a:cs typeface="Calibri"/>
              </a:rPr>
              <a:t>:</a:t>
            </a:r>
          </a:p>
          <a:p>
            <a:pPr marL="0" indent="0">
              <a:buNone/>
            </a:pPr>
            <a:r>
              <a:rPr lang="en-GB" sz="1900" smtClean="0">
                <a:solidFill>
                  <a:schemeClr val="bg1"/>
                </a:solidFill>
                <a:latin typeface="Calibri"/>
                <a:cs typeface="Calibri"/>
              </a:rPr>
              <a:t>(Sec</a:t>
            </a:r>
            <a:r>
              <a:rPr lang="en-GB" sz="1900" dirty="0" smtClean="0">
                <a:solidFill>
                  <a:schemeClr val="bg1"/>
                </a:solidFill>
                <a:latin typeface="Calibri"/>
                <a:cs typeface="Calibri"/>
              </a:rPr>
              <a:t>: 6(3) </a:t>
            </a:r>
            <a:r>
              <a:rPr lang="en-GB" sz="1900" smtClean="0">
                <a:solidFill>
                  <a:schemeClr val="bg1"/>
                </a:solidFill>
                <a:latin typeface="Calibri"/>
                <a:cs typeface="Calibri"/>
              </a:rPr>
              <a:t>of CrPC,1898)</a:t>
            </a:r>
            <a:endParaRPr lang="en-US" dirty="0"/>
          </a:p>
          <a:p>
            <a:pPr marL="0" indent="0">
              <a:buNone/>
            </a:pPr>
            <a:r>
              <a:rPr lang="en-US" sz="1900" b="1" u="sng" dirty="0">
                <a:solidFill>
                  <a:srgbClr val="FFC000"/>
                </a:solidFill>
                <a:latin typeface="Calibri"/>
                <a:cs typeface="Calibri"/>
              </a:rPr>
              <a:t>Other than Metropolitan Areas:</a:t>
            </a:r>
          </a:p>
          <a:p>
            <a:pPr marL="457200" indent="-457200">
              <a:buAutoNum type="arabicPeriod"/>
            </a:pPr>
            <a:r>
              <a:rPr lang="en-US" sz="1900" dirty="0">
                <a:solidFill>
                  <a:schemeClr val="bg1"/>
                </a:solidFill>
                <a:latin typeface="Calibri"/>
                <a:cs typeface="Calibri"/>
              </a:rPr>
              <a:t>Chief Judicial </a:t>
            </a:r>
            <a:r>
              <a:rPr lang="en-US" sz="1900" dirty="0" smtClean="0">
                <a:solidFill>
                  <a:schemeClr val="bg1"/>
                </a:solidFill>
                <a:latin typeface="Calibri"/>
                <a:cs typeface="Calibri"/>
              </a:rPr>
              <a:t>Magistrate and Additional </a:t>
            </a:r>
            <a:r>
              <a:rPr lang="en-US" sz="1900" dirty="0">
                <a:solidFill>
                  <a:schemeClr val="bg1"/>
                </a:solidFill>
                <a:latin typeface="Calibri"/>
                <a:cs typeface="Calibri"/>
              </a:rPr>
              <a:t>Chief Judicial Magistrate;</a:t>
            </a:r>
          </a:p>
          <a:p>
            <a:pPr marL="457200" indent="-457200">
              <a:buAutoNum type="arabicPeriod"/>
            </a:pPr>
            <a:r>
              <a:rPr lang="en-US" sz="1900" dirty="0">
                <a:solidFill>
                  <a:schemeClr val="bg1"/>
                </a:solidFill>
                <a:latin typeface="Calibri"/>
                <a:cs typeface="Calibri"/>
              </a:rPr>
              <a:t>Senior Judicial Magistrate or Magistrate of First Class;</a:t>
            </a:r>
          </a:p>
          <a:p>
            <a:pPr marL="457200" indent="-457200">
              <a:buAutoNum type="arabicPeriod"/>
            </a:pPr>
            <a:r>
              <a:rPr lang="en-US" sz="1900" dirty="0">
                <a:solidFill>
                  <a:schemeClr val="bg1"/>
                </a:solidFill>
                <a:latin typeface="Calibri"/>
                <a:cs typeface="Calibri"/>
              </a:rPr>
              <a:t>Second Class Magistrate; and </a:t>
            </a:r>
            <a:endParaRPr lang="en-US" dirty="0">
              <a:solidFill>
                <a:schemeClr val="bg1"/>
              </a:solidFill>
            </a:endParaRPr>
          </a:p>
          <a:p>
            <a:pPr marL="457200" indent="-457200">
              <a:buAutoNum type="arabicPeriod"/>
            </a:pPr>
            <a:r>
              <a:rPr lang="en-US" sz="1900" dirty="0">
                <a:solidFill>
                  <a:schemeClr val="bg1"/>
                </a:solidFill>
                <a:latin typeface="Calibri"/>
                <a:cs typeface="Calibri"/>
              </a:rPr>
              <a:t>Third Class Magistrate</a:t>
            </a:r>
          </a:p>
          <a:p>
            <a:pPr marL="0" indent="0">
              <a:buNone/>
            </a:pPr>
            <a:endParaRPr lang="en-US" sz="1900" dirty="0">
              <a:solidFill>
                <a:schemeClr val="bg1"/>
              </a:solidFill>
            </a:endParaRPr>
          </a:p>
        </p:txBody>
      </p:sp>
    </p:spTree>
    <p:extLst>
      <p:ext uri="{BB962C8B-B14F-4D97-AF65-F5344CB8AC3E}">
        <p14:creationId xmlns:p14="http://schemas.microsoft.com/office/powerpoint/2010/main" val="319600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02615C3E-1269-6FBF-D2BC-0B63594A285A}"/>
              </a:ext>
            </a:extLst>
          </p:cNvPr>
          <p:cNvSpPr>
            <a:spLocks noGrp="1"/>
          </p:cNvSpPr>
          <p:nvPr>
            <p:ph type="title"/>
          </p:nvPr>
        </p:nvSpPr>
        <p:spPr>
          <a:xfrm>
            <a:off x="838200" y="669925"/>
            <a:ext cx="4508946" cy="1325563"/>
          </a:xfrm>
        </p:spPr>
        <p:txBody>
          <a:bodyPr anchor="b">
            <a:normAutofit/>
          </a:bodyPr>
          <a:lstStyle/>
          <a:p>
            <a:pPr algn="r"/>
            <a:endParaRPr lang="en-US">
              <a:solidFill>
                <a:schemeClr val="bg1"/>
              </a:solidFill>
            </a:endParaRPr>
          </a:p>
        </p:txBody>
      </p:sp>
      <p:cxnSp>
        <p:nvCxnSpPr>
          <p:cNvPr id="10" name="Straight Connector 9">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958FACE-D1B4-56E9-D173-C9F83D755F29}"/>
              </a:ext>
            </a:extLst>
          </p:cNvPr>
          <p:cNvSpPr>
            <a:spLocks noGrp="1"/>
          </p:cNvSpPr>
          <p:nvPr>
            <p:ph idx="1"/>
          </p:nvPr>
        </p:nvSpPr>
        <p:spPr>
          <a:xfrm>
            <a:off x="530026" y="2025147"/>
            <a:ext cx="11045684" cy="4575689"/>
          </a:xfrm>
        </p:spPr>
        <p:txBody>
          <a:bodyPr vert="horz" lIns="91440" tIns="45720" rIns="91440" bIns="45720" rtlCol="0" anchor="t">
            <a:normAutofit/>
          </a:bodyPr>
          <a:lstStyle/>
          <a:p>
            <a:pPr marL="0" indent="0">
              <a:buNone/>
            </a:pPr>
            <a:r>
              <a:rPr lang="en-US" sz="2400" b="1" dirty="0">
                <a:solidFill>
                  <a:srgbClr val="FFC000"/>
                </a:solidFill>
                <a:latin typeface="Times New Roman"/>
                <a:cs typeface="Calibri"/>
              </a:rPr>
              <a:t>Chief Judicial Magistrate and Additional Chief Judicial Magistrate:</a:t>
            </a:r>
            <a:endParaRPr lang="en-US" sz="2400" b="1">
              <a:solidFill>
                <a:srgbClr val="FFC000"/>
              </a:solidFill>
              <a:latin typeface="Times New Roman"/>
              <a:cs typeface="Times New Roman"/>
            </a:endParaRPr>
          </a:p>
          <a:p>
            <a:pPr marL="0" indent="0">
              <a:buNone/>
            </a:pPr>
            <a:r>
              <a:rPr lang="en-US" sz="2400" dirty="0">
                <a:solidFill>
                  <a:schemeClr val="bg1"/>
                </a:solidFill>
                <a:latin typeface="Times New Roman"/>
                <a:cs typeface="Calibri"/>
              </a:rPr>
              <a:t>Chief Judicial Magistrate or Additional Chief Judicial Magistrate with power to try as a magistrate all offences not punishable with death.</a:t>
            </a:r>
          </a:p>
          <a:p>
            <a:pPr>
              <a:buNone/>
            </a:pPr>
            <a:endParaRPr lang="en-US" sz="2400" dirty="0">
              <a:solidFill>
                <a:schemeClr val="bg1"/>
              </a:solidFill>
              <a:latin typeface="Times New Roman"/>
              <a:cs typeface="Calibri"/>
            </a:endParaRPr>
          </a:p>
          <a:p>
            <a:pPr>
              <a:buNone/>
            </a:pPr>
            <a:r>
              <a:rPr lang="en-US" sz="2400" dirty="0">
                <a:solidFill>
                  <a:srgbClr val="FFC000"/>
                </a:solidFill>
                <a:latin typeface="Times New Roman"/>
                <a:cs typeface="Calibri"/>
              </a:rPr>
              <a:t>Senior Judicial Magistrate or Magistrate of First Class:</a:t>
            </a:r>
            <a:endParaRPr lang="en-US" sz="2400">
              <a:solidFill>
                <a:srgbClr val="FFC000"/>
              </a:solidFill>
            </a:endParaRPr>
          </a:p>
          <a:p>
            <a:pPr marL="457200" indent="-457200">
              <a:buAutoNum type="romanLcPeriod"/>
            </a:pPr>
            <a:r>
              <a:rPr lang="en-US" sz="2400" dirty="0">
                <a:solidFill>
                  <a:schemeClr val="bg1"/>
                </a:solidFill>
                <a:latin typeface="Times New Roman"/>
                <a:cs typeface="Calibri"/>
              </a:rPr>
              <a:t> Imprisonment for a term not exceeding  5 years</a:t>
            </a:r>
          </a:p>
          <a:p>
            <a:pPr marL="457200" indent="-457200">
              <a:buAutoNum type="romanLcPeriod"/>
            </a:pPr>
            <a:r>
              <a:rPr lang="en-US" sz="2400" dirty="0">
                <a:solidFill>
                  <a:schemeClr val="bg1"/>
                </a:solidFill>
                <a:latin typeface="Times New Roman"/>
                <a:cs typeface="Calibri"/>
              </a:rPr>
              <a:t>Such solitary confinement as authorized by law;</a:t>
            </a:r>
            <a:endParaRPr lang="en-US" dirty="0">
              <a:solidFill>
                <a:schemeClr val="bg1"/>
              </a:solidFill>
            </a:endParaRPr>
          </a:p>
          <a:p>
            <a:pPr marL="457200" indent="-457200">
              <a:buAutoNum type="romanLcPeriod"/>
            </a:pPr>
            <a:r>
              <a:rPr lang="en-US" sz="2400" dirty="0">
                <a:solidFill>
                  <a:schemeClr val="bg1"/>
                </a:solidFill>
                <a:latin typeface="Times New Roman"/>
                <a:cs typeface="Calibri"/>
              </a:rPr>
              <a:t>Fine not exceeding 10 thousand taka;</a:t>
            </a:r>
          </a:p>
          <a:p>
            <a:pPr marL="457200" indent="-457200">
              <a:buAutoNum type="romanLcPeriod"/>
            </a:pPr>
            <a:r>
              <a:rPr lang="en-US" sz="2400" dirty="0">
                <a:solidFill>
                  <a:schemeClr val="bg1"/>
                </a:solidFill>
                <a:latin typeface="Times New Roman"/>
                <a:cs typeface="Calibri"/>
              </a:rPr>
              <a:t>Whipping</a:t>
            </a:r>
          </a:p>
          <a:p>
            <a:pPr marL="0" indent="0">
              <a:buNone/>
            </a:pPr>
            <a:endParaRPr lang="en-US" sz="2400" dirty="0">
              <a:solidFill>
                <a:schemeClr val="bg1"/>
              </a:solidFill>
              <a:latin typeface="Aptos" panose="020B0004020202020204"/>
              <a:cs typeface="Calibri"/>
            </a:endParaRPr>
          </a:p>
        </p:txBody>
      </p:sp>
      <p:sp>
        <p:nvSpPr>
          <p:cNvPr id="12" name="Rectangle 11">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67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E1DF8E5B-4013-9756-20AC-309928F030EF}"/>
              </a:ext>
            </a:extLst>
          </p:cNvPr>
          <p:cNvSpPr>
            <a:spLocks noGrp="1"/>
          </p:cNvSpPr>
          <p:nvPr>
            <p:ph type="title"/>
          </p:nvPr>
        </p:nvSpPr>
        <p:spPr>
          <a:xfrm>
            <a:off x="838200" y="669925"/>
            <a:ext cx="4508946" cy="1325563"/>
          </a:xfrm>
        </p:spPr>
        <p:txBody>
          <a:bodyPr anchor="b">
            <a:normAutofit/>
          </a:bodyPr>
          <a:lstStyle/>
          <a:p>
            <a:pPr algn="r"/>
            <a:endParaRPr lang="en-US">
              <a:solidFill>
                <a:schemeClr val="bg1"/>
              </a:solidFill>
            </a:endParaRPr>
          </a:p>
        </p:txBody>
      </p:sp>
      <p:cxnSp>
        <p:nvCxnSpPr>
          <p:cNvPr id="10" name="Straight Connector 9">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CE65CC9-EF13-982B-E06C-247AF68C32F4}"/>
              </a:ext>
            </a:extLst>
          </p:cNvPr>
          <p:cNvSpPr>
            <a:spLocks noGrp="1"/>
          </p:cNvSpPr>
          <p:nvPr>
            <p:ph idx="1"/>
          </p:nvPr>
        </p:nvSpPr>
        <p:spPr>
          <a:xfrm>
            <a:off x="831951" y="2398957"/>
            <a:ext cx="9967382" cy="3526144"/>
          </a:xfrm>
        </p:spPr>
        <p:txBody>
          <a:bodyPr vert="horz" lIns="91440" tIns="45720" rIns="91440" bIns="45720" rtlCol="0" anchor="t">
            <a:normAutofit/>
          </a:bodyPr>
          <a:lstStyle/>
          <a:p>
            <a:r>
              <a:rPr lang="en-US" sz="2000" b="1" dirty="0">
                <a:solidFill>
                  <a:srgbClr val="FFC000"/>
                </a:solidFill>
                <a:latin typeface="Calibri"/>
                <a:cs typeface="Calibri"/>
              </a:rPr>
              <a:t>Second Class Magistrate:</a:t>
            </a:r>
            <a:endParaRPr lang="en-US" sz="2000" b="1" dirty="0">
              <a:solidFill>
                <a:srgbClr val="FFC000"/>
              </a:solidFill>
            </a:endParaRPr>
          </a:p>
          <a:p>
            <a:r>
              <a:rPr lang="en-US" sz="2000" dirty="0">
                <a:solidFill>
                  <a:schemeClr val="bg1"/>
                </a:solidFill>
                <a:latin typeface="Calibri"/>
                <a:cs typeface="Calibri"/>
              </a:rPr>
              <a:t>- Imprisonment for a term not exceeding 3 years;</a:t>
            </a:r>
          </a:p>
          <a:p>
            <a:r>
              <a:rPr lang="en-US" sz="2000" dirty="0">
                <a:solidFill>
                  <a:schemeClr val="bg1"/>
                </a:solidFill>
                <a:latin typeface="Calibri"/>
                <a:cs typeface="Calibri"/>
              </a:rPr>
              <a:t>Such solitary confinement as authorized by law;</a:t>
            </a:r>
          </a:p>
          <a:p>
            <a:r>
              <a:rPr lang="en-US" sz="2000" dirty="0">
                <a:solidFill>
                  <a:schemeClr val="bg1"/>
                </a:solidFill>
                <a:latin typeface="Calibri"/>
                <a:cs typeface="Calibri"/>
              </a:rPr>
              <a:t>Fine not exceeding 5 thousand taka;</a:t>
            </a:r>
          </a:p>
          <a:p>
            <a:pPr marL="0" indent="0">
              <a:buNone/>
            </a:pPr>
            <a:endParaRPr lang="en-US" sz="2000" dirty="0">
              <a:solidFill>
                <a:schemeClr val="bg1"/>
              </a:solidFill>
              <a:latin typeface="Calibri"/>
              <a:cs typeface="Calibri"/>
            </a:endParaRPr>
          </a:p>
          <a:p>
            <a:r>
              <a:rPr lang="en-US" sz="2000" b="1" dirty="0">
                <a:solidFill>
                  <a:srgbClr val="FFC000"/>
                </a:solidFill>
                <a:latin typeface="Helvetica"/>
                <a:cs typeface="Helvetica"/>
              </a:rPr>
              <a:t>Third Class Magistrate</a:t>
            </a:r>
          </a:p>
          <a:p>
            <a:r>
              <a:rPr lang="en-US" sz="2000" dirty="0">
                <a:solidFill>
                  <a:schemeClr val="bg1"/>
                </a:solidFill>
                <a:latin typeface="Calibri"/>
                <a:cs typeface="Calibri"/>
              </a:rPr>
              <a:t>﻿﻿</a:t>
            </a:r>
            <a:r>
              <a:rPr lang="en-US" sz="2000" dirty="0">
                <a:solidFill>
                  <a:schemeClr val="bg1"/>
                </a:solidFill>
                <a:latin typeface="Helvetica"/>
                <a:cs typeface="Helvetica"/>
              </a:rPr>
              <a:t>Imprisonment for a term not exceeding 2 years;</a:t>
            </a:r>
          </a:p>
          <a:p>
            <a:r>
              <a:rPr lang="en-US" sz="2000" dirty="0">
                <a:solidFill>
                  <a:schemeClr val="bg1"/>
                </a:solidFill>
                <a:latin typeface="Calibri"/>
                <a:cs typeface="Calibri"/>
              </a:rPr>
              <a:t>﻿﻿</a:t>
            </a:r>
            <a:r>
              <a:rPr lang="en-US" sz="2000" dirty="0">
                <a:solidFill>
                  <a:schemeClr val="bg1"/>
                </a:solidFill>
                <a:latin typeface="Helvetica"/>
                <a:cs typeface="Helvetica"/>
              </a:rPr>
              <a:t>Fine not exceeding 2 thousand taka;</a:t>
            </a:r>
          </a:p>
          <a:p>
            <a:endParaRPr lang="en-US" sz="2000">
              <a:solidFill>
                <a:schemeClr val="bg1"/>
              </a:solidFill>
            </a:endParaRPr>
          </a:p>
        </p:txBody>
      </p:sp>
      <p:sp>
        <p:nvSpPr>
          <p:cNvPr id="12" name="Rectangle 11">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92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4DEE69BE-E942-E28E-BC7F-9AAEE63DB433}"/>
              </a:ext>
            </a:extLst>
          </p:cNvPr>
          <p:cNvSpPr>
            <a:spLocks noGrp="1"/>
          </p:cNvSpPr>
          <p:nvPr>
            <p:ph type="title"/>
          </p:nvPr>
        </p:nvSpPr>
        <p:spPr>
          <a:xfrm>
            <a:off x="838200" y="669925"/>
            <a:ext cx="4508946" cy="1325563"/>
          </a:xfrm>
        </p:spPr>
        <p:txBody>
          <a:bodyPr anchor="b">
            <a:normAutofit/>
          </a:bodyPr>
          <a:lstStyle/>
          <a:p>
            <a:pPr algn="r"/>
            <a:endParaRPr lang="en-US">
              <a:solidFill>
                <a:schemeClr val="bg1"/>
              </a:solidFill>
            </a:endParaRPr>
          </a:p>
        </p:txBody>
      </p:sp>
      <p:cxnSp>
        <p:nvCxnSpPr>
          <p:cNvPr id="10" name="Straight Connector 9">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C4513449-469A-78B2-F047-C0E2578FC416}"/>
              </a:ext>
            </a:extLst>
          </p:cNvPr>
          <p:cNvSpPr>
            <a:spLocks noGrp="1"/>
          </p:cNvSpPr>
          <p:nvPr>
            <p:ph idx="1"/>
          </p:nvPr>
        </p:nvSpPr>
        <p:spPr>
          <a:xfrm>
            <a:off x="1392667" y="2398957"/>
            <a:ext cx="9406666" cy="3526144"/>
          </a:xfrm>
        </p:spPr>
        <p:txBody>
          <a:bodyPr vert="horz" lIns="91440" tIns="45720" rIns="91440" bIns="45720" rtlCol="0" anchor="t">
            <a:normAutofit/>
          </a:bodyPr>
          <a:lstStyle/>
          <a:p>
            <a:pPr marL="0" indent="0">
              <a:buNone/>
            </a:pPr>
            <a:r>
              <a:rPr lang="en-US" sz="2000" b="1" dirty="0">
                <a:solidFill>
                  <a:srgbClr val="FFC000"/>
                </a:solidFill>
                <a:latin typeface="Helvetica"/>
                <a:cs typeface="Helvetica"/>
              </a:rPr>
              <a:t> Metropolitan Areas:</a:t>
            </a:r>
            <a:endParaRPr lang="en-US"/>
          </a:p>
          <a:p>
            <a:r>
              <a:rPr lang="en-US" sz="2000" dirty="0">
                <a:solidFill>
                  <a:schemeClr val="bg1"/>
                </a:solidFill>
                <a:latin typeface="Helvetica"/>
                <a:cs typeface="Helvetica"/>
              </a:rPr>
              <a:t>Chief Metropolitan Magistrates (CMM)</a:t>
            </a:r>
          </a:p>
          <a:p>
            <a:r>
              <a:rPr lang="en-US" sz="2000" dirty="0">
                <a:solidFill>
                  <a:schemeClr val="bg1"/>
                </a:solidFill>
                <a:latin typeface="Helvetica"/>
                <a:cs typeface="Helvetica"/>
              </a:rPr>
              <a:t>Additional Chief Metropolitan Magistrates (ACMM)</a:t>
            </a:r>
          </a:p>
          <a:p>
            <a:r>
              <a:rPr lang="en-US" sz="2000" dirty="0">
                <a:solidFill>
                  <a:schemeClr val="bg1"/>
                </a:solidFill>
                <a:latin typeface="Helvetica"/>
                <a:cs typeface="Helvetica"/>
              </a:rPr>
              <a:t>Metropolitan Magistrates (MM)</a:t>
            </a:r>
          </a:p>
          <a:p>
            <a:endParaRPr lang="en-US" sz="2000" dirty="0">
              <a:solidFill>
                <a:schemeClr val="bg1"/>
              </a:solidFill>
              <a:latin typeface="Helvetica"/>
              <a:cs typeface="Helvetica"/>
            </a:endParaRPr>
          </a:p>
          <a:p>
            <a:endParaRPr lang="en-US" sz="1100" dirty="0">
              <a:solidFill>
                <a:schemeClr val="bg1"/>
              </a:solidFill>
              <a:latin typeface="Helvetica"/>
              <a:cs typeface="Helvetica"/>
            </a:endParaRPr>
          </a:p>
          <a:p>
            <a:endParaRPr lang="en-US" sz="1100">
              <a:solidFill>
                <a:schemeClr val="bg1"/>
              </a:solidFill>
            </a:endParaRPr>
          </a:p>
        </p:txBody>
      </p:sp>
      <p:sp>
        <p:nvSpPr>
          <p:cNvPr id="12" name="Rectangle 11">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20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210DFFFC-FA3A-4DBB-ACDF-4B82CE23B704}"/>
              </a:ext>
            </a:extLst>
          </p:cNvPr>
          <p:cNvSpPr>
            <a:spLocks noGrp="1"/>
          </p:cNvSpPr>
          <p:nvPr>
            <p:ph type="title"/>
          </p:nvPr>
        </p:nvSpPr>
        <p:spPr>
          <a:xfrm>
            <a:off x="838200" y="669925"/>
            <a:ext cx="4508946" cy="1325563"/>
          </a:xfrm>
        </p:spPr>
        <p:txBody>
          <a:bodyPr anchor="b">
            <a:normAutofit/>
          </a:bodyPr>
          <a:lstStyle/>
          <a:p>
            <a:pPr algn="r"/>
            <a:endParaRPr lang="en-US">
              <a:solidFill>
                <a:schemeClr val="bg1"/>
              </a:solidFill>
            </a:endParaRPr>
          </a:p>
        </p:txBody>
      </p:sp>
      <p:cxnSp>
        <p:nvCxnSpPr>
          <p:cNvPr id="10" name="Straight Connector 9">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9D562C4-1A65-3E38-7216-76570F7E0251}"/>
              </a:ext>
            </a:extLst>
          </p:cNvPr>
          <p:cNvSpPr>
            <a:spLocks noGrp="1"/>
          </p:cNvSpPr>
          <p:nvPr>
            <p:ph idx="1"/>
          </p:nvPr>
        </p:nvSpPr>
        <p:spPr>
          <a:xfrm>
            <a:off x="328743" y="2456466"/>
            <a:ext cx="10470590" cy="3468635"/>
          </a:xfrm>
        </p:spPr>
        <p:txBody>
          <a:bodyPr vert="horz" lIns="91440" tIns="45720" rIns="91440" bIns="45720" rtlCol="0" anchor="t">
            <a:normAutofit/>
          </a:bodyPr>
          <a:lstStyle/>
          <a:p>
            <a:pPr marL="0" indent="0">
              <a:buNone/>
            </a:pPr>
            <a:r>
              <a:rPr lang="en-US" sz="2000" b="1" dirty="0">
                <a:solidFill>
                  <a:srgbClr val="FFC000"/>
                </a:solidFill>
                <a:latin typeface="Helvetica"/>
                <a:cs typeface="Helvetica"/>
              </a:rPr>
              <a:t>Chief Metropolitan Magistrates (CMM) &amp; Additional Chief Metropolitan Magistrates (ACMM):</a:t>
            </a:r>
            <a:endParaRPr lang="en-US" dirty="0">
              <a:solidFill>
                <a:srgbClr val="FFFFFF"/>
              </a:solidFill>
              <a:latin typeface="Aptos" panose="020B0004020202020204"/>
              <a:cs typeface="Helvetica"/>
            </a:endParaRPr>
          </a:p>
          <a:p>
            <a:r>
              <a:rPr lang="en-US" sz="2000" dirty="0">
                <a:solidFill>
                  <a:schemeClr val="bg1"/>
                </a:solidFill>
                <a:latin typeface="Helvetica"/>
                <a:cs typeface="Helvetica"/>
              </a:rPr>
              <a:t>- Chief Metropolitan Magistrate or Additional Chief Metropolitan Magistrate with power to try as a Magistrate all offences not punishable with death.</a:t>
            </a:r>
          </a:p>
          <a:p>
            <a:pPr marL="0" indent="0">
              <a:buNone/>
            </a:pPr>
            <a:r>
              <a:rPr lang="en-US" sz="2000" b="1" dirty="0">
                <a:solidFill>
                  <a:srgbClr val="FFC000"/>
                </a:solidFill>
                <a:latin typeface="Helvetica"/>
                <a:cs typeface="Helvetica"/>
              </a:rPr>
              <a:t>Metropolitan Magistrates (MM)</a:t>
            </a:r>
          </a:p>
          <a:p>
            <a:r>
              <a:rPr lang="en-US" sz="2000" dirty="0">
                <a:solidFill>
                  <a:schemeClr val="bg1"/>
                </a:solidFill>
                <a:latin typeface="Calibri"/>
                <a:cs typeface="Calibri"/>
              </a:rPr>
              <a:t>﻿﻿</a:t>
            </a:r>
            <a:r>
              <a:rPr lang="en-US" sz="2000" dirty="0">
                <a:solidFill>
                  <a:schemeClr val="bg1"/>
                </a:solidFill>
                <a:latin typeface="Helvetica"/>
                <a:cs typeface="Helvetica"/>
              </a:rPr>
              <a:t>Imprisonment for a term not exceeding 5 years;</a:t>
            </a:r>
          </a:p>
          <a:p>
            <a:r>
              <a:rPr lang="en-US" sz="2000" dirty="0">
                <a:solidFill>
                  <a:schemeClr val="bg1"/>
                </a:solidFill>
                <a:latin typeface="Calibri"/>
                <a:cs typeface="Calibri"/>
              </a:rPr>
              <a:t>﻿﻿</a:t>
            </a:r>
            <a:r>
              <a:rPr lang="en-US" sz="2000" dirty="0">
                <a:solidFill>
                  <a:schemeClr val="bg1"/>
                </a:solidFill>
                <a:latin typeface="Helvetica"/>
                <a:cs typeface="Helvetica"/>
              </a:rPr>
              <a:t>Such solitary confinement as authorized by law;</a:t>
            </a:r>
            <a:r>
              <a:rPr lang="en-US" sz="2000" dirty="0">
                <a:latin typeface="Helvetica"/>
                <a:cs typeface="Helvetica"/>
              </a:rPr>
              <a:t/>
            </a:r>
            <a:br>
              <a:rPr lang="en-US" sz="2000" dirty="0">
                <a:latin typeface="Helvetica"/>
                <a:cs typeface="Helvetica"/>
              </a:rPr>
            </a:br>
            <a:r>
              <a:rPr lang="en-US" sz="2000" dirty="0">
                <a:solidFill>
                  <a:schemeClr val="bg1"/>
                </a:solidFill>
                <a:latin typeface="Helvetica"/>
                <a:cs typeface="Helvetica"/>
              </a:rPr>
              <a:t>Fine not exceeding 10 thousand taka;</a:t>
            </a:r>
            <a:r>
              <a:rPr lang="en-US" sz="2000" dirty="0">
                <a:latin typeface="Helvetica"/>
                <a:cs typeface="Helvetica"/>
              </a:rPr>
              <a:t/>
            </a:r>
            <a:br>
              <a:rPr lang="en-US" sz="2000" dirty="0">
                <a:latin typeface="Helvetica"/>
                <a:cs typeface="Helvetica"/>
              </a:rPr>
            </a:br>
            <a:r>
              <a:rPr lang="en-US" sz="2000" dirty="0">
                <a:solidFill>
                  <a:schemeClr val="bg1"/>
                </a:solidFill>
                <a:latin typeface="Helvetica"/>
                <a:cs typeface="Helvetica"/>
              </a:rPr>
              <a:t>Whipping</a:t>
            </a:r>
          </a:p>
          <a:p>
            <a:endParaRPr lang="en-US" sz="2000">
              <a:solidFill>
                <a:schemeClr val="bg1"/>
              </a:solidFill>
            </a:endParaRPr>
          </a:p>
        </p:txBody>
      </p:sp>
      <p:sp>
        <p:nvSpPr>
          <p:cNvPr id="12" name="Rectangle 11">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21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7732B1C7-3CBB-3B26-7EB1-4FD40978AECF}"/>
              </a:ext>
            </a:extLst>
          </p:cNvPr>
          <p:cNvSpPr>
            <a:spLocks noGrp="1"/>
          </p:cNvSpPr>
          <p:nvPr>
            <p:ph type="title"/>
          </p:nvPr>
        </p:nvSpPr>
        <p:spPr>
          <a:xfrm>
            <a:off x="838200" y="669925"/>
            <a:ext cx="4508946" cy="1325563"/>
          </a:xfrm>
        </p:spPr>
        <p:txBody>
          <a:bodyPr anchor="b">
            <a:normAutofit/>
          </a:bodyPr>
          <a:lstStyle/>
          <a:p>
            <a:pPr algn="r"/>
            <a:endParaRPr lang="en-US">
              <a:solidFill>
                <a:schemeClr val="bg1"/>
              </a:solidFill>
            </a:endParaRPr>
          </a:p>
        </p:txBody>
      </p:sp>
      <p:cxnSp>
        <p:nvCxnSpPr>
          <p:cNvPr id="6" name="Straight Connector 5">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84FFF0F-7A0D-1945-506E-B8FD99FC0A1A}"/>
              </a:ext>
            </a:extLst>
          </p:cNvPr>
          <p:cNvSpPr>
            <a:spLocks noGrp="1"/>
          </p:cNvSpPr>
          <p:nvPr>
            <p:ph idx="1"/>
          </p:nvPr>
        </p:nvSpPr>
        <p:spPr>
          <a:xfrm>
            <a:off x="1392667" y="2398957"/>
            <a:ext cx="9406666" cy="3526144"/>
          </a:xfrm>
        </p:spPr>
        <p:txBody>
          <a:bodyPr vert="horz" lIns="91440" tIns="45720" rIns="91440" bIns="45720" rtlCol="0" anchor="t">
            <a:normAutofit/>
          </a:bodyPr>
          <a:lstStyle/>
          <a:p>
            <a:r>
              <a:rPr lang="en-US" sz="2000" dirty="0">
                <a:solidFill>
                  <a:srgbClr val="FFC000"/>
                </a:solidFill>
                <a:latin typeface="Helvetica"/>
                <a:cs typeface="Helvetica"/>
              </a:rPr>
              <a:t>Define Investigation and Inquiry.</a:t>
            </a:r>
          </a:p>
          <a:p>
            <a:pPr marL="0" indent="0">
              <a:buNone/>
            </a:pPr>
            <a:endParaRPr lang="en-US" sz="2000" dirty="0">
              <a:solidFill>
                <a:schemeClr val="bg1"/>
              </a:solidFill>
              <a:latin typeface="Helvetica"/>
              <a:cs typeface="Helvetica"/>
            </a:endParaRPr>
          </a:p>
          <a:p>
            <a:r>
              <a:rPr lang="en-US" sz="2000" dirty="0">
                <a:solidFill>
                  <a:srgbClr val="FFC000"/>
                </a:solidFill>
                <a:latin typeface="Helvetica"/>
                <a:cs typeface="Helvetica"/>
              </a:rPr>
              <a:t>Investigation: Section 4 (1)</a:t>
            </a:r>
          </a:p>
          <a:p>
            <a:r>
              <a:rPr lang="en-US" sz="2000" dirty="0">
                <a:solidFill>
                  <a:schemeClr val="bg1"/>
                </a:solidFill>
                <a:latin typeface="Helvetica"/>
                <a:cs typeface="Helvetica"/>
              </a:rPr>
              <a:t>Investigation includes all the proceedings under the Code of Criminal Proceeding, 1898 for the purpose of collection of evidence, conducted by a </a:t>
            </a:r>
            <a:r>
              <a:rPr lang="en-US" sz="2000" u="sng" dirty="0">
                <a:solidFill>
                  <a:schemeClr val="bg1"/>
                </a:solidFill>
                <a:latin typeface="Helvetica"/>
                <a:cs typeface="Helvetica"/>
              </a:rPr>
              <a:t>police officer or by any person, other than a Magistrate who is authorized by Magistrate in this behalf.</a:t>
            </a:r>
          </a:p>
          <a:p>
            <a:r>
              <a:rPr lang="en-US" sz="2000" b="1" dirty="0">
                <a:solidFill>
                  <a:srgbClr val="FFC000"/>
                </a:solidFill>
                <a:latin typeface="Helvetica"/>
                <a:cs typeface="Helvetica"/>
              </a:rPr>
              <a:t>Inquiry: Section 4 (k)</a:t>
            </a:r>
          </a:p>
          <a:p>
            <a:r>
              <a:rPr lang="en-US" sz="2000" dirty="0">
                <a:solidFill>
                  <a:schemeClr val="bg1"/>
                </a:solidFill>
                <a:latin typeface="Helvetica"/>
                <a:cs typeface="Helvetica"/>
              </a:rPr>
              <a:t>Inquiry includes every inquiry other than a trial conducted under the Code of Criminal Proceeding, 1898 by</a:t>
            </a:r>
            <a:r>
              <a:rPr lang="en-US" sz="2000" u="sng" dirty="0">
                <a:solidFill>
                  <a:srgbClr val="FFC000"/>
                </a:solidFill>
                <a:latin typeface="Helvetica"/>
                <a:cs typeface="Helvetica"/>
              </a:rPr>
              <a:t> a Magistrate or a Court.</a:t>
            </a:r>
            <a:endParaRPr lang="en-US" sz="2000" u="sng" dirty="0">
              <a:solidFill>
                <a:srgbClr val="FFC000"/>
              </a:solidFill>
            </a:endParaRPr>
          </a:p>
          <a:p>
            <a:endParaRPr lang="en-US" sz="2000">
              <a:solidFill>
                <a:schemeClr val="bg1"/>
              </a:solidFill>
            </a:endParaRPr>
          </a:p>
        </p:txBody>
      </p:sp>
      <p:sp>
        <p:nvSpPr>
          <p:cNvPr id="7" name="Rectangle 6">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732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352</TotalTime>
  <Words>378</Words>
  <Application>Microsoft Office PowerPoint</Application>
  <PresentationFormat>Widescreen</PresentationFormat>
  <Paragraphs>59</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Helvetica</vt:lpstr>
      <vt:lpstr>Times New Roman</vt:lpstr>
      <vt:lpstr>office theme</vt:lpstr>
      <vt:lpstr>Criminal Courts in Bangladesh</vt:lpstr>
      <vt:lpstr>Classification </vt:lpstr>
      <vt:lpstr>PowerPoint Presentation</vt:lpstr>
      <vt:lpstr>Magistrate Courts </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AA-LAW</dc:creator>
  <cp:lastModifiedBy>AA-LAW</cp:lastModifiedBy>
  <cp:revision>142</cp:revision>
  <dcterms:created xsi:type="dcterms:W3CDTF">2024-04-28T02:35:40Z</dcterms:created>
  <dcterms:modified xsi:type="dcterms:W3CDTF">2024-04-28T09:06:02Z</dcterms:modified>
</cp:coreProperties>
</file>