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8" r:id="rId3"/>
    <p:sldId id="269" r:id="rId4"/>
    <p:sldId id="270" r:id="rId5"/>
    <p:sldId id="275" r:id="rId6"/>
    <p:sldId id="257" r:id="rId7"/>
    <p:sldId id="276" r:id="rId8"/>
    <p:sldId id="258" r:id="rId9"/>
    <p:sldId id="259" r:id="rId10"/>
    <p:sldId id="260" r:id="rId11"/>
    <p:sldId id="261" r:id="rId12"/>
    <p:sldId id="262" r:id="rId13"/>
    <p:sldId id="263" r:id="rId14"/>
    <p:sldId id="264" r:id="rId15"/>
    <p:sldId id="265" r:id="rId16"/>
    <p:sldId id="271" r:id="rId17"/>
    <p:sldId id="266" r:id="rId18"/>
    <p:sldId id="267" r:id="rId19"/>
    <p:sldId id="277" r:id="rId20"/>
    <p:sldId id="274" r:id="rId21"/>
    <p:sldId id="272"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3D4F74-560B-3779-350E-30F6A9E2751D}" v="438" dt="2024-04-30T04:59:55.7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19E6ED-ADDA-456A-A779-6531565C989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D8D90EE5-1069-4566-B6C0-A6D9760EC1ED}">
      <dgm:prSet/>
      <dgm:spPr/>
      <dgm:t>
        <a:bodyPr/>
        <a:lstStyle/>
        <a:p>
          <a:r>
            <a:rPr lang="en-US" dirty="0"/>
            <a:t>One safeguard that can be used to legally protect an original creation is copyright.  Under copyright law, a work is considered original if the author created it from independent thinking void of duplication. This type of work is known as an Original Work of Authorship (OWA).</a:t>
          </a:r>
        </a:p>
      </dgm:t>
    </dgm:pt>
    <dgm:pt modelId="{2C278874-0D9D-4549-9285-78DBFA3B6891}" type="parTrans" cxnId="{2065964C-9AF7-4D92-AA0D-90BA6E01D183}">
      <dgm:prSet/>
      <dgm:spPr/>
      <dgm:t>
        <a:bodyPr/>
        <a:lstStyle/>
        <a:p>
          <a:endParaRPr lang="en-US"/>
        </a:p>
      </dgm:t>
    </dgm:pt>
    <dgm:pt modelId="{07F7D020-4AD0-4C22-A491-B49D3F3081D3}" type="sibTrans" cxnId="{2065964C-9AF7-4D92-AA0D-90BA6E01D183}">
      <dgm:prSet/>
      <dgm:spPr/>
      <dgm:t>
        <a:bodyPr/>
        <a:lstStyle/>
        <a:p>
          <a:endParaRPr lang="en-US"/>
        </a:p>
      </dgm:t>
    </dgm:pt>
    <dgm:pt modelId="{B9CB3AAA-0ED1-4CA6-8153-3B990A3AB849}">
      <dgm:prSet/>
      <dgm:spPr/>
      <dgm:t>
        <a:bodyPr/>
        <a:lstStyle/>
        <a:p>
          <a:r>
            <a:rPr lang="en-US" dirty="0">
              <a:solidFill>
                <a:srgbClr val="111111"/>
              </a:solidFill>
            </a:rPr>
            <a:t>Anyone with an original work of authorship automatically has the copyright to that work, preventing anyone else from using or replicating it. The copyright can be registered voluntarily by the original owner if they would like to get an upper hand in the legal system in the event that the need arises</a:t>
          </a:r>
          <a:endParaRPr lang="en-US" dirty="0"/>
        </a:p>
      </dgm:t>
    </dgm:pt>
    <dgm:pt modelId="{3B786CED-5A8A-4C24-9D5A-B067407B529A}" type="parTrans" cxnId="{D9CB10FF-ADEB-4352-A8AF-9A27F9B25579}">
      <dgm:prSet/>
      <dgm:spPr/>
      <dgm:t>
        <a:bodyPr/>
        <a:lstStyle/>
        <a:p>
          <a:endParaRPr lang="en-US"/>
        </a:p>
      </dgm:t>
    </dgm:pt>
    <dgm:pt modelId="{868911F6-0BE1-4F1D-97D0-4B20045B4C86}" type="sibTrans" cxnId="{D9CB10FF-ADEB-4352-A8AF-9A27F9B25579}">
      <dgm:prSet/>
      <dgm:spPr/>
      <dgm:t>
        <a:bodyPr/>
        <a:lstStyle/>
        <a:p>
          <a:endParaRPr lang="en-US"/>
        </a:p>
      </dgm:t>
    </dgm:pt>
    <dgm:pt modelId="{9D63BB63-FFCC-49DF-8E57-D2D12CC485F3}" type="pres">
      <dgm:prSet presAssocID="{3419E6ED-ADDA-456A-A779-6531565C989E}" presName="hierChild1" presStyleCnt="0">
        <dgm:presLayoutVars>
          <dgm:chPref val="1"/>
          <dgm:dir/>
          <dgm:animOne val="branch"/>
          <dgm:animLvl val="lvl"/>
          <dgm:resizeHandles/>
        </dgm:presLayoutVars>
      </dgm:prSet>
      <dgm:spPr/>
    </dgm:pt>
    <dgm:pt modelId="{10C50FB0-B74D-43C7-8126-D3291E0A5A1E}" type="pres">
      <dgm:prSet presAssocID="{D8D90EE5-1069-4566-B6C0-A6D9760EC1ED}" presName="hierRoot1" presStyleCnt="0"/>
      <dgm:spPr/>
    </dgm:pt>
    <dgm:pt modelId="{E2835A7E-B940-447A-AA6D-D4AD148D97F6}" type="pres">
      <dgm:prSet presAssocID="{D8D90EE5-1069-4566-B6C0-A6D9760EC1ED}" presName="composite" presStyleCnt="0"/>
      <dgm:spPr/>
    </dgm:pt>
    <dgm:pt modelId="{7193E71F-313D-4237-8B48-C372BEC1DBDE}" type="pres">
      <dgm:prSet presAssocID="{D8D90EE5-1069-4566-B6C0-A6D9760EC1ED}" presName="background" presStyleLbl="node0" presStyleIdx="0" presStyleCnt="2"/>
      <dgm:spPr/>
    </dgm:pt>
    <dgm:pt modelId="{AC9A1309-09A3-49E5-A0B4-6742F5ACB000}" type="pres">
      <dgm:prSet presAssocID="{D8D90EE5-1069-4566-B6C0-A6D9760EC1ED}" presName="text" presStyleLbl="fgAcc0" presStyleIdx="0" presStyleCnt="2">
        <dgm:presLayoutVars>
          <dgm:chPref val="3"/>
        </dgm:presLayoutVars>
      </dgm:prSet>
      <dgm:spPr/>
    </dgm:pt>
    <dgm:pt modelId="{37C04B19-D5D8-422D-9788-1E6AAFAC79C4}" type="pres">
      <dgm:prSet presAssocID="{D8D90EE5-1069-4566-B6C0-A6D9760EC1ED}" presName="hierChild2" presStyleCnt="0"/>
      <dgm:spPr/>
    </dgm:pt>
    <dgm:pt modelId="{6FA1BB92-C60A-4774-9D91-E96C776C4A84}" type="pres">
      <dgm:prSet presAssocID="{B9CB3AAA-0ED1-4CA6-8153-3B990A3AB849}" presName="hierRoot1" presStyleCnt="0"/>
      <dgm:spPr/>
    </dgm:pt>
    <dgm:pt modelId="{BC7847BB-02D5-493D-8598-67905F3A5ADA}" type="pres">
      <dgm:prSet presAssocID="{B9CB3AAA-0ED1-4CA6-8153-3B990A3AB849}" presName="composite" presStyleCnt="0"/>
      <dgm:spPr/>
    </dgm:pt>
    <dgm:pt modelId="{5038218F-5AF1-4F09-A0D8-AC0620AB1F0A}" type="pres">
      <dgm:prSet presAssocID="{B9CB3AAA-0ED1-4CA6-8153-3B990A3AB849}" presName="background" presStyleLbl="node0" presStyleIdx="1" presStyleCnt="2"/>
      <dgm:spPr/>
    </dgm:pt>
    <dgm:pt modelId="{16A9AA11-EA0A-43AD-B8FE-EBA7B8AD6CA3}" type="pres">
      <dgm:prSet presAssocID="{B9CB3AAA-0ED1-4CA6-8153-3B990A3AB849}" presName="text" presStyleLbl="fgAcc0" presStyleIdx="1" presStyleCnt="2">
        <dgm:presLayoutVars>
          <dgm:chPref val="3"/>
        </dgm:presLayoutVars>
      </dgm:prSet>
      <dgm:spPr/>
    </dgm:pt>
    <dgm:pt modelId="{3DB0B69E-143B-425A-9E1C-21DF6AE88C81}" type="pres">
      <dgm:prSet presAssocID="{B9CB3AAA-0ED1-4CA6-8153-3B990A3AB849}" presName="hierChild2" presStyleCnt="0"/>
      <dgm:spPr/>
    </dgm:pt>
  </dgm:ptLst>
  <dgm:cxnLst>
    <dgm:cxn modelId="{55E1D016-0CF3-4376-ACB1-2FC6EAD306C1}" type="presOf" srcId="{D8D90EE5-1069-4566-B6C0-A6D9760EC1ED}" destId="{AC9A1309-09A3-49E5-A0B4-6742F5ACB000}" srcOrd="0" destOrd="0" presId="urn:microsoft.com/office/officeart/2005/8/layout/hierarchy1"/>
    <dgm:cxn modelId="{2065964C-9AF7-4D92-AA0D-90BA6E01D183}" srcId="{3419E6ED-ADDA-456A-A779-6531565C989E}" destId="{D8D90EE5-1069-4566-B6C0-A6D9760EC1ED}" srcOrd="0" destOrd="0" parTransId="{2C278874-0D9D-4549-9285-78DBFA3B6891}" sibTransId="{07F7D020-4AD0-4C22-A491-B49D3F3081D3}"/>
    <dgm:cxn modelId="{02065F80-3CCA-47E0-A397-E9489F0D2097}" type="presOf" srcId="{B9CB3AAA-0ED1-4CA6-8153-3B990A3AB849}" destId="{16A9AA11-EA0A-43AD-B8FE-EBA7B8AD6CA3}" srcOrd="0" destOrd="0" presId="urn:microsoft.com/office/officeart/2005/8/layout/hierarchy1"/>
    <dgm:cxn modelId="{8E714E9A-2BA1-48BE-9B1D-49625D88EE36}" type="presOf" srcId="{3419E6ED-ADDA-456A-A779-6531565C989E}" destId="{9D63BB63-FFCC-49DF-8E57-D2D12CC485F3}" srcOrd="0" destOrd="0" presId="urn:microsoft.com/office/officeart/2005/8/layout/hierarchy1"/>
    <dgm:cxn modelId="{D9CB10FF-ADEB-4352-A8AF-9A27F9B25579}" srcId="{3419E6ED-ADDA-456A-A779-6531565C989E}" destId="{B9CB3AAA-0ED1-4CA6-8153-3B990A3AB849}" srcOrd="1" destOrd="0" parTransId="{3B786CED-5A8A-4C24-9D5A-B067407B529A}" sibTransId="{868911F6-0BE1-4F1D-97D0-4B20045B4C86}"/>
    <dgm:cxn modelId="{0CBF2EAD-C1F3-4DDC-8602-F96A8C0FE594}" type="presParOf" srcId="{9D63BB63-FFCC-49DF-8E57-D2D12CC485F3}" destId="{10C50FB0-B74D-43C7-8126-D3291E0A5A1E}" srcOrd="0" destOrd="0" presId="urn:microsoft.com/office/officeart/2005/8/layout/hierarchy1"/>
    <dgm:cxn modelId="{ADFED6BF-26CB-410F-95DC-687971ACDC5F}" type="presParOf" srcId="{10C50FB0-B74D-43C7-8126-D3291E0A5A1E}" destId="{E2835A7E-B940-447A-AA6D-D4AD148D97F6}" srcOrd="0" destOrd="0" presId="urn:microsoft.com/office/officeart/2005/8/layout/hierarchy1"/>
    <dgm:cxn modelId="{7F68EFF0-C02F-4CEF-A210-63BC3A18B411}" type="presParOf" srcId="{E2835A7E-B940-447A-AA6D-D4AD148D97F6}" destId="{7193E71F-313D-4237-8B48-C372BEC1DBDE}" srcOrd="0" destOrd="0" presId="urn:microsoft.com/office/officeart/2005/8/layout/hierarchy1"/>
    <dgm:cxn modelId="{5B3EDE2D-443A-4DC1-BD70-5B913E677383}" type="presParOf" srcId="{E2835A7E-B940-447A-AA6D-D4AD148D97F6}" destId="{AC9A1309-09A3-49E5-A0B4-6742F5ACB000}" srcOrd="1" destOrd="0" presId="urn:microsoft.com/office/officeart/2005/8/layout/hierarchy1"/>
    <dgm:cxn modelId="{DABCF460-8706-4525-9328-35ECD2E56662}" type="presParOf" srcId="{10C50FB0-B74D-43C7-8126-D3291E0A5A1E}" destId="{37C04B19-D5D8-422D-9788-1E6AAFAC79C4}" srcOrd="1" destOrd="0" presId="urn:microsoft.com/office/officeart/2005/8/layout/hierarchy1"/>
    <dgm:cxn modelId="{A2569D6C-38ED-4942-8A5E-AAC64A8E8BFD}" type="presParOf" srcId="{9D63BB63-FFCC-49DF-8E57-D2D12CC485F3}" destId="{6FA1BB92-C60A-4774-9D91-E96C776C4A84}" srcOrd="1" destOrd="0" presId="urn:microsoft.com/office/officeart/2005/8/layout/hierarchy1"/>
    <dgm:cxn modelId="{6DB85E7B-5AD8-47EE-8577-CFB88A4AA82F}" type="presParOf" srcId="{6FA1BB92-C60A-4774-9D91-E96C776C4A84}" destId="{BC7847BB-02D5-493D-8598-67905F3A5ADA}" srcOrd="0" destOrd="0" presId="urn:microsoft.com/office/officeart/2005/8/layout/hierarchy1"/>
    <dgm:cxn modelId="{59286F9C-67A8-4F38-9491-95BBD982E88B}" type="presParOf" srcId="{BC7847BB-02D5-493D-8598-67905F3A5ADA}" destId="{5038218F-5AF1-4F09-A0D8-AC0620AB1F0A}" srcOrd="0" destOrd="0" presId="urn:microsoft.com/office/officeart/2005/8/layout/hierarchy1"/>
    <dgm:cxn modelId="{C5850CC3-265A-4786-A0E8-EED9FE7E7F0D}" type="presParOf" srcId="{BC7847BB-02D5-493D-8598-67905F3A5ADA}" destId="{16A9AA11-EA0A-43AD-B8FE-EBA7B8AD6CA3}" srcOrd="1" destOrd="0" presId="urn:microsoft.com/office/officeart/2005/8/layout/hierarchy1"/>
    <dgm:cxn modelId="{08BC650E-EDC0-4F82-B9EC-0E0294D4169D}" type="presParOf" srcId="{6FA1BB92-C60A-4774-9D91-E96C776C4A84}" destId="{3DB0B69E-143B-425A-9E1C-21DF6AE88C8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93E71F-313D-4237-8B48-C372BEC1DBDE}">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9A1309-09A3-49E5-A0B4-6742F5ACB000}">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One safeguard that can be used to legally protect an original creation is copyright.  Under copyright law, a work is considered original if the author created it from independent thinking void of duplication. This type of work is known as an Original Work of Authorship (OWA).</a:t>
          </a:r>
        </a:p>
      </dsp:txBody>
      <dsp:txXfrm>
        <a:off x="602678" y="725825"/>
        <a:ext cx="4463730" cy="2771523"/>
      </dsp:txXfrm>
    </dsp:sp>
    <dsp:sp modelId="{5038218F-5AF1-4F09-A0D8-AC0620AB1F0A}">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A9AA11-EA0A-43AD-B8FE-EBA7B8AD6CA3}">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rgbClr val="111111"/>
              </a:solidFill>
            </a:rPr>
            <a:t>Anyone with an original work of authorship automatically has the copyright to that work, preventing anyone else from using or replicating it. The copyright can be registered voluntarily by the original owner if they would like to get an upper hand in the legal system in the event that the need arises</a:t>
          </a:r>
          <a:endParaRPr lang="en-US" sz="2000" kern="1200" dirty="0"/>
        </a:p>
      </dsp:txBody>
      <dsp:txXfrm>
        <a:off x="6269123" y="725825"/>
        <a:ext cx="4463730" cy="27715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4/29/2024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4/29/2024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4/29/2024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nvestopedia.com/terms/t/third-party.asp" TargetMode="External"/><Relationship Id="rId2" Type="http://schemas.openxmlformats.org/officeDocument/2006/relationships/hyperlink" Target="https://www.investopedia.com/terms/c/copyright.asp" TargetMode="External"/><Relationship Id="rId1" Type="http://schemas.openxmlformats.org/officeDocument/2006/relationships/slideLayout" Target="../slideLayouts/slideLayout2.xml"/><Relationship Id="rId4" Type="http://schemas.openxmlformats.org/officeDocument/2006/relationships/hyperlink" Target="https://www.investopedia.com/terms/c/contingentliability.as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investopedia.com/terms/l/licensing-agreement.asp" TargetMode="External"/><Relationship Id="rId2" Type="http://schemas.openxmlformats.org/officeDocument/2006/relationships/hyperlink" Target="https://www.investopedia.com/terms/i/intellectualproperty.asp"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investopedia.com/articles/personal-finance/010715/worlds-top-10-law-firms.as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nvestopedia.com/terms/p/peertopeer-p2p-service.asp" TargetMode="Externa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hyperlink" Target="https://www.investopedia.com/terms/i/intellectualproperty.asp"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investopedia.com/terms/i/isp.asp"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www.investopedia.com/terms/b/brand-identity.as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5201" y="1036674"/>
            <a:ext cx="3689096" cy="3514364"/>
          </a:xfrm>
        </p:spPr>
        <p:txBody>
          <a:bodyPr anchor="b">
            <a:normAutofit/>
          </a:bodyPr>
          <a:lstStyle/>
          <a:p>
            <a:pPr algn="r"/>
            <a:r>
              <a:rPr lang="en-US" sz="6700">
                <a:ea typeface="+mj-lt"/>
                <a:cs typeface="+mj-lt"/>
              </a:rPr>
              <a:t>Copyright</a:t>
            </a:r>
            <a:endParaRPr lang="en-US" sz="6700"/>
          </a:p>
        </p:txBody>
      </p:sp>
      <p:sp>
        <p:nvSpPr>
          <p:cNvPr id="3" name="Subtitle 2"/>
          <p:cNvSpPr>
            <a:spLocks noGrp="1"/>
          </p:cNvSpPr>
          <p:nvPr>
            <p:ph type="subTitle" idx="1"/>
          </p:nvPr>
        </p:nvSpPr>
        <p:spPr>
          <a:xfrm>
            <a:off x="965202" y="4582814"/>
            <a:ext cx="3689094" cy="1312657"/>
          </a:xfrm>
        </p:spPr>
        <p:txBody>
          <a:bodyPr anchor="t">
            <a:normAutofit/>
          </a:bodyPr>
          <a:lstStyle/>
          <a:p>
            <a:pPr algn="r"/>
            <a:endParaRPr lang="en-US" sz="2000"/>
          </a:p>
        </p:txBody>
      </p:sp>
      <p:pic>
        <p:nvPicPr>
          <p:cNvPr id="5" name="Picture 4" descr="Person holding mouse">
            <a:extLst>
              <a:ext uri="{FF2B5EF4-FFF2-40B4-BE49-F238E27FC236}">
                <a16:creationId xmlns:a16="http://schemas.microsoft.com/office/drawing/2014/main" id="{D5C85C70-5035-B44A-FE2F-D850E088E906}"/>
              </a:ext>
            </a:extLst>
          </p:cNvPr>
          <p:cNvPicPr>
            <a:picLocks noChangeAspect="1"/>
          </p:cNvPicPr>
          <p:nvPr/>
        </p:nvPicPr>
        <p:blipFill>
          <a:blip r:embed="rId2"/>
          <a:stretch>
            <a:fillRect/>
          </a:stretch>
        </p:blipFill>
        <p:spPr>
          <a:xfrm>
            <a:off x="5342862" y="1541965"/>
            <a:ext cx="4811872" cy="3207131"/>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A6B95-0E19-0479-DF59-631A4897C089}"/>
              </a:ext>
            </a:extLst>
          </p:cNvPr>
          <p:cNvSpPr>
            <a:spLocks noGrp="1"/>
          </p:cNvSpPr>
          <p:nvPr>
            <p:ph type="title"/>
          </p:nvPr>
        </p:nvSpPr>
        <p:spPr>
          <a:xfrm>
            <a:off x="762000" y="1138036"/>
            <a:ext cx="4085665" cy="1402470"/>
          </a:xfrm>
        </p:spPr>
        <p:txBody>
          <a:bodyPr anchor="t">
            <a:normAutofit/>
          </a:bodyPr>
          <a:lstStyle/>
          <a:p>
            <a:endParaRPr lang="en-US" sz="3200"/>
          </a:p>
        </p:txBody>
      </p:sp>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CE5A7EF-C3F9-C8EA-EC3F-5C2FB1A462C3}"/>
              </a:ext>
            </a:extLst>
          </p:cNvPr>
          <p:cNvSpPr>
            <a:spLocks noGrp="1"/>
          </p:cNvSpPr>
          <p:nvPr>
            <p:ph idx="1"/>
          </p:nvPr>
        </p:nvSpPr>
        <p:spPr>
          <a:xfrm>
            <a:off x="287548" y="2551176"/>
            <a:ext cx="5810947" cy="3591207"/>
          </a:xfrm>
        </p:spPr>
        <p:txBody>
          <a:bodyPr vert="horz" lIns="91440" tIns="45720" rIns="91440" bIns="45720" rtlCol="0" anchor="t">
            <a:noAutofit/>
          </a:bodyPr>
          <a:lstStyle/>
          <a:p>
            <a:endParaRPr lang="en-US" sz="1700" b="1"/>
          </a:p>
          <a:p>
            <a:pPr marL="0" indent="0">
              <a:buNone/>
            </a:pPr>
            <a:r>
              <a:rPr lang="en-US" sz="2000" dirty="0">
                <a:latin typeface="Times New Roman"/>
                <a:ea typeface="+mn-lt"/>
                <a:cs typeface="+mn-lt"/>
              </a:rPr>
              <a:t>A copyright implies inter alia the exclusive right</a:t>
            </a:r>
            <a:endParaRPr lang="en-US" sz="2000">
              <a:latin typeface="Times New Roman"/>
              <a:cs typeface="Times New Roman"/>
            </a:endParaRPr>
          </a:p>
          <a:p>
            <a:r>
              <a:rPr lang="en-US" sz="2000" dirty="0">
                <a:latin typeface="Times New Roman"/>
                <a:ea typeface="+mn-lt"/>
                <a:cs typeface="+mn-lt"/>
              </a:rPr>
              <a:t>to reproduce the work</a:t>
            </a:r>
            <a:endParaRPr lang="en-US" sz="2000">
              <a:latin typeface="Times New Roman"/>
              <a:cs typeface="Times New Roman"/>
            </a:endParaRPr>
          </a:p>
          <a:p>
            <a:r>
              <a:rPr lang="en-US" sz="2000" dirty="0">
                <a:latin typeface="Times New Roman"/>
                <a:ea typeface="+mn-lt"/>
                <a:cs typeface="+mn-lt"/>
              </a:rPr>
              <a:t>to issue copies of the work to the public</a:t>
            </a:r>
            <a:endParaRPr lang="en-US" sz="2000">
              <a:latin typeface="Times New Roman"/>
              <a:cs typeface="Times New Roman"/>
            </a:endParaRPr>
          </a:p>
          <a:p>
            <a:r>
              <a:rPr lang="en-US" sz="2000" dirty="0">
                <a:latin typeface="Times New Roman"/>
                <a:ea typeface="+mn-lt"/>
                <a:cs typeface="+mn-lt"/>
              </a:rPr>
              <a:t>to perform or broadcast the work</a:t>
            </a:r>
            <a:endParaRPr lang="en-US" sz="2000">
              <a:latin typeface="Times New Roman"/>
              <a:cs typeface="Times New Roman"/>
            </a:endParaRPr>
          </a:p>
          <a:p>
            <a:r>
              <a:rPr lang="en-US" sz="2000" dirty="0">
                <a:latin typeface="Times New Roman"/>
                <a:ea typeface="+mn-lt"/>
                <a:cs typeface="+mn-lt"/>
              </a:rPr>
              <a:t>to make any translation or adaption of the work.</a:t>
            </a:r>
            <a:endParaRPr lang="en-US" sz="2000">
              <a:latin typeface="Times New Roman"/>
              <a:cs typeface="Times New Roman"/>
            </a:endParaRPr>
          </a:p>
          <a:p>
            <a:pPr marL="0" indent="0">
              <a:buNone/>
            </a:pPr>
            <a:r>
              <a:rPr lang="en-US" sz="2000" dirty="0">
                <a:latin typeface="Times New Roman"/>
                <a:ea typeface="+mn-lt"/>
                <a:cs typeface="+mn-lt"/>
              </a:rPr>
              <a:t>In addition to this, special moral rights lie with the author.</a:t>
            </a:r>
            <a:endParaRPr lang="en-US" sz="2000" dirty="0">
              <a:latin typeface="Times New Roman"/>
              <a:cs typeface="Times New Roman"/>
            </a:endParaRPr>
          </a:p>
          <a:p>
            <a:endParaRPr lang="en-US" sz="1700"/>
          </a:p>
        </p:txBody>
      </p:sp>
      <p:pic>
        <p:nvPicPr>
          <p:cNvPr id="5" name="Picture 4" descr="Man writing on music sheet">
            <a:extLst>
              <a:ext uri="{FF2B5EF4-FFF2-40B4-BE49-F238E27FC236}">
                <a16:creationId xmlns:a16="http://schemas.microsoft.com/office/drawing/2014/main" id="{56939B46-37AB-5C27-BA54-399D571B65BB}"/>
              </a:ext>
            </a:extLst>
          </p:cNvPr>
          <p:cNvPicPr>
            <a:picLocks noChangeAspect="1"/>
          </p:cNvPicPr>
          <p:nvPr/>
        </p:nvPicPr>
        <p:blipFill rotWithShape="1">
          <a:blip r:embed="rId2"/>
          <a:srcRect l="18754" r="17674" b="-3"/>
          <a:stretch/>
        </p:blipFill>
        <p:spPr>
          <a:xfrm>
            <a:off x="6542388" y="10"/>
            <a:ext cx="5649612" cy="6857990"/>
          </a:xfrm>
          <a:prstGeom prst="rect">
            <a:avLst/>
          </a:prstGeom>
        </p:spPr>
      </p:pic>
    </p:spTree>
    <p:extLst>
      <p:ext uri="{BB962C8B-B14F-4D97-AF65-F5344CB8AC3E}">
        <p14:creationId xmlns:p14="http://schemas.microsoft.com/office/powerpoint/2010/main" val="51926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95B3-0707-4F57-2433-42D8809B7DBF}"/>
              </a:ext>
            </a:extLst>
          </p:cNvPr>
          <p:cNvSpPr>
            <a:spLocks noGrp="1"/>
          </p:cNvSpPr>
          <p:nvPr>
            <p:ph type="title"/>
          </p:nvPr>
        </p:nvSpPr>
        <p:spPr>
          <a:xfrm>
            <a:off x="876692" y="741391"/>
            <a:ext cx="5479719" cy="1616203"/>
          </a:xfrm>
        </p:spPr>
        <p:txBody>
          <a:bodyPr anchor="b">
            <a:normAutofit/>
          </a:bodyPr>
          <a:lstStyle/>
          <a:p>
            <a:r>
              <a:rPr lang="en-US" sz="3200" b="1">
                <a:ea typeface="+mj-lt"/>
                <a:cs typeface="+mj-lt"/>
              </a:rPr>
              <a:t>Duration Of The Copyright</a:t>
            </a:r>
            <a:endParaRPr lang="en-US" sz="3200"/>
          </a:p>
        </p:txBody>
      </p:sp>
      <p:sp>
        <p:nvSpPr>
          <p:cNvPr id="3" name="Content Placeholder 2">
            <a:extLst>
              <a:ext uri="{FF2B5EF4-FFF2-40B4-BE49-F238E27FC236}">
                <a16:creationId xmlns:a16="http://schemas.microsoft.com/office/drawing/2014/main" id="{96D85B0C-B841-5720-DAB3-4B7DB7574585}"/>
              </a:ext>
            </a:extLst>
          </p:cNvPr>
          <p:cNvSpPr>
            <a:spLocks noGrp="1"/>
          </p:cNvSpPr>
          <p:nvPr>
            <p:ph idx="1"/>
          </p:nvPr>
        </p:nvSpPr>
        <p:spPr>
          <a:xfrm>
            <a:off x="876692" y="2533476"/>
            <a:ext cx="6054813" cy="3447832"/>
          </a:xfrm>
        </p:spPr>
        <p:txBody>
          <a:bodyPr vert="horz" lIns="91440" tIns="45720" rIns="91440" bIns="45720" rtlCol="0" anchor="t">
            <a:normAutofit/>
          </a:bodyPr>
          <a:lstStyle/>
          <a:p>
            <a:endParaRPr lang="en-US" sz="2000" b="1"/>
          </a:p>
          <a:p>
            <a:pPr algn="just"/>
            <a:r>
              <a:rPr lang="en-US" sz="2000">
                <a:ea typeface="+mn-lt"/>
                <a:cs typeface="+mn-lt"/>
              </a:rPr>
              <a:t>Under the copyright law of Bangladesh, depending on the nature of work, there is a specific period of time for which the copyright is valid. The rights arising to the owner or other beneficiaries from the copyright exist only during this time. The durations are given below:</a:t>
            </a:r>
            <a:endParaRPr lang="en-US" sz="2000"/>
          </a:p>
          <a:p>
            <a:endParaRPr lang="en-US" sz="2000"/>
          </a:p>
        </p:txBody>
      </p:sp>
      <p:pic>
        <p:nvPicPr>
          <p:cNvPr id="8" name="Picture 7" descr="Calendar on table">
            <a:extLst>
              <a:ext uri="{FF2B5EF4-FFF2-40B4-BE49-F238E27FC236}">
                <a16:creationId xmlns:a16="http://schemas.microsoft.com/office/drawing/2014/main" id="{8D3569FB-4A3A-872E-E139-30EF2937E36E}"/>
              </a:ext>
            </a:extLst>
          </p:cNvPr>
          <p:cNvPicPr>
            <a:picLocks noChangeAspect="1"/>
          </p:cNvPicPr>
          <p:nvPr/>
        </p:nvPicPr>
        <p:blipFill rotWithShape="1">
          <a:blip r:embed="rId2"/>
          <a:srcRect l="7375" r="44796" b="-3"/>
          <a:stretch/>
        </p:blipFill>
        <p:spPr>
          <a:xfrm>
            <a:off x="7270812" y="10"/>
            <a:ext cx="4921187" cy="6857990"/>
          </a:xfrm>
          <a:prstGeom prst="rect">
            <a:avLst/>
          </a:prstGeom>
        </p:spPr>
      </p:pic>
      <p:grpSp>
        <p:nvGrpSpPr>
          <p:cNvPr id="12" name="Group 11">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72846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FEFC793E-3538-A347-DA2C-0668C124596C}"/>
              </a:ext>
            </a:extLst>
          </p:cNvPr>
          <p:cNvGraphicFramePr>
            <a:graphicFrameLocks noGrp="1"/>
          </p:cNvGraphicFramePr>
          <p:nvPr>
            <p:ph idx="1"/>
            <p:extLst>
              <p:ext uri="{D42A27DB-BD31-4B8C-83A1-F6EECF244321}">
                <p14:modId xmlns:p14="http://schemas.microsoft.com/office/powerpoint/2010/main" val="3813322577"/>
              </p:ext>
            </p:extLst>
          </p:nvPr>
        </p:nvGraphicFramePr>
        <p:xfrm>
          <a:off x="86264" y="172528"/>
          <a:ext cx="11960469" cy="6603465"/>
        </p:xfrm>
        <a:graphic>
          <a:graphicData uri="http://schemas.openxmlformats.org/drawingml/2006/table">
            <a:tbl>
              <a:tblPr firstRow="1" bandRow="1">
                <a:solidFill>
                  <a:schemeClr val="bg1"/>
                </a:solidFill>
                <a:tableStyleId>{5C22544A-7EE6-4342-B048-85BDC9FD1C3A}</a:tableStyleId>
              </a:tblPr>
              <a:tblGrid>
                <a:gridCol w="4321400">
                  <a:extLst>
                    <a:ext uri="{9D8B030D-6E8A-4147-A177-3AD203B41FA5}">
                      <a16:colId xmlns:a16="http://schemas.microsoft.com/office/drawing/2014/main" val="411144624"/>
                    </a:ext>
                  </a:extLst>
                </a:gridCol>
                <a:gridCol w="7639069">
                  <a:extLst>
                    <a:ext uri="{9D8B030D-6E8A-4147-A177-3AD203B41FA5}">
                      <a16:colId xmlns:a16="http://schemas.microsoft.com/office/drawing/2014/main" val="2579218334"/>
                    </a:ext>
                  </a:extLst>
                </a:gridCol>
              </a:tblGrid>
              <a:tr h="559023">
                <a:tc>
                  <a:txBody>
                    <a:bodyPr/>
                    <a:lstStyle/>
                    <a:p>
                      <a:r>
                        <a:rPr lang="en-US" sz="1300" b="0" cap="none" spc="0" dirty="0">
                          <a:solidFill>
                            <a:schemeClr val="bg1"/>
                          </a:solidFill>
                          <a:effectLst/>
                        </a:rPr>
                        <a:t>NATURE OF THE WORK</a:t>
                      </a:r>
                    </a:p>
                  </a:txBody>
                  <a:tcPr marL="109334" marR="87608" marT="84103" marB="84103"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r>
                        <a:rPr lang="en-US" sz="1300" b="0" cap="none" spc="0" dirty="0">
                          <a:solidFill>
                            <a:schemeClr val="bg1"/>
                          </a:solidFill>
                          <a:effectLst/>
                        </a:rPr>
                        <a:t>DURATION</a:t>
                      </a:r>
                    </a:p>
                  </a:txBody>
                  <a:tcPr marL="109334" marR="87608" marT="84103" marB="84103"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935729371"/>
                  </a:ext>
                </a:extLst>
              </a:tr>
              <a:tr h="821066">
                <a:tc>
                  <a:txBody>
                    <a:bodyPr/>
                    <a:lstStyle/>
                    <a:p>
                      <a:r>
                        <a:rPr lang="en-US" sz="1300" b="1" cap="none" spc="0" dirty="0">
                          <a:solidFill>
                            <a:schemeClr val="tx1"/>
                          </a:solidFill>
                          <a:effectLst/>
                        </a:rPr>
                        <a:t>Literary, Artistic, Musical, Dramatic Works</a:t>
                      </a:r>
                      <a:endParaRPr lang="en-US" sz="1300" cap="none" spc="0" dirty="0">
                        <a:solidFill>
                          <a:schemeClr val="tx1"/>
                        </a:solidFill>
                        <a:effectLst/>
                      </a:endParaRPr>
                    </a:p>
                  </a:txBody>
                  <a:tcPr marL="109334" marR="87608" marT="84103" marB="84103" anchor="ctr">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6350" cap="flat" cmpd="sng" algn="ctr">
                      <a:solidFill>
                        <a:schemeClr val="tx1">
                          <a:lumMod val="50000"/>
                          <a:lumOff val="50000"/>
                        </a:schemeClr>
                      </a:solidFill>
                      <a:prstDash val="solid"/>
                    </a:lnB>
                    <a:noFill/>
                  </a:tcPr>
                </a:tc>
                <a:tc>
                  <a:txBody>
                    <a:bodyPr/>
                    <a:lstStyle/>
                    <a:p>
                      <a:r>
                        <a:rPr lang="en-US" sz="1300" cap="none" spc="0" dirty="0">
                          <a:solidFill>
                            <a:schemeClr val="tx1"/>
                          </a:solidFill>
                          <a:effectLst/>
                        </a:rPr>
                        <a:t>60 years from the beginning of the calendar years next following the year in which the author dies (Life + 60 years)</a:t>
                      </a:r>
                    </a:p>
                  </a:txBody>
                  <a:tcPr marL="109334" marR="87608" marT="84103" marB="84103" anchor="ctr">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571943629"/>
                  </a:ext>
                </a:extLst>
              </a:tr>
              <a:tr h="821066">
                <a:tc>
                  <a:txBody>
                    <a:bodyPr/>
                    <a:lstStyle/>
                    <a:p>
                      <a:r>
                        <a:rPr lang="en-US" sz="1300" b="1" cap="none" spc="0" dirty="0">
                          <a:solidFill>
                            <a:schemeClr val="tx1"/>
                          </a:solidFill>
                          <a:effectLst/>
                        </a:rPr>
                        <a:t>Photographs</a:t>
                      </a:r>
                      <a:endParaRPr lang="en-US" sz="1300" cap="none" spc="0" dirty="0">
                        <a:solidFill>
                          <a:schemeClr val="tx1"/>
                        </a:solidFill>
                        <a:effectLst/>
                      </a:endParaRPr>
                    </a:p>
                  </a:txBody>
                  <a:tcPr marL="109334" marR="87608" marT="84103" marB="84103"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dirty="0">
                          <a:solidFill>
                            <a:schemeClr val="tx1"/>
                          </a:solidFill>
                          <a:effectLst/>
                        </a:rPr>
                        <a:t>60 years from the beginning of calendar year next following the year in which the photograph is published (60 years from publication)</a:t>
                      </a:r>
                    </a:p>
                  </a:txBody>
                  <a:tcPr marL="109334" marR="87608" marT="84103" marB="84103"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077632988"/>
                  </a:ext>
                </a:extLst>
              </a:tr>
              <a:tr h="559023">
                <a:tc>
                  <a:txBody>
                    <a:bodyPr/>
                    <a:lstStyle/>
                    <a:p>
                      <a:r>
                        <a:rPr lang="en-US" sz="1300" b="1" cap="none" spc="0" dirty="0">
                          <a:solidFill>
                            <a:schemeClr val="tx1"/>
                          </a:solidFill>
                          <a:effectLst/>
                        </a:rPr>
                        <a:t>Cinematographic film</a:t>
                      </a:r>
                      <a:endParaRPr lang="en-US" sz="1300" cap="none" spc="0" dirty="0">
                        <a:solidFill>
                          <a:schemeClr val="tx1"/>
                        </a:solidFill>
                        <a:effectLst/>
                      </a:endParaRPr>
                    </a:p>
                  </a:txBody>
                  <a:tcPr marL="109334" marR="87608" marT="84103" marB="84103"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300" cap="none" spc="0" dirty="0">
                          <a:solidFill>
                            <a:schemeClr val="tx1"/>
                          </a:solidFill>
                          <a:effectLst/>
                        </a:rPr>
                        <a:t>60 years following the year in which the film is published (60 years from publication)</a:t>
                      </a:r>
                    </a:p>
                  </a:txBody>
                  <a:tcPr marL="109334" marR="87608" marT="84103" marB="84103"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221242803"/>
                  </a:ext>
                </a:extLst>
              </a:tr>
              <a:tr h="821066">
                <a:tc>
                  <a:txBody>
                    <a:bodyPr/>
                    <a:lstStyle/>
                    <a:p>
                      <a:r>
                        <a:rPr lang="en-US" sz="1300" b="1" cap="none" spc="0" dirty="0">
                          <a:solidFill>
                            <a:schemeClr val="tx1"/>
                          </a:solidFill>
                          <a:effectLst/>
                        </a:rPr>
                        <a:t>Performance</a:t>
                      </a:r>
                      <a:endParaRPr lang="en-US" sz="1300" cap="none" spc="0" dirty="0">
                        <a:solidFill>
                          <a:schemeClr val="tx1"/>
                        </a:solidFill>
                        <a:effectLst/>
                      </a:endParaRPr>
                    </a:p>
                  </a:txBody>
                  <a:tcPr marL="109334" marR="87608" marT="84103" marB="84103"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dirty="0">
                          <a:solidFill>
                            <a:schemeClr val="tx1"/>
                          </a:solidFill>
                          <a:effectLst/>
                        </a:rPr>
                        <a:t>50 years from the beginning of the year next following the year in which the performance is made (50 years from the first performance is made)</a:t>
                      </a:r>
                    </a:p>
                  </a:txBody>
                  <a:tcPr marL="109334" marR="87608" marT="84103" marB="84103"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576742433"/>
                  </a:ext>
                </a:extLst>
              </a:tr>
              <a:tr h="559023">
                <a:tc>
                  <a:txBody>
                    <a:bodyPr/>
                    <a:lstStyle/>
                    <a:p>
                      <a:r>
                        <a:rPr lang="en-US" sz="1300" b="1" cap="none" spc="0" dirty="0">
                          <a:solidFill>
                            <a:schemeClr val="tx1"/>
                          </a:solidFill>
                          <a:effectLst/>
                        </a:rPr>
                        <a:t>Sound Recordings</a:t>
                      </a:r>
                      <a:endParaRPr lang="en-US" sz="1300" cap="none" spc="0" dirty="0">
                        <a:solidFill>
                          <a:schemeClr val="tx1"/>
                        </a:solidFill>
                        <a:effectLst/>
                      </a:endParaRPr>
                    </a:p>
                  </a:txBody>
                  <a:tcPr marL="109334" marR="87608" marT="84103" marB="84103"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300" cap="none" spc="0" dirty="0">
                          <a:solidFill>
                            <a:schemeClr val="tx1"/>
                          </a:solidFill>
                          <a:effectLst/>
                        </a:rPr>
                        <a:t>60 years from the date of publication</a:t>
                      </a:r>
                    </a:p>
                  </a:txBody>
                  <a:tcPr marL="109334" marR="87608" marT="84103" marB="84103"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817719881"/>
                  </a:ext>
                </a:extLst>
              </a:tr>
              <a:tr h="821066">
                <a:tc>
                  <a:txBody>
                    <a:bodyPr/>
                    <a:lstStyle/>
                    <a:p>
                      <a:r>
                        <a:rPr lang="en-US" sz="1300" b="1" cap="none" spc="0" dirty="0">
                          <a:solidFill>
                            <a:schemeClr val="tx1"/>
                          </a:solidFill>
                          <a:effectLst/>
                        </a:rPr>
                        <a:t>Broadcasting</a:t>
                      </a:r>
                      <a:endParaRPr lang="en-US" sz="1300" cap="none" spc="0" dirty="0">
                        <a:solidFill>
                          <a:schemeClr val="tx1"/>
                        </a:solidFill>
                        <a:effectLst/>
                      </a:endParaRPr>
                    </a:p>
                  </a:txBody>
                  <a:tcPr marL="109334" marR="87608" marT="84103" marB="84103"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dirty="0">
                          <a:solidFill>
                            <a:schemeClr val="tx1"/>
                          </a:solidFill>
                          <a:effectLst/>
                        </a:rPr>
                        <a:t>25 years from the beginning of the calendar year next following the year in which the broadcasting is made (25 years from broadcasting)</a:t>
                      </a:r>
                    </a:p>
                  </a:txBody>
                  <a:tcPr marL="109334" marR="87608" marT="84103" marB="84103"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261580216"/>
                  </a:ext>
                </a:extLst>
              </a:tr>
              <a:tr h="821066">
                <a:tc>
                  <a:txBody>
                    <a:bodyPr/>
                    <a:lstStyle/>
                    <a:p>
                      <a:r>
                        <a:rPr lang="en-US" sz="1300" b="1" cap="none" spc="0" dirty="0">
                          <a:solidFill>
                            <a:schemeClr val="tx1"/>
                          </a:solidFill>
                          <a:effectLst/>
                        </a:rPr>
                        <a:t>Joint authorship of work</a:t>
                      </a:r>
                      <a:endParaRPr lang="en-US" sz="1300" cap="none" spc="0" dirty="0">
                        <a:solidFill>
                          <a:schemeClr val="tx1"/>
                        </a:solidFill>
                        <a:effectLst/>
                      </a:endParaRPr>
                    </a:p>
                  </a:txBody>
                  <a:tcPr marL="109334" marR="87608" marT="84103" marB="84103" anchor="ctr">
                    <a:lnL w="19050" cap="flat" cmpd="sng" algn="ctr">
                      <a:solidFill>
                        <a:schemeClr val="tx1"/>
                      </a:solidFill>
                      <a:prstDash val="solid"/>
                    </a:lnL>
                    <a:lnR w="6350" cap="flat" cmpd="sng" algn="ctr">
                      <a:solidFill>
                        <a:schemeClr val="tx1">
                          <a:lumMod val="50000"/>
                          <a:lumOff val="50000"/>
                        </a:schemeClr>
                      </a:solidFill>
                      <a:prstDash val="solid"/>
                    </a:lnR>
                    <a:lnT w="12700" cmpd="sng">
                      <a:noFill/>
                      <a:prstDash val="solid"/>
                    </a:lnT>
                    <a:lnB w="6350" cap="flat" cmpd="sng" algn="ctr">
                      <a:solidFill>
                        <a:schemeClr val="tx1">
                          <a:lumMod val="50000"/>
                          <a:lumOff val="50000"/>
                        </a:schemeClr>
                      </a:solidFill>
                      <a:prstDash val="solid"/>
                    </a:lnB>
                    <a:noFill/>
                  </a:tcPr>
                </a:tc>
                <a:tc>
                  <a:txBody>
                    <a:bodyPr/>
                    <a:lstStyle/>
                    <a:p>
                      <a:r>
                        <a:rPr lang="en-US" sz="1300" cap="none" spc="0" dirty="0">
                          <a:solidFill>
                            <a:schemeClr val="tx1"/>
                          </a:solidFill>
                          <a:effectLst/>
                        </a:rPr>
                        <a:t>60 years from the death of last surviving author ( 60 years from death of the last surviving author)</a:t>
                      </a:r>
                    </a:p>
                  </a:txBody>
                  <a:tcPr marL="109334" marR="87608" marT="84103" marB="84103" anchor="ctr">
                    <a:lnL w="6350" cap="flat" cmpd="sng" algn="ctr">
                      <a:solidFill>
                        <a:schemeClr val="tx1">
                          <a:lumMod val="50000"/>
                          <a:lumOff val="50000"/>
                        </a:schemeClr>
                      </a:solidFill>
                      <a:prstDash val="solid"/>
                    </a:lnL>
                    <a:lnR w="19050" cap="flat" cmpd="sng" algn="ctr">
                      <a:solidFill>
                        <a:schemeClr val="tx1"/>
                      </a:solidFill>
                      <a:prstDash val="solid"/>
                    </a:lnR>
                    <a:lnT w="12700" cmpd="sng">
                      <a:no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81558674"/>
                  </a:ext>
                </a:extLst>
              </a:tr>
              <a:tr h="821066">
                <a:tc>
                  <a:txBody>
                    <a:bodyPr/>
                    <a:lstStyle/>
                    <a:p>
                      <a:r>
                        <a:rPr lang="en-US" sz="1300" b="1" cap="none" spc="0" dirty="0">
                          <a:solidFill>
                            <a:schemeClr val="tx1"/>
                          </a:solidFill>
                          <a:effectLst/>
                        </a:rPr>
                        <a:t>Government work and work of local authorities</a:t>
                      </a:r>
                      <a:endParaRPr lang="en-US" sz="1300" cap="none" spc="0" dirty="0">
                        <a:solidFill>
                          <a:schemeClr val="tx1"/>
                        </a:solidFill>
                        <a:effectLst/>
                      </a:endParaRPr>
                    </a:p>
                  </a:txBody>
                  <a:tcPr marL="109334" marR="87608" marT="84103" marB="84103"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tc>
                  <a:txBody>
                    <a:bodyPr/>
                    <a:lstStyle/>
                    <a:p>
                      <a:r>
                        <a:rPr lang="en-US" sz="1300" cap="none" spc="0" dirty="0">
                          <a:solidFill>
                            <a:schemeClr val="tx1"/>
                          </a:solidFill>
                          <a:effectLst/>
                        </a:rPr>
                        <a:t>60 years from the date of publication</a:t>
                      </a:r>
                    </a:p>
                  </a:txBody>
                  <a:tcPr marL="109334" marR="87608" marT="84103" marB="84103" anchor="ctr">
                    <a:lnL w="6350" cap="flat" cmpd="sng" algn="ctr">
                      <a:solidFill>
                        <a:schemeClr val="tx1">
                          <a:lumMod val="50000"/>
                          <a:lumOff val="50000"/>
                        </a:schemeClr>
                      </a:solidFill>
                      <a:prstDash val="solid"/>
                    </a:lnL>
                    <a:lnR w="12700" cmpd="sng">
                      <a:noFill/>
                      <a:prstDash val="solid"/>
                    </a:lnR>
                    <a:lnT w="6350" cap="flat" cmpd="sng" algn="ctr">
                      <a:solidFill>
                        <a:schemeClr val="tx1">
                          <a:lumMod val="50000"/>
                          <a:lumOff val="50000"/>
                        </a:schemeClr>
                      </a:solidFill>
                      <a:prstDash val="solid"/>
                    </a:lnT>
                    <a:lnB w="12700" cmpd="sng">
                      <a:noFill/>
                      <a:prstDash val="solid"/>
                    </a:lnB>
                    <a:solidFill>
                      <a:schemeClr val="bg1">
                        <a:lumMod val="85000"/>
                      </a:schemeClr>
                    </a:solidFill>
                  </a:tcPr>
                </a:tc>
                <a:extLst>
                  <a:ext uri="{0D108BD9-81ED-4DB2-BD59-A6C34878D82A}">
                    <a16:rowId xmlns:a16="http://schemas.microsoft.com/office/drawing/2014/main" val="3890977782"/>
                  </a:ext>
                </a:extLst>
              </a:tr>
            </a:tbl>
          </a:graphicData>
        </a:graphic>
      </p:graphicFrame>
    </p:spTree>
    <p:extLst>
      <p:ext uri="{BB962C8B-B14F-4D97-AF65-F5344CB8AC3E}">
        <p14:creationId xmlns:p14="http://schemas.microsoft.com/office/powerpoint/2010/main" val="1176879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56F156-391B-CA90-9574-EAFB6120D446}"/>
              </a:ext>
            </a:extLst>
          </p:cNvPr>
          <p:cNvSpPr>
            <a:spLocks noGrp="1"/>
          </p:cNvSpPr>
          <p:nvPr>
            <p:ph type="title"/>
          </p:nvPr>
        </p:nvSpPr>
        <p:spPr>
          <a:xfrm>
            <a:off x="6328957" y="186907"/>
            <a:ext cx="4630964" cy="1391942"/>
          </a:xfrm>
        </p:spPr>
        <p:txBody>
          <a:bodyPr anchor="ctr">
            <a:normAutofit/>
          </a:bodyPr>
          <a:lstStyle/>
          <a:p>
            <a:r>
              <a:rPr lang="en-US" sz="2400" b="1" dirty="0">
                <a:ea typeface="+mj-lt"/>
                <a:cs typeface="+mj-lt"/>
              </a:rPr>
              <a:t>Steps Of Obtaining A Copyright In Bangladesh</a:t>
            </a:r>
            <a:endParaRPr lang="en-US" sz="2400" dirty="0"/>
          </a:p>
        </p:txBody>
      </p:sp>
      <p:pic>
        <p:nvPicPr>
          <p:cNvPr id="5" name="Picture 4" descr="Pen placed on top of a signature line">
            <a:extLst>
              <a:ext uri="{FF2B5EF4-FFF2-40B4-BE49-F238E27FC236}">
                <a16:creationId xmlns:a16="http://schemas.microsoft.com/office/drawing/2014/main" id="{932A25BE-7283-FC96-7633-13C8027813B4}"/>
              </a:ext>
            </a:extLst>
          </p:cNvPr>
          <p:cNvPicPr>
            <a:picLocks noChangeAspect="1"/>
          </p:cNvPicPr>
          <p:nvPr/>
        </p:nvPicPr>
        <p:blipFill rotWithShape="1">
          <a:blip r:embed="rId2"/>
          <a:srcRect l="40757" r="-4" b="-4"/>
          <a:stretch/>
        </p:blipFill>
        <p:spPr>
          <a:xfrm>
            <a:off x="-1" y="-2"/>
            <a:ext cx="5434643" cy="6858002"/>
          </a:xfrm>
          <a:prstGeom prst="rect">
            <a:avLst/>
          </a:prstGeom>
        </p:spPr>
      </p:pic>
      <p:sp>
        <p:nvSpPr>
          <p:cNvPr id="3" name="Content Placeholder 2">
            <a:extLst>
              <a:ext uri="{FF2B5EF4-FFF2-40B4-BE49-F238E27FC236}">
                <a16:creationId xmlns:a16="http://schemas.microsoft.com/office/drawing/2014/main" id="{6A17207F-FCEC-60DE-BFDF-90383623AA6D}"/>
              </a:ext>
            </a:extLst>
          </p:cNvPr>
          <p:cNvSpPr>
            <a:spLocks noGrp="1"/>
          </p:cNvSpPr>
          <p:nvPr>
            <p:ph idx="1"/>
          </p:nvPr>
        </p:nvSpPr>
        <p:spPr>
          <a:xfrm>
            <a:off x="5437562" y="1722622"/>
            <a:ext cx="6629415" cy="5135684"/>
          </a:xfrm>
        </p:spPr>
        <p:txBody>
          <a:bodyPr vert="horz" lIns="91440" tIns="45720" rIns="91440" bIns="45720" rtlCol="0" anchor="ctr">
            <a:noAutofit/>
          </a:bodyPr>
          <a:lstStyle/>
          <a:p>
            <a:pPr marL="0" indent="0" algn="just">
              <a:buNone/>
            </a:pPr>
            <a:r>
              <a:rPr lang="en-US" sz="2000" b="1" dirty="0">
                <a:ea typeface="+mn-lt"/>
                <a:cs typeface="+mn-lt"/>
              </a:rPr>
              <a:t>Filing Of An Application</a:t>
            </a:r>
            <a:endParaRPr lang="en-US" sz="2000"/>
          </a:p>
          <a:p>
            <a:pPr algn="just"/>
            <a:r>
              <a:rPr lang="en-US" sz="2000" dirty="0">
                <a:ea typeface="+mn-lt"/>
                <a:cs typeface="+mn-lt"/>
              </a:rPr>
              <a:t>The first step to obtaining a copyright registration in Bangladesh is filing the properly drafted application as per the rules given in the First Schedule of the 2000 Act. </a:t>
            </a:r>
          </a:p>
          <a:p>
            <a:pPr algn="just"/>
            <a:r>
              <a:rPr lang="en-US" sz="2000" dirty="0">
                <a:ea typeface="+mn-lt"/>
                <a:cs typeface="+mn-lt"/>
              </a:rPr>
              <a:t>The law requires each application to be accompanies by the prescribed fee mentioned in the Second Schedule of the Copyright Rules.</a:t>
            </a:r>
          </a:p>
          <a:p>
            <a:pPr algn="just"/>
            <a:r>
              <a:rPr lang="en-US" sz="2000" dirty="0">
                <a:ea typeface="+mn-lt"/>
                <a:cs typeface="+mn-lt"/>
              </a:rPr>
              <a:t> In addition to this, the copyright of each singular work requires a separate, corresponding application.  The copyright application should be duly signed by the applicant or the advocate in whose </a:t>
            </a:r>
            <a:r>
              <a:rPr lang="en-US" sz="2000" err="1">
                <a:ea typeface="+mn-lt"/>
                <a:cs typeface="+mn-lt"/>
              </a:rPr>
              <a:t>favour</a:t>
            </a:r>
            <a:r>
              <a:rPr lang="en-US" sz="2000" dirty="0">
                <a:ea typeface="+mn-lt"/>
                <a:cs typeface="+mn-lt"/>
              </a:rPr>
              <a:t> a </a:t>
            </a:r>
            <a:r>
              <a:rPr lang="en-US" sz="2000" err="1">
                <a:ea typeface="+mn-lt"/>
                <a:cs typeface="+mn-lt"/>
              </a:rPr>
              <a:t>Vakalatnama</a:t>
            </a:r>
            <a:r>
              <a:rPr lang="en-US" sz="2000" dirty="0">
                <a:ea typeface="+mn-lt"/>
                <a:cs typeface="+mn-lt"/>
              </a:rPr>
              <a:t> or Power of Attorney has been executed.</a:t>
            </a:r>
            <a:endParaRPr lang="en-US" sz="2000"/>
          </a:p>
          <a:p>
            <a:endParaRPr lang="en-US" sz="1400"/>
          </a:p>
        </p:txBody>
      </p:sp>
    </p:spTree>
    <p:extLst>
      <p:ext uri="{BB962C8B-B14F-4D97-AF65-F5344CB8AC3E}">
        <p14:creationId xmlns:p14="http://schemas.microsoft.com/office/powerpoint/2010/main" val="23698468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EF3B4-50FF-384B-A192-39EE7A78EC9E}"/>
              </a:ext>
            </a:extLst>
          </p:cNvPr>
          <p:cNvSpPr>
            <a:spLocks noGrp="1"/>
          </p:cNvSpPr>
          <p:nvPr>
            <p:ph type="title"/>
          </p:nvPr>
        </p:nvSpPr>
        <p:spPr>
          <a:xfrm>
            <a:off x="114823" y="120159"/>
            <a:ext cx="6444072" cy="790633"/>
          </a:xfrm>
        </p:spPr>
        <p:txBody>
          <a:bodyPr anchor="ctr">
            <a:normAutofit/>
          </a:bodyPr>
          <a:lstStyle/>
          <a:p>
            <a:r>
              <a:rPr lang="en-US" sz="2000" b="1" dirty="0">
                <a:ea typeface="+mj-lt"/>
                <a:cs typeface="+mj-lt"/>
              </a:rPr>
              <a:t>Examination and Notice Procedure</a:t>
            </a:r>
            <a:endParaRPr lang="en-US" sz="2000" dirty="0"/>
          </a:p>
        </p:txBody>
      </p:sp>
      <p:sp>
        <p:nvSpPr>
          <p:cNvPr id="3" name="Content Placeholder 2">
            <a:extLst>
              <a:ext uri="{FF2B5EF4-FFF2-40B4-BE49-F238E27FC236}">
                <a16:creationId xmlns:a16="http://schemas.microsoft.com/office/drawing/2014/main" id="{24921EDD-F6F5-6937-6230-C13191DC37C1}"/>
              </a:ext>
            </a:extLst>
          </p:cNvPr>
          <p:cNvSpPr>
            <a:spLocks noGrp="1"/>
          </p:cNvSpPr>
          <p:nvPr>
            <p:ph idx="1"/>
          </p:nvPr>
        </p:nvSpPr>
        <p:spPr>
          <a:xfrm>
            <a:off x="114821" y="1276710"/>
            <a:ext cx="7105432" cy="5079639"/>
          </a:xfrm>
        </p:spPr>
        <p:txBody>
          <a:bodyPr vert="horz" lIns="91440" tIns="45720" rIns="91440" bIns="45720" rtlCol="0" anchor="ctr">
            <a:noAutofit/>
          </a:bodyPr>
          <a:lstStyle/>
          <a:p>
            <a:pPr marL="0" indent="0" algn="just">
              <a:buNone/>
            </a:pPr>
            <a:r>
              <a:rPr lang="en-US" sz="1800" dirty="0">
                <a:ea typeface="+mn-lt"/>
                <a:cs typeface="+mn-lt"/>
              </a:rPr>
              <a:t>Once the application has been filed, it is thoroughly examined by the Registrar. This is followed </a:t>
            </a:r>
            <a:r>
              <a:rPr lang="en-US" sz="1800" u="sng" dirty="0">
                <a:ea typeface="+mn-lt"/>
                <a:cs typeface="+mn-lt"/>
              </a:rPr>
              <a:t>by serving a notice regarding</a:t>
            </a:r>
            <a:r>
              <a:rPr lang="en-US" sz="1800" dirty="0">
                <a:ea typeface="+mn-lt"/>
                <a:cs typeface="+mn-lt"/>
              </a:rPr>
              <a:t> the concerned application to every person who is likely to have an interest in the subject matter of the application.</a:t>
            </a:r>
          </a:p>
          <a:p>
            <a:pPr marL="0" indent="0" algn="just">
              <a:buNone/>
            </a:pPr>
            <a:r>
              <a:rPr lang="en-US" sz="1800" dirty="0">
                <a:ea typeface="+mn-lt"/>
                <a:cs typeface="+mn-lt"/>
              </a:rPr>
              <a:t> Any such individual who has an </a:t>
            </a:r>
            <a:r>
              <a:rPr lang="en-US" sz="1800" u="sng" dirty="0">
                <a:ea typeface="+mn-lt"/>
                <a:cs typeface="+mn-lt"/>
              </a:rPr>
              <a:t>objection to the registration </a:t>
            </a:r>
            <a:r>
              <a:rPr lang="en-US" sz="1800" dirty="0">
                <a:ea typeface="+mn-lt"/>
                <a:cs typeface="+mn-lt"/>
              </a:rPr>
              <a:t>of the copyright in question has to file a letter of objection with the Copyright Office.</a:t>
            </a:r>
            <a:endParaRPr lang="en-US" sz="1800"/>
          </a:p>
          <a:p>
            <a:pPr algn="just"/>
            <a:r>
              <a:rPr lang="en-US" sz="1800" dirty="0">
                <a:ea typeface="+mn-lt"/>
                <a:cs typeface="+mn-lt"/>
              </a:rPr>
              <a:t>The </a:t>
            </a:r>
            <a:r>
              <a:rPr lang="en-US" sz="1800" b="1" u="sng" dirty="0">
                <a:ea typeface="+mn-lt"/>
                <a:cs typeface="+mn-lt"/>
              </a:rPr>
              <a:t>objection letter must state the following</a:t>
            </a:r>
            <a:r>
              <a:rPr lang="en-US" sz="1800" dirty="0">
                <a:ea typeface="+mn-lt"/>
                <a:cs typeface="+mn-lt"/>
              </a:rPr>
              <a:t>-</a:t>
            </a:r>
            <a:endParaRPr lang="en-US" sz="1800"/>
          </a:p>
          <a:p>
            <a:pPr algn="just"/>
            <a:r>
              <a:rPr lang="en-US" sz="1800" dirty="0">
                <a:ea typeface="+mn-lt"/>
                <a:cs typeface="+mn-lt"/>
              </a:rPr>
              <a:t>Details of the interested party</a:t>
            </a:r>
            <a:endParaRPr lang="en-US" sz="1800"/>
          </a:p>
          <a:p>
            <a:pPr algn="just"/>
            <a:r>
              <a:rPr lang="en-US" sz="1800" dirty="0">
                <a:ea typeface="+mn-lt"/>
                <a:cs typeface="+mn-lt"/>
              </a:rPr>
              <a:t>Application No. and files of the work against which objection is filed</a:t>
            </a:r>
            <a:endParaRPr lang="en-US" sz="1800"/>
          </a:p>
          <a:p>
            <a:pPr algn="just"/>
            <a:r>
              <a:rPr lang="en-US" sz="1800" dirty="0">
                <a:ea typeface="+mn-lt"/>
                <a:cs typeface="+mn-lt"/>
              </a:rPr>
              <a:t>Grounds for objection against registration of copyright</a:t>
            </a:r>
            <a:endParaRPr lang="en-US" sz="1800"/>
          </a:p>
          <a:p>
            <a:pPr algn="just"/>
            <a:r>
              <a:rPr lang="en-US" sz="1800" dirty="0">
                <a:ea typeface="+mn-lt"/>
                <a:cs typeface="+mn-lt"/>
              </a:rPr>
              <a:t>Documentary evidence that substantiates the objection claimed in the letter</a:t>
            </a:r>
            <a:endParaRPr lang="en-US" sz="1800"/>
          </a:p>
          <a:p>
            <a:pPr algn="just"/>
            <a:r>
              <a:rPr lang="en-US" sz="1800" dirty="0">
                <a:ea typeface="+mn-lt"/>
                <a:cs typeface="+mn-lt"/>
              </a:rPr>
              <a:t>Other documents/details as per the objection raised/required by the Copyright Office</a:t>
            </a:r>
            <a:endParaRPr lang="en-US" sz="1800" dirty="0"/>
          </a:p>
          <a:p>
            <a:endParaRPr lang="en-US" sz="1100"/>
          </a:p>
        </p:txBody>
      </p:sp>
      <p:pic>
        <p:nvPicPr>
          <p:cNvPr id="5" name="Picture 4" descr="Pen placed on top of a signature line">
            <a:extLst>
              <a:ext uri="{FF2B5EF4-FFF2-40B4-BE49-F238E27FC236}">
                <a16:creationId xmlns:a16="http://schemas.microsoft.com/office/drawing/2014/main" id="{17DE6C5E-7124-56BA-A87E-701869170F06}"/>
              </a:ext>
            </a:extLst>
          </p:cNvPr>
          <p:cNvPicPr>
            <a:picLocks noChangeAspect="1"/>
          </p:cNvPicPr>
          <p:nvPr/>
        </p:nvPicPr>
        <p:blipFill rotWithShape="1">
          <a:blip r:embed="rId2"/>
          <a:srcRect l="40690" r="-3" b="-3"/>
          <a:stretch/>
        </p:blipFill>
        <p:spPr>
          <a:xfrm>
            <a:off x="7346830" y="1"/>
            <a:ext cx="4851995" cy="6858000"/>
          </a:xfrm>
          <a:prstGeom prst="rect">
            <a:avLst/>
          </a:prstGeom>
        </p:spPr>
      </p:pic>
    </p:spTree>
    <p:extLst>
      <p:ext uri="{BB962C8B-B14F-4D97-AF65-F5344CB8AC3E}">
        <p14:creationId xmlns:p14="http://schemas.microsoft.com/office/powerpoint/2010/main" val="973161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918FCC-770C-C657-BB13-4CE2891735A8}"/>
              </a:ext>
            </a:extLst>
          </p:cNvPr>
          <p:cNvSpPr>
            <a:spLocks noGrp="1"/>
          </p:cNvSpPr>
          <p:nvPr>
            <p:ph type="title"/>
          </p:nvPr>
        </p:nvSpPr>
        <p:spPr>
          <a:xfrm>
            <a:off x="2187363" y="1714701"/>
            <a:ext cx="5801917" cy="963553"/>
          </a:xfrm>
        </p:spPr>
        <p:txBody>
          <a:bodyPr anchor="b">
            <a:normAutofit/>
          </a:bodyPr>
          <a:lstStyle/>
          <a:p>
            <a:r>
              <a:rPr lang="en-US" sz="3600" b="1" dirty="0">
                <a:ea typeface="+mj-lt"/>
                <a:cs typeface="+mj-lt"/>
              </a:rPr>
              <a:t>Registration</a:t>
            </a:r>
            <a:endParaRPr lang="en-US" sz="3600" dirty="0"/>
          </a:p>
        </p:txBody>
      </p:sp>
      <p:pic>
        <p:nvPicPr>
          <p:cNvPr id="7" name="Graphic 6" descr="Decision">
            <a:extLst>
              <a:ext uri="{FF2B5EF4-FFF2-40B4-BE49-F238E27FC236}">
                <a16:creationId xmlns:a16="http://schemas.microsoft.com/office/drawing/2014/main" id="{C33DE562-8E71-6379-7162-316C32D1BD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3" name="Content Placeholder 2">
            <a:extLst>
              <a:ext uri="{FF2B5EF4-FFF2-40B4-BE49-F238E27FC236}">
                <a16:creationId xmlns:a16="http://schemas.microsoft.com/office/drawing/2014/main" id="{5E19044B-E6D8-2531-3DFA-8648BD5AE31D}"/>
              </a:ext>
            </a:extLst>
          </p:cNvPr>
          <p:cNvSpPr>
            <a:spLocks noGrp="1"/>
          </p:cNvSpPr>
          <p:nvPr>
            <p:ph idx="1"/>
          </p:nvPr>
        </p:nvSpPr>
        <p:spPr>
          <a:xfrm>
            <a:off x="2589930" y="2993743"/>
            <a:ext cx="7311539" cy="3049083"/>
          </a:xfrm>
        </p:spPr>
        <p:txBody>
          <a:bodyPr vert="horz" lIns="91440" tIns="45720" rIns="91440" bIns="45720" rtlCol="0" anchor="t">
            <a:normAutofit/>
          </a:bodyPr>
          <a:lstStyle/>
          <a:p>
            <a:pPr marL="0" indent="0">
              <a:buNone/>
            </a:pPr>
            <a:endParaRPr lang="en-US" sz="1600" b="1" dirty="0"/>
          </a:p>
          <a:p>
            <a:pPr algn="just"/>
            <a:r>
              <a:rPr lang="en-US" sz="2000" dirty="0">
                <a:latin typeface="Times New Roman"/>
                <a:ea typeface="+mn-lt"/>
                <a:cs typeface="+mn-lt"/>
              </a:rPr>
              <a:t>If the Registrar receives any objection, he may after holding an inquiry through due process, enter the specifics of the work in the application in the Register of Copyright and issue a certificate of registration to the applicant. If he rejects the application, the Registrar has a duty to record in writing the grounds of such refusal or rejection.</a:t>
            </a:r>
            <a:endParaRPr lang="en-US" sz="2000" dirty="0">
              <a:latin typeface="Times New Roman"/>
            </a:endParaRPr>
          </a:p>
          <a:p>
            <a:endParaRPr lang="en-US" sz="1600"/>
          </a:p>
        </p:txBody>
      </p:sp>
      <p:pic>
        <p:nvPicPr>
          <p:cNvPr id="9" name="Graphic 8" descr="Decision">
            <a:extLst>
              <a:ext uri="{FF2B5EF4-FFF2-40B4-BE49-F238E27FC236}">
                <a16:creationId xmlns:a16="http://schemas.microsoft.com/office/drawing/2014/main" id="{A35C272F-709A-48B1-8FDC-1E531BB8113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Tree>
    <p:extLst>
      <p:ext uri="{BB962C8B-B14F-4D97-AF65-F5344CB8AC3E}">
        <p14:creationId xmlns:p14="http://schemas.microsoft.com/office/powerpoint/2010/main" val="4259560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B34362-8527-960E-D11E-3493761B68CE}"/>
              </a:ext>
            </a:extLst>
          </p:cNvPr>
          <p:cNvSpPr>
            <a:spLocks noGrp="1"/>
          </p:cNvSpPr>
          <p:nvPr>
            <p:ph type="title"/>
          </p:nvPr>
        </p:nvSpPr>
        <p:spPr>
          <a:xfrm>
            <a:off x="838200" y="365125"/>
            <a:ext cx="10515600" cy="1325563"/>
          </a:xfrm>
        </p:spPr>
        <p:txBody>
          <a:bodyPr>
            <a:normAutofit/>
          </a:bodyPr>
          <a:lstStyle/>
          <a:p>
            <a:r>
              <a:rPr lang="en-US" sz="5400">
                <a:ea typeface="+mj-lt"/>
                <a:cs typeface="+mj-lt"/>
              </a:rPr>
              <a:t>What Is Copyright Infringement?</a:t>
            </a:r>
            <a:endParaRPr lang="en-US"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CF60385-4225-8075-B959-6E301932ED8E}"/>
              </a:ext>
            </a:extLst>
          </p:cNvPr>
          <p:cNvSpPr>
            <a:spLocks noGrp="1"/>
          </p:cNvSpPr>
          <p:nvPr>
            <p:ph idx="1"/>
          </p:nvPr>
        </p:nvSpPr>
        <p:spPr>
          <a:xfrm>
            <a:off x="838200" y="1929384"/>
            <a:ext cx="10515600" cy="4251960"/>
          </a:xfrm>
        </p:spPr>
        <p:txBody>
          <a:bodyPr vert="horz" lIns="91440" tIns="45720" rIns="91440" bIns="45720" rtlCol="0" anchor="t">
            <a:normAutofit/>
          </a:bodyPr>
          <a:lstStyle/>
          <a:p>
            <a:pPr marL="0" indent="0">
              <a:buNone/>
            </a:pPr>
            <a:endParaRPr lang="en-US" sz="2200"/>
          </a:p>
          <a:p>
            <a:pPr marL="0" indent="0">
              <a:buNone/>
            </a:pPr>
            <a:r>
              <a:rPr lang="en-US" sz="2200" dirty="0">
                <a:latin typeface="Times New Roman"/>
                <a:ea typeface="+mn-lt"/>
                <a:cs typeface="+mn-lt"/>
              </a:rPr>
              <a:t>Copyright infringement is the use or production of copyright-protected material without the permission of the </a:t>
            </a:r>
            <a:r>
              <a:rPr lang="en-US" sz="2200" u="sng" dirty="0">
                <a:latin typeface="Times New Roman"/>
                <a:ea typeface="+mn-lt"/>
                <a:cs typeface="+mn-lt"/>
                <a:hlinkClick r:id="rId2"/>
              </a:rPr>
              <a:t>copyright</a:t>
            </a:r>
            <a:r>
              <a:rPr lang="en-US" sz="2200" dirty="0">
                <a:latin typeface="Times New Roman"/>
                <a:ea typeface="+mn-lt"/>
                <a:cs typeface="+mn-lt"/>
              </a:rPr>
              <a:t> holder. Copyright infringement means that the rights afforded to the copyright holder, such as the exclusive use of a work for a set period of time, are being breached by a </a:t>
            </a:r>
            <a:r>
              <a:rPr lang="en-US" sz="2200" u="sng" dirty="0">
                <a:latin typeface="Times New Roman"/>
                <a:ea typeface="+mn-lt"/>
                <a:cs typeface="+mn-lt"/>
                <a:hlinkClick r:id="rId3"/>
              </a:rPr>
              <a:t>third party</a:t>
            </a:r>
            <a:r>
              <a:rPr lang="en-US" sz="2200" dirty="0">
                <a:latin typeface="Times New Roman"/>
                <a:ea typeface="+mn-lt"/>
                <a:cs typeface="+mn-lt"/>
              </a:rPr>
              <a:t>.</a:t>
            </a:r>
            <a:endParaRPr lang="en-US" sz="2200" dirty="0">
              <a:latin typeface="Times New Roman"/>
              <a:ea typeface="+mn-lt"/>
              <a:cs typeface="Times New Roman"/>
            </a:endParaRPr>
          </a:p>
          <a:p>
            <a:pPr marL="0" indent="0">
              <a:buNone/>
            </a:pPr>
            <a:r>
              <a:rPr lang="en-US" sz="2200" dirty="0">
                <a:latin typeface="Times New Roman"/>
                <a:ea typeface="+mn-lt"/>
                <a:cs typeface="+mn-lt"/>
              </a:rPr>
              <a:t> Music and movies are two of the most well-known forms of entertainment that suffer from significant amounts of copyright infringement. Infringement cases may lead to </a:t>
            </a:r>
            <a:r>
              <a:rPr lang="en-US" sz="2200" u="sng" dirty="0">
                <a:latin typeface="Times New Roman"/>
                <a:ea typeface="+mn-lt"/>
                <a:cs typeface="+mn-lt"/>
                <a:hlinkClick r:id="rId4"/>
              </a:rPr>
              <a:t>contingent liabilities</a:t>
            </a:r>
            <a:r>
              <a:rPr lang="en-US" sz="2200" dirty="0">
                <a:latin typeface="Times New Roman"/>
                <a:ea typeface="+mn-lt"/>
                <a:cs typeface="+mn-lt"/>
              </a:rPr>
              <a:t>, which are amounts set aside in case of a possible lawsuit.</a:t>
            </a:r>
            <a:endParaRPr lang="en-US" sz="2200" dirty="0">
              <a:latin typeface="Times New Roman"/>
              <a:cs typeface="Times New Roman"/>
            </a:endParaRPr>
          </a:p>
          <a:p>
            <a:endParaRPr lang="en-US" sz="2200"/>
          </a:p>
        </p:txBody>
      </p:sp>
    </p:spTree>
    <p:extLst>
      <p:ext uri="{BB962C8B-B14F-4D97-AF65-F5344CB8AC3E}">
        <p14:creationId xmlns:p14="http://schemas.microsoft.com/office/powerpoint/2010/main" val="307078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6DA721-4881-01C6-D34E-32962D545C52}"/>
              </a:ext>
            </a:extLst>
          </p:cNvPr>
          <p:cNvSpPr>
            <a:spLocks noGrp="1"/>
          </p:cNvSpPr>
          <p:nvPr>
            <p:ph type="title"/>
          </p:nvPr>
        </p:nvSpPr>
        <p:spPr>
          <a:xfrm>
            <a:off x="1171074" y="1396686"/>
            <a:ext cx="3240506" cy="4064628"/>
          </a:xfrm>
        </p:spPr>
        <p:txBody>
          <a:bodyPr>
            <a:normAutofit/>
          </a:bodyPr>
          <a:lstStyle/>
          <a:p>
            <a:r>
              <a:rPr lang="en-US" sz="3700" b="1">
                <a:solidFill>
                  <a:srgbClr val="FFFFFF"/>
                </a:solidFill>
                <a:ea typeface="+mj-lt"/>
                <a:cs typeface="+mj-lt"/>
              </a:rPr>
              <a:t>Copyright Infringement In Bangladesh</a:t>
            </a:r>
            <a:endParaRPr lang="en-US" sz="37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85C65E6-FA9F-E1FA-2CC2-9F230F48351F}"/>
              </a:ext>
            </a:extLst>
          </p:cNvPr>
          <p:cNvSpPr>
            <a:spLocks noGrp="1"/>
          </p:cNvSpPr>
          <p:nvPr>
            <p:ph idx="1"/>
          </p:nvPr>
        </p:nvSpPr>
        <p:spPr>
          <a:xfrm>
            <a:off x="5111360" y="893429"/>
            <a:ext cx="6355906" cy="5574300"/>
          </a:xfrm>
        </p:spPr>
        <p:txBody>
          <a:bodyPr vert="horz" lIns="91440" tIns="45720" rIns="91440" bIns="45720" rtlCol="0" anchor="t">
            <a:normAutofit lnSpcReduction="10000"/>
          </a:bodyPr>
          <a:lstStyle/>
          <a:p>
            <a:pPr marL="0" indent="0" algn="just">
              <a:buNone/>
            </a:pPr>
            <a:endParaRPr lang="en-US" sz="2000" b="1" dirty="0">
              <a:latin typeface="Times New Roman"/>
              <a:cs typeface="Times New Roman"/>
            </a:endParaRPr>
          </a:p>
          <a:p>
            <a:pPr marL="0" indent="0" algn="just">
              <a:buNone/>
            </a:pPr>
            <a:r>
              <a:rPr lang="en-US" sz="2000" dirty="0">
                <a:latin typeface="Times New Roman"/>
                <a:ea typeface="+mn-lt"/>
                <a:cs typeface="+mn-lt"/>
              </a:rPr>
              <a:t>The following acts amount to copyright infringement in Bangladesh:</a:t>
            </a:r>
            <a:endParaRPr lang="en-US" sz="2000">
              <a:latin typeface="Times New Roman"/>
              <a:cs typeface="Times New Roman"/>
            </a:endParaRPr>
          </a:p>
          <a:p>
            <a:pPr marL="457200" indent="-457200" algn="just">
              <a:buAutoNum type="arabicPeriod"/>
            </a:pPr>
            <a:r>
              <a:rPr lang="en-US" sz="2000" dirty="0">
                <a:latin typeface="Times New Roman"/>
                <a:ea typeface="+mn-lt"/>
                <a:cs typeface="+mn-lt"/>
              </a:rPr>
              <a:t>Making </a:t>
            </a:r>
            <a:r>
              <a:rPr lang="en-US" sz="2000" err="1">
                <a:latin typeface="Times New Roman"/>
                <a:ea typeface="+mn-lt"/>
                <a:cs typeface="+mn-lt"/>
              </a:rPr>
              <a:t>unauthorised</a:t>
            </a:r>
            <a:r>
              <a:rPr lang="en-US" sz="2000" dirty="0">
                <a:latin typeface="Times New Roman"/>
                <a:ea typeface="+mn-lt"/>
                <a:cs typeface="+mn-lt"/>
              </a:rPr>
              <a:t> use of the copyrighted work without the explicit permission of the copyright owner of such work.</a:t>
            </a:r>
            <a:endParaRPr lang="en-US" sz="2000">
              <a:latin typeface="Times New Roman"/>
              <a:cs typeface="Times New Roman"/>
            </a:endParaRPr>
          </a:p>
          <a:p>
            <a:pPr marL="457200" indent="-457200" algn="just">
              <a:buAutoNum type="arabicPeriod"/>
            </a:pPr>
            <a:r>
              <a:rPr lang="en-US" sz="2000" dirty="0">
                <a:latin typeface="Times New Roman"/>
                <a:ea typeface="+mn-lt"/>
                <a:cs typeface="+mn-lt"/>
              </a:rPr>
              <a:t>Performing an act which comes within the purview of the exclusive right of the owner of the copyright.</a:t>
            </a:r>
            <a:endParaRPr lang="en-US" sz="2000">
              <a:latin typeface="Times New Roman"/>
              <a:cs typeface="Times New Roman"/>
            </a:endParaRPr>
          </a:p>
          <a:p>
            <a:pPr marL="457200" indent="-457200" algn="just">
              <a:buAutoNum type="arabicPeriod"/>
            </a:pPr>
            <a:r>
              <a:rPr lang="en-US" sz="2000" dirty="0">
                <a:latin typeface="Times New Roman"/>
                <a:ea typeface="+mn-lt"/>
                <a:cs typeface="+mn-lt"/>
              </a:rPr>
              <a:t>Importing infringing copies of the copyrighted work</a:t>
            </a:r>
            <a:endParaRPr lang="en-US" sz="2000">
              <a:latin typeface="Times New Roman"/>
              <a:cs typeface="Times New Roman"/>
            </a:endParaRPr>
          </a:p>
          <a:p>
            <a:pPr marL="457200" indent="-457200" algn="just">
              <a:buAutoNum type="arabicPeriod"/>
            </a:pPr>
            <a:r>
              <a:rPr lang="en-US" sz="2000" dirty="0">
                <a:latin typeface="Times New Roman"/>
                <a:ea typeface="+mn-lt"/>
                <a:cs typeface="+mn-lt"/>
              </a:rPr>
              <a:t>Using the copyrighted work in trade exhibits in public</a:t>
            </a:r>
            <a:endParaRPr lang="en-US" sz="2000">
              <a:latin typeface="Times New Roman"/>
              <a:cs typeface="Times New Roman"/>
            </a:endParaRPr>
          </a:p>
          <a:p>
            <a:pPr marL="457200" indent="-457200" algn="just">
              <a:buAutoNum type="arabicPeriod"/>
            </a:pPr>
            <a:r>
              <a:rPr lang="en-US" sz="2000" dirty="0">
                <a:latin typeface="Times New Roman"/>
                <a:ea typeface="+mn-lt"/>
                <a:cs typeface="+mn-lt"/>
              </a:rPr>
              <a:t>Permitting for profit any place to be used for the performance of the work in public where such performance constitutes an infringement of the copyright in the work</a:t>
            </a:r>
            <a:endParaRPr lang="en-US" sz="2000">
              <a:latin typeface="Times New Roman"/>
              <a:cs typeface="Times New Roman"/>
            </a:endParaRPr>
          </a:p>
          <a:p>
            <a:pPr marL="457200" indent="-457200" algn="just">
              <a:buAutoNum type="arabicPeriod"/>
            </a:pPr>
            <a:r>
              <a:rPr lang="en-US" sz="2000" dirty="0">
                <a:latin typeface="Times New Roman"/>
                <a:ea typeface="+mn-lt"/>
                <a:cs typeface="+mn-lt"/>
              </a:rPr>
              <a:t>Distributing either for the purpose of trade or to such an extent as to affect prejudicially the owner of the copyright</a:t>
            </a:r>
            <a:endParaRPr lang="en-US" sz="2000" dirty="0">
              <a:latin typeface="Times New Roman"/>
              <a:cs typeface="Times New Roman"/>
            </a:endParaRPr>
          </a:p>
          <a:p>
            <a:pPr>
              <a:buAutoNum type="arabicPeriod"/>
            </a:pPr>
            <a:endParaRPr lang="en-US" sz="1500"/>
          </a:p>
        </p:txBody>
      </p:sp>
    </p:spTree>
    <p:extLst>
      <p:ext uri="{BB962C8B-B14F-4D97-AF65-F5344CB8AC3E}">
        <p14:creationId xmlns:p14="http://schemas.microsoft.com/office/powerpoint/2010/main" val="1661986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EFDC84-FD91-1ABE-BAD3-D3660BE87EE7}"/>
              </a:ext>
            </a:extLst>
          </p:cNvPr>
          <p:cNvSpPr>
            <a:spLocks noGrp="1"/>
          </p:cNvSpPr>
          <p:nvPr>
            <p:ph type="title"/>
          </p:nvPr>
        </p:nvSpPr>
        <p:spPr>
          <a:xfrm>
            <a:off x="269891" y="1153572"/>
            <a:ext cx="3617343" cy="4461163"/>
          </a:xfrm>
        </p:spPr>
        <p:txBody>
          <a:bodyPr>
            <a:normAutofit/>
          </a:bodyPr>
          <a:lstStyle/>
          <a:p>
            <a:r>
              <a:rPr lang="en-US" sz="4000" dirty="0">
                <a:solidFill>
                  <a:srgbClr val="000000"/>
                </a:solidFill>
                <a:ea typeface="+mj-lt"/>
                <a:cs typeface="+mj-lt"/>
              </a:rPr>
              <a:t>Legal Remedies</a:t>
            </a:r>
            <a:endParaRPr lang="en-US" sz="40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5C6366-D3A5-E924-FF70-C791B4E1DCFD}"/>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000" dirty="0">
                <a:ea typeface="+mn-lt"/>
                <a:cs typeface="+mn-lt"/>
              </a:rPr>
              <a:t>The copyright owner whose copyright has been infringed has a number of legal remedies in order to protect his or her creation including:</a:t>
            </a:r>
            <a:endParaRPr lang="en-US" sz="2000" dirty="0"/>
          </a:p>
          <a:p>
            <a:pPr marL="457200" indent="-457200">
              <a:buAutoNum type="arabicPeriod"/>
            </a:pPr>
            <a:r>
              <a:rPr lang="en-US" sz="2000" dirty="0">
                <a:ea typeface="+mn-lt"/>
                <a:cs typeface="+mn-lt"/>
              </a:rPr>
              <a:t>Filing a civil suit in order to secure</a:t>
            </a:r>
            <a:r>
              <a:rPr lang="en-US" sz="2000" u="sng" dirty="0">
                <a:ea typeface="+mn-lt"/>
                <a:cs typeface="+mn-lt"/>
              </a:rPr>
              <a:t> an injunction</a:t>
            </a:r>
            <a:r>
              <a:rPr lang="en-US" sz="2000" dirty="0">
                <a:ea typeface="+mn-lt"/>
                <a:cs typeface="+mn-lt"/>
              </a:rPr>
              <a:t>, furnishing of accounts of the infringing party and </a:t>
            </a:r>
            <a:r>
              <a:rPr lang="en-US" sz="2000" u="sng" dirty="0">
                <a:ea typeface="+mn-lt"/>
                <a:cs typeface="+mn-lt"/>
              </a:rPr>
              <a:t>claiming damages</a:t>
            </a:r>
            <a:r>
              <a:rPr lang="en-US" sz="2000" dirty="0">
                <a:ea typeface="+mn-lt"/>
                <a:cs typeface="+mn-lt"/>
              </a:rPr>
              <a:t>. A suit or other civil proceedings relating to infringement of copyright is to be filed in the Court of District Judge, within whose jurisdiction the plaintiff resides or carries on business or where the cause of action arose.</a:t>
            </a:r>
            <a:endParaRPr lang="en-US" sz="2000" dirty="0"/>
          </a:p>
          <a:p>
            <a:pPr>
              <a:buAutoNum type="arabicPeriod"/>
            </a:pPr>
            <a:endParaRPr lang="en-US" sz="2000" dirty="0">
              <a:ea typeface="+mn-lt"/>
              <a:cs typeface="+mn-lt"/>
            </a:endParaRPr>
          </a:p>
          <a:p>
            <a:pPr marL="0" indent="0">
              <a:buNone/>
            </a:pPr>
            <a:endParaRPr lang="en-US" sz="2000" dirty="0"/>
          </a:p>
          <a:p>
            <a:pPr>
              <a:buAutoNum type="arabicPeriod"/>
            </a:pPr>
            <a:endParaRPr lang="en-US" sz="2000"/>
          </a:p>
        </p:txBody>
      </p:sp>
    </p:spTree>
    <p:extLst>
      <p:ext uri="{BB962C8B-B14F-4D97-AF65-F5344CB8AC3E}">
        <p14:creationId xmlns:p14="http://schemas.microsoft.com/office/powerpoint/2010/main" val="26808175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F7449D-8E9C-14C1-721D-EA57518F56E3}"/>
              </a:ext>
            </a:extLst>
          </p:cNvPr>
          <p:cNvSpPr>
            <a:spLocks noGrp="1"/>
          </p:cNvSpPr>
          <p:nvPr>
            <p:ph type="title"/>
          </p:nvPr>
        </p:nvSpPr>
        <p:spPr>
          <a:xfrm>
            <a:off x="686834" y="1153572"/>
            <a:ext cx="3200400" cy="4461163"/>
          </a:xfrm>
        </p:spPr>
        <p:txBody>
          <a:bodyPr>
            <a:normAutofit/>
          </a:bodyPr>
          <a:lstStyle/>
          <a:p>
            <a:endParaRPr lang="en-US">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815E365-7B62-C22B-F064-69AD3DF60BCA}"/>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lgn="just">
              <a:buNone/>
            </a:pPr>
            <a:r>
              <a:rPr lang="en-US" dirty="0">
                <a:latin typeface="Times New Roman"/>
                <a:ea typeface="+mn-lt"/>
                <a:cs typeface="Arial"/>
              </a:rPr>
              <a:t>2. Filing a</a:t>
            </a:r>
            <a:r>
              <a:rPr lang="en-US" u="sng" dirty="0">
                <a:latin typeface="Times New Roman"/>
                <a:ea typeface="+mn-lt"/>
                <a:cs typeface="Arial"/>
              </a:rPr>
              <a:t> criminal suit</a:t>
            </a:r>
            <a:r>
              <a:rPr lang="en-US" dirty="0">
                <a:latin typeface="Times New Roman"/>
                <a:ea typeface="+mn-lt"/>
                <a:cs typeface="Arial"/>
              </a:rPr>
              <a:t> for the apprehension and imprisonment of the infringing party or imposition of fine or both, seizure of infringing copies etc. Criminal proceedings are available in order to punish the persons who have violated the copyright law.</a:t>
            </a:r>
            <a:endParaRPr lang="en-US"/>
          </a:p>
          <a:p>
            <a:pPr marL="0" indent="0" algn="just">
              <a:buNone/>
            </a:pPr>
            <a:r>
              <a:rPr lang="en-US" dirty="0">
                <a:latin typeface="Times New Roman"/>
                <a:ea typeface="+mn-lt"/>
                <a:cs typeface="Arial"/>
              </a:rPr>
              <a:t>3. </a:t>
            </a:r>
            <a:r>
              <a:rPr lang="en-US" u="sng" dirty="0">
                <a:latin typeface="Times New Roman"/>
                <a:ea typeface="+mn-lt"/>
                <a:cs typeface="Arial"/>
              </a:rPr>
              <a:t>Administrative remedie</a:t>
            </a:r>
            <a:r>
              <a:rPr lang="en-US" dirty="0">
                <a:latin typeface="Times New Roman"/>
                <a:ea typeface="+mn-lt"/>
                <a:cs typeface="Arial"/>
              </a:rPr>
              <a:t>s through filing an application with the Registrar of Copyrights seeking a ban on the import of infringing copies into Bangladesh.</a:t>
            </a:r>
          </a:p>
          <a:p>
            <a:endParaRPr lang="en-US">
              <a:latin typeface="Arial"/>
              <a:ea typeface="+mn-lt"/>
              <a:cs typeface="Arial"/>
            </a:endParaRPr>
          </a:p>
          <a:p>
            <a:endParaRPr lang="en-US" b="1"/>
          </a:p>
        </p:txBody>
      </p:sp>
    </p:spTree>
    <p:extLst>
      <p:ext uri="{BB962C8B-B14F-4D97-AF65-F5344CB8AC3E}">
        <p14:creationId xmlns:p14="http://schemas.microsoft.com/office/powerpoint/2010/main" val="884035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70D258D-37C2-7790-9AC8-4BC90AFC7C5F}"/>
              </a:ext>
            </a:extLst>
          </p:cNvPr>
          <p:cNvSpPr>
            <a:spLocks noGrp="1"/>
          </p:cNvSpPr>
          <p:nvPr>
            <p:ph type="title"/>
          </p:nvPr>
        </p:nvSpPr>
        <p:spPr>
          <a:xfrm>
            <a:off x="838200" y="365125"/>
            <a:ext cx="5393361" cy="1325563"/>
          </a:xfrm>
        </p:spPr>
        <p:txBody>
          <a:bodyPr>
            <a:normAutofit/>
          </a:bodyPr>
          <a:lstStyle/>
          <a:p>
            <a:r>
              <a:rPr lang="en-US">
                <a:ea typeface="+mj-lt"/>
                <a:cs typeface="+mj-lt"/>
              </a:rPr>
              <a:t>What Is Copyright?</a:t>
            </a:r>
            <a:endParaRPr lang="en-US" dirty="0"/>
          </a:p>
        </p:txBody>
      </p:sp>
      <p:sp>
        <p:nvSpPr>
          <p:cNvPr id="3" name="Content Placeholder 2">
            <a:extLst>
              <a:ext uri="{FF2B5EF4-FFF2-40B4-BE49-F238E27FC236}">
                <a16:creationId xmlns:a16="http://schemas.microsoft.com/office/drawing/2014/main" id="{852D3962-C8C0-3CD3-41F4-35474848D49D}"/>
              </a:ext>
            </a:extLst>
          </p:cNvPr>
          <p:cNvSpPr>
            <a:spLocks noGrp="1"/>
          </p:cNvSpPr>
          <p:nvPr>
            <p:ph idx="1"/>
          </p:nvPr>
        </p:nvSpPr>
        <p:spPr>
          <a:xfrm>
            <a:off x="838200" y="1825625"/>
            <a:ext cx="5393361" cy="4351338"/>
          </a:xfrm>
        </p:spPr>
        <p:txBody>
          <a:bodyPr vert="horz" lIns="91440" tIns="45720" rIns="91440" bIns="45720" rtlCol="0" anchor="t">
            <a:normAutofit/>
          </a:bodyPr>
          <a:lstStyle/>
          <a:p>
            <a:endParaRPr lang="en-US" sz="2000"/>
          </a:p>
          <a:p>
            <a:r>
              <a:rPr lang="en-US" sz="2000" dirty="0">
                <a:ea typeface="+mn-lt"/>
                <a:cs typeface="+mn-lt"/>
              </a:rPr>
              <a:t>Copyright refers to the legal right of the owner of</a:t>
            </a:r>
            <a:r>
              <a:rPr lang="en-US" sz="2000" b="1" dirty="0">
                <a:ea typeface="+mn-lt"/>
                <a:cs typeface="+mn-lt"/>
              </a:rPr>
              <a:t> </a:t>
            </a:r>
            <a:r>
              <a:rPr lang="en-US" sz="2000" b="1" u="sng" dirty="0">
                <a:ea typeface="+mn-lt"/>
                <a:cs typeface="+mn-lt"/>
                <a:hlinkClick r:id="rId2"/>
              </a:rPr>
              <a:t>intellectual property</a:t>
            </a:r>
            <a:r>
              <a:rPr lang="en-US" sz="2000" dirty="0">
                <a:ea typeface="+mn-lt"/>
                <a:cs typeface="+mn-lt"/>
              </a:rPr>
              <a:t>. In simpler terms, copyright is the right to copy. This means that the original creators of products and </a:t>
            </a:r>
            <a:r>
              <a:rPr lang="en-US" sz="2000" u="sng" dirty="0">
                <a:ea typeface="+mn-lt"/>
                <a:cs typeface="+mn-lt"/>
                <a:hlinkClick r:id="rId3"/>
              </a:rPr>
              <a:t>anyone they give authorization to</a:t>
            </a:r>
            <a:r>
              <a:rPr lang="en-US" sz="2000" dirty="0">
                <a:ea typeface="+mn-lt"/>
                <a:cs typeface="+mn-lt"/>
              </a:rPr>
              <a:t> are the only ones with the exclusive right to reproduce the work.</a:t>
            </a:r>
            <a:endParaRPr lang="en-US" sz="2000" dirty="0"/>
          </a:p>
          <a:p>
            <a:r>
              <a:rPr lang="en-US" sz="2000" b="1" u="sng" dirty="0">
                <a:ea typeface="+mn-lt"/>
                <a:cs typeface="+mn-lt"/>
                <a:hlinkClick r:id="rId4"/>
              </a:rPr>
              <a:t>Copyright law</a:t>
            </a:r>
            <a:r>
              <a:rPr lang="en-US" sz="2000" b="1" dirty="0">
                <a:ea typeface="+mn-lt"/>
                <a:cs typeface="+mn-lt"/>
              </a:rPr>
              <a:t> </a:t>
            </a:r>
            <a:r>
              <a:rPr lang="en-US" sz="2000" dirty="0">
                <a:ea typeface="+mn-lt"/>
                <a:cs typeface="+mn-lt"/>
              </a:rPr>
              <a:t>gives creators of original material the exclusive right to further use and duplicate that material for a given amount of time. Once a copyright expires, the copyrighted item becomes public domain.</a:t>
            </a:r>
            <a:endParaRPr lang="en-US" sz="2000" dirty="0"/>
          </a:p>
          <a:p>
            <a:endParaRPr lang="en-US" sz="2000"/>
          </a:p>
        </p:txBody>
      </p:sp>
      <p:pic>
        <p:nvPicPr>
          <p:cNvPr id="5" name="Picture 4" descr="Books stacked on a table">
            <a:extLst>
              <a:ext uri="{FF2B5EF4-FFF2-40B4-BE49-F238E27FC236}">
                <a16:creationId xmlns:a16="http://schemas.microsoft.com/office/drawing/2014/main" id="{23E635C4-56B5-48F7-5F58-0FC4C4CB3619}"/>
              </a:ext>
            </a:extLst>
          </p:cNvPr>
          <p:cNvPicPr>
            <a:picLocks noChangeAspect="1"/>
          </p:cNvPicPr>
          <p:nvPr/>
        </p:nvPicPr>
        <p:blipFill rotWithShape="1">
          <a:blip r:embed="rId5"/>
          <a:srcRect l="17375" r="15873"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8"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297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BB4F76D-EF19-E586-D4D3-5032D5E2426E}"/>
              </a:ext>
            </a:extLst>
          </p:cNvPr>
          <p:cNvSpPr>
            <a:spLocks noGrp="1"/>
          </p:cNvSpPr>
          <p:nvPr>
            <p:ph type="title"/>
          </p:nvPr>
        </p:nvSpPr>
        <p:spPr>
          <a:xfrm>
            <a:off x="1171074" y="1396686"/>
            <a:ext cx="3240506" cy="4064628"/>
          </a:xfrm>
        </p:spPr>
        <p:txBody>
          <a:bodyPr>
            <a:normAutofit/>
          </a:bodyPr>
          <a:lstStyle/>
          <a:p>
            <a:r>
              <a:rPr lang="en-US" sz="4100">
                <a:solidFill>
                  <a:srgbClr val="FFFFFF"/>
                </a:solidFill>
                <a:ea typeface="+mj-lt"/>
                <a:cs typeface="+mj-lt"/>
              </a:rPr>
              <a:t>How Do You Prove Copyright Infringement?</a:t>
            </a:r>
            <a:endParaRPr lang="en-US" sz="4100">
              <a:solidFill>
                <a:srgbClr val="FFFFFF"/>
              </a:solidFill>
            </a:endParaRP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DDCFDE8-DF75-62DF-354C-8AC703F3724C}"/>
              </a:ext>
            </a:extLst>
          </p:cNvPr>
          <p:cNvSpPr>
            <a:spLocks noGrp="1"/>
          </p:cNvSpPr>
          <p:nvPr>
            <p:ph idx="1"/>
          </p:nvPr>
        </p:nvSpPr>
        <p:spPr>
          <a:xfrm>
            <a:off x="5370153" y="1526033"/>
            <a:ext cx="6456547" cy="4754790"/>
          </a:xfrm>
        </p:spPr>
        <p:txBody>
          <a:bodyPr vert="horz" lIns="91440" tIns="45720" rIns="91440" bIns="45720" rtlCol="0" anchor="t">
            <a:normAutofit/>
          </a:bodyPr>
          <a:lstStyle/>
          <a:p>
            <a:pPr marL="0" indent="0">
              <a:buNone/>
            </a:pPr>
            <a:endParaRPr lang="en-US" sz="2000"/>
          </a:p>
          <a:p>
            <a:pPr algn="just"/>
            <a:r>
              <a:rPr lang="en-US" sz="2000" dirty="0">
                <a:latin typeface="Times New Roman"/>
                <a:ea typeface="+mn-lt"/>
                <a:cs typeface="+mn-lt"/>
              </a:rPr>
              <a:t>In some cases, copyright infringement can be difficult to prove. Steps an individual can take to prove copyright infringement has occurred is first to prove they have o</a:t>
            </a:r>
            <a:r>
              <a:rPr lang="en-US" sz="2000" u="sng" dirty="0">
                <a:latin typeface="Times New Roman"/>
                <a:ea typeface="+mn-lt"/>
                <a:cs typeface="+mn-lt"/>
              </a:rPr>
              <a:t>wnership of the copyright</a:t>
            </a:r>
            <a:r>
              <a:rPr lang="en-US" sz="2000" dirty="0">
                <a:latin typeface="Times New Roman"/>
                <a:ea typeface="+mn-lt"/>
                <a:cs typeface="+mn-lt"/>
              </a:rPr>
              <a:t>. </a:t>
            </a:r>
            <a:endParaRPr lang="en-US" sz="2000" dirty="0">
              <a:latin typeface="Times New Roman"/>
              <a:ea typeface="+mn-lt"/>
              <a:cs typeface="Times New Roman"/>
            </a:endParaRPr>
          </a:p>
          <a:p>
            <a:pPr algn="just"/>
            <a:r>
              <a:rPr lang="en-US" sz="2000" dirty="0">
                <a:latin typeface="Times New Roman"/>
                <a:ea typeface="+mn-lt"/>
                <a:cs typeface="+mn-lt"/>
              </a:rPr>
              <a:t>The next step would be to prove that the alleged infringing individual had access to this copyrighted work, and then to prove that the original copyrighted item</a:t>
            </a:r>
            <a:r>
              <a:rPr lang="en-US" sz="2000" u="sng" dirty="0">
                <a:latin typeface="Times New Roman"/>
                <a:ea typeface="+mn-lt"/>
                <a:cs typeface="+mn-lt"/>
              </a:rPr>
              <a:t> has been copied</a:t>
            </a:r>
            <a:r>
              <a:rPr lang="en-US" sz="2000" dirty="0">
                <a:latin typeface="Times New Roman"/>
                <a:ea typeface="+mn-lt"/>
                <a:cs typeface="+mn-lt"/>
              </a:rPr>
              <a:t>. </a:t>
            </a:r>
            <a:endParaRPr lang="en-US" sz="2000">
              <a:latin typeface="Times New Roman"/>
              <a:ea typeface="+mn-lt"/>
              <a:cs typeface="Times New Roman"/>
            </a:endParaRPr>
          </a:p>
          <a:p>
            <a:pPr algn="just"/>
            <a:r>
              <a:rPr lang="en-US" sz="2000" dirty="0">
                <a:latin typeface="Times New Roman"/>
                <a:ea typeface="+mn-lt"/>
                <a:cs typeface="+mn-lt"/>
              </a:rPr>
              <a:t>If the alleged copied work is not identical or very similar to the original work, it can be difficult to prove copied elements.</a:t>
            </a:r>
            <a:endParaRPr lang="en-US" sz="2000">
              <a:latin typeface="Times New Roman"/>
              <a:cs typeface="Times New Roman"/>
            </a:endParaRPr>
          </a:p>
          <a:p>
            <a:endParaRPr lang="en-US" sz="2000"/>
          </a:p>
        </p:txBody>
      </p:sp>
    </p:spTree>
    <p:extLst>
      <p:ext uri="{BB962C8B-B14F-4D97-AF65-F5344CB8AC3E}">
        <p14:creationId xmlns:p14="http://schemas.microsoft.com/office/powerpoint/2010/main" val="3258330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468750-F97D-8CF1-12D1-53EE43B81226}"/>
              </a:ext>
            </a:extLst>
          </p:cNvPr>
          <p:cNvSpPr>
            <a:spLocks noGrp="1"/>
          </p:cNvSpPr>
          <p:nvPr>
            <p:ph type="title"/>
          </p:nvPr>
        </p:nvSpPr>
        <p:spPr>
          <a:xfrm>
            <a:off x="6803409" y="762001"/>
            <a:ext cx="4156512" cy="1708244"/>
          </a:xfrm>
        </p:spPr>
        <p:txBody>
          <a:bodyPr anchor="ctr">
            <a:normAutofit/>
          </a:bodyPr>
          <a:lstStyle/>
          <a:p>
            <a:r>
              <a:rPr lang="en-US" sz="4000">
                <a:ea typeface="+mj-lt"/>
                <a:cs typeface="+mj-lt"/>
              </a:rPr>
              <a:t>Real-World Example</a:t>
            </a:r>
          </a:p>
        </p:txBody>
      </p:sp>
      <p:pic>
        <p:nvPicPr>
          <p:cNvPr id="5" name="Picture 4" descr="Sphere of mesh and nodes">
            <a:extLst>
              <a:ext uri="{FF2B5EF4-FFF2-40B4-BE49-F238E27FC236}">
                <a16:creationId xmlns:a16="http://schemas.microsoft.com/office/drawing/2014/main" id="{79DF38B0-6091-12B5-B2B9-E6948B08C451}"/>
              </a:ext>
            </a:extLst>
          </p:cNvPr>
          <p:cNvPicPr>
            <a:picLocks noChangeAspect="1"/>
          </p:cNvPicPr>
          <p:nvPr/>
        </p:nvPicPr>
        <p:blipFill rotWithShape="1">
          <a:blip r:embed="rId2"/>
          <a:srcRect l="31528" r="1808" b="3"/>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21D16D5A-9200-B14F-09C4-7A3EA8180775}"/>
              </a:ext>
            </a:extLst>
          </p:cNvPr>
          <p:cNvSpPr>
            <a:spLocks noGrp="1"/>
          </p:cNvSpPr>
          <p:nvPr>
            <p:ph idx="1"/>
          </p:nvPr>
        </p:nvSpPr>
        <p:spPr>
          <a:xfrm>
            <a:off x="6803409" y="2470245"/>
            <a:ext cx="4156512" cy="3769835"/>
          </a:xfrm>
        </p:spPr>
        <p:txBody>
          <a:bodyPr vert="horz" lIns="91440" tIns="45720" rIns="91440" bIns="45720" rtlCol="0" anchor="ctr">
            <a:normAutofit/>
          </a:bodyPr>
          <a:lstStyle/>
          <a:p>
            <a:endParaRPr lang="en-US" sz="1100"/>
          </a:p>
          <a:p>
            <a:r>
              <a:rPr lang="en-US" sz="1100" dirty="0">
                <a:latin typeface="Times New Roman"/>
                <a:ea typeface="+mn-lt"/>
                <a:cs typeface="+mn-lt"/>
              </a:rPr>
              <a:t>For example, the music industry was caught off guard by the development of online music-sharing websites such as Napster.</a:t>
            </a:r>
            <a:endParaRPr lang="en-US" sz="1100" dirty="0">
              <a:latin typeface="Times New Roman"/>
              <a:cs typeface="Times New Roman"/>
            </a:endParaRPr>
          </a:p>
          <a:p>
            <a:r>
              <a:rPr lang="en-US" sz="1100" dirty="0">
                <a:latin typeface="Times New Roman"/>
                <a:ea typeface="+mn-lt"/>
                <a:cs typeface="+mn-lt"/>
              </a:rPr>
              <a:t>Napster was an online music website that allowed </a:t>
            </a:r>
            <a:r>
              <a:rPr lang="en-US" sz="1100" u="sng" dirty="0">
                <a:latin typeface="Times New Roman"/>
                <a:ea typeface="+mn-lt"/>
                <a:cs typeface="+mn-lt"/>
                <a:hlinkClick r:id="rId3"/>
              </a:rPr>
              <a:t>peer-to-peer sharing</a:t>
            </a:r>
            <a:r>
              <a:rPr lang="en-US" sz="1100" dirty="0">
                <a:latin typeface="Times New Roman"/>
                <a:ea typeface="+mn-lt"/>
                <a:cs typeface="+mn-lt"/>
              </a:rPr>
              <a:t> of music files through their network. Customers would share or distribute music of various artists for free. Record companies within the music industry sued Napster for copyright infringement to protect their </a:t>
            </a:r>
            <a:r>
              <a:rPr lang="en-US" sz="1100" u="sng" dirty="0">
                <a:latin typeface="Times New Roman"/>
                <a:ea typeface="+mn-lt"/>
                <a:cs typeface="+mn-lt"/>
                <a:hlinkClick r:id="rId4"/>
              </a:rPr>
              <a:t>intellectual property</a:t>
            </a:r>
            <a:r>
              <a:rPr lang="en-US" sz="1100" dirty="0">
                <a:latin typeface="Times New Roman"/>
                <a:ea typeface="+mn-lt"/>
                <a:cs typeface="+mn-lt"/>
              </a:rPr>
              <a:t> and won their case.</a:t>
            </a:r>
            <a:endParaRPr lang="en-US" sz="1100" dirty="0">
              <a:latin typeface="Times New Roman"/>
              <a:cs typeface="Times New Roman"/>
            </a:endParaRPr>
          </a:p>
          <a:p>
            <a:r>
              <a:rPr lang="en-US" sz="1100" dirty="0">
                <a:latin typeface="Times New Roman"/>
                <a:ea typeface="+mn-lt"/>
                <a:cs typeface="+mn-lt"/>
              </a:rPr>
              <a:t>Napster was found in violation of copyright laws because, in part, the company knew of the widespread distribution and did not do enough to stop it. Also, the music was copied and used by customers, which was financially harmful to record companies and the sale of their music. Napster was also found to have financially benefited at the expense of record companies by allowing the copy and distribution of music.</a:t>
            </a:r>
            <a:endParaRPr lang="en-US" sz="1100" dirty="0">
              <a:latin typeface="Times New Roman"/>
              <a:cs typeface="Times New Roman"/>
            </a:endParaRPr>
          </a:p>
          <a:p>
            <a:endParaRPr lang="en-US" sz="1100">
              <a:latin typeface="Times New Roman"/>
              <a:cs typeface="Times New Roman"/>
            </a:endParaRPr>
          </a:p>
          <a:p>
            <a:endParaRPr lang="en-US" sz="1100"/>
          </a:p>
          <a:p>
            <a:endParaRPr lang="en-US" sz="1100"/>
          </a:p>
        </p:txBody>
      </p:sp>
    </p:spTree>
    <p:extLst>
      <p:ext uri="{BB962C8B-B14F-4D97-AF65-F5344CB8AC3E}">
        <p14:creationId xmlns:p14="http://schemas.microsoft.com/office/powerpoint/2010/main" val="20209392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phere of mesh and nodes">
            <a:extLst>
              <a:ext uri="{FF2B5EF4-FFF2-40B4-BE49-F238E27FC236}">
                <a16:creationId xmlns:a16="http://schemas.microsoft.com/office/drawing/2014/main" id="{3BD82698-9C08-EFDA-7D05-F35B00EEC955}"/>
              </a:ext>
            </a:extLst>
          </p:cNvPr>
          <p:cNvPicPr>
            <a:picLocks noChangeAspect="1"/>
          </p:cNvPicPr>
          <p:nvPr/>
        </p:nvPicPr>
        <p:blipFill rotWithShape="1">
          <a:blip r:embed="rId2"/>
          <a:srcRect l="32860" r="3136"/>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F63ACF51-A5E7-0E55-8547-7FDCBA4CF6F0}"/>
              </a:ext>
            </a:extLst>
          </p:cNvPr>
          <p:cNvSpPr>
            <a:spLocks noGrp="1"/>
          </p:cNvSpPr>
          <p:nvPr>
            <p:ph type="title"/>
          </p:nvPr>
        </p:nvSpPr>
        <p:spPr>
          <a:xfrm>
            <a:off x="6094105" y="802955"/>
            <a:ext cx="4977976" cy="246353"/>
          </a:xfrm>
        </p:spPr>
        <p:txBody>
          <a:bodyPr anchor="b">
            <a:normAutofit fontScale="90000"/>
          </a:bodyPr>
          <a:lstStyle/>
          <a:p>
            <a:endParaRPr lang="en-US" sz="3600">
              <a:solidFill>
                <a:schemeClr val="tx2"/>
              </a:solidFill>
            </a:endParaRPr>
          </a:p>
        </p:txBody>
      </p:sp>
      <p:sp>
        <p:nvSpPr>
          <p:cNvPr id="3" name="Content Placeholder 2">
            <a:extLst>
              <a:ext uri="{FF2B5EF4-FFF2-40B4-BE49-F238E27FC236}">
                <a16:creationId xmlns:a16="http://schemas.microsoft.com/office/drawing/2014/main" id="{372E5FB9-885D-A7F3-FCB2-41810DB1EC4A}"/>
              </a:ext>
            </a:extLst>
          </p:cNvPr>
          <p:cNvSpPr>
            <a:spLocks noGrp="1"/>
          </p:cNvSpPr>
          <p:nvPr>
            <p:ph idx="1"/>
          </p:nvPr>
        </p:nvSpPr>
        <p:spPr>
          <a:xfrm>
            <a:off x="5831782" y="2415756"/>
            <a:ext cx="6084634" cy="3639289"/>
          </a:xfrm>
        </p:spPr>
        <p:txBody>
          <a:bodyPr vert="horz" lIns="91440" tIns="45720" rIns="91440" bIns="45720" rtlCol="0" anchor="ctr">
            <a:noAutofit/>
          </a:bodyPr>
          <a:lstStyle/>
          <a:p>
            <a:r>
              <a:rPr lang="en-US" sz="2000" dirty="0">
                <a:solidFill>
                  <a:schemeClr val="tx2"/>
                </a:solidFill>
                <a:latin typeface="Times New Roman"/>
                <a:cs typeface="Times New Roman"/>
              </a:rPr>
              <a:t>Companies seeking targets for copyright infringement claims can also go after the companies providing the files, but could also seek damages from </a:t>
            </a:r>
            <a:r>
              <a:rPr lang="en-US" sz="2000" dirty="0">
                <a:solidFill>
                  <a:schemeClr val="tx2"/>
                </a:solidFill>
                <a:latin typeface="Times New Roman"/>
                <a:cs typeface="Times New Roman"/>
                <a:hlinkClick r:id="rId3">
                  <a:extLst>
                    <a:ext uri="{A12FA001-AC4F-418D-AE19-62706E023703}">
                      <ahyp:hlinkClr xmlns:ahyp="http://schemas.microsoft.com/office/drawing/2018/hyperlinkcolor" val="tx"/>
                    </a:ext>
                  </a:extLst>
                </a:hlinkClick>
              </a:rPr>
              <a:t>internet service providers (ISPs)</a:t>
            </a:r>
            <a:r>
              <a:rPr lang="en-US" sz="2000" dirty="0">
                <a:solidFill>
                  <a:schemeClr val="tx2"/>
                </a:solidFill>
                <a:latin typeface="Times New Roman"/>
                <a:cs typeface="Times New Roman"/>
              </a:rPr>
              <a:t> as well as individual users. </a:t>
            </a:r>
          </a:p>
          <a:p>
            <a:endParaRPr lang="en-US" sz="2000" dirty="0">
              <a:solidFill>
                <a:schemeClr val="tx2"/>
              </a:solidFill>
              <a:latin typeface="Times New Roman"/>
              <a:cs typeface="Times New Roman"/>
            </a:endParaRPr>
          </a:p>
          <a:p>
            <a:endParaRPr lang="en-US" sz="2000" dirty="0">
              <a:solidFill>
                <a:schemeClr val="tx2"/>
              </a:solidFill>
              <a:latin typeface="Times New Roman"/>
              <a:cs typeface="Times New Roman"/>
            </a:endParaRPr>
          </a:p>
          <a:p>
            <a:r>
              <a:rPr lang="en-US" sz="2000" dirty="0">
                <a:solidFill>
                  <a:schemeClr val="tx2"/>
                </a:solidFill>
                <a:latin typeface="Times New Roman"/>
                <a:cs typeface="Times New Roman"/>
              </a:rPr>
              <a:t>In a more recent music-related copyright infringement case, in 2020, the estate of Randy Wolfe, a member of the band Spirit, claimed copyright infringement against the band Led Zeppelin. The estate claimed that Led Zeppelin had copied parts of Spirit's song "Taurus" in their song "Stairway to Heaven." The case began in 2014 but was finalized in 2020 in Led Zeppelin's favor.</a:t>
            </a:r>
            <a:endParaRPr lang="en-US" sz="2000" dirty="0">
              <a:solidFill>
                <a:schemeClr val="tx2"/>
              </a:solidFill>
            </a:endParaRPr>
          </a:p>
        </p:txBody>
      </p:sp>
    </p:spTree>
    <p:extLst>
      <p:ext uri="{BB962C8B-B14F-4D97-AF65-F5344CB8AC3E}">
        <p14:creationId xmlns:p14="http://schemas.microsoft.com/office/powerpoint/2010/main" val="4293147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9FE8F3-E17A-4731-35B9-D183EC2D5A7C}"/>
              </a:ext>
            </a:extLst>
          </p:cNvPr>
          <p:cNvSpPr>
            <a:spLocks noGrp="1"/>
          </p:cNvSpPr>
          <p:nvPr>
            <p:ph type="title"/>
          </p:nvPr>
        </p:nvSpPr>
        <p:spPr>
          <a:xfrm>
            <a:off x="686834" y="1153572"/>
            <a:ext cx="3200400" cy="4461163"/>
          </a:xfrm>
        </p:spPr>
        <p:txBody>
          <a:bodyPr>
            <a:normAutofit/>
          </a:bodyPr>
          <a:lstStyle/>
          <a:p>
            <a:br>
              <a:rPr lang="en-US" dirty="0"/>
            </a:br>
            <a:r>
              <a:rPr lang="en-US" b="1" dirty="0"/>
              <a:t>How Copyrighting Works</a:t>
            </a:r>
          </a:p>
          <a:p>
            <a:endParaRPr lang="en-US">
              <a:solidFill>
                <a:srgbClr val="FFFFFF"/>
              </a:solidFill>
            </a:endParaRP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027C022-00A7-2959-E04B-65A8486C7D11}"/>
              </a:ext>
            </a:extLst>
          </p:cNvPr>
          <p:cNvSpPr>
            <a:spLocks noGrp="1"/>
          </p:cNvSpPr>
          <p:nvPr>
            <p:ph idx="1"/>
          </p:nvPr>
        </p:nvSpPr>
        <p:spPr>
          <a:xfrm>
            <a:off x="4159761" y="145646"/>
            <a:ext cx="7726000" cy="6390750"/>
          </a:xfrm>
        </p:spPr>
        <p:txBody>
          <a:bodyPr vert="horz" lIns="91440" tIns="45720" rIns="91440" bIns="45720" rtlCol="0" anchor="ctr">
            <a:normAutofit/>
          </a:bodyPr>
          <a:lstStyle/>
          <a:p>
            <a:endParaRPr lang="en-US" sz="1500"/>
          </a:p>
          <a:p>
            <a:r>
              <a:rPr lang="en-US" sz="2000" dirty="0">
                <a:ea typeface="+mn-lt"/>
                <a:cs typeface="+mn-lt"/>
              </a:rPr>
              <a:t>When someone creates a product that is viewed as original and that required significant mental activity to create, this product becomes an intellectual property that must be protected from unauthorized duplication. Examples of unique creations include:</a:t>
            </a:r>
            <a:endParaRPr lang="en-US" sz="2000"/>
          </a:p>
          <a:p>
            <a:r>
              <a:rPr lang="en-US" sz="2000" dirty="0">
                <a:ea typeface="+mn-lt"/>
                <a:cs typeface="+mn-lt"/>
              </a:rPr>
              <a:t>Novels</a:t>
            </a:r>
            <a:endParaRPr lang="en-US" sz="2000"/>
          </a:p>
          <a:p>
            <a:r>
              <a:rPr lang="en-US" sz="2000" dirty="0">
                <a:ea typeface="+mn-lt"/>
                <a:cs typeface="+mn-lt"/>
              </a:rPr>
              <a:t>Art</a:t>
            </a:r>
            <a:endParaRPr lang="en-US" sz="2000"/>
          </a:p>
          <a:p>
            <a:r>
              <a:rPr lang="en-US" sz="2000" dirty="0">
                <a:ea typeface="+mn-lt"/>
                <a:cs typeface="+mn-lt"/>
              </a:rPr>
              <a:t>Poetry</a:t>
            </a:r>
            <a:endParaRPr lang="en-US" sz="2000"/>
          </a:p>
          <a:p>
            <a:r>
              <a:rPr lang="en-US" sz="2000" dirty="0">
                <a:ea typeface="+mn-lt"/>
                <a:cs typeface="+mn-lt"/>
              </a:rPr>
              <a:t>Musical lyrics and compositions</a:t>
            </a:r>
            <a:endParaRPr lang="en-US" sz="2000"/>
          </a:p>
          <a:p>
            <a:r>
              <a:rPr lang="en-US" sz="2000" dirty="0">
                <a:ea typeface="+mn-lt"/>
                <a:cs typeface="+mn-lt"/>
              </a:rPr>
              <a:t>Computer software</a:t>
            </a:r>
            <a:endParaRPr lang="en-US" sz="2000"/>
          </a:p>
          <a:p>
            <a:r>
              <a:rPr lang="en-US" sz="2000" dirty="0">
                <a:ea typeface="+mn-lt"/>
                <a:cs typeface="+mn-lt"/>
              </a:rPr>
              <a:t>Graphic designs,</a:t>
            </a:r>
            <a:endParaRPr lang="en-US" sz="2000"/>
          </a:p>
          <a:p>
            <a:r>
              <a:rPr lang="en-US" sz="2000" dirty="0">
                <a:ea typeface="+mn-lt"/>
                <a:cs typeface="+mn-lt"/>
              </a:rPr>
              <a:t>Film</a:t>
            </a:r>
            <a:endParaRPr lang="en-US" sz="2000"/>
          </a:p>
          <a:p>
            <a:r>
              <a:rPr lang="en-US" sz="2000" dirty="0">
                <a:ea typeface="+mn-lt"/>
                <a:cs typeface="+mn-lt"/>
              </a:rPr>
              <a:t>Original architectural designs</a:t>
            </a:r>
            <a:endParaRPr lang="en-US" sz="2000"/>
          </a:p>
          <a:p>
            <a:r>
              <a:rPr lang="en-US" sz="2000" dirty="0">
                <a:ea typeface="+mn-lt"/>
                <a:cs typeface="+mn-lt"/>
              </a:rPr>
              <a:t>Website content</a:t>
            </a:r>
            <a:endParaRPr lang="en-US" sz="2000"/>
          </a:p>
          <a:p>
            <a:endParaRPr lang="en-US" sz="1500" dirty="0"/>
          </a:p>
        </p:txBody>
      </p:sp>
    </p:spTree>
    <p:extLst>
      <p:ext uri="{BB962C8B-B14F-4D97-AF65-F5344CB8AC3E}">
        <p14:creationId xmlns:p14="http://schemas.microsoft.com/office/powerpoint/2010/main" val="1627923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1" name="Group 10">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6" name="Rectangle 15">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40EE6C31-708B-5916-F190-0FE40090FA1C}"/>
              </a:ext>
            </a:extLst>
          </p:cNvPr>
          <p:cNvSpPr>
            <a:spLocks noGrp="1"/>
          </p:cNvSpPr>
          <p:nvPr>
            <p:ph type="title"/>
          </p:nvPr>
        </p:nvSpPr>
        <p:spPr>
          <a:xfrm>
            <a:off x="1143000" y="990599"/>
            <a:ext cx="9906000" cy="685800"/>
          </a:xfrm>
        </p:spPr>
        <p:txBody>
          <a:bodyPr anchor="t">
            <a:normAutofit/>
          </a:bodyPr>
          <a:lstStyle/>
          <a:p>
            <a:endParaRPr lang="en-US" sz="4000"/>
          </a:p>
        </p:txBody>
      </p:sp>
      <p:graphicFrame>
        <p:nvGraphicFramePr>
          <p:cNvPr id="18" name="Content Placeholder 2">
            <a:extLst>
              <a:ext uri="{FF2B5EF4-FFF2-40B4-BE49-F238E27FC236}">
                <a16:creationId xmlns:a16="http://schemas.microsoft.com/office/drawing/2014/main" id="{EC3A4B03-59B8-B65C-1AC0-1486EDB5AB66}"/>
              </a:ext>
            </a:extLst>
          </p:cNvPr>
          <p:cNvGraphicFramePr>
            <a:graphicFrameLocks noGrp="1"/>
          </p:cNvGraphicFramePr>
          <p:nvPr>
            <p:ph idx="1"/>
            <p:extLst>
              <p:ext uri="{D42A27DB-BD31-4B8C-83A1-F6EECF244321}">
                <p14:modId xmlns:p14="http://schemas.microsoft.com/office/powerpoint/2010/main" val="345053488"/>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9929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CFDC-804F-A827-5835-4A22155091D8}"/>
              </a:ext>
            </a:extLst>
          </p:cNvPr>
          <p:cNvSpPr>
            <a:spLocks noGrp="1"/>
          </p:cNvSpPr>
          <p:nvPr>
            <p:ph type="title"/>
          </p:nvPr>
        </p:nvSpPr>
        <p:spPr>
          <a:xfrm>
            <a:off x="876692" y="741391"/>
            <a:ext cx="5479719" cy="1616203"/>
          </a:xfrm>
        </p:spPr>
        <p:txBody>
          <a:bodyPr anchor="b">
            <a:normAutofit/>
          </a:bodyPr>
          <a:lstStyle/>
          <a:p>
            <a:endParaRPr lang="en-US" sz="3200"/>
          </a:p>
        </p:txBody>
      </p:sp>
      <p:sp>
        <p:nvSpPr>
          <p:cNvPr id="3" name="Content Placeholder 2">
            <a:extLst>
              <a:ext uri="{FF2B5EF4-FFF2-40B4-BE49-F238E27FC236}">
                <a16:creationId xmlns:a16="http://schemas.microsoft.com/office/drawing/2014/main" id="{B3D36EDA-FA94-9E53-BA40-208CB8AB3DE8}"/>
              </a:ext>
            </a:extLst>
          </p:cNvPr>
          <p:cNvSpPr>
            <a:spLocks noGrp="1"/>
          </p:cNvSpPr>
          <p:nvPr>
            <p:ph idx="1"/>
          </p:nvPr>
        </p:nvSpPr>
        <p:spPr>
          <a:xfrm>
            <a:off x="876692" y="2533476"/>
            <a:ext cx="5479719" cy="3447832"/>
          </a:xfrm>
        </p:spPr>
        <p:txBody>
          <a:bodyPr vert="horz" lIns="91440" tIns="45720" rIns="91440" bIns="45720" rtlCol="0" anchor="t">
            <a:normAutofit/>
          </a:bodyPr>
          <a:lstStyle/>
          <a:p>
            <a:r>
              <a:rPr lang="en-US" sz="2000">
                <a:ea typeface="+mn-lt"/>
                <a:cs typeface="+mn-lt"/>
              </a:rPr>
              <a:t>Not all types of work can be copyrighted. A copyright does not protect ideas, discoveries, concepts, or theories. </a:t>
            </a:r>
            <a:r>
              <a:rPr lang="en-US" sz="2000" u="sng">
                <a:ea typeface="+mn-lt"/>
                <a:cs typeface="+mn-lt"/>
                <a:hlinkClick r:id="rId2"/>
              </a:rPr>
              <a:t>Brand names</a:t>
            </a:r>
            <a:r>
              <a:rPr lang="en-US" sz="2000">
                <a:ea typeface="+mn-lt"/>
                <a:cs typeface="+mn-lt"/>
              </a:rPr>
              <a:t>, logos, slogans, domain names, and titles also cannot be protected under copyright law. For an original work to be copyrighted, it has to be in tangible form.</a:t>
            </a:r>
          </a:p>
          <a:p>
            <a:r>
              <a:rPr lang="en-US" sz="2000">
                <a:ea typeface="+mn-lt"/>
                <a:cs typeface="+mn-lt"/>
              </a:rPr>
              <a:t> This means that any speech, discoveries, musical scores, or ideas have to be written down in physical form in order to be protected by copyright.</a:t>
            </a:r>
            <a:endParaRPr lang="en-US" sz="2000"/>
          </a:p>
        </p:txBody>
      </p:sp>
      <p:pic>
        <p:nvPicPr>
          <p:cNvPr id="5" name="Picture 4" descr="Question mark on green pastel background">
            <a:extLst>
              <a:ext uri="{FF2B5EF4-FFF2-40B4-BE49-F238E27FC236}">
                <a16:creationId xmlns:a16="http://schemas.microsoft.com/office/drawing/2014/main" id="{49D1ACFD-CF16-AA56-7785-C733AABEA911}"/>
              </a:ext>
            </a:extLst>
          </p:cNvPr>
          <p:cNvPicPr>
            <a:picLocks noChangeAspect="1"/>
          </p:cNvPicPr>
          <p:nvPr/>
        </p:nvPicPr>
        <p:blipFill rotWithShape="1">
          <a:blip r:embed="rId3"/>
          <a:srcRect l="43270" r="2913" b="4"/>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0603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C5CEAA77-E6F6-6ADA-F2DE-4FB5B77D1B41}"/>
              </a:ext>
            </a:extLst>
          </p:cNvPr>
          <p:cNvPicPr>
            <a:picLocks noChangeAspect="1"/>
          </p:cNvPicPr>
          <p:nvPr/>
        </p:nvPicPr>
        <p:blipFill rotWithShape="1">
          <a:blip r:embed="rId2"/>
          <a:srcRect l="14781" r="3086" b="-1"/>
          <a:stretch/>
        </p:blipFill>
        <p:spPr>
          <a:xfrm>
            <a:off x="2522356" y="10"/>
            <a:ext cx="9669642" cy="6857990"/>
          </a:xfrm>
          <a:prstGeom prst="rect">
            <a:avLst/>
          </a:prstGeom>
        </p:spPr>
      </p:pic>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9BB03C-6A86-8566-A26D-5E4CDADA3C87}"/>
              </a:ext>
            </a:extLst>
          </p:cNvPr>
          <p:cNvSpPr>
            <a:spLocks noGrp="1"/>
          </p:cNvSpPr>
          <p:nvPr>
            <p:ph type="title"/>
          </p:nvPr>
        </p:nvSpPr>
        <p:spPr>
          <a:xfrm>
            <a:off x="838200" y="365125"/>
            <a:ext cx="7071472" cy="1899912"/>
          </a:xfrm>
        </p:spPr>
        <p:txBody>
          <a:bodyPr>
            <a:normAutofit/>
          </a:bodyPr>
          <a:lstStyle/>
          <a:p>
            <a:r>
              <a:rPr lang="en-US" sz="4000" b="1">
                <a:ea typeface="+mj-lt"/>
                <a:cs typeface="+mj-lt"/>
              </a:rPr>
              <a:t>Who can apply for a copyright in Bangladesh?</a:t>
            </a:r>
            <a:endParaRPr lang="en-US" sz="4000"/>
          </a:p>
        </p:txBody>
      </p:sp>
      <p:sp>
        <p:nvSpPr>
          <p:cNvPr id="3" name="Content Placeholder 2">
            <a:extLst>
              <a:ext uri="{FF2B5EF4-FFF2-40B4-BE49-F238E27FC236}">
                <a16:creationId xmlns:a16="http://schemas.microsoft.com/office/drawing/2014/main" id="{0258605E-36C0-9AF5-AE9B-D188BCAEAB53}"/>
              </a:ext>
            </a:extLst>
          </p:cNvPr>
          <p:cNvSpPr>
            <a:spLocks noGrp="1"/>
          </p:cNvSpPr>
          <p:nvPr>
            <p:ph idx="1"/>
          </p:nvPr>
        </p:nvSpPr>
        <p:spPr>
          <a:xfrm>
            <a:off x="838200" y="2434201"/>
            <a:ext cx="7531547" cy="3742762"/>
          </a:xfrm>
        </p:spPr>
        <p:txBody>
          <a:bodyPr vert="horz" lIns="91440" tIns="45720" rIns="91440" bIns="45720" rtlCol="0" anchor="t">
            <a:noAutofit/>
          </a:bodyPr>
          <a:lstStyle/>
          <a:p>
            <a:endParaRPr lang="en-US" sz="1800" b="1" dirty="0">
              <a:latin typeface="Times New Roman"/>
              <a:cs typeface="Times New Roman"/>
            </a:endParaRPr>
          </a:p>
          <a:p>
            <a:r>
              <a:rPr lang="en-US" sz="1800" dirty="0">
                <a:latin typeface="Times New Roman"/>
                <a:ea typeface="+mn-lt"/>
                <a:cs typeface="+mn-lt"/>
              </a:rPr>
              <a:t>The relevant provisions of the </a:t>
            </a:r>
            <a:r>
              <a:rPr lang="en-US" sz="1800" b="1" u="sng" dirty="0">
                <a:latin typeface="Times New Roman"/>
                <a:ea typeface="+mn-lt"/>
                <a:cs typeface="+mn-lt"/>
              </a:rPr>
              <a:t>Copyright Act, 2000</a:t>
            </a:r>
            <a:r>
              <a:rPr lang="en-US" sz="1800" dirty="0">
                <a:latin typeface="Times New Roman"/>
                <a:ea typeface="+mn-lt"/>
                <a:cs typeface="+mn-lt"/>
              </a:rPr>
              <a:t> state that an application for registering copyright may be made by </a:t>
            </a:r>
            <a:endParaRPr lang="en-US" sz="1800">
              <a:latin typeface="Times New Roman"/>
              <a:ea typeface="+mn-lt"/>
              <a:cs typeface="Times New Roman"/>
            </a:endParaRPr>
          </a:p>
          <a:p>
            <a:r>
              <a:rPr lang="en-US" sz="1800" dirty="0">
                <a:latin typeface="Times New Roman"/>
                <a:ea typeface="+mn-lt"/>
                <a:cs typeface="+mn-lt"/>
              </a:rPr>
              <a:t>the author or publisher of, or </a:t>
            </a:r>
            <a:endParaRPr lang="en-US" sz="1800" dirty="0">
              <a:latin typeface="Times New Roman"/>
              <a:ea typeface="+mn-lt"/>
              <a:cs typeface="Times New Roman"/>
            </a:endParaRPr>
          </a:p>
          <a:p>
            <a:r>
              <a:rPr lang="en-US" sz="1800" dirty="0">
                <a:latin typeface="Times New Roman"/>
                <a:ea typeface="+mn-lt"/>
                <a:cs typeface="+mn-lt"/>
              </a:rPr>
              <a:t>the owner of, or </a:t>
            </a:r>
            <a:endParaRPr lang="en-US" sz="1800">
              <a:latin typeface="Times New Roman"/>
              <a:ea typeface="+mn-lt"/>
              <a:cs typeface="Times New Roman"/>
            </a:endParaRPr>
          </a:p>
          <a:p>
            <a:r>
              <a:rPr lang="en-US" sz="1800" dirty="0">
                <a:latin typeface="Times New Roman"/>
                <a:ea typeface="+mn-lt"/>
                <a:cs typeface="+mn-lt"/>
              </a:rPr>
              <a:t>other people interested in the copyright. </a:t>
            </a:r>
            <a:endParaRPr lang="en-US" sz="1800" dirty="0">
              <a:latin typeface="Times New Roman"/>
              <a:ea typeface="+mn-lt"/>
              <a:cs typeface="Times New Roman"/>
            </a:endParaRPr>
          </a:p>
          <a:p>
            <a:pPr marL="0" indent="0">
              <a:buNone/>
            </a:pPr>
            <a:endParaRPr lang="en-US" sz="1800" dirty="0">
              <a:latin typeface="Times New Roman"/>
              <a:cs typeface="Times New Roman"/>
            </a:endParaRPr>
          </a:p>
          <a:p>
            <a:endParaRPr lang="en-US" sz="1800">
              <a:latin typeface="Times New Roman"/>
              <a:cs typeface="Times New Roman"/>
            </a:endParaRPr>
          </a:p>
          <a:p>
            <a:endParaRPr lang="en-US" sz="1100"/>
          </a:p>
        </p:txBody>
      </p:sp>
    </p:spTree>
    <p:extLst>
      <p:ext uri="{BB962C8B-B14F-4D97-AF65-F5344CB8AC3E}">
        <p14:creationId xmlns:p14="http://schemas.microsoft.com/office/powerpoint/2010/main" val="1230841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3" name="Rectangle 2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99CA1-E82B-B344-69E0-4B6F880BB9CB}"/>
              </a:ext>
            </a:extLst>
          </p:cNvPr>
          <p:cNvSpPr>
            <a:spLocks noGrp="1"/>
          </p:cNvSpPr>
          <p:nvPr>
            <p:ph type="title"/>
          </p:nvPr>
        </p:nvSpPr>
        <p:spPr>
          <a:xfrm>
            <a:off x="1043631" y="177295"/>
            <a:ext cx="9942716" cy="1036894"/>
          </a:xfrm>
        </p:spPr>
        <p:txBody>
          <a:bodyPr anchor="ctr">
            <a:normAutofit/>
          </a:bodyPr>
          <a:lstStyle/>
          <a:p>
            <a:endParaRPr lang="en-US" sz="4800"/>
          </a:p>
        </p:txBody>
      </p:sp>
      <p:sp>
        <p:nvSpPr>
          <p:cNvPr id="27" name="Content Placeholder 2">
            <a:extLst>
              <a:ext uri="{FF2B5EF4-FFF2-40B4-BE49-F238E27FC236}">
                <a16:creationId xmlns:a16="http://schemas.microsoft.com/office/drawing/2014/main" id="{B67BED10-7E2F-B773-1857-8CD7277D9045}"/>
              </a:ext>
            </a:extLst>
          </p:cNvPr>
          <p:cNvSpPr>
            <a:spLocks noGrp="1"/>
          </p:cNvSpPr>
          <p:nvPr>
            <p:ph idx="1"/>
          </p:nvPr>
        </p:nvSpPr>
        <p:spPr>
          <a:xfrm>
            <a:off x="843745" y="2499937"/>
            <a:ext cx="11134639" cy="3642243"/>
          </a:xfrm>
        </p:spPr>
        <p:txBody>
          <a:bodyPr vert="horz" lIns="91440" tIns="45720" rIns="91440" bIns="45720" rtlCol="0" anchor="ctr">
            <a:normAutofit/>
          </a:bodyPr>
          <a:lstStyle/>
          <a:p>
            <a:endParaRPr lang="en-US" sz="2000">
              <a:latin typeface="Times New Roman"/>
              <a:cs typeface="Times New Roman"/>
            </a:endParaRPr>
          </a:p>
          <a:p>
            <a:r>
              <a:rPr lang="en-US" sz="2400" dirty="0">
                <a:latin typeface="Times New Roman"/>
                <a:cs typeface="Times New Roman"/>
              </a:rPr>
              <a:t>Once an</a:t>
            </a:r>
            <a:r>
              <a:rPr lang="en-US" sz="2400" u="sng" dirty="0">
                <a:latin typeface="Times New Roman"/>
                <a:cs typeface="Times New Roman"/>
              </a:rPr>
              <a:t> application is received by the Registrar</a:t>
            </a:r>
            <a:r>
              <a:rPr lang="en-US" sz="2400" dirty="0">
                <a:latin typeface="Times New Roman"/>
                <a:cs typeface="Times New Roman"/>
              </a:rPr>
              <a:t>, he or she may, after</a:t>
            </a:r>
            <a:r>
              <a:rPr lang="en-US" sz="2400" u="sng" dirty="0">
                <a:latin typeface="Times New Roman"/>
                <a:cs typeface="Times New Roman"/>
              </a:rPr>
              <a:t> holding an enquiry</a:t>
            </a:r>
            <a:r>
              <a:rPr lang="en-US" sz="2400" dirty="0">
                <a:latin typeface="Times New Roman"/>
                <a:cs typeface="Times New Roman"/>
              </a:rPr>
              <a:t> deemed essential in his or her opinion, enter the details of work in the Register of Copyrights and issue a certificate of such registration to the applicant unless, for reasons that have to be recorded in a written form, the Registrar decides that such entry should not be made in respect of any work.</a:t>
            </a:r>
          </a:p>
          <a:p>
            <a:r>
              <a:rPr lang="en-US" sz="2400" dirty="0">
                <a:latin typeface="Times New Roman"/>
                <a:cs typeface="Times New Roman"/>
              </a:rPr>
              <a:t>The </a:t>
            </a:r>
            <a:r>
              <a:rPr lang="en-US" sz="2400" u="sng" dirty="0">
                <a:latin typeface="Times New Roman"/>
                <a:cs typeface="Times New Roman"/>
              </a:rPr>
              <a:t>primary ownership</a:t>
            </a:r>
            <a:r>
              <a:rPr lang="en-US" sz="2400" dirty="0">
                <a:latin typeface="Times New Roman"/>
                <a:cs typeface="Times New Roman"/>
              </a:rPr>
              <a:t> of the copyright under general circumstances </a:t>
            </a:r>
            <a:r>
              <a:rPr lang="en-US" sz="2400" u="sng" dirty="0">
                <a:latin typeface="Times New Roman"/>
                <a:cs typeface="Times New Roman"/>
              </a:rPr>
              <a:t>lies with the author.</a:t>
            </a:r>
            <a:r>
              <a:rPr lang="en-US" sz="2400" dirty="0">
                <a:latin typeface="Times New Roman"/>
                <a:cs typeface="Times New Roman"/>
              </a:rPr>
              <a:t> However, the owner of the copyright may assign the copyright or grant any interest in the copyright by license. Licenses may also be granted by the Copyright Board in consultation with the author.</a:t>
            </a:r>
            <a:endParaRPr lang="en-US" sz="2400" dirty="0"/>
          </a:p>
          <a:p>
            <a:endParaRPr lang="en-US" sz="2000"/>
          </a:p>
        </p:txBody>
      </p:sp>
      <p:cxnSp>
        <p:nvCxnSpPr>
          <p:cNvPr id="28" name="Straight Connector 2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490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C83AE3-A39F-9B78-A31F-5D71C2AA58CE}"/>
              </a:ext>
            </a:extLst>
          </p:cNvPr>
          <p:cNvSpPr>
            <a:spLocks noGrp="1"/>
          </p:cNvSpPr>
          <p:nvPr>
            <p:ph type="title"/>
          </p:nvPr>
        </p:nvSpPr>
        <p:spPr>
          <a:xfrm>
            <a:off x="445239" y="299748"/>
            <a:ext cx="7450880" cy="1008353"/>
          </a:xfrm>
        </p:spPr>
        <p:txBody>
          <a:bodyPr>
            <a:normAutofit/>
          </a:bodyPr>
          <a:lstStyle/>
          <a:p>
            <a:r>
              <a:rPr lang="en-US" sz="3600" b="1">
                <a:solidFill>
                  <a:schemeClr val="tx2"/>
                </a:solidFill>
                <a:ea typeface="+mj-lt"/>
                <a:cs typeface="+mj-lt"/>
              </a:rPr>
              <a:t>Determining Ownership of Copyright</a:t>
            </a:r>
            <a:endParaRPr lang="en-US" sz="3600">
              <a:solidFill>
                <a:schemeClr val="tx2"/>
              </a:solidFill>
            </a:endParaRPr>
          </a:p>
        </p:txBody>
      </p:sp>
      <p:sp>
        <p:nvSpPr>
          <p:cNvPr id="3" name="Content Placeholder 2">
            <a:extLst>
              <a:ext uri="{FF2B5EF4-FFF2-40B4-BE49-F238E27FC236}">
                <a16:creationId xmlns:a16="http://schemas.microsoft.com/office/drawing/2014/main" id="{056370E0-3E1D-5767-EADD-1883B8807C9C}"/>
              </a:ext>
            </a:extLst>
          </p:cNvPr>
          <p:cNvSpPr>
            <a:spLocks noGrp="1"/>
          </p:cNvSpPr>
          <p:nvPr>
            <p:ph idx="1"/>
          </p:nvPr>
        </p:nvSpPr>
        <p:spPr>
          <a:xfrm>
            <a:off x="301464" y="1702814"/>
            <a:ext cx="7594257" cy="4962006"/>
          </a:xfrm>
        </p:spPr>
        <p:txBody>
          <a:bodyPr vert="horz" lIns="91440" tIns="45720" rIns="91440" bIns="45720" rtlCol="0" anchor="ctr">
            <a:noAutofit/>
          </a:bodyPr>
          <a:lstStyle/>
          <a:p>
            <a:endParaRPr lang="en-US" sz="1400" b="1">
              <a:solidFill>
                <a:schemeClr val="tx2"/>
              </a:solidFill>
            </a:endParaRPr>
          </a:p>
          <a:p>
            <a:r>
              <a:rPr lang="en-US" sz="2000" b="1" dirty="0">
                <a:solidFill>
                  <a:schemeClr val="tx2"/>
                </a:solidFill>
                <a:ea typeface="+mn-lt"/>
                <a:cs typeface="+mn-lt"/>
              </a:rPr>
              <a:t>Public addresses/speeches- </a:t>
            </a:r>
            <a:r>
              <a:rPr lang="en-US" sz="2000" dirty="0">
                <a:solidFill>
                  <a:schemeClr val="tx2"/>
                </a:solidFill>
                <a:ea typeface="+mn-lt"/>
                <a:cs typeface="+mn-lt"/>
              </a:rPr>
              <a:t>Usually the person who delivers the speech is the owner of the copyright, provided he is not giving the speech on behalf of someone else.</a:t>
            </a:r>
            <a:endParaRPr lang="en-US" sz="2000" dirty="0">
              <a:solidFill>
                <a:schemeClr val="tx2"/>
              </a:solidFill>
            </a:endParaRPr>
          </a:p>
          <a:p>
            <a:r>
              <a:rPr lang="en-US" sz="2000" b="1" dirty="0">
                <a:solidFill>
                  <a:schemeClr val="tx2"/>
                </a:solidFill>
                <a:ea typeface="+mn-lt"/>
                <a:cs typeface="+mn-lt"/>
              </a:rPr>
              <a:t>Computer Program- </a:t>
            </a:r>
            <a:r>
              <a:rPr lang="en-US" sz="2000" dirty="0">
                <a:solidFill>
                  <a:schemeClr val="tx2"/>
                </a:solidFill>
                <a:ea typeface="+mn-lt"/>
                <a:cs typeface="+mn-lt"/>
              </a:rPr>
              <a:t>The individual or individuals, or institution that was appointed to create the program is/are considered the first owner(s) of the computer program, unless stipulated otherwise in a contract.</a:t>
            </a:r>
            <a:endParaRPr lang="en-US" sz="2000" dirty="0">
              <a:solidFill>
                <a:schemeClr val="tx2"/>
              </a:solidFill>
            </a:endParaRPr>
          </a:p>
          <a:p>
            <a:r>
              <a:rPr lang="en-US" sz="2000" b="1" dirty="0">
                <a:solidFill>
                  <a:schemeClr val="tx2"/>
                </a:solidFill>
                <a:ea typeface="+mn-lt"/>
                <a:cs typeface="+mn-lt"/>
              </a:rPr>
              <a:t>Local Authority- </a:t>
            </a:r>
            <a:r>
              <a:rPr lang="en-US" sz="2000" dirty="0">
                <a:solidFill>
                  <a:schemeClr val="tx2"/>
                </a:solidFill>
                <a:ea typeface="+mn-lt"/>
                <a:cs typeface="+mn-lt"/>
              </a:rPr>
              <a:t>In case of a work made or published by or under the direction or the control of any local authority, such authority is the first owner.</a:t>
            </a:r>
            <a:endParaRPr lang="en-US" sz="2000" dirty="0">
              <a:solidFill>
                <a:schemeClr val="tx2"/>
              </a:solidFill>
            </a:endParaRPr>
          </a:p>
          <a:p>
            <a:r>
              <a:rPr lang="en-US" sz="2000" b="1" dirty="0">
                <a:solidFill>
                  <a:schemeClr val="tx2"/>
                </a:solidFill>
                <a:ea typeface="+mn-lt"/>
                <a:cs typeface="+mn-lt"/>
              </a:rPr>
              <a:t>Government Work- </a:t>
            </a:r>
            <a:r>
              <a:rPr lang="en-US" sz="2000" dirty="0">
                <a:solidFill>
                  <a:schemeClr val="tx2"/>
                </a:solidFill>
                <a:ea typeface="+mn-lt"/>
                <a:cs typeface="+mn-lt"/>
              </a:rPr>
              <a:t>In all cases of work for the government, the government will be considered the first owner of the copyright.</a:t>
            </a:r>
            <a:endParaRPr lang="en-US" sz="2000" dirty="0">
              <a:solidFill>
                <a:schemeClr val="tx2"/>
              </a:solidFill>
            </a:endParaRPr>
          </a:p>
          <a:p>
            <a:endParaRPr lang="en-US" sz="1400">
              <a:solidFill>
                <a:schemeClr val="tx2"/>
              </a:solidFill>
            </a:endParaRP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Marketing">
            <a:extLst>
              <a:ext uri="{FF2B5EF4-FFF2-40B4-BE49-F238E27FC236}">
                <a16:creationId xmlns:a16="http://schemas.microsoft.com/office/drawing/2014/main" id="{3B0C5045-5074-0D02-FBAA-0CC9A744688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77689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8C6520C-6D7B-5180-7298-738E0159BA04}"/>
              </a:ext>
            </a:extLst>
          </p:cNvPr>
          <p:cNvSpPr>
            <a:spLocks noGrp="1"/>
          </p:cNvSpPr>
          <p:nvPr>
            <p:ph type="title"/>
          </p:nvPr>
        </p:nvSpPr>
        <p:spPr>
          <a:xfrm>
            <a:off x="838200" y="365125"/>
            <a:ext cx="5393361" cy="1325563"/>
          </a:xfrm>
        </p:spPr>
        <p:txBody>
          <a:bodyPr>
            <a:normAutofit/>
          </a:bodyPr>
          <a:lstStyle/>
          <a:p>
            <a:r>
              <a:rPr lang="en-US" sz="3700" b="1">
                <a:ea typeface="+mj-lt"/>
                <a:cs typeface="+mj-lt"/>
              </a:rPr>
              <a:t>Why is it important to get your work Copyrighted?</a:t>
            </a:r>
            <a:endParaRPr lang="en-US" sz="3700"/>
          </a:p>
        </p:txBody>
      </p:sp>
      <p:sp>
        <p:nvSpPr>
          <p:cNvPr id="3" name="Content Placeholder 2">
            <a:extLst>
              <a:ext uri="{FF2B5EF4-FFF2-40B4-BE49-F238E27FC236}">
                <a16:creationId xmlns:a16="http://schemas.microsoft.com/office/drawing/2014/main" id="{DEC8A22D-A682-7FD8-677A-46324C4B9C03}"/>
              </a:ext>
            </a:extLst>
          </p:cNvPr>
          <p:cNvSpPr>
            <a:spLocks noGrp="1"/>
          </p:cNvSpPr>
          <p:nvPr>
            <p:ph idx="1"/>
          </p:nvPr>
        </p:nvSpPr>
        <p:spPr>
          <a:xfrm>
            <a:off x="162465" y="1710607"/>
            <a:ext cx="6917360" cy="4466356"/>
          </a:xfrm>
        </p:spPr>
        <p:txBody>
          <a:bodyPr vert="horz" lIns="91440" tIns="45720" rIns="91440" bIns="45720" rtlCol="0" anchor="t">
            <a:normAutofit/>
          </a:bodyPr>
          <a:lstStyle/>
          <a:p>
            <a:endParaRPr lang="en-US" sz="2000" b="1"/>
          </a:p>
          <a:p>
            <a:pPr algn="just"/>
            <a:r>
              <a:rPr lang="en-US" sz="2000" dirty="0">
                <a:ea typeface="+mn-lt"/>
                <a:cs typeface="+mn-lt"/>
              </a:rPr>
              <a:t>As a form of intellectual property, copyright is an extremely important tool for </a:t>
            </a:r>
            <a:r>
              <a:rPr lang="en-US" sz="2000" b="1" u="sng" dirty="0">
                <a:ea typeface="+mn-lt"/>
                <a:cs typeface="+mn-lt"/>
              </a:rPr>
              <a:t>original creators</a:t>
            </a:r>
            <a:r>
              <a:rPr lang="en-US" sz="2000" dirty="0">
                <a:ea typeface="+mn-lt"/>
                <a:cs typeface="+mn-lt"/>
              </a:rPr>
              <a:t>. There are several reasons to get your work copyrighted, some of which have been mentioned below:</a:t>
            </a:r>
            <a:endParaRPr lang="en-US" sz="2000" dirty="0"/>
          </a:p>
          <a:p>
            <a:pPr algn="just"/>
            <a:r>
              <a:rPr lang="en-US" sz="2000" dirty="0">
                <a:ea typeface="+mn-lt"/>
                <a:cs typeface="+mn-lt"/>
              </a:rPr>
              <a:t>In case the creator is involved in </a:t>
            </a:r>
            <a:r>
              <a:rPr lang="en-US" sz="2000" u="sng" dirty="0">
                <a:ea typeface="+mn-lt"/>
                <a:cs typeface="+mn-lt"/>
              </a:rPr>
              <a:t>an infringement lawsuit</a:t>
            </a:r>
            <a:r>
              <a:rPr lang="en-US" sz="2000" dirty="0">
                <a:ea typeface="+mn-lt"/>
                <a:cs typeface="+mn-lt"/>
              </a:rPr>
              <a:t>, the register copyright provides legal proof of ownership which serves to </a:t>
            </a:r>
            <a:r>
              <a:rPr lang="en-US" sz="2000" dirty="0" err="1">
                <a:ea typeface="+mn-lt"/>
                <a:cs typeface="+mn-lt"/>
              </a:rPr>
              <a:t>maximise</a:t>
            </a:r>
            <a:r>
              <a:rPr lang="en-US" sz="2000" dirty="0">
                <a:ea typeface="+mn-lt"/>
                <a:cs typeface="+mn-lt"/>
              </a:rPr>
              <a:t> the damages.</a:t>
            </a:r>
            <a:endParaRPr lang="en-US" sz="2000" dirty="0"/>
          </a:p>
          <a:p>
            <a:pPr algn="just"/>
            <a:r>
              <a:rPr lang="en-US" sz="2000" dirty="0">
                <a:ea typeface="+mn-lt"/>
                <a:cs typeface="+mn-lt"/>
              </a:rPr>
              <a:t>Registering  copyright ensures that the creator is the only person who is allowed to produce sequels, pursue adaptations or publish reinterpretations of the original work.</a:t>
            </a:r>
            <a:endParaRPr lang="en-US" sz="2000" dirty="0"/>
          </a:p>
          <a:p>
            <a:endParaRPr lang="en-US" sz="2000"/>
          </a:p>
          <a:p>
            <a:endParaRPr lang="en-US" sz="2000"/>
          </a:p>
        </p:txBody>
      </p:sp>
      <p:pic>
        <p:nvPicPr>
          <p:cNvPr id="5" name="Picture 4" descr="Figures of houses in different position and sizes">
            <a:extLst>
              <a:ext uri="{FF2B5EF4-FFF2-40B4-BE49-F238E27FC236}">
                <a16:creationId xmlns:a16="http://schemas.microsoft.com/office/drawing/2014/main" id="{C0F4CF27-3172-C53D-2C1D-3B0D335D26C7}"/>
              </a:ext>
            </a:extLst>
          </p:cNvPr>
          <p:cNvPicPr>
            <a:picLocks noChangeAspect="1"/>
          </p:cNvPicPr>
          <p:nvPr/>
        </p:nvPicPr>
        <p:blipFill rotWithShape="1">
          <a:blip r:embed="rId2"/>
          <a:srcRect l="13346" r="30405" b="2"/>
          <a:stretch/>
        </p:blipFill>
        <p:spPr>
          <a:xfrm>
            <a:off x="7079411" y="672250"/>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8256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Copyright</vt:lpstr>
      <vt:lpstr>What Is Copyright?</vt:lpstr>
      <vt:lpstr> How Copyrighting Works </vt:lpstr>
      <vt:lpstr>PowerPoint Presentation</vt:lpstr>
      <vt:lpstr>PowerPoint Presentation</vt:lpstr>
      <vt:lpstr>Who can apply for a copyright in Bangladesh?</vt:lpstr>
      <vt:lpstr>PowerPoint Presentation</vt:lpstr>
      <vt:lpstr>Determining Ownership of Copyright</vt:lpstr>
      <vt:lpstr>Why is it important to get your work Copyrighted?</vt:lpstr>
      <vt:lpstr>PowerPoint Presentation</vt:lpstr>
      <vt:lpstr>Duration Of The Copyright</vt:lpstr>
      <vt:lpstr>PowerPoint Presentation</vt:lpstr>
      <vt:lpstr>Steps Of Obtaining A Copyright In Bangladesh</vt:lpstr>
      <vt:lpstr>Examination and Notice Procedure</vt:lpstr>
      <vt:lpstr>Registration</vt:lpstr>
      <vt:lpstr>What Is Copyright Infringement?</vt:lpstr>
      <vt:lpstr>Copyright Infringement In Bangladesh</vt:lpstr>
      <vt:lpstr>Legal Remedies</vt:lpstr>
      <vt:lpstr>PowerPoint Presentation</vt:lpstr>
      <vt:lpstr>How Do You Prove Copyright Infringement?</vt:lpstr>
      <vt:lpstr>Real-World Example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247</cp:revision>
  <dcterms:created xsi:type="dcterms:W3CDTF">2024-04-30T02:16:33Z</dcterms:created>
  <dcterms:modified xsi:type="dcterms:W3CDTF">2024-04-30T05:00:08Z</dcterms:modified>
</cp:coreProperties>
</file>