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2" r:id="rId2"/>
    <p:sldId id="273" r:id="rId3"/>
    <p:sldId id="274" r:id="rId4"/>
    <p:sldId id="275" r:id="rId5"/>
    <p:sldId id="276" r:id="rId6"/>
    <p:sldId id="277" r:id="rId7"/>
    <p:sldId id="278" r:id="rId8"/>
    <p:sldId id="279" r:id="rId9"/>
    <p:sldId id="280" r:id="rId10"/>
    <p:sldId id="281" r:id="rId11"/>
    <p:sldId id="256" r:id="rId12"/>
    <p:sldId id="257" r:id="rId13"/>
    <p:sldId id="258" r:id="rId14"/>
    <p:sldId id="259" r:id="rId15"/>
    <p:sldId id="260" r:id="rId16"/>
    <p:sldId id="282" r:id="rId17"/>
    <p:sldId id="283" r:id="rId18"/>
    <p:sldId id="262" r:id="rId19"/>
    <p:sldId id="263" r:id="rId20"/>
    <p:sldId id="264" r:id="rId21"/>
    <p:sldId id="284" r:id="rId22"/>
    <p:sldId id="270" r:id="rId23"/>
    <p:sldId id="265" r:id="rId24"/>
    <p:sldId id="266" r:id="rId25"/>
    <p:sldId id="285" r:id="rId26"/>
    <p:sldId id="267" r:id="rId27"/>
    <p:sldId id="286" r:id="rId28"/>
    <p:sldId id="269"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A441C-4A9C-417D-BAB2-3C3E681CDAD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9D15942-C24E-4F64-994E-282FF4F000C5}">
      <dgm:prSet phldrT="[Text]"/>
      <dgm:spPr/>
      <dgm:t>
        <a:bodyPr/>
        <a:lstStyle/>
        <a:p>
          <a:r>
            <a:rPr lang="en-US" dirty="0">
              <a:solidFill>
                <a:schemeClr val="tx1"/>
              </a:solidFill>
            </a:rPr>
            <a:t>Decrease the risk of contamination by certain microbes.</a:t>
          </a:r>
        </a:p>
      </dgm:t>
    </dgm:pt>
    <dgm:pt modelId="{36DEAC8A-320D-4F48-B514-4DE625146133}" type="parTrans" cxnId="{526301F7-2218-4C72-B968-943E96B4FC28}">
      <dgm:prSet/>
      <dgm:spPr/>
      <dgm:t>
        <a:bodyPr/>
        <a:lstStyle/>
        <a:p>
          <a:endParaRPr lang="en-US"/>
        </a:p>
      </dgm:t>
    </dgm:pt>
    <dgm:pt modelId="{99099A6A-DB03-4613-8B0A-16070023810C}" type="sibTrans" cxnId="{526301F7-2218-4C72-B968-943E96B4FC28}">
      <dgm:prSet/>
      <dgm:spPr/>
      <dgm:t>
        <a:bodyPr/>
        <a:lstStyle/>
        <a:p>
          <a:endParaRPr lang="en-US"/>
        </a:p>
      </dgm:t>
    </dgm:pt>
    <dgm:pt modelId="{7A05497F-BF34-424D-AFC5-92D28D3E994E}">
      <dgm:prSet phldrT="[Text]"/>
      <dgm:spPr/>
      <dgm:t>
        <a:bodyPr/>
        <a:lstStyle/>
        <a:p>
          <a:r>
            <a:rPr lang="en-US" dirty="0">
              <a:solidFill>
                <a:schemeClr val="tx1"/>
              </a:solidFill>
            </a:rPr>
            <a:t>Maintain/ improve natural quality</a:t>
          </a:r>
        </a:p>
      </dgm:t>
    </dgm:pt>
    <dgm:pt modelId="{67E701C1-92A3-486A-97C5-B7461FA8682C}" type="parTrans" cxnId="{E9D37161-3E8C-4E9F-A522-4B8BC3E82FAE}">
      <dgm:prSet/>
      <dgm:spPr/>
      <dgm:t>
        <a:bodyPr/>
        <a:lstStyle/>
        <a:p>
          <a:endParaRPr lang="en-US"/>
        </a:p>
      </dgm:t>
    </dgm:pt>
    <dgm:pt modelId="{16F2C611-A2F0-4AE6-B45E-238700C6DF32}" type="sibTrans" cxnId="{E9D37161-3E8C-4E9F-A522-4B8BC3E82FAE}">
      <dgm:prSet/>
      <dgm:spPr/>
      <dgm:t>
        <a:bodyPr/>
        <a:lstStyle/>
        <a:p>
          <a:endParaRPr lang="en-US"/>
        </a:p>
      </dgm:t>
    </dgm:pt>
    <dgm:pt modelId="{036FBD23-F7E9-405B-A495-30FC93A3BB88}">
      <dgm:prSet phldrT="[Text]"/>
      <dgm:spPr/>
      <dgm:t>
        <a:bodyPr/>
        <a:lstStyle/>
        <a:p>
          <a:r>
            <a:rPr lang="en-US" dirty="0">
              <a:solidFill>
                <a:schemeClr val="tx1"/>
              </a:solidFill>
            </a:rPr>
            <a:t>Enhance appearance and improve shelf-life </a:t>
          </a:r>
        </a:p>
      </dgm:t>
    </dgm:pt>
    <dgm:pt modelId="{510F52A4-62D2-4018-ABB5-C1F43400426E}" type="parTrans" cxnId="{FC062DF8-7C01-4BE6-962F-234C38C4003E}">
      <dgm:prSet/>
      <dgm:spPr/>
      <dgm:t>
        <a:bodyPr/>
        <a:lstStyle/>
        <a:p>
          <a:endParaRPr lang="en-US"/>
        </a:p>
      </dgm:t>
    </dgm:pt>
    <dgm:pt modelId="{C510D12C-CE3D-473C-B396-5DC3509F1016}" type="sibTrans" cxnId="{FC062DF8-7C01-4BE6-962F-234C38C4003E}">
      <dgm:prSet/>
      <dgm:spPr/>
      <dgm:t>
        <a:bodyPr/>
        <a:lstStyle/>
        <a:p>
          <a:endParaRPr lang="en-US"/>
        </a:p>
      </dgm:t>
    </dgm:pt>
    <dgm:pt modelId="{E63C9EDD-42C7-4D06-9A66-9A4B64AE4660}" type="pres">
      <dgm:prSet presAssocID="{C6DA441C-4A9C-417D-BAB2-3C3E681CDAD7}" presName="Name0" presStyleCnt="0">
        <dgm:presLayoutVars>
          <dgm:dir/>
          <dgm:resizeHandles val="exact"/>
        </dgm:presLayoutVars>
      </dgm:prSet>
      <dgm:spPr/>
      <dgm:t>
        <a:bodyPr/>
        <a:lstStyle/>
        <a:p>
          <a:endParaRPr lang="en-US"/>
        </a:p>
      </dgm:t>
    </dgm:pt>
    <dgm:pt modelId="{342054BA-0617-4473-8037-CA16D4FC151D}" type="pres">
      <dgm:prSet presAssocID="{89D15942-C24E-4F64-994E-282FF4F000C5}" presName="node" presStyleLbl="node1" presStyleIdx="0" presStyleCnt="3">
        <dgm:presLayoutVars>
          <dgm:bulletEnabled val="1"/>
        </dgm:presLayoutVars>
      </dgm:prSet>
      <dgm:spPr/>
      <dgm:t>
        <a:bodyPr/>
        <a:lstStyle/>
        <a:p>
          <a:endParaRPr lang="en-US"/>
        </a:p>
      </dgm:t>
    </dgm:pt>
    <dgm:pt modelId="{FAEDCD4D-F361-4003-8A5C-1855EE43F903}" type="pres">
      <dgm:prSet presAssocID="{99099A6A-DB03-4613-8B0A-16070023810C}" presName="sibTrans" presStyleCnt="0"/>
      <dgm:spPr/>
    </dgm:pt>
    <dgm:pt modelId="{45DF607F-0504-4A39-B5FA-CE45B5253151}" type="pres">
      <dgm:prSet presAssocID="{7A05497F-BF34-424D-AFC5-92D28D3E994E}" presName="node" presStyleLbl="node1" presStyleIdx="1" presStyleCnt="3">
        <dgm:presLayoutVars>
          <dgm:bulletEnabled val="1"/>
        </dgm:presLayoutVars>
      </dgm:prSet>
      <dgm:spPr/>
      <dgm:t>
        <a:bodyPr/>
        <a:lstStyle/>
        <a:p>
          <a:endParaRPr lang="en-US"/>
        </a:p>
      </dgm:t>
    </dgm:pt>
    <dgm:pt modelId="{1ADE9202-1E16-43D3-A893-7CE69EF13EAA}" type="pres">
      <dgm:prSet presAssocID="{16F2C611-A2F0-4AE6-B45E-238700C6DF32}" presName="sibTrans" presStyleCnt="0"/>
      <dgm:spPr/>
    </dgm:pt>
    <dgm:pt modelId="{1036BC70-B44E-43CD-897A-45E7B9696ECE}" type="pres">
      <dgm:prSet presAssocID="{036FBD23-F7E9-405B-A495-30FC93A3BB88}" presName="node" presStyleLbl="node1" presStyleIdx="2" presStyleCnt="3">
        <dgm:presLayoutVars>
          <dgm:bulletEnabled val="1"/>
        </dgm:presLayoutVars>
      </dgm:prSet>
      <dgm:spPr/>
      <dgm:t>
        <a:bodyPr/>
        <a:lstStyle/>
        <a:p>
          <a:endParaRPr lang="en-US"/>
        </a:p>
      </dgm:t>
    </dgm:pt>
  </dgm:ptLst>
  <dgm:cxnLst>
    <dgm:cxn modelId="{8894AB3D-9F59-4217-8A54-0B9BAA82AE97}" type="presOf" srcId="{C6DA441C-4A9C-417D-BAB2-3C3E681CDAD7}" destId="{E63C9EDD-42C7-4D06-9A66-9A4B64AE4660}" srcOrd="0" destOrd="0" presId="urn:microsoft.com/office/officeart/2005/8/layout/hList6"/>
    <dgm:cxn modelId="{526301F7-2218-4C72-B968-943E96B4FC28}" srcId="{C6DA441C-4A9C-417D-BAB2-3C3E681CDAD7}" destId="{89D15942-C24E-4F64-994E-282FF4F000C5}" srcOrd="0" destOrd="0" parTransId="{36DEAC8A-320D-4F48-B514-4DE625146133}" sibTransId="{99099A6A-DB03-4613-8B0A-16070023810C}"/>
    <dgm:cxn modelId="{8C2ED0AE-5E3D-468A-AA85-909F33BDF335}" type="presOf" srcId="{036FBD23-F7E9-405B-A495-30FC93A3BB88}" destId="{1036BC70-B44E-43CD-897A-45E7B9696ECE}" srcOrd="0" destOrd="0" presId="urn:microsoft.com/office/officeart/2005/8/layout/hList6"/>
    <dgm:cxn modelId="{E9D37161-3E8C-4E9F-A522-4B8BC3E82FAE}" srcId="{C6DA441C-4A9C-417D-BAB2-3C3E681CDAD7}" destId="{7A05497F-BF34-424D-AFC5-92D28D3E994E}" srcOrd="1" destOrd="0" parTransId="{67E701C1-92A3-486A-97C5-B7461FA8682C}" sibTransId="{16F2C611-A2F0-4AE6-B45E-238700C6DF32}"/>
    <dgm:cxn modelId="{F0CF9DF9-85E7-412C-8CB0-1B873B30D4AE}" type="presOf" srcId="{7A05497F-BF34-424D-AFC5-92D28D3E994E}" destId="{45DF607F-0504-4A39-B5FA-CE45B5253151}" srcOrd="0" destOrd="0" presId="urn:microsoft.com/office/officeart/2005/8/layout/hList6"/>
    <dgm:cxn modelId="{D2C727C7-55E9-4FB9-9241-F75D0F56C3A8}" type="presOf" srcId="{89D15942-C24E-4F64-994E-282FF4F000C5}" destId="{342054BA-0617-4473-8037-CA16D4FC151D}" srcOrd="0" destOrd="0" presId="urn:microsoft.com/office/officeart/2005/8/layout/hList6"/>
    <dgm:cxn modelId="{FC062DF8-7C01-4BE6-962F-234C38C4003E}" srcId="{C6DA441C-4A9C-417D-BAB2-3C3E681CDAD7}" destId="{036FBD23-F7E9-405B-A495-30FC93A3BB88}" srcOrd="2" destOrd="0" parTransId="{510F52A4-62D2-4018-ABB5-C1F43400426E}" sibTransId="{C510D12C-CE3D-473C-B396-5DC3509F1016}"/>
    <dgm:cxn modelId="{1FF3C7AD-F2E4-46B9-946D-43A7916F35E6}" type="presParOf" srcId="{E63C9EDD-42C7-4D06-9A66-9A4B64AE4660}" destId="{342054BA-0617-4473-8037-CA16D4FC151D}" srcOrd="0" destOrd="0" presId="urn:microsoft.com/office/officeart/2005/8/layout/hList6"/>
    <dgm:cxn modelId="{3288D51D-337C-4D56-B0DD-3D98EDF5A650}" type="presParOf" srcId="{E63C9EDD-42C7-4D06-9A66-9A4B64AE4660}" destId="{FAEDCD4D-F361-4003-8A5C-1855EE43F903}" srcOrd="1" destOrd="0" presId="urn:microsoft.com/office/officeart/2005/8/layout/hList6"/>
    <dgm:cxn modelId="{11FBAF15-AB7E-4BEB-8ACF-1DEA834EE6FE}" type="presParOf" srcId="{E63C9EDD-42C7-4D06-9A66-9A4B64AE4660}" destId="{45DF607F-0504-4A39-B5FA-CE45B5253151}" srcOrd="2" destOrd="0" presId="urn:microsoft.com/office/officeart/2005/8/layout/hList6"/>
    <dgm:cxn modelId="{C007EDE2-D3DF-42A0-B6E0-EE8AECDC818A}" type="presParOf" srcId="{E63C9EDD-42C7-4D06-9A66-9A4B64AE4660}" destId="{1ADE9202-1E16-43D3-A893-7CE69EF13EAA}" srcOrd="3" destOrd="0" presId="urn:microsoft.com/office/officeart/2005/8/layout/hList6"/>
    <dgm:cxn modelId="{9ADF022A-2628-4E76-9122-8416E0BABF1F}" type="presParOf" srcId="{E63C9EDD-42C7-4D06-9A66-9A4B64AE4660}" destId="{1036BC70-B44E-43CD-897A-45E7B9696EC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05D18-B27D-485C-BA74-D32ADDDE003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33FE6B2-028F-4A47-80AD-FD55F8A972D4}">
      <dgm:prSet phldrT="[Text]"/>
      <dgm:spPr/>
      <dgm:t>
        <a:bodyPr/>
        <a:lstStyle/>
        <a:p>
          <a:r>
            <a:rPr lang="en-US" b="1" dirty="0">
              <a:solidFill>
                <a:schemeClr val="tx1"/>
              </a:solidFill>
            </a:rPr>
            <a:t>Natural colors</a:t>
          </a:r>
        </a:p>
      </dgm:t>
    </dgm:pt>
    <dgm:pt modelId="{8522CE63-30F7-4865-BD20-5957B0F123A4}" type="parTrans" cxnId="{C0B7624B-B77C-4AB5-9F6F-7A2A2D6E63A0}">
      <dgm:prSet/>
      <dgm:spPr/>
      <dgm:t>
        <a:bodyPr/>
        <a:lstStyle/>
        <a:p>
          <a:endParaRPr lang="en-US"/>
        </a:p>
      </dgm:t>
    </dgm:pt>
    <dgm:pt modelId="{79DC8D05-7CCC-453C-B90D-32CCB6B5F6BE}" type="sibTrans" cxnId="{C0B7624B-B77C-4AB5-9F6F-7A2A2D6E63A0}">
      <dgm:prSet/>
      <dgm:spPr/>
      <dgm:t>
        <a:bodyPr/>
        <a:lstStyle/>
        <a:p>
          <a:endParaRPr lang="en-US"/>
        </a:p>
      </dgm:t>
    </dgm:pt>
    <dgm:pt modelId="{8F9F496F-036C-45CC-8E4E-12C053813C4D}">
      <dgm:prSet phldrT="[Text]"/>
      <dgm:spPr/>
      <dgm:t>
        <a:bodyPr/>
        <a:lstStyle/>
        <a:p>
          <a:r>
            <a:rPr lang="en-US" dirty="0">
              <a:solidFill>
                <a:schemeClr val="tx1"/>
              </a:solidFill>
            </a:rPr>
            <a:t>Derived from plants, fruits, vegetables, and minerals.</a:t>
          </a:r>
        </a:p>
      </dgm:t>
    </dgm:pt>
    <dgm:pt modelId="{3FBCA6BF-7B15-4166-B70C-522FCFE372DA}" type="parTrans" cxnId="{77B479C3-2761-485F-BBF5-BE5A6088E383}">
      <dgm:prSet/>
      <dgm:spPr/>
      <dgm:t>
        <a:bodyPr/>
        <a:lstStyle/>
        <a:p>
          <a:endParaRPr lang="en-US"/>
        </a:p>
      </dgm:t>
    </dgm:pt>
    <dgm:pt modelId="{2E4CBF76-FB0A-4734-B455-4A68A21640D6}" type="sibTrans" cxnId="{77B479C3-2761-485F-BBF5-BE5A6088E383}">
      <dgm:prSet/>
      <dgm:spPr/>
      <dgm:t>
        <a:bodyPr/>
        <a:lstStyle/>
        <a:p>
          <a:endParaRPr lang="en-US"/>
        </a:p>
      </dgm:t>
    </dgm:pt>
    <dgm:pt modelId="{63484DB3-18E7-4DA0-BA00-0A3A5BA534D5}">
      <dgm:prSet phldrT="[Text]"/>
      <dgm:spPr/>
      <dgm:t>
        <a:bodyPr/>
        <a:lstStyle/>
        <a:p>
          <a:r>
            <a:rPr lang="en-US" b="1" dirty="0">
              <a:solidFill>
                <a:schemeClr val="tx1"/>
              </a:solidFill>
            </a:rPr>
            <a:t>Synthetic colors</a:t>
          </a:r>
        </a:p>
      </dgm:t>
    </dgm:pt>
    <dgm:pt modelId="{2BADA428-79BD-4B8A-8F88-E134F88507DA}" type="parTrans" cxnId="{1371959A-66AD-4655-8883-CF502172A841}">
      <dgm:prSet/>
      <dgm:spPr/>
      <dgm:t>
        <a:bodyPr/>
        <a:lstStyle/>
        <a:p>
          <a:endParaRPr lang="en-US"/>
        </a:p>
      </dgm:t>
    </dgm:pt>
    <dgm:pt modelId="{3ED8B2ED-579A-4AB2-858F-696D9CEF9E99}" type="sibTrans" cxnId="{1371959A-66AD-4655-8883-CF502172A841}">
      <dgm:prSet/>
      <dgm:spPr/>
      <dgm:t>
        <a:bodyPr/>
        <a:lstStyle/>
        <a:p>
          <a:endParaRPr lang="en-US"/>
        </a:p>
      </dgm:t>
    </dgm:pt>
    <dgm:pt modelId="{332E77FC-A75C-4A91-8447-967C15E79B8A}">
      <dgm:prSet phldrT="[Text]"/>
      <dgm:spPr/>
      <dgm:t>
        <a:bodyPr/>
        <a:lstStyle/>
        <a:p>
          <a:r>
            <a:rPr lang="en-US" dirty="0">
              <a:solidFill>
                <a:schemeClr val="tx1"/>
              </a:solidFill>
            </a:rPr>
            <a:t>Artificially produced through chemical processes.</a:t>
          </a:r>
        </a:p>
      </dgm:t>
    </dgm:pt>
    <dgm:pt modelId="{EE7253EC-2AE3-49BD-B8E6-A5CB2BBCDB23}" type="parTrans" cxnId="{8CD5A546-8A63-486A-B8D0-27E76E8E69DC}">
      <dgm:prSet/>
      <dgm:spPr/>
      <dgm:t>
        <a:bodyPr/>
        <a:lstStyle/>
        <a:p>
          <a:endParaRPr lang="en-US"/>
        </a:p>
      </dgm:t>
    </dgm:pt>
    <dgm:pt modelId="{E74B4BA6-1456-4F45-BEA9-E23888B141C3}" type="sibTrans" cxnId="{8CD5A546-8A63-486A-B8D0-27E76E8E69DC}">
      <dgm:prSet/>
      <dgm:spPr/>
      <dgm:t>
        <a:bodyPr/>
        <a:lstStyle/>
        <a:p>
          <a:endParaRPr lang="en-US"/>
        </a:p>
      </dgm:t>
    </dgm:pt>
    <dgm:pt modelId="{6D1F7F2C-64FC-4B65-911F-8D74B38AC48F}">
      <dgm:prSet/>
      <dgm:spPr/>
      <dgm:t>
        <a:bodyPr/>
        <a:lstStyle/>
        <a:p>
          <a:r>
            <a:rPr lang="en-US" dirty="0">
              <a:solidFill>
                <a:schemeClr val="tx1"/>
              </a:solidFill>
            </a:rPr>
            <a:t>Examples: Beta-carotene (yellow-orange), Anthocyanins (red-purple), Chlorophyll (green), Turmeric (yellow).</a:t>
          </a:r>
        </a:p>
      </dgm:t>
    </dgm:pt>
    <dgm:pt modelId="{11D4A21D-42A8-4769-931B-CA3C7AB0CB05}" type="parTrans" cxnId="{21C5D0CE-9E6D-46F7-8801-2219B25F6DE4}">
      <dgm:prSet/>
      <dgm:spPr/>
      <dgm:t>
        <a:bodyPr/>
        <a:lstStyle/>
        <a:p>
          <a:endParaRPr lang="en-US"/>
        </a:p>
      </dgm:t>
    </dgm:pt>
    <dgm:pt modelId="{BD527573-D59E-4E7B-9B9F-3EBA7D19CD76}" type="sibTrans" cxnId="{21C5D0CE-9E6D-46F7-8801-2219B25F6DE4}">
      <dgm:prSet/>
      <dgm:spPr/>
      <dgm:t>
        <a:bodyPr/>
        <a:lstStyle/>
        <a:p>
          <a:endParaRPr lang="en-US"/>
        </a:p>
      </dgm:t>
    </dgm:pt>
    <dgm:pt modelId="{D273958C-F736-4828-98A1-BB98F615CA29}">
      <dgm:prSet/>
      <dgm:spPr/>
      <dgm:t>
        <a:bodyPr/>
        <a:lstStyle/>
        <a:p>
          <a:r>
            <a:rPr lang="en-US" dirty="0">
              <a:solidFill>
                <a:schemeClr val="tx1"/>
              </a:solidFill>
            </a:rPr>
            <a:t>Examples: Tartrazine (yellow), Allura Red (red), Brilliant Blue (blue), Sunset Yellow (yellow-orange).</a:t>
          </a:r>
        </a:p>
      </dgm:t>
    </dgm:pt>
    <dgm:pt modelId="{4165991E-F82F-465A-95E0-B1E8DE12565B}" type="parTrans" cxnId="{045BDFC4-2023-4619-9EA7-6895AC4CD794}">
      <dgm:prSet/>
      <dgm:spPr/>
      <dgm:t>
        <a:bodyPr/>
        <a:lstStyle/>
        <a:p>
          <a:endParaRPr lang="en-US"/>
        </a:p>
      </dgm:t>
    </dgm:pt>
    <dgm:pt modelId="{73B5C07E-F2F7-46A7-B3B0-F31288AD5C2C}" type="sibTrans" cxnId="{045BDFC4-2023-4619-9EA7-6895AC4CD794}">
      <dgm:prSet/>
      <dgm:spPr/>
      <dgm:t>
        <a:bodyPr/>
        <a:lstStyle/>
        <a:p>
          <a:endParaRPr lang="en-US"/>
        </a:p>
      </dgm:t>
    </dgm:pt>
    <dgm:pt modelId="{22BDE4B9-A52B-4712-B104-0B3939509342}" type="pres">
      <dgm:prSet presAssocID="{EFE05D18-B27D-485C-BA74-D32ADDDE0031}" presName="Name0" presStyleCnt="0">
        <dgm:presLayoutVars>
          <dgm:dir/>
          <dgm:resizeHandles val="exact"/>
        </dgm:presLayoutVars>
      </dgm:prSet>
      <dgm:spPr/>
      <dgm:t>
        <a:bodyPr/>
        <a:lstStyle/>
        <a:p>
          <a:endParaRPr lang="en-US"/>
        </a:p>
      </dgm:t>
    </dgm:pt>
    <dgm:pt modelId="{E4958FC1-C4BF-454C-A2DA-D82684E98CAA}" type="pres">
      <dgm:prSet presAssocID="{C33FE6B2-028F-4A47-80AD-FD55F8A972D4}" presName="node" presStyleLbl="node1" presStyleIdx="0" presStyleCnt="2" custScaleY="89637" custLinFactNeighborX="7006" custLinFactNeighborY="4546">
        <dgm:presLayoutVars>
          <dgm:bulletEnabled val="1"/>
        </dgm:presLayoutVars>
      </dgm:prSet>
      <dgm:spPr/>
      <dgm:t>
        <a:bodyPr/>
        <a:lstStyle/>
        <a:p>
          <a:endParaRPr lang="en-US"/>
        </a:p>
      </dgm:t>
    </dgm:pt>
    <dgm:pt modelId="{42E25099-AC21-4E44-A116-15142BDC6C82}" type="pres">
      <dgm:prSet presAssocID="{79DC8D05-7CCC-453C-B90D-32CCB6B5F6BE}" presName="sibTrans" presStyleCnt="0"/>
      <dgm:spPr/>
    </dgm:pt>
    <dgm:pt modelId="{43F51209-916C-49EE-AD4A-97B54B192948}" type="pres">
      <dgm:prSet presAssocID="{63484DB3-18E7-4DA0-BA00-0A3A5BA534D5}" presName="node" presStyleLbl="node1" presStyleIdx="1" presStyleCnt="2" custScaleY="89637" custLinFactNeighborX="32582" custLinFactNeighborY="7032">
        <dgm:presLayoutVars>
          <dgm:bulletEnabled val="1"/>
        </dgm:presLayoutVars>
      </dgm:prSet>
      <dgm:spPr/>
      <dgm:t>
        <a:bodyPr/>
        <a:lstStyle/>
        <a:p>
          <a:endParaRPr lang="en-US"/>
        </a:p>
      </dgm:t>
    </dgm:pt>
  </dgm:ptLst>
  <dgm:cxnLst>
    <dgm:cxn modelId="{77B479C3-2761-485F-BBF5-BE5A6088E383}" srcId="{C33FE6B2-028F-4A47-80AD-FD55F8A972D4}" destId="{8F9F496F-036C-45CC-8E4E-12C053813C4D}" srcOrd="0" destOrd="0" parTransId="{3FBCA6BF-7B15-4166-B70C-522FCFE372DA}" sibTransId="{2E4CBF76-FB0A-4734-B455-4A68A21640D6}"/>
    <dgm:cxn modelId="{8FBCB25A-B7A6-4EB9-BA62-F516B3D67AC6}" type="presOf" srcId="{8F9F496F-036C-45CC-8E4E-12C053813C4D}" destId="{E4958FC1-C4BF-454C-A2DA-D82684E98CAA}" srcOrd="0" destOrd="1" presId="urn:microsoft.com/office/officeart/2005/8/layout/hList6"/>
    <dgm:cxn modelId="{8CD5A546-8A63-486A-B8D0-27E76E8E69DC}" srcId="{63484DB3-18E7-4DA0-BA00-0A3A5BA534D5}" destId="{332E77FC-A75C-4A91-8447-967C15E79B8A}" srcOrd="0" destOrd="0" parTransId="{EE7253EC-2AE3-49BD-B8E6-A5CB2BBCDB23}" sibTransId="{E74B4BA6-1456-4F45-BEA9-E23888B141C3}"/>
    <dgm:cxn modelId="{1371959A-66AD-4655-8883-CF502172A841}" srcId="{EFE05D18-B27D-485C-BA74-D32ADDDE0031}" destId="{63484DB3-18E7-4DA0-BA00-0A3A5BA534D5}" srcOrd="1" destOrd="0" parTransId="{2BADA428-79BD-4B8A-8F88-E134F88507DA}" sibTransId="{3ED8B2ED-579A-4AB2-858F-696D9CEF9E99}"/>
    <dgm:cxn modelId="{BAC5D3A0-3742-42C1-830C-A78120F99F34}" type="presOf" srcId="{332E77FC-A75C-4A91-8447-967C15E79B8A}" destId="{43F51209-916C-49EE-AD4A-97B54B192948}" srcOrd="0" destOrd="1" presId="urn:microsoft.com/office/officeart/2005/8/layout/hList6"/>
    <dgm:cxn modelId="{9470D545-15D4-4DE5-B2BE-471F27E97D87}" type="presOf" srcId="{EFE05D18-B27D-485C-BA74-D32ADDDE0031}" destId="{22BDE4B9-A52B-4712-B104-0B3939509342}" srcOrd="0" destOrd="0" presId="urn:microsoft.com/office/officeart/2005/8/layout/hList6"/>
    <dgm:cxn modelId="{045BDFC4-2023-4619-9EA7-6895AC4CD794}" srcId="{63484DB3-18E7-4DA0-BA00-0A3A5BA534D5}" destId="{D273958C-F736-4828-98A1-BB98F615CA29}" srcOrd="1" destOrd="0" parTransId="{4165991E-F82F-465A-95E0-B1E8DE12565B}" sibTransId="{73B5C07E-F2F7-46A7-B3B0-F31288AD5C2C}"/>
    <dgm:cxn modelId="{7C625214-45F9-4C78-8185-5B5D6C6DE753}" type="presOf" srcId="{6D1F7F2C-64FC-4B65-911F-8D74B38AC48F}" destId="{E4958FC1-C4BF-454C-A2DA-D82684E98CAA}" srcOrd="0" destOrd="2" presId="urn:microsoft.com/office/officeart/2005/8/layout/hList6"/>
    <dgm:cxn modelId="{09963E4F-14AF-430D-A852-E9196DE7A7AF}" type="presOf" srcId="{C33FE6B2-028F-4A47-80AD-FD55F8A972D4}" destId="{E4958FC1-C4BF-454C-A2DA-D82684E98CAA}" srcOrd="0" destOrd="0" presId="urn:microsoft.com/office/officeart/2005/8/layout/hList6"/>
    <dgm:cxn modelId="{B587EDBA-E9DE-4F39-99D2-D270C401253B}" type="presOf" srcId="{63484DB3-18E7-4DA0-BA00-0A3A5BA534D5}" destId="{43F51209-916C-49EE-AD4A-97B54B192948}" srcOrd="0" destOrd="0" presId="urn:microsoft.com/office/officeart/2005/8/layout/hList6"/>
    <dgm:cxn modelId="{D8CE254B-890C-46FB-A713-D9B1B5CAB71D}" type="presOf" srcId="{D273958C-F736-4828-98A1-BB98F615CA29}" destId="{43F51209-916C-49EE-AD4A-97B54B192948}" srcOrd="0" destOrd="2" presId="urn:microsoft.com/office/officeart/2005/8/layout/hList6"/>
    <dgm:cxn modelId="{21C5D0CE-9E6D-46F7-8801-2219B25F6DE4}" srcId="{C33FE6B2-028F-4A47-80AD-FD55F8A972D4}" destId="{6D1F7F2C-64FC-4B65-911F-8D74B38AC48F}" srcOrd="1" destOrd="0" parTransId="{11D4A21D-42A8-4769-931B-CA3C7AB0CB05}" sibTransId="{BD527573-D59E-4E7B-9B9F-3EBA7D19CD76}"/>
    <dgm:cxn modelId="{C0B7624B-B77C-4AB5-9F6F-7A2A2D6E63A0}" srcId="{EFE05D18-B27D-485C-BA74-D32ADDDE0031}" destId="{C33FE6B2-028F-4A47-80AD-FD55F8A972D4}" srcOrd="0" destOrd="0" parTransId="{8522CE63-30F7-4865-BD20-5957B0F123A4}" sibTransId="{79DC8D05-7CCC-453C-B90D-32CCB6B5F6BE}"/>
    <dgm:cxn modelId="{E186590B-6D0E-43F9-90FC-05A1660630AE}" type="presParOf" srcId="{22BDE4B9-A52B-4712-B104-0B3939509342}" destId="{E4958FC1-C4BF-454C-A2DA-D82684E98CAA}" srcOrd="0" destOrd="0" presId="urn:microsoft.com/office/officeart/2005/8/layout/hList6"/>
    <dgm:cxn modelId="{89032CD0-8AE9-4021-80F0-07D7852D36EC}" type="presParOf" srcId="{22BDE4B9-A52B-4712-B104-0B3939509342}" destId="{42E25099-AC21-4E44-A116-15142BDC6C82}" srcOrd="1" destOrd="0" presId="urn:microsoft.com/office/officeart/2005/8/layout/hList6"/>
    <dgm:cxn modelId="{D1ED8C0B-33FF-4116-9EE0-27BCFBCEBB0F}" type="presParOf" srcId="{22BDE4B9-A52B-4712-B104-0B3939509342}" destId="{43F51209-916C-49EE-AD4A-97B54B19294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054BA-0617-4473-8037-CA16D4FC151D}">
      <dsp:nvSpPr>
        <dsp:cNvPr id="0" name=""/>
        <dsp:cNvSpPr/>
      </dsp:nvSpPr>
      <dsp:spPr>
        <a:xfrm rot="16200000">
          <a:off x="-413953" y="415180"/>
          <a:ext cx="4022725" cy="319236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9319" bIns="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rPr>
            <a:t>Decrease the risk of contamination by certain microbes.</a:t>
          </a:r>
        </a:p>
      </dsp:txBody>
      <dsp:txXfrm rot="5400000">
        <a:off x="1228" y="804544"/>
        <a:ext cx="3192363" cy="2413635"/>
      </dsp:txXfrm>
    </dsp:sp>
    <dsp:sp modelId="{45DF607F-0504-4A39-B5FA-CE45B5253151}">
      <dsp:nvSpPr>
        <dsp:cNvPr id="0" name=""/>
        <dsp:cNvSpPr/>
      </dsp:nvSpPr>
      <dsp:spPr>
        <a:xfrm rot="16200000">
          <a:off x="3017837" y="415180"/>
          <a:ext cx="4022725" cy="319236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9319" bIns="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rPr>
            <a:t>Maintain/ improve natural quality</a:t>
          </a:r>
        </a:p>
      </dsp:txBody>
      <dsp:txXfrm rot="5400000">
        <a:off x="3433018" y="804544"/>
        <a:ext cx="3192363" cy="2413635"/>
      </dsp:txXfrm>
    </dsp:sp>
    <dsp:sp modelId="{1036BC70-B44E-43CD-897A-45E7B9696ECE}">
      <dsp:nvSpPr>
        <dsp:cNvPr id="0" name=""/>
        <dsp:cNvSpPr/>
      </dsp:nvSpPr>
      <dsp:spPr>
        <a:xfrm rot="16200000">
          <a:off x="6449628" y="415180"/>
          <a:ext cx="4022725" cy="319236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9319" bIns="0" numCol="1" spcCol="1270" anchor="ctr" anchorCtr="0">
          <a:noAutofit/>
        </a:bodyPr>
        <a:lstStyle/>
        <a:p>
          <a:pPr lvl="0" algn="ctr" defTabSz="1600200">
            <a:lnSpc>
              <a:spcPct val="90000"/>
            </a:lnSpc>
            <a:spcBef>
              <a:spcPct val="0"/>
            </a:spcBef>
            <a:spcAft>
              <a:spcPct val="35000"/>
            </a:spcAft>
          </a:pPr>
          <a:r>
            <a:rPr lang="en-US" sz="3600" kern="1200" dirty="0">
              <a:solidFill>
                <a:schemeClr val="tx1"/>
              </a:solidFill>
            </a:rPr>
            <a:t>Enhance appearance and improve shelf-life </a:t>
          </a:r>
        </a:p>
      </dsp:txBody>
      <dsp:txXfrm rot="5400000">
        <a:off x="6864809" y="804544"/>
        <a:ext cx="3192363"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58FC1-C4BF-454C-A2DA-D82684E98CAA}">
      <dsp:nvSpPr>
        <dsp:cNvPr id="0" name=""/>
        <dsp:cNvSpPr/>
      </dsp:nvSpPr>
      <dsp:spPr>
        <a:xfrm rot="16200000">
          <a:off x="648839" y="-227049"/>
          <a:ext cx="3605850" cy="484256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137" bIns="0" numCol="1" spcCol="1270" anchor="t" anchorCtr="0">
          <a:noAutofit/>
        </a:bodyPr>
        <a:lstStyle/>
        <a:p>
          <a:pPr lvl="0" algn="l" defTabSz="1200150">
            <a:lnSpc>
              <a:spcPct val="90000"/>
            </a:lnSpc>
            <a:spcBef>
              <a:spcPct val="0"/>
            </a:spcBef>
            <a:spcAft>
              <a:spcPct val="35000"/>
            </a:spcAft>
          </a:pPr>
          <a:r>
            <a:rPr lang="en-US" sz="2700" b="1" kern="1200" dirty="0">
              <a:solidFill>
                <a:schemeClr val="tx1"/>
              </a:solidFill>
            </a:rPr>
            <a:t>Natural colors</a:t>
          </a:r>
        </a:p>
        <a:p>
          <a:pPr marL="228600" lvl="1" indent="-228600" algn="l" defTabSz="933450">
            <a:lnSpc>
              <a:spcPct val="90000"/>
            </a:lnSpc>
            <a:spcBef>
              <a:spcPct val="0"/>
            </a:spcBef>
            <a:spcAft>
              <a:spcPct val="15000"/>
            </a:spcAft>
            <a:buChar char="••"/>
          </a:pPr>
          <a:r>
            <a:rPr lang="en-US" sz="2100" kern="1200" dirty="0">
              <a:solidFill>
                <a:schemeClr val="tx1"/>
              </a:solidFill>
            </a:rPr>
            <a:t>Derived from plants, fruits, vegetables, and minerals.</a:t>
          </a:r>
        </a:p>
        <a:p>
          <a:pPr marL="228600" lvl="1" indent="-228600" algn="l" defTabSz="933450">
            <a:lnSpc>
              <a:spcPct val="90000"/>
            </a:lnSpc>
            <a:spcBef>
              <a:spcPct val="0"/>
            </a:spcBef>
            <a:spcAft>
              <a:spcPct val="15000"/>
            </a:spcAft>
            <a:buChar char="••"/>
          </a:pPr>
          <a:r>
            <a:rPr lang="en-US" sz="2100" kern="1200" dirty="0">
              <a:solidFill>
                <a:schemeClr val="tx1"/>
              </a:solidFill>
            </a:rPr>
            <a:t>Examples: Beta-carotene (yellow-orange), Anthocyanins (red-purple), Chlorophyll (green), Turmeric (yellow).</a:t>
          </a:r>
        </a:p>
      </dsp:txBody>
      <dsp:txXfrm rot="5400000">
        <a:off x="30480" y="1112480"/>
        <a:ext cx="4842569" cy="2163510"/>
      </dsp:txXfrm>
    </dsp:sp>
    <dsp:sp modelId="{43F51209-916C-49EE-AD4A-97B54B192948}">
      <dsp:nvSpPr>
        <dsp:cNvPr id="0" name=""/>
        <dsp:cNvSpPr/>
      </dsp:nvSpPr>
      <dsp:spPr>
        <a:xfrm rot="16200000">
          <a:off x="5834190" y="-201484"/>
          <a:ext cx="3605850" cy="484256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137" bIns="0" numCol="1" spcCol="1270" anchor="t" anchorCtr="0">
          <a:noAutofit/>
        </a:bodyPr>
        <a:lstStyle/>
        <a:p>
          <a:pPr lvl="0" algn="l" defTabSz="1200150">
            <a:lnSpc>
              <a:spcPct val="90000"/>
            </a:lnSpc>
            <a:spcBef>
              <a:spcPct val="0"/>
            </a:spcBef>
            <a:spcAft>
              <a:spcPct val="35000"/>
            </a:spcAft>
          </a:pPr>
          <a:r>
            <a:rPr lang="en-US" sz="2700" b="1" kern="1200" dirty="0">
              <a:solidFill>
                <a:schemeClr val="tx1"/>
              </a:solidFill>
            </a:rPr>
            <a:t>Synthetic colors</a:t>
          </a:r>
        </a:p>
        <a:p>
          <a:pPr marL="228600" lvl="1" indent="-228600" algn="l" defTabSz="933450">
            <a:lnSpc>
              <a:spcPct val="90000"/>
            </a:lnSpc>
            <a:spcBef>
              <a:spcPct val="0"/>
            </a:spcBef>
            <a:spcAft>
              <a:spcPct val="15000"/>
            </a:spcAft>
            <a:buChar char="••"/>
          </a:pPr>
          <a:r>
            <a:rPr lang="en-US" sz="2100" kern="1200" dirty="0">
              <a:solidFill>
                <a:schemeClr val="tx1"/>
              </a:solidFill>
            </a:rPr>
            <a:t>Artificially produced through chemical processes.</a:t>
          </a:r>
        </a:p>
        <a:p>
          <a:pPr marL="228600" lvl="1" indent="-228600" algn="l" defTabSz="933450">
            <a:lnSpc>
              <a:spcPct val="90000"/>
            </a:lnSpc>
            <a:spcBef>
              <a:spcPct val="0"/>
            </a:spcBef>
            <a:spcAft>
              <a:spcPct val="15000"/>
            </a:spcAft>
            <a:buChar char="••"/>
          </a:pPr>
          <a:r>
            <a:rPr lang="en-US" sz="2100" kern="1200" dirty="0">
              <a:solidFill>
                <a:schemeClr val="tx1"/>
              </a:solidFill>
            </a:rPr>
            <a:t>Examples: Tartrazine (yellow), Allura Red (red), Brilliant Blue (blue), Sunset Yellow (yellow-orange).</a:t>
          </a:r>
        </a:p>
      </dsp:txBody>
      <dsp:txXfrm rot="5400000">
        <a:off x="5215831" y="1138045"/>
        <a:ext cx="4842569" cy="216351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62B6644-0F7C-4578-B820-0FA31E32976C}"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3564299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B6644-0F7C-4578-B820-0FA31E32976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417195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B6644-0F7C-4578-B820-0FA31E32976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75523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B6644-0F7C-4578-B820-0FA31E32976C}"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237011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2B6644-0F7C-4578-B820-0FA31E32976C}"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22668642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62B6644-0F7C-4578-B820-0FA31E32976C}" type="datetimeFigureOut">
              <a:rPr lang="en-US" smtClean="0"/>
              <a:t>5/6/2024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266871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2B6644-0F7C-4578-B820-0FA31E32976C}"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E5968-DCB0-4A3A-B8BF-5C5B915142B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755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B6644-0F7C-4578-B820-0FA31E32976C}"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312646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B6644-0F7C-4578-B820-0FA31E32976C}"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258809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62B6644-0F7C-4578-B820-0FA31E32976C}" type="datetimeFigureOut">
              <a:rPr lang="en-US" smtClean="0"/>
              <a:t>5/6/2024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94660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62B6644-0F7C-4578-B820-0FA31E32976C}" type="datetimeFigureOut">
              <a:rPr lang="en-US" smtClean="0"/>
              <a:t>5/6/2024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B0E5968-DCB0-4A3A-B8BF-5C5B915142BC}" type="slidenum">
              <a:rPr lang="en-US" smtClean="0"/>
              <a:t>‹#›</a:t>
            </a:fld>
            <a:endParaRPr lang="en-US"/>
          </a:p>
        </p:txBody>
      </p:sp>
    </p:spTree>
    <p:extLst>
      <p:ext uri="{BB962C8B-B14F-4D97-AF65-F5344CB8AC3E}">
        <p14:creationId xmlns:p14="http://schemas.microsoft.com/office/powerpoint/2010/main" val="125953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62B6644-0F7C-4578-B820-0FA31E32976C}" type="datetimeFigureOut">
              <a:rPr lang="en-US" smtClean="0"/>
              <a:t>5/6/2024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B0E5968-DCB0-4A3A-B8BF-5C5B915142BC}" type="slidenum">
              <a:rPr lang="en-US" smtClean="0"/>
              <a:t>‹#›</a:t>
            </a:fld>
            <a:endParaRPr lang="en-US"/>
          </a:p>
        </p:txBody>
      </p:sp>
    </p:spTree>
    <p:extLst>
      <p:ext uri="{BB962C8B-B14F-4D97-AF65-F5344CB8AC3E}">
        <p14:creationId xmlns:p14="http://schemas.microsoft.com/office/powerpoint/2010/main" val="22533788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237" y="1060786"/>
            <a:ext cx="5515897" cy="2682338"/>
          </a:xfrm>
        </p:spPr>
        <p:txBody>
          <a:bodyPr>
            <a:normAutofit/>
          </a:bodyPr>
          <a:lstStyle/>
          <a:p>
            <a:r>
              <a:rPr lang="en-US" b="1" dirty="0">
                <a:solidFill>
                  <a:srgbClr val="00B050"/>
                </a:solidFill>
                <a:effectLst>
                  <a:outerShdw blurRad="38100" dist="38100" dir="2700000" algn="tl">
                    <a:srgbClr val="000000">
                      <a:alpha val="43137"/>
                    </a:srgbClr>
                  </a:outerShdw>
                </a:effectLst>
              </a:rPr>
              <a:t>Food Chemistry</a:t>
            </a:r>
            <a:r>
              <a:rPr lang="en-US" dirty="0"/>
              <a:t/>
            </a:r>
            <a:br>
              <a:rPr lang="en-US" dirty="0"/>
            </a:br>
            <a:r>
              <a:rPr lang="en-US" sz="7200" b="1" dirty="0">
                <a:effectLst>
                  <a:outerShdw blurRad="38100" dist="38100" dir="2700000" algn="tl">
                    <a:srgbClr val="000000">
                      <a:alpha val="43137"/>
                    </a:srgbClr>
                  </a:outerShdw>
                </a:effectLst>
              </a:rPr>
              <a:t>0711-2101</a:t>
            </a:r>
          </a:p>
        </p:txBody>
      </p:sp>
      <p:sp>
        <p:nvSpPr>
          <p:cNvPr id="3" name="Subtitle 2"/>
          <p:cNvSpPr>
            <a:spLocks noGrp="1"/>
          </p:cNvSpPr>
          <p:nvPr>
            <p:ph type="subTitle" idx="1"/>
          </p:nvPr>
        </p:nvSpPr>
        <p:spPr>
          <a:xfrm>
            <a:off x="959513" y="4603955"/>
            <a:ext cx="8689976" cy="1371599"/>
          </a:xfrm>
        </p:spPr>
        <p:txBody>
          <a:bodyPr/>
          <a:lstStyle/>
          <a:p>
            <a:r>
              <a:rPr lang="en-US" b="1" dirty="0">
                <a:solidFill>
                  <a:srgbClr val="C00000"/>
                </a:solidFill>
              </a:rPr>
              <a:t>Department of Nutrition &amp; Food Engineering</a:t>
            </a:r>
          </a:p>
          <a:p>
            <a:r>
              <a:rPr lang="en-US" b="1" dirty="0">
                <a:solidFill>
                  <a:srgbClr val="7030A0"/>
                </a:solidFill>
              </a:rPr>
              <a:t>Daffodil International University</a:t>
            </a:r>
          </a:p>
        </p:txBody>
      </p:sp>
      <p:pic>
        <p:nvPicPr>
          <p:cNvPr id="1026" name="Picture 2" descr="FSN12308TDBH-B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2412" y="1060786"/>
            <a:ext cx="4839212" cy="272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F95FED3-847B-409E-A05F-4C4885734928}"/>
              </a:ext>
            </a:extLst>
          </p:cNvPr>
          <p:cNvSpPr>
            <a:spLocks noGrp="1"/>
          </p:cNvSpPr>
          <p:nvPr>
            <p:ph sz="half" idx="1"/>
          </p:nvPr>
        </p:nvSpPr>
        <p:spPr>
          <a:xfrm>
            <a:off x="286604" y="2638043"/>
            <a:ext cx="5567080" cy="3612631"/>
          </a:xfrm>
        </p:spPr>
        <p:txBody>
          <a:bodyPr>
            <a:normAutofit lnSpcReduction="10000"/>
          </a:bodyPr>
          <a:lstStyle/>
          <a:p>
            <a:pPr algn="just"/>
            <a:r>
              <a:rPr lang="en-US" sz="2400" dirty="0"/>
              <a:t>pH controlling agents, or </a:t>
            </a:r>
            <a:r>
              <a:rPr lang="en-US" sz="2400" b="1" dirty="0"/>
              <a:t>acidulants</a:t>
            </a:r>
            <a:r>
              <a:rPr lang="en-US" sz="2400" dirty="0"/>
              <a:t>, adjust acidity or alkalinity in food products. They enhance flavor, preserve freshness, and stabilize pH levels. Examples include citric acid, lactic acid, sodium bicarbonate (baking soda), and sodium citrate. These agents are crucial for achieving desired taste, texture, and safety in various foods, but their usage must comply with regulatory standards.</a:t>
            </a:r>
          </a:p>
          <a:p>
            <a:endParaRPr lang="en-US" dirty="0"/>
          </a:p>
        </p:txBody>
      </p:sp>
      <p:sp>
        <p:nvSpPr>
          <p:cNvPr id="6" name="Content Placeholder 5">
            <a:extLst>
              <a:ext uri="{FF2B5EF4-FFF2-40B4-BE49-F238E27FC236}">
                <a16:creationId xmlns:a16="http://schemas.microsoft.com/office/drawing/2014/main" xmlns="" id="{F15E81DB-CF82-4A83-9176-DA3FCF291FA5}"/>
              </a:ext>
            </a:extLst>
          </p:cNvPr>
          <p:cNvSpPr>
            <a:spLocks noGrp="1"/>
          </p:cNvSpPr>
          <p:nvPr>
            <p:ph sz="half" idx="2"/>
          </p:nvPr>
        </p:nvSpPr>
        <p:spPr>
          <a:xfrm>
            <a:off x="6338315" y="2638044"/>
            <a:ext cx="5289578" cy="4219956"/>
          </a:xfrm>
        </p:spPr>
        <p:txBody>
          <a:bodyPr>
            <a:noAutofit/>
          </a:bodyPr>
          <a:lstStyle/>
          <a:p>
            <a:pPr algn="just"/>
            <a:r>
              <a:rPr lang="en-US" sz="2000" dirty="0"/>
              <a:t>Nutritive additives are added to food to boost their nutritional content, providing essential vitamins, minerals, amino acids, and fatty acids. Examples include vitamins like A, C, and D, minerals such as calcium and iron, essential amino acids like lysine and tryptophan, and beneficial fatty acids like omega-3s. These additives help address nutrient deficiencies and support overall health, but must be used responsibly to avoid imbalance or toxicity.</a:t>
            </a:r>
          </a:p>
        </p:txBody>
      </p:sp>
      <p:sp>
        <p:nvSpPr>
          <p:cNvPr id="7" name="Rectangle 6">
            <a:extLst>
              <a:ext uri="{FF2B5EF4-FFF2-40B4-BE49-F238E27FC236}">
                <a16:creationId xmlns:a16="http://schemas.microsoft.com/office/drawing/2014/main" xmlns="" id="{8CA74769-2E99-4DF2-88D0-38F625D73C6E}"/>
              </a:ext>
            </a:extLst>
          </p:cNvPr>
          <p:cNvSpPr/>
          <p:nvPr/>
        </p:nvSpPr>
        <p:spPr>
          <a:xfrm>
            <a:off x="1000459" y="1178576"/>
            <a:ext cx="3962367" cy="584775"/>
          </a:xfrm>
          <a:prstGeom prst="rect">
            <a:avLst/>
          </a:prstGeom>
        </p:spPr>
        <p:txBody>
          <a:bodyPr wrap="none">
            <a:spAutoFit/>
          </a:bodyPr>
          <a:lstStyle/>
          <a:p>
            <a:r>
              <a:rPr lang="en-US" sz="3200" dirty="0"/>
              <a:t> pH Controlling agents</a:t>
            </a:r>
          </a:p>
        </p:txBody>
      </p:sp>
      <p:sp>
        <p:nvSpPr>
          <p:cNvPr id="8" name="Rectangle 7">
            <a:extLst>
              <a:ext uri="{FF2B5EF4-FFF2-40B4-BE49-F238E27FC236}">
                <a16:creationId xmlns:a16="http://schemas.microsoft.com/office/drawing/2014/main" xmlns="" id="{685CBD57-A6FA-437B-9770-DBB044E0DC37}"/>
              </a:ext>
            </a:extLst>
          </p:cNvPr>
          <p:cNvSpPr/>
          <p:nvPr/>
        </p:nvSpPr>
        <p:spPr>
          <a:xfrm>
            <a:off x="6982195" y="1178576"/>
            <a:ext cx="3347327" cy="584775"/>
          </a:xfrm>
          <a:prstGeom prst="rect">
            <a:avLst/>
          </a:prstGeom>
        </p:spPr>
        <p:txBody>
          <a:bodyPr wrap="none">
            <a:spAutoFit/>
          </a:bodyPr>
          <a:lstStyle/>
          <a:p>
            <a:r>
              <a:rPr lang="en-US" sz="3200" dirty="0"/>
              <a:t>Nutritive additives </a:t>
            </a:r>
          </a:p>
        </p:txBody>
      </p:sp>
    </p:spTree>
    <p:extLst>
      <p:ext uri="{BB962C8B-B14F-4D97-AF65-F5344CB8AC3E}">
        <p14:creationId xmlns:p14="http://schemas.microsoft.com/office/powerpoint/2010/main" val="58169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4B0E469-FDDA-15CB-B7BA-B71D8083BC38}"/>
              </a:ext>
            </a:extLst>
          </p:cNvPr>
          <p:cNvPicPr>
            <a:picLocks noChangeAspect="1"/>
          </p:cNvPicPr>
          <p:nvPr/>
        </p:nvPicPr>
        <p:blipFill rotWithShape="1">
          <a:blip r:embed="rId2">
            <a:extLst>
              <a:ext uri="{28A0092B-C50C-407E-A947-70E740481C1C}">
                <a14:useLocalDpi xmlns:a14="http://schemas.microsoft.com/office/drawing/2010/main" val="0"/>
              </a:ext>
            </a:extLst>
          </a:blip>
          <a:srcRect b="10476"/>
          <a:stretch/>
        </p:blipFill>
        <p:spPr>
          <a:xfrm>
            <a:off x="2291608" y="-329889"/>
            <a:ext cx="7624287" cy="7187889"/>
          </a:xfrm>
          <a:prstGeom prst="rect">
            <a:avLst/>
          </a:prstGeom>
        </p:spPr>
      </p:pic>
      <p:sp>
        <p:nvSpPr>
          <p:cNvPr id="2" name="Title 1">
            <a:extLst>
              <a:ext uri="{FF2B5EF4-FFF2-40B4-BE49-F238E27FC236}">
                <a16:creationId xmlns="" xmlns:a16="http://schemas.microsoft.com/office/drawing/2014/main" id="{8600F2B6-FCA0-6B10-8F5F-9F550D50DF10}"/>
              </a:ext>
            </a:extLst>
          </p:cNvPr>
          <p:cNvSpPr>
            <a:spLocks noGrp="1"/>
          </p:cNvSpPr>
          <p:nvPr>
            <p:ph type="ctrTitle"/>
          </p:nvPr>
        </p:nvSpPr>
        <p:spPr>
          <a:xfrm>
            <a:off x="4403518" y="1745673"/>
            <a:ext cx="3400466" cy="2159330"/>
          </a:xfrm>
        </p:spPr>
        <p:txBody>
          <a:bodyPr/>
          <a:lstStyle/>
          <a:p>
            <a:r>
              <a:rPr lang="en-GB" dirty="0">
                <a:solidFill>
                  <a:srgbClr val="FF3300"/>
                </a:solidFill>
              </a:rPr>
              <a:t>Food </a:t>
            </a:r>
            <a:br>
              <a:rPr lang="en-GB" dirty="0">
                <a:solidFill>
                  <a:srgbClr val="FF3300"/>
                </a:solidFill>
              </a:rPr>
            </a:br>
            <a:r>
              <a:rPr lang="en-GB" dirty="0">
                <a:solidFill>
                  <a:srgbClr val="FF3300"/>
                </a:solidFill>
              </a:rPr>
              <a:t>Additives </a:t>
            </a:r>
            <a:endParaRPr lang="en-US" dirty="0">
              <a:solidFill>
                <a:srgbClr val="FF3300"/>
              </a:solidFill>
            </a:endParaRPr>
          </a:p>
        </p:txBody>
      </p:sp>
      <p:sp>
        <p:nvSpPr>
          <p:cNvPr id="3" name="Subtitle 2">
            <a:extLst>
              <a:ext uri="{FF2B5EF4-FFF2-40B4-BE49-F238E27FC236}">
                <a16:creationId xmlns="" xmlns:a16="http://schemas.microsoft.com/office/drawing/2014/main" id="{7A8D64CC-CB1F-4769-586A-8C9F045D1DB9}"/>
              </a:ext>
            </a:extLst>
          </p:cNvPr>
          <p:cNvSpPr>
            <a:spLocks noGrp="1"/>
          </p:cNvSpPr>
          <p:nvPr>
            <p:ph type="subTitle" idx="1"/>
          </p:nvPr>
        </p:nvSpPr>
        <p:spPr>
          <a:xfrm>
            <a:off x="4556002" y="4127665"/>
            <a:ext cx="2905496" cy="661204"/>
          </a:xfrm>
        </p:spPr>
        <p:txBody>
          <a:bodyPr>
            <a:normAutofit/>
          </a:bodyPr>
          <a:lstStyle/>
          <a:p>
            <a:r>
              <a:rPr lang="en-GB" sz="3200" dirty="0">
                <a:solidFill>
                  <a:srgbClr val="FFC000"/>
                </a:solidFill>
              </a:rPr>
              <a:t>Part 2</a:t>
            </a:r>
            <a:endParaRPr lang="en-US" sz="3200" dirty="0">
              <a:solidFill>
                <a:srgbClr val="FFC000"/>
              </a:solidFill>
            </a:endParaRPr>
          </a:p>
        </p:txBody>
      </p:sp>
    </p:spTree>
    <p:extLst>
      <p:ext uri="{BB962C8B-B14F-4D97-AF65-F5344CB8AC3E}">
        <p14:creationId xmlns:p14="http://schemas.microsoft.com/office/powerpoint/2010/main" val="220723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FAAACE-F2B7-05A0-641D-CF090D3A627E}"/>
              </a:ext>
            </a:extLst>
          </p:cNvPr>
          <p:cNvSpPr>
            <a:spLocks noGrp="1"/>
          </p:cNvSpPr>
          <p:nvPr>
            <p:ph type="title"/>
          </p:nvPr>
        </p:nvSpPr>
        <p:spPr>
          <a:xfrm>
            <a:off x="838200" y="131073"/>
            <a:ext cx="10515600" cy="691779"/>
          </a:xfrm>
        </p:spPr>
        <p:txBody>
          <a:bodyPr>
            <a:normAutofit fontScale="90000"/>
          </a:bodyPr>
          <a:lstStyle/>
          <a:p>
            <a:r>
              <a:rPr lang="en-US" dirty="0"/>
              <a:t>Emulsifying and Stabilizing agent</a:t>
            </a:r>
          </a:p>
        </p:txBody>
      </p:sp>
      <p:sp>
        <p:nvSpPr>
          <p:cNvPr id="4" name="TextBox 3">
            <a:extLst>
              <a:ext uri="{FF2B5EF4-FFF2-40B4-BE49-F238E27FC236}">
                <a16:creationId xmlns="" xmlns:a16="http://schemas.microsoft.com/office/drawing/2014/main" id="{7350789F-F589-1756-8770-8B3AB0DAC258}"/>
              </a:ext>
            </a:extLst>
          </p:cNvPr>
          <p:cNvSpPr txBox="1"/>
          <p:nvPr/>
        </p:nvSpPr>
        <p:spPr>
          <a:xfrm>
            <a:off x="838200" y="1210210"/>
            <a:ext cx="10236530" cy="5386090"/>
          </a:xfrm>
          <a:prstGeom prst="rect">
            <a:avLst/>
          </a:prstGeom>
          <a:noFill/>
        </p:spPr>
        <p:txBody>
          <a:bodyPr wrap="square">
            <a:spAutoFit/>
          </a:bodyPr>
          <a:lstStyle/>
          <a:p>
            <a:pPr algn="just" rtl="0">
              <a:spcBef>
                <a:spcPts val="0"/>
              </a:spcBef>
              <a:spcAft>
                <a:spcPts val="1200"/>
              </a:spcAft>
            </a:pPr>
            <a:r>
              <a:rPr lang="en-GB" sz="1800" b="0" i="0" u="none" strike="noStrike" dirty="0">
                <a:solidFill>
                  <a:srgbClr val="0070C0"/>
                </a:solidFill>
                <a:effectLst/>
                <a:latin typeface="Playfair Display" panose="020F0502020204030204" pitchFamily="2" charset="0"/>
              </a:rPr>
              <a:t>Emulsifying Agents:</a:t>
            </a:r>
            <a:endParaRPr lang="en-GB" b="0" dirty="0">
              <a:solidFill>
                <a:srgbClr val="0070C0"/>
              </a:solidFill>
              <a:effectLst/>
            </a:endParaRPr>
          </a:p>
          <a:p>
            <a:pPr indent="273050" algn="just"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Playfair Display" panose="020F0502020204030204" pitchFamily="2" charset="0"/>
              </a:rPr>
              <a:t>An emulsifying agent (also known as an emulsifier) is a compound or substance that stabilizes emulsions. Emulsions are mixtures of two immiscible substances (usually oil and water) that remain dispersed as small droplets throughout each other.</a:t>
            </a:r>
          </a:p>
          <a:p>
            <a:pPr indent="273050" algn="just"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Playfair Display" panose="020F0502020204030204" pitchFamily="2" charset="0"/>
              </a:rPr>
              <a:t>The term “emulsifier” comes from the Latin word meaning “to milk,” referencing milk as an emulsion of water and fat.</a:t>
            </a:r>
          </a:p>
          <a:p>
            <a:pPr indent="273050" algn="just"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Playfair Display" panose="020F0502020204030204" pitchFamily="2" charset="0"/>
              </a:rPr>
              <a:t>Emulsifiers have both a hydrophilic (polar) and a hydrophobic (nonpolar) portion, making them soluble in both oil and water.</a:t>
            </a:r>
          </a:p>
          <a:p>
            <a:pPr indent="273050" algn="just" rtl="0" fontAlgn="base">
              <a:spcBef>
                <a:spcPts val="0"/>
              </a:spcBef>
              <a:spcAft>
                <a:spcPts val="1200"/>
              </a:spcAft>
              <a:buFont typeface="Arial" panose="020B0604020202020204" pitchFamily="34" charset="0"/>
              <a:buChar char="•"/>
            </a:pPr>
            <a:r>
              <a:rPr lang="en-GB" sz="1800" b="0" i="0" u="none" strike="noStrike" dirty="0">
                <a:solidFill>
                  <a:srgbClr val="000000"/>
                </a:solidFill>
                <a:effectLst/>
                <a:latin typeface="Playfair Display" panose="020F0502020204030204" pitchFamily="2" charset="0"/>
              </a:rPr>
              <a:t>They prevent the separation of oil and water by increasing the kinetic stability of the mixture, ensuring that the components do not separate based on density.</a:t>
            </a:r>
          </a:p>
          <a:p>
            <a:pPr algn="just" rtl="0">
              <a:spcBef>
                <a:spcPts val="0"/>
              </a:spcBef>
              <a:spcAft>
                <a:spcPts val="0"/>
              </a:spcAft>
            </a:pPr>
            <a:r>
              <a:rPr lang="en-GB" sz="1800" b="0" i="0" u="none" strike="noStrike" dirty="0">
                <a:solidFill>
                  <a:srgbClr val="0070C0"/>
                </a:solidFill>
                <a:effectLst/>
                <a:latin typeface="Playfair Display" panose="020F0502020204030204" pitchFamily="2" charset="0"/>
              </a:rPr>
              <a:t>Examples of emulsifiers include:</a:t>
            </a:r>
            <a:endParaRPr lang="en-GB" b="0" dirty="0">
              <a:solidFill>
                <a:srgbClr val="0070C0"/>
              </a:solidFill>
              <a:effectLst/>
            </a:endParaRPr>
          </a:p>
          <a:p>
            <a:pPr algn="just" rtl="0">
              <a:spcBef>
                <a:spcPts val="0"/>
              </a:spcBef>
              <a:spcAft>
                <a:spcPts val="0"/>
              </a:spcAft>
            </a:pPr>
            <a:r>
              <a:rPr lang="en-GB" sz="1800" b="1" i="0" u="none" strike="noStrike" dirty="0">
                <a:effectLst/>
                <a:latin typeface="Playfair Display" panose="020F0502020204030204" pitchFamily="2" charset="0"/>
              </a:rPr>
              <a:t>Lecithin: </a:t>
            </a:r>
            <a:r>
              <a:rPr lang="en-GB" sz="1800" b="0" i="0" u="none" strike="noStrike" dirty="0">
                <a:solidFill>
                  <a:srgbClr val="000000"/>
                </a:solidFill>
                <a:effectLst/>
                <a:latin typeface="Playfair Display" panose="020F0502020204030204" pitchFamily="2" charset="0"/>
              </a:rPr>
              <a:t>Found in egg yolks and used in mayonnaise to prevent oil separation.</a:t>
            </a:r>
            <a:endParaRPr lang="en-GB" b="0" dirty="0">
              <a:effectLst/>
            </a:endParaRPr>
          </a:p>
          <a:p>
            <a:pPr algn="just" rtl="0">
              <a:spcBef>
                <a:spcPts val="0"/>
              </a:spcBef>
              <a:spcAft>
                <a:spcPts val="0"/>
              </a:spcAft>
            </a:pPr>
            <a:r>
              <a:rPr lang="en-GB" sz="1800" b="1" i="0" u="none" strike="noStrike" dirty="0">
                <a:effectLst/>
                <a:latin typeface="Playfair Display" panose="020F0502020204030204" pitchFamily="2" charset="0"/>
              </a:rPr>
              <a:t>Mustard: </a:t>
            </a:r>
            <a:r>
              <a:rPr lang="en-GB" sz="1800" b="0" i="0" u="none" strike="noStrike" dirty="0">
                <a:solidFill>
                  <a:srgbClr val="000000"/>
                </a:solidFill>
                <a:effectLst/>
                <a:latin typeface="Playfair Display" panose="020F0502020204030204" pitchFamily="2" charset="0"/>
              </a:rPr>
              <a:t>Contains multiple chemicals in the mucilage around the seed that act together as emulsifiers.</a:t>
            </a:r>
            <a:endParaRPr lang="en-GB" b="0" dirty="0">
              <a:effectLst/>
            </a:endParaRPr>
          </a:p>
          <a:p>
            <a:pPr algn="just" rtl="0">
              <a:spcBef>
                <a:spcPts val="0"/>
              </a:spcBef>
              <a:spcAft>
                <a:spcPts val="0"/>
              </a:spcAft>
            </a:pPr>
            <a:r>
              <a:rPr lang="en-GB" sz="1800" b="0" i="0" u="none" strike="noStrike" dirty="0">
                <a:solidFill>
                  <a:srgbClr val="000000"/>
                </a:solidFill>
                <a:effectLst/>
                <a:latin typeface="Playfair Display" panose="020F0502020204030204" pitchFamily="2" charset="0"/>
              </a:rPr>
              <a:t>Sodium phosphates, sodium stearoyl lactylate, soy lecithin, Pickering stabilization, and DATEM (diacetyl tartaric acid ester of monoglyceride) are also common emulsifiers</a:t>
            </a:r>
            <a:endParaRPr lang="en-GB" b="0" dirty="0">
              <a:effectLst/>
            </a:endParaRPr>
          </a:p>
          <a:p>
            <a:pPr algn="just"/>
            <a:r>
              <a:rPr lang="en-GB" dirty="0"/>
              <a:t/>
            </a:r>
            <a:br>
              <a:rPr lang="en-GB" dirty="0"/>
            </a:br>
            <a:endParaRPr lang="en-US" dirty="0"/>
          </a:p>
        </p:txBody>
      </p:sp>
    </p:spTree>
    <p:extLst>
      <p:ext uri="{BB962C8B-B14F-4D97-AF65-F5344CB8AC3E}">
        <p14:creationId xmlns:p14="http://schemas.microsoft.com/office/powerpoint/2010/main" val="66504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C374A-0DA1-604F-83C7-53DAB3D1CF1E}"/>
              </a:ext>
            </a:extLst>
          </p:cNvPr>
          <p:cNvSpPr>
            <a:spLocks noGrp="1"/>
          </p:cNvSpPr>
          <p:nvPr>
            <p:ph type="title"/>
          </p:nvPr>
        </p:nvSpPr>
        <p:spPr>
          <a:xfrm>
            <a:off x="1981754" y="211630"/>
            <a:ext cx="7729728" cy="619643"/>
          </a:xfrm>
        </p:spPr>
        <p:txBody>
          <a:bodyPr>
            <a:normAutofit fontScale="90000"/>
          </a:bodyPr>
          <a:lstStyle/>
          <a:p>
            <a:r>
              <a:rPr lang="en-GB" dirty="0"/>
              <a:t>Stabilizing agent </a:t>
            </a:r>
            <a:endParaRPr lang="en-US" dirty="0"/>
          </a:p>
        </p:txBody>
      </p:sp>
      <p:sp>
        <p:nvSpPr>
          <p:cNvPr id="4" name="TextBox 3">
            <a:extLst>
              <a:ext uri="{FF2B5EF4-FFF2-40B4-BE49-F238E27FC236}">
                <a16:creationId xmlns="" xmlns:a16="http://schemas.microsoft.com/office/drawing/2014/main" id="{64CB92DE-E35F-D92A-CB54-5099E2BC9E73}"/>
              </a:ext>
            </a:extLst>
          </p:cNvPr>
          <p:cNvSpPr txBox="1"/>
          <p:nvPr/>
        </p:nvSpPr>
        <p:spPr>
          <a:xfrm>
            <a:off x="601683" y="1709623"/>
            <a:ext cx="6714506" cy="3477875"/>
          </a:xfrm>
          <a:prstGeom prst="rect">
            <a:avLst/>
          </a:prstGeom>
          <a:noFill/>
        </p:spPr>
        <p:txBody>
          <a:bodyPr wrap="square">
            <a:spAutoFit/>
          </a:bodyPr>
          <a:lstStyle/>
          <a:p>
            <a:pPr algn="just" rtl="0">
              <a:spcBef>
                <a:spcPts val="0"/>
              </a:spcBef>
              <a:spcAft>
                <a:spcPts val="1200"/>
              </a:spcAft>
            </a:pPr>
            <a:r>
              <a:rPr lang="en-GB" sz="1800" b="0" i="0" u="none" strike="noStrike" dirty="0">
                <a:solidFill>
                  <a:srgbClr val="0070C0"/>
                </a:solidFill>
                <a:effectLst/>
                <a:latin typeface="Playfair Display" panose="00000500000000000000" pitchFamily="2" charset="0"/>
              </a:rPr>
              <a:t>Stabilizing Agents:</a:t>
            </a:r>
            <a:endParaRPr lang="en-GB" b="0" dirty="0">
              <a:solidFill>
                <a:srgbClr val="0070C0"/>
              </a:solidFill>
              <a:effectLst/>
            </a:endParaRPr>
          </a:p>
          <a:p>
            <a:pPr algn="just" rtl="0">
              <a:spcBef>
                <a:spcPts val="0"/>
              </a:spcBef>
              <a:spcAft>
                <a:spcPts val="1200"/>
              </a:spcAft>
            </a:pPr>
            <a:r>
              <a:rPr lang="en-GB" sz="1800" b="0" i="0" u="none" strike="noStrike" dirty="0">
                <a:solidFill>
                  <a:srgbClr val="000000"/>
                </a:solidFill>
                <a:effectLst/>
                <a:latin typeface="Playfair Display" panose="00000500000000000000" pitchFamily="2" charset="0"/>
              </a:rPr>
              <a:t>Stabilizers are substances that increase stability and thickness by helping foods remain in an emulsion and retain their physical characteristics.</a:t>
            </a:r>
            <a:endParaRPr lang="en-GB" b="0" dirty="0">
              <a:effectLst/>
            </a:endParaRPr>
          </a:p>
          <a:p>
            <a:pPr algn="just" rtl="0">
              <a:spcBef>
                <a:spcPts val="0"/>
              </a:spcBef>
              <a:spcAft>
                <a:spcPts val="1200"/>
              </a:spcAft>
            </a:pPr>
            <a:r>
              <a:rPr lang="en-GB" sz="1800" b="0" i="0" u="none" strike="noStrike" dirty="0">
                <a:solidFill>
                  <a:srgbClr val="000000"/>
                </a:solidFill>
                <a:effectLst/>
                <a:latin typeface="Playfair Display" panose="00000500000000000000" pitchFamily="2" charset="0"/>
              </a:rPr>
              <a:t>They prevent the separation of ingredients that normally do not mix, such as oil and water.</a:t>
            </a:r>
            <a:endParaRPr lang="en-GB" b="0" dirty="0">
              <a:effectLst/>
            </a:endParaRPr>
          </a:p>
          <a:p>
            <a:pPr algn="just" rtl="0">
              <a:spcBef>
                <a:spcPts val="0"/>
              </a:spcBef>
              <a:spcAft>
                <a:spcPts val="1200"/>
              </a:spcAft>
            </a:pPr>
            <a:r>
              <a:rPr lang="en-GB" sz="1800" b="0" i="0" u="none" strike="noStrike" dirty="0">
                <a:solidFill>
                  <a:srgbClr val="000000"/>
                </a:solidFill>
                <a:effectLst/>
                <a:latin typeface="Playfair Display" panose="00000500000000000000" pitchFamily="2" charset="0"/>
              </a:rPr>
              <a:t>Examples of stabilizers include starches, pectin, and gums, which are commonly used in soups, sauces, and puddings</a:t>
            </a:r>
            <a:endParaRPr lang="en-GB" b="0" dirty="0">
              <a:effectLst/>
            </a:endParaRPr>
          </a:p>
          <a:p>
            <a:pPr algn="just"/>
            <a:r>
              <a:rPr lang="en-GB" dirty="0"/>
              <a:t/>
            </a:r>
            <a:br>
              <a:rPr lang="en-GB" dirty="0"/>
            </a:br>
            <a:endParaRPr lang="en-US" dirty="0"/>
          </a:p>
        </p:txBody>
      </p:sp>
      <p:pic>
        <p:nvPicPr>
          <p:cNvPr id="5" name="Picture 4">
            <a:extLst>
              <a:ext uri="{FF2B5EF4-FFF2-40B4-BE49-F238E27FC236}">
                <a16:creationId xmlns="" xmlns:a16="http://schemas.microsoft.com/office/drawing/2014/main" id="{D820A9DC-A154-3386-E429-58B63FC092F2}"/>
              </a:ext>
            </a:extLst>
          </p:cNvPr>
          <p:cNvPicPr>
            <a:picLocks noChangeAspect="1"/>
          </p:cNvPicPr>
          <p:nvPr/>
        </p:nvPicPr>
        <p:blipFill>
          <a:blip r:embed="rId2"/>
          <a:stretch>
            <a:fillRect/>
          </a:stretch>
        </p:blipFill>
        <p:spPr>
          <a:xfrm>
            <a:off x="7554131" y="1854144"/>
            <a:ext cx="4314701" cy="3188834"/>
          </a:xfrm>
          <a:prstGeom prst="rect">
            <a:avLst/>
          </a:prstGeom>
        </p:spPr>
      </p:pic>
    </p:spTree>
    <p:extLst>
      <p:ext uri="{BB962C8B-B14F-4D97-AF65-F5344CB8AC3E}">
        <p14:creationId xmlns:p14="http://schemas.microsoft.com/office/powerpoint/2010/main" val="177718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231135" y="314816"/>
            <a:ext cx="7729728" cy="685555"/>
          </a:xfrm>
        </p:spPr>
        <p:txBody>
          <a:bodyPr>
            <a:normAutofit fontScale="90000"/>
          </a:bodyPr>
          <a:lstStyle/>
          <a:p>
            <a:r>
              <a:rPr lang="en-GB" dirty="0"/>
              <a:t>Anti cacking agent </a:t>
            </a:r>
            <a:endParaRPr lang="en-US" dirty="0"/>
          </a:p>
        </p:txBody>
      </p:sp>
      <p:sp>
        <p:nvSpPr>
          <p:cNvPr id="4" name="TextBox 3">
            <a:extLst>
              <a:ext uri="{FF2B5EF4-FFF2-40B4-BE49-F238E27FC236}">
                <a16:creationId xmlns="" xmlns:a16="http://schemas.microsoft.com/office/drawing/2014/main" id="{8BAF6C25-1AE3-F707-20D2-355F7FD903E2}"/>
              </a:ext>
            </a:extLst>
          </p:cNvPr>
          <p:cNvSpPr txBox="1"/>
          <p:nvPr/>
        </p:nvSpPr>
        <p:spPr>
          <a:xfrm>
            <a:off x="0" y="1059746"/>
            <a:ext cx="12192000" cy="6324808"/>
          </a:xfrm>
          <a:prstGeom prst="rect">
            <a:avLst/>
          </a:prstGeom>
          <a:noFill/>
        </p:spPr>
        <p:txBody>
          <a:bodyPr wrap="square">
            <a:spAutoFit/>
          </a:bodyPr>
          <a:lstStyle/>
          <a:p>
            <a:pPr algn="just">
              <a:lnSpc>
                <a:spcPct val="150000"/>
              </a:lnSpc>
            </a:pPr>
            <a:r>
              <a:rPr lang="en-GB" sz="1750" dirty="0">
                <a:latin typeface="Playfair Display" panose="00000500000000000000" pitchFamily="2" charset="0"/>
              </a:rPr>
              <a:t>An </a:t>
            </a:r>
            <a:r>
              <a:rPr lang="en-GB" sz="1750" dirty="0">
                <a:solidFill>
                  <a:srgbClr val="0070C0"/>
                </a:solidFill>
                <a:latin typeface="Playfair Display" panose="00000500000000000000" pitchFamily="2" charset="0"/>
              </a:rPr>
              <a:t>anticaking agent </a:t>
            </a:r>
            <a:r>
              <a:rPr lang="en-GB" sz="1750" dirty="0">
                <a:latin typeface="Playfair Display" panose="00000500000000000000" pitchFamily="2" charset="0"/>
              </a:rPr>
              <a:t>is an additive placed in powdered or granulated materials, such as table salt, to prevent the formation of lumps (caking) and for easing packaging, transport, and consumption.</a:t>
            </a:r>
          </a:p>
          <a:p>
            <a:pPr algn="just">
              <a:lnSpc>
                <a:spcPct val="150000"/>
              </a:lnSpc>
            </a:pPr>
            <a:r>
              <a:rPr lang="en-GB" sz="1750" dirty="0">
                <a:latin typeface="Playfair Display" panose="00000500000000000000" pitchFamily="2" charset="0"/>
              </a:rPr>
              <a:t>For example, tricalcium phosphate (E341(iii)) is commonly used in powdered drinks, powdered milk, non-dairy creamer, instant powders, table salt, and spices to improve fluidity and prevent caking. </a:t>
            </a:r>
          </a:p>
          <a:p>
            <a:pPr algn="just">
              <a:lnSpc>
                <a:spcPct val="150000"/>
              </a:lnSpc>
            </a:pPr>
            <a:r>
              <a:rPr lang="en-GB" sz="1750" dirty="0">
                <a:latin typeface="Playfair Display" panose="00000500000000000000" pitchFamily="2" charset="0"/>
              </a:rPr>
              <a:t>Other anti-caking agents you might encounter include:</a:t>
            </a:r>
          </a:p>
          <a:p>
            <a:pPr algn="just">
              <a:lnSpc>
                <a:spcPct val="150000"/>
              </a:lnSpc>
            </a:pPr>
            <a:r>
              <a:rPr lang="en-GB" sz="1750" b="1" dirty="0">
                <a:latin typeface="Playfair Display" panose="00000500000000000000" pitchFamily="2" charset="0"/>
              </a:rPr>
              <a:t>Sodium aluminosilicate </a:t>
            </a:r>
            <a:r>
              <a:rPr lang="en-GB" sz="1750" dirty="0">
                <a:latin typeface="Playfair Display" panose="00000500000000000000" pitchFamily="2" charset="0"/>
              </a:rPr>
              <a:t>or silicon dioxide (E551), often used in salt and spices.</a:t>
            </a:r>
          </a:p>
          <a:p>
            <a:pPr algn="just">
              <a:lnSpc>
                <a:spcPct val="150000"/>
              </a:lnSpc>
            </a:pPr>
            <a:r>
              <a:rPr lang="en-GB" sz="1750" b="1" dirty="0">
                <a:latin typeface="Playfair Display" panose="00000500000000000000" pitchFamily="2" charset="0"/>
              </a:rPr>
              <a:t>Magnesium stearate </a:t>
            </a:r>
            <a:r>
              <a:rPr lang="en-GB" sz="1750" dirty="0">
                <a:latin typeface="Playfair Display" panose="00000500000000000000" pitchFamily="2" charset="0"/>
              </a:rPr>
              <a:t>(E470b), which helps prevent sticking and is used in various food products.</a:t>
            </a:r>
          </a:p>
          <a:p>
            <a:pPr algn="just">
              <a:lnSpc>
                <a:spcPct val="150000"/>
              </a:lnSpc>
            </a:pPr>
            <a:r>
              <a:rPr lang="en-GB" sz="1750" b="1" dirty="0">
                <a:latin typeface="Playfair Display" panose="00000500000000000000" pitchFamily="2" charset="0"/>
              </a:rPr>
              <a:t>Cornstarch</a:t>
            </a:r>
            <a:r>
              <a:rPr lang="en-GB" sz="1750" dirty="0">
                <a:latin typeface="Playfair Display" panose="00000500000000000000" pitchFamily="2" charset="0"/>
              </a:rPr>
              <a:t>, which is added to powdered sugar to prevent clumping.</a:t>
            </a:r>
          </a:p>
          <a:p>
            <a:pPr algn="just">
              <a:lnSpc>
                <a:spcPct val="150000"/>
              </a:lnSpc>
            </a:pPr>
            <a:r>
              <a:rPr lang="en-GB" sz="1750" dirty="0">
                <a:latin typeface="Playfair Display" panose="00000500000000000000" pitchFamily="2" charset="0"/>
              </a:rPr>
              <a:t>These agents are typically added in very small amounts and have a significant impact on the functionality and quality of food ingredients12. They are essential for maintaining the quality of dry goods, especially in humid environments where moisture can cause ingredients to stick together and form hard lumps</a:t>
            </a:r>
          </a:p>
        </p:txBody>
      </p:sp>
    </p:spTree>
    <p:extLst>
      <p:ext uri="{BB962C8B-B14F-4D97-AF65-F5344CB8AC3E}">
        <p14:creationId xmlns:p14="http://schemas.microsoft.com/office/powerpoint/2010/main" val="36099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231135" y="842571"/>
            <a:ext cx="7729728" cy="626601"/>
          </a:xfrm>
        </p:spPr>
        <p:txBody>
          <a:bodyPr>
            <a:normAutofit fontScale="90000"/>
          </a:bodyPr>
          <a:lstStyle/>
          <a:p>
            <a:r>
              <a:rPr lang="en-GB" dirty="0"/>
              <a:t>Flavouring agents </a:t>
            </a:r>
            <a:endParaRPr lang="en-US" dirty="0"/>
          </a:p>
        </p:txBody>
      </p:sp>
      <p:sp>
        <p:nvSpPr>
          <p:cNvPr id="4" name="TextBox 3">
            <a:extLst>
              <a:ext uri="{FF2B5EF4-FFF2-40B4-BE49-F238E27FC236}">
                <a16:creationId xmlns="" xmlns:a16="http://schemas.microsoft.com/office/drawing/2014/main" id="{35FC6C70-F18C-4EB5-2620-D079706BADAE}"/>
              </a:ext>
            </a:extLst>
          </p:cNvPr>
          <p:cNvSpPr txBox="1"/>
          <p:nvPr/>
        </p:nvSpPr>
        <p:spPr>
          <a:xfrm>
            <a:off x="283028" y="1873564"/>
            <a:ext cx="11625943" cy="1754326"/>
          </a:xfrm>
          <a:prstGeom prst="rect">
            <a:avLst/>
          </a:prstGeom>
          <a:noFill/>
        </p:spPr>
        <p:txBody>
          <a:bodyPr wrap="square">
            <a:spAutoFit/>
          </a:bodyPr>
          <a:lstStyle/>
          <a:p>
            <a:pPr algn="just"/>
            <a:r>
              <a:rPr lang="en-GB" dirty="0">
                <a:solidFill>
                  <a:srgbClr val="0070C0"/>
                </a:solidFill>
                <a:latin typeface="Playfair Display" panose="00000500000000000000" pitchFamily="2" charset="0"/>
              </a:rPr>
              <a:t>Flavouring agents </a:t>
            </a:r>
            <a:r>
              <a:rPr lang="en-GB" dirty="0">
                <a:latin typeface="Playfair Display" panose="00000500000000000000" pitchFamily="2" charset="0"/>
              </a:rPr>
              <a:t>are substances added to food or drinks to enhance or modify their taste, aroma, or texture. These agents can be natural or artificial and come in various forms such as liquids, powders, or extracts. Some examples of natural flavouring agents include herbs, spices, fruits, and vegetables, while artificial flavourings are often made using chemicals or synthetic compounds. Flavouring agents are used in a wide range of food and beverage products, including baked goods, candies, soft drinks, and processed foods. They can also be used in medications and oral care products</a:t>
            </a:r>
            <a:endParaRPr lang="en-GB" dirty="0"/>
          </a:p>
        </p:txBody>
      </p:sp>
    </p:spTree>
    <p:extLst>
      <p:ext uri="{BB962C8B-B14F-4D97-AF65-F5344CB8AC3E}">
        <p14:creationId xmlns:p14="http://schemas.microsoft.com/office/powerpoint/2010/main" val="216649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231136" y="228422"/>
            <a:ext cx="7729728" cy="626601"/>
          </a:xfrm>
        </p:spPr>
        <p:txBody>
          <a:bodyPr>
            <a:normAutofit fontScale="90000"/>
          </a:bodyPr>
          <a:lstStyle/>
          <a:p>
            <a:r>
              <a:rPr lang="en-GB" dirty="0"/>
              <a:t>Flavouring agents </a:t>
            </a:r>
            <a:endParaRPr lang="en-US" dirty="0"/>
          </a:p>
        </p:txBody>
      </p:sp>
      <p:sp>
        <p:nvSpPr>
          <p:cNvPr id="5" name="TextBox 4">
            <a:extLst>
              <a:ext uri="{FF2B5EF4-FFF2-40B4-BE49-F238E27FC236}">
                <a16:creationId xmlns="" xmlns:a16="http://schemas.microsoft.com/office/drawing/2014/main" id="{FFAEEF30-AA0C-7522-7DE9-210B2F1D0645}"/>
              </a:ext>
            </a:extLst>
          </p:cNvPr>
          <p:cNvSpPr txBox="1"/>
          <p:nvPr/>
        </p:nvSpPr>
        <p:spPr>
          <a:xfrm>
            <a:off x="566058" y="1564597"/>
            <a:ext cx="11625942" cy="4524315"/>
          </a:xfrm>
          <a:prstGeom prst="rect">
            <a:avLst/>
          </a:prstGeom>
          <a:noFill/>
        </p:spPr>
        <p:txBody>
          <a:bodyPr wrap="square">
            <a:spAutoFit/>
          </a:bodyPr>
          <a:lstStyle/>
          <a:p>
            <a:pPr algn="just"/>
            <a:r>
              <a:rPr lang="en-GB" dirty="0">
                <a:solidFill>
                  <a:srgbClr val="0070C0"/>
                </a:solidFill>
                <a:latin typeface="Playfair Display" panose="00000500000000000000" pitchFamily="2" charset="0"/>
              </a:rPr>
              <a:t>Some common uses of flavouring agents in the food industry include:</a:t>
            </a:r>
            <a:endParaRPr lang="en-GB" dirty="0">
              <a:latin typeface="Playfair Display" panose="00000500000000000000" pitchFamily="2" charset="0"/>
            </a:endParaRPr>
          </a:p>
          <a:p>
            <a:pPr algn="just"/>
            <a:r>
              <a:rPr lang="en-GB" b="1" dirty="0">
                <a:latin typeface="Playfair Display" panose="00000500000000000000" pitchFamily="2" charset="0"/>
              </a:rPr>
              <a:t>Flavouring food products: </a:t>
            </a:r>
            <a:r>
              <a:rPr lang="en-GB" dirty="0" err="1">
                <a:latin typeface="Playfair Display" panose="00000500000000000000" pitchFamily="2" charset="0"/>
              </a:rPr>
              <a:t>Flavoring</a:t>
            </a:r>
            <a:r>
              <a:rPr lang="en-GB" dirty="0">
                <a:latin typeface="Playfair Display" panose="00000500000000000000" pitchFamily="2" charset="0"/>
              </a:rPr>
              <a:t> agents are added to food products to enhance their taste and aroma. For example, vanilla extract is often added to baked goods like cakes and cookies to give them a sweet, vanilla flavour.</a:t>
            </a:r>
          </a:p>
          <a:p>
            <a:pPr algn="just"/>
            <a:r>
              <a:rPr lang="en-GB" b="1" dirty="0">
                <a:latin typeface="Playfair Display" panose="00000500000000000000" pitchFamily="2" charset="0"/>
              </a:rPr>
              <a:t>Masking unpleasant tastes or </a:t>
            </a:r>
            <a:r>
              <a:rPr lang="en-GB" b="1" dirty="0" err="1">
                <a:latin typeface="Playfair Display" panose="00000500000000000000" pitchFamily="2" charset="0"/>
              </a:rPr>
              <a:t>odors</a:t>
            </a:r>
            <a:r>
              <a:rPr lang="en-GB" b="1" dirty="0">
                <a:latin typeface="Playfair Display" panose="00000500000000000000" pitchFamily="2" charset="0"/>
              </a:rPr>
              <a:t>: </a:t>
            </a:r>
            <a:r>
              <a:rPr lang="en-GB" dirty="0" err="1">
                <a:latin typeface="Playfair Display" panose="00000500000000000000" pitchFamily="2" charset="0"/>
              </a:rPr>
              <a:t>Flavoring</a:t>
            </a:r>
            <a:r>
              <a:rPr lang="en-GB" dirty="0">
                <a:latin typeface="Playfair Display" panose="00000500000000000000" pitchFamily="2" charset="0"/>
              </a:rPr>
              <a:t> agents can be used to mask or cover up unpleasant tastes or </a:t>
            </a:r>
            <a:r>
              <a:rPr lang="en-GB" dirty="0" err="1">
                <a:latin typeface="Playfair Display" panose="00000500000000000000" pitchFamily="2" charset="0"/>
              </a:rPr>
              <a:t>odors</a:t>
            </a:r>
            <a:r>
              <a:rPr lang="en-GB" dirty="0">
                <a:latin typeface="Playfair Display" panose="00000500000000000000" pitchFamily="2" charset="0"/>
              </a:rPr>
              <a:t> in food products. For example, citrus flavours are often used in soft drinks to mask the bitter taste of caffeine.</a:t>
            </a:r>
          </a:p>
          <a:p>
            <a:pPr algn="just"/>
            <a:r>
              <a:rPr lang="en-GB" b="1" dirty="0">
                <a:latin typeface="Playfair Display" panose="00000500000000000000" pitchFamily="2" charset="0"/>
              </a:rPr>
              <a:t>Creating unique flavours</a:t>
            </a:r>
            <a:r>
              <a:rPr lang="en-GB" dirty="0">
                <a:latin typeface="Playfair Display" panose="00000500000000000000" pitchFamily="2" charset="0"/>
              </a:rPr>
              <a:t>: </a:t>
            </a:r>
            <a:r>
              <a:rPr lang="en-GB" dirty="0" err="1">
                <a:latin typeface="Playfair Display" panose="00000500000000000000" pitchFamily="2" charset="0"/>
              </a:rPr>
              <a:t>Flavoring</a:t>
            </a:r>
            <a:r>
              <a:rPr lang="en-GB" dirty="0">
                <a:latin typeface="Playfair Display" panose="00000500000000000000" pitchFamily="2" charset="0"/>
              </a:rPr>
              <a:t> agents can be used to create unique </a:t>
            </a:r>
            <a:r>
              <a:rPr lang="en-GB" dirty="0" err="1">
                <a:latin typeface="Playfair Display" panose="00000500000000000000" pitchFamily="2" charset="0"/>
              </a:rPr>
              <a:t>flavor</a:t>
            </a:r>
            <a:r>
              <a:rPr lang="en-GB" dirty="0">
                <a:latin typeface="Playfair Display" panose="00000500000000000000" pitchFamily="2" charset="0"/>
              </a:rPr>
              <a:t> combinations that are not found in nature. For example, a strawberry cheesecake </a:t>
            </a:r>
            <a:r>
              <a:rPr lang="en-GB" dirty="0" err="1">
                <a:latin typeface="Playfair Display" panose="00000500000000000000" pitchFamily="2" charset="0"/>
              </a:rPr>
              <a:t>flavored</a:t>
            </a:r>
            <a:r>
              <a:rPr lang="en-GB" dirty="0">
                <a:latin typeface="Playfair Display" panose="00000500000000000000" pitchFamily="2" charset="0"/>
              </a:rPr>
              <a:t> yogurt may use both natural and artificial flavouring agents to create a unique taste.</a:t>
            </a:r>
          </a:p>
          <a:p>
            <a:pPr algn="just"/>
            <a:r>
              <a:rPr lang="en-GB" b="1" dirty="0">
                <a:latin typeface="Playfair Display" panose="00000500000000000000" pitchFamily="2" charset="0"/>
              </a:rPr>
              <a:t>Standardizing flavour</a:t>
            </a:r>
            <a:r>
              <a:rPr lang="en-GB" dirty="0">
                <a:latin typeface="Playfair Display" panose="00000500000000000000" pitchFamily="2" charset="0"/>
              </a:rPr>
              <a:t>: </a:t>
            </a:r>
            <a:r>
              <a:rPr lang="en-GB" dirty="0" err="1">
                <a:latin typeface="Playfair Display" panose="00000500000000000000" pitchFamily="2" charset="0"/>
              </a:rPr>
              <a:t>Flavoring</a:t>
            </a:r>
            <a:r>
              <a:rPr lang="en-GB" dirty="0">
                <a:latin typeface="Playfair Display" panose="00000500000000000000" pitchFamily="2" charset="0"/>
              </a:rPr>
              <a:t> agents can be used to standardize the flavour of a food product so that it tastes the same every time it is produced. This is particularly important for mass-produced foods where consistency is key.</a:t>
            </a:r>
          </a:p>
          <a:p>
            <a:pPr algn="just"/>
            <a:r>
              <a:rPr lang="en-GB" b="1" dirty="0">
                <a:latin typeface="Playfair Display" panose="00000500000000000000" pitchFamily="2" charset="0"/>
              </a:rPr>
              <a:t>Extending shelf life</a:t>
            </a:r>
            <a:r>
              <a:rPr lang="en-GB" dirty="0">
                <a:latin typeface="Playfair Display" panose="00000500000000000000" pitchFamily="2" charset="0"/>
              </a:rPr>
              <a:t>: </a:t>
            </a:r>
            <a:r>
              <a:rPr lang="en-GB" dirty="0" err="1">
                <a:latin typeface="Playfair Display" panose="00000500000000000000" pitchFamily="2" charset="0"/>
              </a:rPr>
              <a:t>Flavoring</a:t>
            </a:r>
            <a:r>
              <a:rPr lang="en-GB" dirty="0">
                <a:latin typeface="Playfair Display" panose="00000500000000000000" pitchFamily="2" charset="0"/>
              </a:rPr>
              <a:t> agents can be used to extend the shelf life of food products by masking any off-flavours that may develop over time.</a:t>
            </a:r>
            <a:endParaRPr lang="en-US" dirty="0">
              <a:latin typeface="Playfair Display" panose="00000500000000000000" pitchFamily="2" charset="0"/>
            </a:endParaRPr>
          </a:p>
        </p:txBody>
      </p:sp>
    </p:spTree>
    <p:extLst>
      <p:ext uri="{BB962C8B-B14F-4D97-AF65-F5344CB8AC3E}">
        <p14:creationId xmlns:p14="http://schemas.microsoft.com/office/powerpoint/2010/main" val="347547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659538" y="808235"/>
            <a:ext cx="10515600" cy="608652"/>
          </a:xfrm>
        </p:spPr>
        <p:txBody>
          <a:bodyPr>
            <a:normAutofit fontScale="90000"/>
          </a:bodyPr>
          <a:lstStyle/>
          <a:p>
            <a:r>
              <a:rPr lang="en-GB" dirty="0"/>
              <a:t>Thickeners</a:t>
            </a:r>
            <a:endParaRPr lang="en-US" dirty="0"/>
          </a:p>
        </p:txBody>
      </p:sp>
      <p:sp>
        <p:nvSpPr>
          <p:cNvPr id="4" name="TextBox 3">
            <a:extLst>
              <a:ext uri="{FF2B5EF4-FFF2-40B4-BE49-F238E27FC236}">
                <a16:creationId xmlns="" xmlns:a16="http://schemas.microsoft.com/office/drawing/2014/main" id="{B45EC777-53BB-8573-F372-B364FF9B33DD}"/>
              </a:ext>
            </a:extLst>
          </p:cNvPr>
          <p:cNvSpPr txBox="1"/>
          <p:nvPr/>
        </p:nvSpPr>
        <p:spPr>
          <a:xfrm>
            <a:off x="755072" y="2358897"/>
            <a:ext cx="6218934" cy="3693319"/>
          </a:xfrm>
          <a:prstGeom prst="rect">
            <a:avLst/>
          </a:prstGeom>
          <a:noFill/>
        </p:spPr>
        <p:txBody>
          <a:bodyPr wrap="square">
            <a:spAutoFit/>
          </a:bodyPr>
          <a:lstStyle/>
          <a:p>
            <a:pPr algn="just"/>
            <a:r>
              <a:rPr lang="en-GB" dirty="0">
                <a:solidFill>
                  <a:srgbClr val="0070C0"/>
                </a:solidFill>
                <a:latin typeface="Playfair Display" panose="00000500000000000000" pitchFamily="2" charset="0"/>
              </a:rPr>
              <a:t>Thickening agents</a:t>
            </a:r>
            <a:r>
              <a:rPr lang="en-GB" dirty="0">
                <a:latin typeface="Playfair Display" panose="00000500000000000000" pitchFamily="2" charset="0"/>
              </a:rPr>
              <a:t>, or thickeners, are hydrocolloids that increase the viscosity of a solution or mixture without significantly affecting its other properties, such as taste. Hydrocolloids are a heterogeneous group of long-chain polymers that, when dispersed in water, produce a thickening or viscous and gelling effect.</a:t>
            </a:r>
          </a:p>
          <a:p>
            <a:pPr algn="just"/>
            <a:r>
              <a:rPr lang="en-GB" dirty="0">
                <a:latin typeface="Playfair Display" panose="00000500000000000000" pitchFamily="2" charset="0"/>
              </a:rPr>
              <a:t>As food additives, food thickeners also stabilize food products by increasing the suspension and emulsification of colloids, including gels, sols, and emulsions. Some examples are given bellow </a:t>
            </a:r>
            <a:endParaRPr lang="en-US" dirty="0">
              <a:latin typeface="Playfair Display" panose="00000500000000000000" pitchFamily="2" charset="0"/>
            </a:endParaRPr>
          </a:p>
        </p:txBody>
      </p:sp>
      <p:pic>
        <p:nvPicPr>
          <p:cNvPr id="3" name="Picture 2">
            <a:extLst>
              <a:ext uri="{FF2B5EF4-FFF2-40B4-BE49-F238E27FC236}">
                <a16:creationId xmlns="" xmlns:a16="http://schemas.microsoft.com/office/drawing/2014/main" id="{5E583EFF-DA81-E895-C220-00FE11EB6DD7}"/>
              </a:ext>
            </a:extLst>
          </p:cNvPr>
          <p:cNvPicPr>
            <a:picLocks noChangeAspect="1"/>
          </p:cNvPicPr>
          <p:nvPr/>
        </p:nvPicPr>
        <p:blipFill>
          <a:blip r:embed="rId2"/>
          <a:stretch>
            <a:fillRect/>
          </a:stretch>
        </p:blipFill>
        <p:spPr>
          <a:xfrm>
            <a:off x="8105899" y="2358897"/>
            <a:ext cx="2890652" cy="2890652"/>
          </a:xfrm>
          <a:prstGeom prst="rect">
            <a:avLst/>
          </a:prstGeom>
        </p:spPr>
      </p:pic>
    </p:spTree>
    <p:extLst>
      <p:ext uri="{BB962C8B-B14F-4D97-AF65-F5344CB8AC3E}">
        <p14:creationId xmlns:p14="http://schemas.microsoft.com/office/powerpoint/2010/main" val="347394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755072" y="139495"/>
            <a:ext cx="10515600" cy="608652"/>
          </a:xfrm>
        </p:spPr>
        <p:txBody>
          <a:bodyPr>
            <a:normAutofit fontScale="90000"/>
          </a:bodyPr>
          <a:lstStyle/>
          <a:p>
            <a:r>
              <a:rPr lang="en-GB" dirty="0"/>
              <a:t>Thickeners</a:t>
            </a:r>
            <a:endParaRPr lang="en-US" dirty="0"/>
          </a:p>
        </p:txBody>
      </p:sp>
      <p:graphicFrame>
        <p:nvGraphicFramePr>
          <p:cNvPr id="7" name="Table 6">
            <a:extLst>
              <a:ext uri="{FF2B5EF4-FFF2-40B4-BE49-F238E27FC236}">
                <a16:creationId xmlns="" xmlns:a16="http://schemas.microsoft.com/office/drawing/2014/main" id="{5A00397A-FBA9-F1C3-E381-AF25F75E18C9}"/>
              </a:ext>
            </a:extLst>
          </p:cNvPr>
          <p:cNvGraphicFramePr>
            <a:graphicFrameLocks noGrp="1"/>
          </p:cNvGraphicFramePr>
          <p:nvPr>
            <p:extLst>
              <p:ext uri="{D42A27DB-BD31-4B8C-83A1-F6EECF244321}">
                <p14:modId xmlns:p14="http://schemas.microsoft.com/office/powerpoint/2010/main" val="2594503028"/>
              </p:ext>
            </p:extLst>
          </p:nvPr>
        </p:nvGraphicFramePr>
        <p:xfrm>
          <a:off x="2506676" y="1301784"/>
          <a:ext cx="7388752" cy="5075472"/>
        </p:xfrm>
        <a:graphic>
          <a:graphicData uri="http://schemas.openxmlformats.org/drawingml/2006/table">
            <a:tbl>
              <a:tblPr>
                <a:tableStyleId>{5940675A-B579-460E-94D1-54222C63F5DA}</a:tableStyleId>
              </a:tblPr>
              <a:tblGrid>
                <a:gridCol w="2874872">
                  <a:extLst>
                    <a:ext uri="{9D8B030D-6E8A-4147-A177-3AD203B41FA5}">
                      <a16:colId xmlns="" xmlns:a16="http://schemas.microsoft.com/office/drawing/2014/main" val="158391325"/>
                    </a:ext>
                  </a:extLst>
                </a:gridCol>
                <a:gridCol w="4513880">
                  <a:extLst>
                    <a:ext uri="{9D8B030D-6E8A-4147-A177-3AD203B41FA5}">
                      <a16:colId xmlns="" xmlns:a16="http://schemas.microsoft.com/office/drawing/2014/main" val="39509774"/>
                    </a:ext>
                  </a:extLst>
                </a:gridCol>
              </a:tblGrid>
              <a:tr h="128522">
                <a:tc>
                  <a:txBody>
                    <a:bodyPr/>
                    <a:lstStyle/>
                    <a:p>
                      <a:pPr fontAlgn="b"/>
                      <a:r>
                        <a:rPr lang="en-US" sz="1600" b="1" dirty="0">
                          <a:effectLst/>
                          <a:latin typeface="Playfair Display" panose="00000500000000000000" pitchFamily="2" charset="0"/>
                        </a:rPr>
                        <a:t>Thickener</a:t>
                      </a:r>
                    </a:p>
                  </a:txBody>
                  <a:tcPr marL="36876" marR="36876" marT="18438" marB="18438" anchor="b"/>
                </a:tc>
                <a:tc>
                  <a:txBody>
                    <a:bodyPr/>
                    <a:lstStyle/>
                    <a:p>
                      <a:pPr fontAlgn="b"/>
                      <a:r>
                        <a:rPr lang="en-US" sz="1600" b="1" dirty="0">
                          <a:effectLst/>
                          <a:latin typeface="Playfair Display" panose="00000500000000000000" pitchFamily="2" charset="0"/>
                        </a:rPr>
                        <a:t>Common Applications</a:t>
                      </a:r>
                    </a:p>
                  </a:txBody>
                  <a:tcPr marL="36876" marR="36876" marT="18438" marB="18438" anchor="b"/>
                </a:tc>
                <a:extLst>
                  <a:ext uri="{0D108BD9-81ED-4DB2-BD59-A6C34878D82A}">
                    <a16:rowId xmlns="" xmlns:a16="http://schemas.microsoft.com/office/drawing/2014/main" val="1005049688"/>
                  </a:ext>
                </a:extLst>
              </a:tr>
              <a:tr h="224914">
                <a:tc>
                  <a:txBody>
                    <a:bodyPr/>
                    <a:lstStyle/>
                    <a:p>
                      <a:pPr fontAlgn="base"/>
                      <a:r>
                        <a:rPr lang="en-US" sz="1600" dirty="0">
                          <a:effectLst/>
                          <a:latin typeface="Playfair Display" panose="00000500000000000000" pitchFamily="2" charset="0"/>
                        </a:rPr>
                        <a:t>Gum Arabic (E414)</a:t>
                      </a:r>
                    </a:p>
                  </a:txBody>
                  <a:tcPr marL="36876" marR="36876" marT="18438" marB="18438" anchor="ctr"/>
                </a:tc>
                <a:tc>
                  <a:txBody>
                    <a:bodyPr/>
                    <a:lstStyle/>
                    <a:p>
                      <a:pPr fontAlgn="base"/>
                      <a:r>
                        <a:rPr lang="en-GB" sz="1600" dirty="0">
                          <a:effectLst/>
                          <a:latin typeface="Playfair Display" panose="00000500000000000000" pitchFamily="2" charset="0"/>
                        </a:rPr>
                        <a:t>Hard jelly sweets and soft drinks</a:t>
                      </a:r>
                    </a:p>
                  </a:txBody>
                  <a:tcPr marL="36876" marR="36876" marT="18438" marB="18438" anchor="ctr"/>
                </a:tc>
                <a:extLst>
                  <a:ext uri="{0D108BD9-81ED-4DB2-BD59-A6C34878D82A}">
                    <a16:rowId xmlns="" xmlns:a16="http://schemas.microsoft.com/office/drawing/2014/main" val="4220447958"/>
                  </a:ext>
                </a:extLst>
              </a:tr>
              <a:tr h="321305">
                <a:tc>
                  <a:txBody>
                    <a:bodyPr/>
                    <a:lstStyle/>
                    <a:p>
                      <a:pPr fontAlgn="base"/>
                      <a:r>
                        <a:rPr lang="pt-BR" sz="1600" dirty="0">
                          <a:effectLst/>
                          <a:latin typeface="Playfair Display" panose="00000500000000000000" pitchFamily="2" charset="0"/>
                        </a:rPr>
                        <a:t>Carob/Locust Bean Gum (E410)</a:t>
                      </a:r>
                    </a:p>
                  </a:txBody>
                  <a:tcPr marL="36876" marR="36876" marT="18438" marB="18438" anchor="ctr"/>
                </a:tc>
                <a:tc>
                  <a:txBody>
                    <a:bodyPr/>
                    <a:lstStyle/>
                    <a:p>
                      <a:pPr fontAlgn="base"/>
                      <a:r>
                        <a:rPr lang="en-GB" sz="1600" dirty="0">
                          <a:effectLst/>
                          <a:latin typeface="Playfair Display" panose="00000500000000000000" pitchFamily="2" charset="0"/>
                        </a:rPr>
                        <a:t>Sauces, salad dressings, fruit fillings, and ice creams</a:t>
                      </a:r>
                    </a:p>
                  </a:txBody>
                  <a:tcPr marL="36876" marR="36876" marT="18438" marB="18438" anchor="ctr"/>
                </a:tc>
                <a:extLst>
                  <a:ext uri="{0D108BD9-81ED-4DB2-BD59-A6C34878D82A}">
                    <a16:rowId xmlns="" xmlns:a16="http://schemas.microsoft.com/office/drawing/2014/main" val="2472095998"/>
                  </a:ext>
                </a:extLst>
              </a:tr>
              <a:tr h="224914">
                <a:tc>
                  <a:txBody>
                    <a:bodyPr/>
                    <a:lstStyle/>
                    <a:p>
                      <a:pPr fontAlgn="base"/>
                      <a:r>
                        <a:rPr lang="en-US" sz="1600">
                          <a:effectLst/>
                          <a:latin typeface="Playfair Display" panose="00000500000000000000" pitchFamily="2" charset="0"/>
                        </a:rPr>
                        <a:t>Guar Gum (E412)</a:t>
                      </a:r>
                    </a:p>
                  </a:txBody>
                  <a:tcPr marL="36876" marR="36876" marT="18438" marB="18438" anchor="ctr"/>
                </a:tc>
                <a:tc>
                  <a:txBody>
                    <a:bodyPr/>
                    <a:lstStyle/>
                    <a:p>
                      <a:pPr fontAlgn="base"/>
                      <a:r>
                        <a:rPr lang="en-GB" sz="1600" dirty="0">
                          <a:effectLst/>
                          <a:latin typeface="Playfair Display" panose="00000500000000000000" pitchFamily="2" charset="0"/>
                        </a:rPr>
                        <a:t>Dairy products, sauces, and dressings</a:t>
                      </a:r>
                    </a:p>
                  </a:txBody>
                  <a:tcPr marL="36876" marR="36876" marT="18438" marB="18438" anchor="ctr"/>
                </a:tc>
                <a:extLst>
                  <a:ext uri="{0D108BD9-81ED-4DB2-BD59-A6C34878D82A}">
                    <a16:rowId xmlns="" xmlns:a16="http://schemas.microsoft.com/office/drawing/2014/main" val="2674418303"/>
                  </a:ext>
                </a:extLst>
              </a:tr>
              <a:tr h="224914">
                <a:tc>
                  <a:txBody>
                    <a:bodyPr/>
                    <a:lstStyle/>
                    <a:p>
                      <a:pPr fontAlgn="base"/>
                      <a:r>
                        <a:rPr lang="en-US" sz="1600" dirty="0">
                          <a:effectLst/>
                          <a:latin typeface="Playfair Display" panose="00000500000000000000" pitchFamily="2" charset="0"/>
                        </a:rPr>
                        <a:t>Pectin (E440)</a:t>
                      </a:r>
                    </a:p>
                  </a:txBody>
                  <a:tcPr marL="36876" marR="36876" marT="18438" marB="18438" anchor="ctr"/>
                </a:tc>
                <a:tc>
                  <a:txBody>
                    <a:bodyPr/>
                    <a:lstStyle/>
                    <a:p>
                      <a:pPr fontAlgn="base"/>
                      <a:r>
                        <a:rPr lang="en-GB" sz="1600" dirty="0">
                          <a:effectLst/>
                          <a:latin typeface="Playfair Display" panose="00000500000000000000" pitchFamily="2" charset="0"/>
                        </a:rPr>
                        <a:t>Jams, milk drinks, and fruit juices</a:t>
                      </a:r>
                    </a:p>
                  </a:txBody>
                  <a:tcPr marL="36876" marR="36876" marT="18438" marB="18438" anchor="ctr"/>
                </a:tc>
                <a:extLst>
                  <a:ext uri="{0D108BD9-81ED-4DB2-BD59-A6C34878D82A}">
                    <a16:rowId xmlns="" xmlns:a16="http://schemas.microsoft.com/office/drawing/2014/main" val="2754666239"/>
                  </a:ext>
                </a:extLst>
              </a:tr>
              <a:tr h="321305">
                <a:tc>
                  <a:txBody>
                    <a:bodyPr/>
                    <a:lstStyle/>
                    <a:p>
                      <a:pPr fontAlgn="base"/>
                      <a:r>
                        <a:rPr lang="en-US" sz="1600" dirty="0">
                          <a:effectLst/>
                          <a:latin typeface="Playfair Display" panose="00000500000000000000" pitchFamily="2" charset="0"/>
                        </a:rPr>
                        <a:t>Sodium Carboxymethyl Cellulose (E466)</a:t>
                      </a:r>
                    </a:p>
                  </a:txBody>
                  <a:tcPr marL="36876" marR="36876" marT="18438" marB="18438" anchor="ctr"/>
                </a:tc>
                <a:tc>
                  <a:txBody>
                    <a:bodyPr/>
                    <a:lstStyle/>
                    <a:p>
                      <a:pPr fontAlgn="base"/>
                      <a:r>
                        <a:rPr lang="en-GB" sz="1600" dirty="0">
                          <a:effectLst/>
                          <a:latin typeface="Playfair Display" panose="00000500000000000000" pitchFamily="2" charset="0"/>
                        </a:rPr>
                        <a:t>Breads, cakes, ice creams, and fruit drinks</a:t>
                      </a:r>
                    </a:p>
                  </a:txBody>
                  <a:tcPr marL="36876" marR="36876" marT="18438" marB="18438" anchor="ctr"/>
                </a:tc>
                <a:extLst>
                  <a:ext uri="{0D108BD9-81ED-4DB2-BD59-A6C34878D82A}">
                    <a16:rowId xmlns="" xmlns:a16="http://schemas.microsoft.com/office/drawing/2014/main" val="1860066374"/>
                  </a:ext>
                </a:extLst>
              </a:tr>
              <a:tr h="224914">
                <a:tc>
                  <a:txBody>
                    <a:bodyPr/>
                    <a:lstStyle/>
                    <a:p>
                      <a:pPr fontAlgn="base"/>
                      <a:r>
                        <a:rPr lang="en-US" sz="1600">
                          <a:effectLst/>
                          <a:latin typeface="Playfair Display" panose="00000500000000000000" pitchFamily="2" charset="0"/>
                        </a:rPr>
                        <a:t>Starch (E1401-1451)</a:t>
                      </a:r>
                    </a:p>
                  </a:txBody>
                  <a:tcPr marL="36876" marR="36876" marT="18438" marB="18438" anchor="ctr"/>
                </a:tc>
                <a:tc>
                  <a:txBody>
                    <a:bodyPr/>
                    <a:lstStyle/>
                    <a:p>
                      <a:pPr fontAlgn="base"/>
                      <a:r>
                        <a:rPr lang="en-GB" sz="1600">
                          <a:effectLst/>
                          <a:latin typeface="Playfair Display" panose="00000500000000000000" pitchFamily="2" charset="0"/>
                        </a:rPr>
                        <a:t>Sauces, pie fillings, sweets, and puddings</a:t>
                      </a:r>
                    </a:p>
                  </a:txBody>
                  <a:tcPr marL="36876" marR="36876" marT="18438" marB="18438" anchor="ctr"/>
                </a:tc>
                <a:extLst>
                  <a:ext uri="{0D108BD9-81ED-4DB2-BD59-A6C34878D82A}">
                    <a16:rowId xmlns="" xmlns:a16="http://schemas.microsoft.com/office/drawing/2014/main" val="3136932054"/>
                  </a:ext>
                </a:extLst>
              </a:tr>
              <a:tr h="321305">
                <a:tc>
                  <a:txBody>
                    <a:bodyPr/>
                    <a:lstStyle/>
                    <a:p>
                      <a:pPr fontAlgn="base"/>
                      <a:r>
                        <a:rPr lang="en-US" sz="1600" dirty="0">
                          <a:effectLst/>
                          <a:latin typeface="Playfair Display" panose="00000500000000000000" pitchFamily="2" charset="0"/>
                        </a:rPr>
                        <a:t>Agars (E406)</a:t>
                      </a:r>
                    </a:p>
                  </a:txBody>
                  <a:tcPr marL="36876" marR="36876" marT="18438" marB="18438" anchor="ctr"/>
                </a:tc>
                <a:tc>
                  <a:txBody>
                    <a:bodyPr/>
                    <a:lstStyle/>
                    <a:p>
                      <a:pPr fontAlgn="base"/>
                      <a:r>
                        <a:rPr lang="en-GB" sz="1600" dirty="0">
                          <a:effectLst/>
                          <a:latin typeface="Playfair Display" panose="00000500000000000000" pitchFamily="2" charset="0"/>
                        </a:rPr>
                        <a:t>Jellies, bakery products, sauces, and meat products</a:t>
                      </a:r>
                    </a:p>
                  </a:txBody>
                  <a:tcPr marL="36876" marR="36876" marT="18438" marB="18438" anchor="ctr"/>
                </a:tc>
                <a:extLst>
                  <a:ext uri="{0D108BD9-81ED-4DB2-BD59-A6C34878D82A}">
                    <a16:rowId xmlns="" xmlns:a16="http://schemas.microsoft.com/office/drawing/2014/main" val="1209185584"/>
                  </a:ext>
                </a:extLst>
              </a:tr>
              <a:tr h="321305">
                <a:tc>
                  <a:txBody>
                    <a:bodyPr/>
                    <a:lstStyle/>
                    <a:p>
                      <a:pPr fontAlgn="base"/>
                      <a:r>
                        <a:rPr lang="en-US" sz="1600">
                          <a:effectLst/>
                          <a:latin typeface="Playfair Display" panose="00000500000000000000" pitchFamily="2" charset="0"/>
                        </a:rPr>
                        <a:t>Alginates (E400-404)</a:t>
                      </a:r>
                    </a:p>
                  </a:txBody>
                  <a:tcPr marL="36876" marR="36876" marT="18438" marB="18438" anchor="ctr"/>
                </a:tc>
                <a:tc>
                  <a:txBody>
                    <a:bodyPr/>
                    <a:lstStyle/>
                    <a:p>
                      <a:pPr fontAlgn="base"/>
                      <a:r>
                        <a:rPr lang="en-GB" sz="1600">
                          <a:effectLst/>
                          <a:latin typeface="Playfair Display" panose="00000500000000000000" pitchFamily="2" charset="0"/>
                        </a:rPr>
                        <a:t>Fruit drinks, soups, sauces, and bakery fillings</a:t>
                      </a:r>
                    </a:p>
                  </a:txBody>
                  <a:tcPr marL="36876" marR="36876" marT="18438" marB="18438" anchor="ctr"/>
                </a:tc>
                <a:extLst>
                  <a:ext uri="{0D108BD9-81ED-4DB2-BD59-A6C34878D82A}">
                    <a16:rowId xmlns="" xmlns:a16="http://schemas.microsoft.com/office/drawing/2014/main" val="2445716363"/>
                  </a:ext>
                </a:extLst>
              </a:tr>
              <a:tr h="224914">
                <a:tc>
                  <a:txBody>
                    <a:bodyPr/>
                    <a:lstStyle/>
                    <a:p>
                      <a:pPr fontAlgn="base"/>
                      <a:r>
                        <a:rPr lang="en-US" sz="1600">
                          <a:effectLst/>
                          <a:latin typeface="Playfair Display" panose="00000500000000000000" pitchFamily="2" charset="0"/>
                        </a:rPr>
                        <a:t>Carrageenans (E407)</a:t>
                      </a:r>
                    </a:p>
                  </a:txBody>
                  <a:tcPr marL="36876" marR="36876" marT="18438" marB="18438" anchor="ctr"/>
                </a:tc>
                <a:tc>
                  <a:txBody>
                    <a:bodyPr/>
                    <a:lstStyle/>
                    <a:p>
                      <a:pPr fontAlgn="base"/>
                      <a:r>
                        <a:rPr lang="en-GB" sz="1600">
                          <a:effectLst/>
                          <a:latin typeface="Playfair Display" panose="00000500000000000000" pitchFamily="2" charset="0"/>
                        </a:rPr>
                        <a:t>Dairy products and meat products</a:t>
                      </a:r>
                    </a:p>
                  </a:txBody>
                  <a:tcPr marL="36876" marR="36876" marT="18438" marB="18438" anchor="ctr"/>
                </a:tc>
                <a:extLst>
                  <a:ext uri="{0D108BD9-81ED-4DB2-BD59-A6C34878D82A}">
                    <a16:rowId xmlns="" xmlns:a16="http://schemas.microsoft.com/office/drawing/2014/main" val="3790881507"/>
                  </a:ext>
                </a:extLst>
              </a:tr>
              <a:tr h="224914">
                <a:tc>
                  <a:txBody>
                    <a:bodyPr/>
                    <a:lstStyle/>
                    <a:p>
                      <a:pPr fontAlgn="base"/>
                      <a:r>
                        <a:rPr lang="en-US" sz="1600" dirty="0" err="1">
                          <a:effectLst/>
                          <a:latin typeface="Playfair Display" panose="00000500000000000000" pitchFamily="2" charset="0"/>
                        </a:rPr>
                        <a:t>Gellan</a:t>
                      </a:r>
                      <a:r>
                        <a:rPr lang="en-US" sz="1600" dirty="0">
                          <a:effectLst/>
                          <a:latin typeface="Playfair Display" panose="00000500000000000000" pitchFamily="2" charset="0"/>
                        </a:rPr>
                        <a:t> Gum (E418)</a:t>
                      </a:r>
                    </a:p>
                  </a:txBody>
                  <a:tcPr marL="36876" marR="36876" marT="18438" marB="18438" anchor="ctr"/>
                </a:tc>
                <a:tc>
                  <a:txBody>
                    <a:bodyPr/>
                    <a:lstStyle/>
                    <a:p>
                      <a:pPr fontAlgn="base"/>
                      <a:r>
                        <a:rPr lang="en-US" sz="1600" dirty="0">
                          <a:effectLst/>
                          <a:latin typeface="Playfair Display" panose="00000500000000000000" pitchFamily="2" charset="0"/>
                        </a:rPr>
                        <a:t>Dairy products and desserts</a:t>
                      </a:r>
                    </a:p>
                  </a:txBody>
                  <a:tcPr marL="36876" marR="36876" marT="18438" marB="18438" anchor="ctr"/>
                </a:tc>
                <a:extLst>
                  <a:ext uri="{0D108BD9-81ED-4DB2-BD59-A6C34878D82A}">
                    <a16:rowId xmlns="" xmlns:a16="http://schemas.microsoft.com/office/drawing/2014/main" val="736140924"/>
                  </a:ext>
                </a:extLst>
              </a:tr>
              <a:tr h="321305">
                <a:tc>
                  <a:txBody>
                    <a:bodyPr/>
                    <a:lstStyle/>
                    <a:p>
                      <a:pPr fontAlgn="base"/>
                      <a:r>
                        <a:rPr lang="en-US" sz="1600" dirty="0">
                          <a:effectLst/>
                          <a:latin typeface="Playfair Display" panose="00000500000000000000" pitchFamily="2" charset="0"/>
                        </a:rPr>
                        <a:t>Xanthan Gum (E415)</a:t>
                      </a:r>
                    </a:p>
                  </a:txBody>
                  <a:tcPr marL="36876" marR="36876" marT="18438" marB="18438" anchor="ctr"/>
                </a:tc>
                <a:tc>
                  <a:txBody>
                    <a:bodyPr/>
                    <a:lstStyle/>
                    <a:p>
                      <a:pPr fontAlgn="base"/>
                      <a:r>
                        <a:rPr lang="en-GB" sz="1600" dirty="0">
                          <a:effectLst/>
                          <a:latin typeface="Playfair Display" panose="00000500000000000000" pitchFamily="2" charset="0"/>
                        </a:rPr>
                        <a:t>Sauces, salad dressings, and non-dairy beverage</a:t>
                      </a:r>
                    </a:p>
                  </a:txBody>
                  <a:tcPr marL="36876" marR="36876" marT="18438" marB="18438" anchor="ctr"/>
                </a:tc>
                <a:extLst>
                  <a:ext uri="{0D108BD9-81ED-4DB2-BD59-A6C34878D82A}">
                    <a16:rowId xmlns="" xmlns:a16="http://schemas.microsoft.com/office/drawing/2014/main" val="58598764"/>
                  </a:ext>
                </a:extLst>
              </a:tr>
            </a:tbl>
          </a:graphicData>
        </a:graphic>
      </p:graphicFrame>
    </p:spTree>
    <p:extLst>
      <p:ext uri="{BB962C8B-B14F-4D97-AF65-F5344CB8AC3E}">
        <p14:creationId xmlns:p14="http://schemas.microsoft.com/office/powerpoint/2010/main" val="117440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231136" y="101566"/>
            <a:ext cx="7729728" cy="599078"/>
          </a:xfrm>
        </p:spPr>
        <p:txBody>
          <a:bodyPr>
            <a:normAutofit fontScale="90000"/>
          </a:bodyPr>
          <a:lstStyle/>
          <a:p>
            <a:r>
              <a:rPr lang="en-GB" dirty="0"/>
              <a:t>Firming agents </a:t>
            </a:r>
            <a:endParaRPr lang="en-US" dirty="0"/>
          </a:p>
        </p:txBody>
      </p:sp>
      <p:sp>
        <p:nvSpPr>
          <p:cNvPr id="4" name="TextBox 3">
            <a:extLst>
              <a:ext uri="{FF2B5EF4-FFF2-40B4-BE49-F238E27FC236}">
                <a16:creationId xmlns="" xmlns:a16="http://schemas.microsoft.com/office/drawing/2014/main" id="{E8C6D4FC-9C96-2B69-B5AA-88FA56B2173E}"/>
              </a:ext>
            </a:extLst>
          </p:cNvPr>
          <p:cNvSpPr txBox="1"/>
          <p:nvPr/>
        </p:nvSpPr>
        <p:spPr>
          <a:xfrm>
            <a:off x="708066" y="971659"/>
            <a:ext cx="10775868" cy="2585323"/>
          </a:xfrm>
          <a:prstGeom prst="rect">
            <a:avLst/>
          </a:prstGeom>
          <a:noFill/>
        </p:spPr>
        <p:txBody>
          <a:bodyPr wrap="square">
            <a:spAutoFit/>
          </a:bodyPr>
          <a:lstStyle/>
          <a:p>
            <a:pPr algn="just"/>
            <a:r>
              <a:rPr lang="en-GB" dirty="0">
                <a:solidFill>
                  <a:srgbClr val="0070C0"/>
                </a:solidFill>
                <a:latin typeface="Playfair Display" panose="00000500000000000000" pitchFamily="2" charset="0"/>
              </a:rPr>
              <a:t>Firming agents </a:t>
            </a:r>
            <a:r>
              <a:rPr lang="en-GB" dirty="0">
                <a:latin typeface="Playfair Display" panose="00000500000000000000" pitchFamily="2" charset="0"/>
              </a:rPr>
              <a:t>are substance added to precipitate residual pectin, thus strengthening the supporting tissue and preventing its collapse during processing. Fruits and vegetables contain pectin components that are relatively insoluble and form a firm gel around the fibrous tissues of the fruit and prevent its collapse. Addition of calcium salts causes the formation of calcium pectate gel, which supports the tissues and affords protection against softening during processing. The calcium salt is sometimes added to the canned vegetable in the form of a tablet containing both sodium chloride and calcium chloride</a:t>
            </a:r>
            <a:endParaRPr lang="en-US" dirty="0">
              <a:latin typeface="Playfair Display" panose="00000500000000000000" pitchFamily="2" charset="0"/>
            </a:endParaRPr>
          </a:p>
        </p:txBody>
      </p:sp>
      <p:sp>
        <p:nvSpPr>
          <p:cNvPr id="6" name="TextBox 5">
            <a:extLst>
              <a:ext uri="{FF2B5EF4-FFF2-40B4-BE49-F238E27FC236}">
                <a16:creationId xmlns="" xmlns:a16="http://schemas.microsoft.com/office/drawing/2014/main" id="{A572853B-1CED-1AC3-80C6-26A66F29EA37}"/>
              </a:ext>
            </a:extLst>
          </p:cNvPr>
          <p:cNvSpPr txBox="1"/>
          <p:nvPr/>
        </p:nvSpPr>
        <p:spPr>
          <a:xfrm>
            <a:off x="2542073" y="3593080"/>
            <a:ext cx="5946834" cy="3139321"/>
          </a:xfrm>
          <a:prstGeom prst="rect">
            <a:avLst/>
          </a:prstGeom>
          <a:noFill/>
        </p:spPr>
        <p:txBody>
          <a:bodyPr wrap="square">
            <a:spAutoFit/>
          </a:bodyPr>
          <a:lstStyle/>
          <a:p>
            <a:r>
              <a:rPr lang="en-US" dirty="0">
                <a:latin typeface="Playfair Display" panose="00000500000000000000" pitchFamily="2" charset="0"/>
              </a:rPr>
              <a:t>Typical firming agents are:</a:t>
            </a:r>
          </a:p>
          <a:p>
            <a:r>
              <a:rPr lang="en-US" dirty="0">
                <a:latin typeface="Playfair Display" panose="00000500000000000000" pitchFamily="2" charset="0"/>
              </a:rPr>
              <a:t>Calcium carbonate (E170)</a:t>
            </a:r>
          </a:p>
          <a:p>
            <a:r>
              <a:rPr lang="en-US" dirty="0">
                <a:latin typeface="Playfair Display" panose="00000500000000000000" pitchFamily="2" charset="0"/>
              </a:rPr>
              <a:t>Calcium hydrogen sulfite (E227)</a:t>
            </a:r>
          </a:p>
          <a:p>
            <a:r>
              <a:rPr lang="en-US" dirty="0">
                <a:latin typeface="Playfair Display" panose="00000500000000000000" pitchFamily="2" charset="0"/>
              </a:rPr>
              <a:t>Calcium citrates (E333)</a:t>
            </a:r>
          </a:p>
          <a:p>
            <a:r>
              <a:rPr lang="en-US" dirty="0">
                <a:latin typeface="Playfair Display" panose="00000500000000000000" pitchFamily="2" charset="0"/>
              </a:rPr>
              <a:t>Calcium phosphates (E341)</a:t>
            </a:r>
          </a:p>
          <a:p>
            <a:r>
              <a:rPr lang="en-US" dirty="0">
                <a:latin typeface="Playfair Display" panose="00000500000000000000" pitchFamily="2" charset="0"/>
              </a:rPr>
              <a:t>Calcium sulfate (E516)</a:t>
            </a:r>
          </a:p>
          <a:p>
            <a:r>
              <a:rPr lang="en-US" dirty="0">
                <a:latin typeface="Playfair Display" panose="00000500000000000000" pitchFamily="2" charset="0"/>
              </a:rPr>
              <a:t>Calcium chloride (E509)</a:t>
            </a:r>
          </a:p>
          <a:p>
            <a:r>
              <a:rPr lang="en-US" dirty="0">
                <a:latin typeface="Playfair Display" panose="00000500000000000000" pitchFamily="2" charset="0"/>
              </a:rPr>
              <a:t>Magnesium chloride (E511)</a:t>
            </a:r>
          </a:p>
          <a:p>
            <a:r>
              <a:rPr lang="en-US" dirty="0">
                <a:latin typeface="Playfair Display" panose="00000500000000000000" pitchFamily="2" charset="0"/>
              </a:rPr>
              <a:t>Magnesium sulfate (E518)</a:t>
            </a:r>
          </a:p>
          <a:p>
            <a:r>
              <a:rPr lang="en-US" dirty="0">
                <a:latin typeface="Playfair Display" panose="00000500000000000000" pitchFamily="2" charset="0"/>
              </a:rPr>
              <a:t>Calcium gluconate (E578)</a:t>
            </a:r>
          </a:p>
          <a:p>
            <a:r>
              <a:rPr lang="en-US" dirty="0">
                <a:latin typeface="Playfair Display" panose="00000500000000000000" pitchFamily="2" charset="0"/>
              </a:rPr>
              <a:t>Magnesium gluconate (E580)</a:t>
            </a:r>
          </a:p>
        </p:txBody>
      </p:sp>
      <p:pic>
        <p:nvPicPr>
          <p:cNvPr id="3" name="Picture 2">
            <a:extLst>
              <a:ext uri="{FF2B5EF4-FFF2-40B4-BE49-F238E27FC236}">
                <a16:creationId xmlns="" xmlns:a16="http://schemas.microsoft.com/office/drawing/2014/main" id="{A2978EC5-6A76-6CDB-224C-3EC774BC755E}"/>
              </a:ext>
            </a:extLst>
          </p:cNvPr>
          <p:cNvPicPr>
            <a:picLocks noChangeAspect="1"/>
          </p:cNvPicPr>
          <p:nvPr/>
        </p:nvPicPr>
        <p:blipFill>
          <a:blip r:embed="rId2"/>
          <a:stretch>
            <a:fillRect/>
          </a:stretch>
        </p:blipFill>
        <p:spPr>
          <a:xfrm>
            <a:off x="8615043" y="3670965"/>
            <a:ext cx="2983552" cy="2983552"/>
          </a:xfrm>
          <a:prstGeom prst="rect">
            <a:avLst/>
          </a:prstGeom>
        </p:spPr>
      </p:pic>
    </p:spTree>
    <p:extLst>
      <p:ext uri="{BB962C8B-B14F-4D97-AF65-F5344CB8AC3E}">
        <p14:creationId xmlns:p14="http://schemas.microsoft.com/office/powerpoint/2010/main" val="319042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Today’s topic</a:t>
            </a:r>
          </a:p>
        </p:txBody>
      </p:sp>
      <p:pic>
        <p:nvPicPr>
          <p:cNvPr id="1026" name="Picture 2" descr="Food Addi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931" y="2658907"/>
            <a:ext cx="4954138" cy="371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2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349889" y="465751"/>
            <a:ext cx="7729728" cy="614726"/>
          </a:xfrm>
        </p:spPr>
        <p:txBody>
          <a:bodyPr>
            <a:normAutofit fontScale="90000"/>
          </a:bodyPr>
          <a:lstStyle/>
          <a:p>
            <a:r>
              <a:rPr lang="en-GB" dirty="0"/>
              <a:t>Bleaching and Clarifying agents </a:t>
            </a:r>
            <a:endParaRPr lang="en-US" dirty="0"/>
          </a:p>
        </p:txBody>
      </p:sp>
      <p:sp>
        <p:nvSpPr>
          <p:cNvPr id="4" name="TextBox 3">
            <a:extLst>
              <a:ext uri="{FF2B5EF4-FFF2-40B4-BE49-F238E27FC236}">
                <a16:creationId xmlns="" xmlns:a16="http://schemas.microsoft.com/office/drawing/2014/main" id="{B7B6C68A-1A27-C9CE-E9C8-8487189D9A4F}"/>
              </a:ext>
            </a:extLst>
          </p:cNvPr>
          <p:cNvSpPr txBox="1"/>
          <p:nvPr/>
        </p:nvSpPr>
        <p:spPr>
          <a:xfrm>
            <a:off x="303219" y="1395396"/>
            <a:ext cx="11270083" cy="5193729"/>
          </a:xfrm>
          <a:prstGeom prst="rect">
            <a:avLst/>
          </a:prstGeom>
          <a:noFill/>
        </p:spPr>
        <p:txBody>
          <a:bodyPr wrap="square">
            <a:spAutoFit/>
          </a:bodyPr>
          <a:lstStyle/>
          <a:p>
            <a:pPr algn="just">
              <a:lnSpc>
                <a:spcPct val="150000"/>
              </a:lnSpc>
            </a:pPr>
            <a:r>
              <a:rPr lang="en-GB" sz="1700" dirty="0">
                <a:solidFill>
                  <a:srgbClr val="0070C0"/>
                </a:solidFill>
                <a:latin typeface="Playfair Display" panose="00000500000000000000" pitchFamily="2" charset="0"/>
              </a:rPr>
              <a:t>Bleaching agents </a:t>
            </a:r>
            <a:r>
              <a:rPr lang="en-GB" sz="1700" dirty="0">
                <a:latin typeface="Playfair Display" panose="00000500000000000000" pitchFamily="2" charset="0"/>
              </a:rPr>
              <a:t>are additives used in the food industry to improve the </a:t>
            </a:r>
            <a:r>
              <a:rPr lang="en-GB" sz="1700" dirty="0" err="1">
                <a:latin typeface="Playfair Display" panose="00000500000000000000" pitchFamily="2" charset="0"/>
              </a:rPr>
              <a:t>color</a:t>
            </a:r>
            <a:r>
              <a:rPr lang="en-GB" sz="1700" dirty="0">
                <a:latin typeface="Playfair Display" panose="00000500000000000000" pitchFamily="2" charset="0"/>
              </a:rPr>
              <a:t> and quality of food products. While they enhance appearance, they also come with certain considerations. Here are some common types of bleaching agents:</a:t>
            </a:r>
          </a:p>
          <a:p>
            <a:pPr algn="just">
              <a:lnSpc>
                <a:spcPct val="150000"/>
              </a:lnSpc>
            </a:pPr>
            <a:r>
              <a:rPr lang="en-GB" sz="1700" dirty="0">
                <a:solidFill>
                  <a:srgbClr val="0070C0"/>
                </a:solidFill>
                <a:latin typeface="Playfair Display" panose="00000500000000000000" pitchFamily="2" charset="0"/>
              </a:rPr>
              <a:t>Function:</a:t>
            </a:r>
          </a:p>
          <a:p>
            <a:pPr algn="just">
              <a:lnSpc>
                <a:spcPct val="150000"/>
              </a:lnSpc>
            </a:pPr>
            <a:r>
              <a:rPr lang="en-GB" sz="1700" b="1" dirty="0" err="1">
                <a:latin typeface="Playfair Display" panose="00000500000000000000" pitchFamily="2" charset="0"/>
              </a:rPr>
              <a:t>Color</a:t>
            </a:r>
            <a:r>
              <a:rPr lang="en-GB" sz="1700" b="1" dirty="0">
                <a:latin typeface="Playfair Display" panose="00000500000000000000" pitchFamily="2" charset="0"/>
              </a:rPr>
              <a:t> Enhancement: </a:t>
            </a:r>
            <a:r>
              <a:rPr lang="en-GB" sz="1700" dirty="0">
                <a:latin typeface="Playfair Display" panose="00000500000000000000" pitchFamily="2" charset="0"/>
              </a:rPr>
              <a:t>Bleaching agents improve the appearance of food products like flour, sugar, and oils by enhancing their </a:t>
            </a:r>
            <a:r>
              <a:rPr lang="en-GB" sz="1700" dirty="0" err="1">
                <a:latin typeface="Playfair Display" panose="00000500000000000000" pitchFamily="2" charset="0"/>
              </a:rPr>
              <a:t>color</a:t>
            </a:r>
            <a:r>
              <a:rPr lang="en-GB" sz="1700" dirty="0">
                <a:latin typeface="Playfair Display" panose="00000500000000000000" pitchFamily="2" charset="0"/>
              </a:rPr>
              <a:t>, making them more appealing to consumers.</a:t>
            </a:r>
          </a:p>
          <a:p>
            <a:pPr algn="just">
              <a:lnSpc>
                <a:spcPct val="150000"/>
              </a:lnSpc>
            </a:pPr>
            <a:r>
              <a:rPr lang="en-GB" sz="1700" b="1" dirty="0">
                <a:latin typeface="Playfair Display" panose="00000500000000000000" pitchFamily="2" charset="0"/>
              </a:rPr>
              <a:t>Consistency: </a:t>
            </a:r>
            <a:r>
              <a:rPr lang="en-GB" sz="1700" dirty="0">
                <a:latin typeface="Playfair Display" panose="00000500000000000000" pitchFamily="2" charset="0"/>
              </a:rPr>
              <a:t>Ensures uniform </a:t>
            </a:r>
            <a:r>
              <a:rPr lang="en-GB" sz="1700" dirty="0" err="1">
                <a:latin typeface="Playfair Display" panose="00000500000000000000" pitchFamily="2" charset="0"/>
              </a:rPr>
              <a:t>color</a:t>
            </a:r>
            <a:r>
              <a:rPr lang="en-GB" sz="1700" dirty="0">
                <a:latin typeface="Playfair Display" panose="00000500000000000000" pitchFamily="2" charset="0"/>
              </a:rPr>
              <a:t> across food products, which is crucial for items like flour and sugar.</a:t>
            </a:r>
          </a:p>
          <a:p>
            <a:pPr algn="just">
              <a:lnSpc>
                <a:spcPct val="150000"/>
              </a:lnSpc>
            </a:pPr>
            <a:r>
              <a:rPr lang="en-GB" sz="1700" b="1" dirty="0">
                <a:latin typeface="Playfair Display" panose="00000500000000000000" pitchFamily="2" charset="0"/>
              </a:rPr>
              <a:t>Extended Shelf Life: </a:t>
            </a:r>
            <a:r>
              <a:rPr lang="en-GB" sz="1700" dirty="0">
                <a:latin typeface="Playfair Display" panose="00000500000000000000" pitchFamily="2" charset="0"/>
              </a:rPr>
              <a:t>Helps in removing impurities that cause spoilage, thereby extending the product’s freshness.</a:t>
            </a:r>
          </a:p>
          <a:p>
            <a:pPr algn="just">
              <a:lnSpc>
                <a:spcPct val="150000"/>
              </a:lnSpc>
            </a:pPr>
            <a:r>
              <a:rPr lang="en-GB" sz="1700" b="1" dirty="0">
                <a:latin typeface="Playfair Display" panose="00000500000000000000" pitchFamily="2" charset="0"/>
              </a:rPr>
              <a:t>Cost-Effective: </a:t>
            </a:r>
            <a:r>
              <a:rPr lang="en-GB" sz="1700" dirty="0">
                <a:latin typeface="Playfair Display" panose="00000500000000000000" pitchFamily="2" charset="0"/>
              </a:rPr>
              <a:t>Reduces production costs and waste by producing visually appealing and consistent products</a:t>
            </a:r>
            <a:r>
              <a:rPr lang="en-GB" sz="1700" dirty="0" smtClean="0">
                <a:latin typeface="Playfair Display" panose="00000500000000000000" pitchFamily="2" charset="0"/>
              </a:rPr>
              <a:t>.</a:t>
            </a:r>
            <a:endParaRPr lang="en-GB" sz="1700" dirty="0">
              <a:latin typeface="Playfair Display" panose="00000500000000000000" pitchFamily="2" charset="0"/>
            </a:endParaRPr>
          </a:p>
        </p:txBody>
      </p:sp>
    </p:spTree>
    <p:extLst>
      <p:ext uri="{BB962C8B-B14F-4D97-AF65-F5344CB8AC3E}">
        <p14:creationId xmlns:p14="http://schemas.microsoft.com/office/powerpoint/2010/main" val="15172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404480" y="656820"/>
            <a:ext cx="7729728" cy="614726"/>
          </a:xfrm>
        </p:spPr>
        <p:txBody>
          <a:bodyPr>
            <a:normAutofit fontScale="90000"/>
          </a:bodyPr>
          <a:lstStyle/>
          <a:p>
            <a:r>
              <a:rPr lang="en-GB" dirty="0"/>
              <a:t>Bleaching and Clarifying agents </a:t>
            </a:r>
            <a:endParaRPr lang="en-US" dirty="0"/>
          </a:p>
        </p:txBody>
      </p:sp>
      <p:sp>
        <p:nvSpPr>
          <p:cNvPr id="4" name="TextBox 3">
            <a:extLst>
              <a:ext uri="{FF2B5EF4-FFF2-40B4-BE49-F238E27FC236}">
                <a16:creationId xmlns="" xmlns:a16="http://schemas.microsoft.com/office/drawing/2014/main" id="{B7B6C68A-1A27-C9CE-E9C8-8487189D9A4F}"/>
              </a:ext>
            </a:extLst>
          </p:cNvPr>
          <p:cNvSpPr txBox="1"/>
          <p:nvPr/>
        </p:nvSpPr>
        <p:spPr>
          <a:xfrm>
            <a:off x="344162" y="1927658"/>
            <a:ext cx="11624925" cy="4408899"/>
          </a:xfrm>
          <a:prstGeom prst="rect">
            <a:avLst/>
          </a:prstGeom>
          <a:noFill/>
        </p:spPr>
        <p:txBody>
          <a:bodyPr wrap="square">
            <a:spAutoFit/>
          </a:bodyPr>
          <a:lstStyle/>
          <a:p>
            <a:pPr algn="just">
              <a:lnSpc>
                <a:spcPct val="150000"/>
              </a:lnSpc>
            </a:pPr>
            <a:r>
              <a:rPr lang="en-GB" sz="1700" dirty="0" smtClean="0">
                <a:solidFill>
                  <a:srgbClr val="0070C0"/>
                </a:solidFill>
                <a:latin typeface="Playfair Display" panose="00000500000000000000" pitchFamily="2" charset="0"/>
              </a:rPr>
              <a:t>Disadvantages</a:t>
            </a:r>
            <a:r>
              <a:rPr lang="en-GB" sz="1700" dirty="0">
                <a:solidFill>
                  <a:srgbClr val="0070C0"/>
                </a:solidFill>
                <a:latin typeface="Playfair Display" panose="00000500000000000000" pitchFamily="2" charset="0"/>
              </a:rPr>
              <a:t>:</a:t>
            </a:r>
            <a:endParaRPr lang="en-GB" sz="1700" dirty="0">
              <a:latin typeface="Playfair Display" panose="00000500000000000000" pitchFamily="2" charset="0"/>
            </a:endParaRPr>
          </a:p>
          <a:p>
            <a:pPr algn="just">
              <a:lnSpc>
                <a:spcPct val="150000"/>
              </a:lnSpc>
            </a:pPr>
            <a:r>
              <a:rPr lang="en-GB" sz="1700" b="1" dirty="0">
                <a:latin typeface="Playfair Display" panose="00000500000000000000" pitchFamily="2" charset="0"/>
              </a:rPr>
              <a:t>Health Risks: </a:t>
            </a:r>
            <a:r>
              <a:rPr lang="en-GB" sz="1700" dirty="0">
                <a:latin typeface="Playfair Display" panose="00000500000000000000" pitchFamily="2" charset="0"/>
              </a:rPr>
              <a:t>Some agents can leave harmful residues, potentially posing health risks, such as chlorine dioxide which can form dangerous byproducts.</a:t>
            </a:r>
          </a:p>
          <a:p>
            <a:pPr algn="just">
              <a:lnSpc>
                <a:spcPct val="150000"/>
              </a:lnSpc>
            </a:pPr>
            <a:r>
              <a:rPr lang="en-GB" sz="1700" b="1" dirty="0">
                <a:latin typeface="Playfair Display" panose="00000500000000000000" pitchFamily="2" charset="0"/>
              </a:rPr>
              <a:t>Nutrient Loss: </a:t>
            </a:r>
            <a:r>
              <a:rPr lang="en-GB" sz="1700" dirty="0">
                <a:latin typeface="Playfair Display" panose="00000500000000000000" pitchFamily="2" charset="0"/>
              </a:rPr>
              <a:t>The bleaching process can reduce the nutritional value of foods, affecting vitamins and minerals.</a:t>
            </a:r>
          </a:p>
          <a:p>
            <a:pPr algn="just">
              <a:lnSpc>
                <a:spcPct val="150000"/>
              </a:lnSpc>
            </a:pPr>
            <a:r>
              <a:rPr lang="en-GB" sz="1700" b="1" dirty="0">
                <a:latin typeface="Playfair Display" panose="00000500000000000000" pitchFamily="2" charset="0"/>
              </a:rPr>
              <a:t>Environmental Impact: </a:t>
            </a:r>
            <a:r>
              <a:rPr lang="en-GB" sz="1700" dirty="0">
                <a:latin typeface="Playfair Display" panose="00000500000000000000" pitchFamily="2" charset="0"/>
              </a:rPr>
              <a:t>Chlorine-based bleaches can harm aquatic ecosystems if not properly disposed of.</a:t>
            </a:r>
          </a:p>
          <a:p>
            <a:pPr algn="just">
              <a:lnSpc>
                <a:spcPct val="150000"/>
              </a:lnSpc>
            </a:pPr>
            <a:r>
              <a:rPr lang="en-GB" sz="1700" b="1" dirty="0">
                <a:latin typeface="Playfair Display" panose="00000500000000000000" pitchFamily="2" charset="0"/>
              </a:rPr>
              <a:t>Allergies</a:t>
            </a:r>
            <a:r>
              <a:rPr lang="en-GB" sz="1700" dirty="0">
                <a:latin typeface="Playfair Display" panose="00000500000000000000" pitchFamily="2" charset="0"/>
              </a:rPr>
              <a:t>: Certain bleaching agents can trigger allergic reactions in sensitive individuals.</a:t>
            </a:r>
          </a:p>
          <a:p>
            <a:pPr algn="just">
              <a:lnSpc>
                <a:spcPct val="150000"/>
              </a:lnSpc>
            </a:pPr>
            <a:r>
              <a:rPr lang="en-GB" sz="1700" b="1" dirty="0">
                <a:latin typeface="Playfair Display" panose="00000500000000000000" pitchFamily="2" charset="0"/>
              </a:rPr>
              <a:t>Regulatory Compliance: </a:t>
            </a:r>
            <a:r>
              <a:rPr lang="en-GB" sz="1700" dirty="0">
                <a:latin typeface="Playfair Display" panose="00000500000000000000" pitchFamily="2" charset="0"/>
              </a:rPr>
              <a:t>Strict regulations govern the use of bleaching agents, requiring adherence to ensure food safety</a:t>
            </a:r>
          </a:p>
        </p:txBody>
      </p:sp>
    </p:spTree>
    <p:extLst>
      <p:ext uri="{BB962C8B-B14F-4D97-AF65-F5344CB8AC3E}">
        <p14:creationId xmlns:p14="http://schemas.microsoft.com/office/powerpoint/2010/main" val="236724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349889" y="192796"/>
            <a:ext cx="7729728" cy="614726"/>
          </a:xfrm>
        </p:spPr>
        <p:txBody>
          <a:bodyPr>
            <a:normAutofit fontScale="90000"/>
          </a:bodyPr>
          <a:lstStyle/>
          <a:p>
            <a:r>
              <a:rPr lang="en-GB" dirty="0"/>
              <a:t>Bleaching and Clarifying agents </a:t>
            </a:r>
            <a:endParaRPr lang="en-US" dirty="0"/>
          </a:p>
        </p:txBody>
      </p:sp>
      <p:sp>
        <p:nvSpPr>
          <p:cNvPr id="4" name="TextBox 3">
            <a:extLst>
              <a:ext uri="{FF2B5EF4-FFF2-40B4-BE49-F238E27FC236}">
                <a16:creationId xmlns="" xmlns:a16="http://schemas.microsoft.com/office/drawing/2014/main" id="{B7B6C68A-1A27-C9CE-E9C8-8487189D9A4F}"/>
              </a:ext>
            </a:extLst>
          </p:cNvPr>
          <p:cNvSpPr txBox="1"/>
          <p:nvPr/>
        </p:nvSpPr>
        <p:spPr>
          <a:xfrm>
            <a:off x="601335" y="1352239"/>
            <a:ext cx="11272217" cy="4539704"/>
          </a:xfrm>
          <a:prstGeom prst="rect">
            <a:avLst/>
          </a:prstGeom>
          <a:noFill/>
        </p:spPr>
        <p:txBody>
          <a:bodyPr wrap="square">
            <a:spAutoFit/>
          </a:bodyPr>
          <a:lstStyle/>
          <a:p>
            <a:r>
              <a:rPr lang="en-GB" sz="1700" b="1" dirty="0">
                <a:solidFill>
                  <a:srgbClr val="0070C0"/>
                </a:solidFill>
                <a:latin typeface="Playfair Display" panose="00000500000000000000" pitchFamily="2" charset="0"/>
              </a:rPr>
              <a:t>Examples </a:t>
            </a:r>
            <a:r>
              <a:rPr lang="en-GB" sz="1700" b="1" dirty="0">
                <a:latin typeface="Playfair Display" panose="00000500000000000000" pitchFamily="2" charset="0"/>
              </a:rPr>
              <a:t/>
            </a:r>
            <a:br>
              <a:rPr lang="en-GB" sz="1700" b="1" dirty="0">
                <a:latin typeface="Playfair Display" panose="00000500000000000000" pitchFamily="2" charset="0"/>
              </a:rPr>
            </a:br>
            <a:r>
              <a:rPr lang="en-GB" sz="1700" b="1" dirty="0">
                <a:latin typeface="Playfair Display" panose="00000500000000000000" pitchFamily="2" charset="0"/>
              </a:rPr>
              <a:t/>
            </a:r>
            <a:br>
              <a:rPr lang="en-GB" sz="1700" b="1" dirty="0">
                <a:latin typeface="Playfair Display" panose="00000500000000000000" pitchFamily="2" charset="0"/>
              </a:rPr>
            </a:br>
            <a:r>
              <a:rPr lang="en-GB" sz="1700" b="1" dirty="0">
                <a:latin typeface="Playfair Display" panose="00000500000000000000" pitchFamily="2" charset="0"/>
              </a:rPr>
              <a:t>Hydrogen Peroxide (H₂O₂): </a:t>
            </a:r>
            <a:r>
              <a:rPr lang="en-GB" sz="1700" dirty="0">
                <a:latin typeface="Playfair Display" panose="00000500000000000000" pitchFamily="2" charset="0"/>
              </a:rPr>
              <a:t>Widely used to whiten flour, making it appear brighter and more appealing. Also serves as an effective disinfectant, contributing to food safety.</a:t>
            </a:r>
          </a:p>
          <a:p>
            <a:pPr algn="just"/>
            <a:r>
              <a:rPr lang="en-GB" sz="1700" b="1" dirty="0">
                <a:latin typeface="Playfair Display" panose="00000500000000000000" pitchFamily="2" charset="0"/>
              </a:rPr>
              <a:t>Benzoyl Peroxide: </a:t>
            </a:r>
            <a:r>
              <a:rPr lang="en-GB" sz="1700" dirty="0">
                <a:latin typeface="Playfair Display" panose="00000500000000000000" pitchFamily="2" charset="0"/>
              </a:rPr>
              <a:t>Commonly used in the baking industry, especially in wheat flour production. Improves the </a:t>
            </a:r>
            <a:r>
              <a:rPr lang="en-GB" sz="1700" dirty="0" err="1">
                <a:latin typeface="Playfair Display" panose="00000500000000000000" pitchFamily="2" charset="0"/>
              </a:rPr>
              <a:t>color</a:t>
            </a:r>
            <a:r>
              <a:rPr lang="en-GB" sz="1700" dirty="0">
                <a:latin typeface="Playfair Display" panose="00000500000000000000" pitchFamily="2" charset="0"/>
              </a:rPr>
              <a:t> and texture of flour, making it suitable for baked goods like bread and pastries.</a:t>
            </a:r>
          </a:p>
          <a:p>
            <a:pPr algn="just"/>
            <a:r>
              <a:rPr lang="en-GB" sz="1700" b="1" dirty="0">
                <a:latin typeface="Playfair Display" panose="00000500000000000000" pitchFamily="2" charset="0"/>
              </a:rPr>
              <a:t>Azodicarbonamide (ADA): </a:t>
            </a:r>
            <a:r>
              <a:rPr lang="en-GB" sz="1700" dirty="0">
                <a:latin typeface="Playfair Display" panose="00000500000000000000" pitchFamily="2" charset="0"/>
              </a:rPr>
              <a:t>A versatile bleaching agent used in the food industry. Used for bleaching flour and improving dough texture.</a:t>
            </a:r>
          </a:p>
          <a:p>
            <a:pPr algn="just"/>
            <a:r>
              <a:rPr lang="en-GB" sz="1700" b="1" dirty="0">
                <a:latin typeface="Playfair Display" panose="00000500000000000000" pitchFamily="2" charset="0"/>
              </a:rPr>
              <a:t>Ascorbic Acid (Vitamin C): </a:t>
            </a:r>
            <a:r>
              <a:rPr lang="en-GB" sz="1700" dirty="0">
                <a:latin typeface="Playfair Display" panose="00000500000000000000" pitchFamily="2" charset="0"/>
              </a:rPr>
              <a:t>Ascorbic acid is a naturally occurring compound found in fruits and vegetables. It is used as a bleaching agent and dough conditioner in the food industry. Ascorbic acid not only helps to whiten flour but also enhances the quality and shelf life of baked products.</a:t>
            </a:r>
          </a:p>
          <a:p>
            <a:pPr algn="just"/>
            <a:r>
              <a:rPr lang="en-GB" sz="1700" b="1" dirty="0">
                <a:latin typeface="Playfair Display" panose="00000500000000000000" pitchFamily="2" charset="0"/>
              </a:rPr>
              <a:t>Chlorine Dioxide: </a:t>
            </a:r>
            <a:r>
              <a:rPr lang="en-GB" sz="1700" dirty="0">
                <a:latin typeface="Playfair Display" panose="00000500000000000000" pitchFamily="2" charset="0"/>
              </a:rPr>
              <a:t>Chlorine dioxide is employed as a bleaching agent in the processing of various food products, including flour and starch. It is highly effective in removing impurities and dark pigments, resulting in a more appealing final product</a:t>
            </a:r>
          </a:p>
        </p:txBody>
      </p:sp>
    </p:spTree>
    <p:extLst>
      <p:ext uri="{BB962C8B-B14F-4D97-AF65-F5344CB8AC3E}">
        <p14:creationId xmlns:p14="http://schemas.microsoft.com/office/powerpoint/2010/main" val="221014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231136" y="265547"/>
            <a:ext cx="7729728" cy="660728"/>
          </a:xfrm>
        </p:spPr>
        <p:txBody>
          <a:bodyPr>
            <a:normAutofit fontScale="90000"/>
          </a:bodyPr>
          <a:lstStyle/>
          <a:p>
            <a:r>
              <a:rPr lang="en-GB" dirty="0"/>
              <a:t>Bleaching and Clarifying agents </a:t>
            </a:r>
            <a:endParaRPr lang="en-US" dirty="0"/>
          </a:p>
        </p:txBody>
      </p:sp>
      <p:sp>
        <p:nvSpPr>
          <p:cNvPr id="4" name="TextBox 3">
            <a:extLst>
              <a:ext uri="{FF2B5EF4-FFF2-40B4-BE49-F238E27FC236}">
                <a16:creationId xmlns="" xmlns:a16="http://schemas.microsoft.com/office/drawing/2014/main" id="{8A5C0033-8766-2F65-9755-EAF9BA000C4D}"/>
              </a:ext>
            </a:extLst>
          </p:cNvPr>
          <p:cNvSpPr txBox="1"/>
          <p:nvPr/>
        </p:nvSpPr>
        <p:spPr>
          <a:xfrm>
            <a:off x="731322" y="1455293"/>
            <a:ext cx="7729728" cy="4524315"/>
          </a:xfrm>
          <a:prstGeom prst="rect">
            <a:avLst/>
          </a:prstGeom>
          <a:noFill/>
        </p:spPr>
        <p:txBody>
          <a:bodyPr wrap="square">
            <a:spAutoFit/>
          </a:bodyPr>
          <a:lstStyle/>
          <a:p>
            <a:pPr algn="just"/>
            <a:r>
              <a:rPr lang="en-GB" dirty="0">
                <a:latin typeface="Playfair Display" panose="00000500000000000000" pitchFamily="2" charset="0"/>
              </a:rPr>
              <a:t>Clarifying agents are compounds that clean liquids like juice, beer, and wine of particles and contaminants. The contaminants and particles might be dissolved or suspended. Bentonite, </a:t>
            </a:r>
            <a:r>
              <a:rPr lang="en-GB" dirty="0" err="1">
                <a:latin typeface="Playfair Display" panose="00000500000000000000" pitchFamily="2" charset="0"/>
              </a:rPr>
              <a:t>gelatin</a:t>
            </a:r>
            <a:r>
              <a:rPr lang="en-GB" dirty="0">
                <a:latin typeface="Playfair Display" panose="00000500000000000000" pitchFamily="2" charset="0"/>
              </a:rPr>
              <a:t>, keelson, and isinglass are typical clarifiers. </a:t>
            </a:r>
          </a:p>
          <a:p>
            <a:pPr algn="just"/>
            <a:r>
              <a:rPr lang="en-GB" dirty="0">
                <a:latin typeface="Playfair Display" panose="00000500000000000000" pitchFamily="2" charset="0"/>
              </a:rPr>
              <a:t>Clarifying agents play a crucial role in maintaining the quality of horticultural foods. Here’s how they contribute:</a:t>
            </a:r>
          </a:p>
          <a:p>
            <a:pPr algn="just"/>
            <a:r>
              <a:rPr lang="en-GB" b="1" dirty="0">
                <a:latin typeface="Playfair Display" panose="00000500000000000000" pitchFamily="2" charset="0"/>
              </a:rPr>
              <a:t>Impurity Removal: </a:t>
            </a:r>
            <a:r>
              <a:rPr lang="en-GB" dirty="0">
                <a:latin typeface="Playfair Display" panose="00000500000000000000" pitchFamily="2" charset="0"/>
              </a:rPr>
              <a:t>Clarifying agents help remove impurities, cloudiness, and undesirable particles from fruit juices, wines, and horticultural products.</a:t>
            </a:r>
          </a:p>
          <a:p>
            <a:pPr algn="just"/>
            <a:r>
              <a:rPr lang="en-GB" b="1" dirty="0">
                <a:latin typeface="Playfair Display" panose="00000500000000000000" pitchFamily="2" charset="0"/>
              </a:rPr>
              <a:t>Visual Appeal: </a:t>
            </a:r>
            <a:r>
              <a:rPr lang="en-GB" dirty="0">
                <a:latin typeface="Playfair Display" panose="00000500000000000000" pitchFamily="2" charset="0"/>
              </a:rPr>
              <a:t>They enhance the visual appeal and quality of these products, improving marketability.</a:t>
            </a:r>
          </a:p>
          <a:p>
            <a:pPr algn="just"/>
            <a:r>
              <a:rPr lang="en-GB" b="1" dirty="0">
                <a:latin typeface="Playfair Display" panose="00000500000000000000" pitchFamily="2" charset="0"/>
              </a:rPr>
              <a:t>Stabilization: </a:t>
            </a:r>
            <a:r>
              <a:rPr lang="en-GB" dirty="0">
                <a:latin typeface="Playfair Display" panose="00000500000000000000" pitchFamily="2" charset="0"/>
              </a:rPr>
              <a:t>Clarifying agents stabilize formulations, prevent sedimentation, and preserve natural </a:t>
            </a:r>
            <a:r>
              <a:rPr lang="en-GB" dirty="0" err="1">
                <a:latin typeface="Playfair Display" panose="00000500000000000000" pitchFamily="2" charset="0"/>
              </a:rPr>
              <a:t>flavors</a:t>
            </a:r>
            <a:r>
              <a:rPr lang="en-GB" dirty="0">
                <a:latin typeface="Playfair Display" panose="00000500000000000000" pitchFamily="2" charset="0"/>
              </a:rPr>
              <a:t> and nutritional value.</a:t>
            </a:r>
          </a:p>
          <a:p>
            <a:pPr algn="just"/>
            <a:r>
              <a:rPr lang="en-GB" b="1" dirty="0">
                <a:latin typeface="Playfair Display" panose="00000500000000000000" pitchFamily="2" charset="0"/>
              </a:rPr>
              <a:t>Consistency and Shelf Life: </a:t>
            </a:r>
            <a:r>
              <a:rPr lang="en-GB" dirty="0">
                <a:latin typeface="Playfair Display" panose="00000500000000000000" pitchFamily="2" charset="0"/>
              </a:rPr>
              <a:t>They contribute to product consistency and extend shelf life, ensuring a consistent and appealing product for consumers</a:t>
            </a:r>
            <a:endParaRPr lang="en-US" dirty="0">
              <a:latin typeface="Playfair Display" panose="00000500000000000000" pitchFamily="2" charset="0"/>
            </a:endParaRPr>
          </a:p>
        </p:txBody>
      </p:sp>
      <p:pic>
        <p:nvPicPr>
          <p:cNvPr id="3" name="Picture 2">
            <a:extLst>
              <a:ext uri="{FF2B5EF4-FFF2-40B4-BE49-F238E27FC236}">
                <a16:creationId xmlns="" xmlns:a16="http://schemas.microsoft.com/office/drawing/2014/main" id="{517DEAC5-473C-8A8E-AF56-AB09BA8ADA85}"/>
              </a:ext>
            </a:extLst>
          </p:cNvPr>
          <p:cNvPicPr>
            <a:picLocks noChangeAspect="1"/>
          </p:cNvPicPr>
          <p:nvPr/>
        </p:nvPicPr>
        <p:blipFill>
          <a:blip r:embed="rId2"/>
          <a:stretch>
            <a:fillRect/>
          </a:stretch>
        </p:blipFill>
        <p:spPr>
          <a:xfrm>
            <a:off x="8557160" y="1719612"/>
            <a:ext cx="3429000" cy="3429000"/>
          </a:xfrm>
          <a:prstGeom prst="rect">
            <a:avLst/>
          </a:prstGeom>
        </p:spPr>
      </p:pic>
    </p:spTree>
    <p:extLst>
      <p:ext uri="{BB962C8B-B14F-4D97-AF65-F5344CB8AC3E}">
        <p14:creationId xmlns:p14="http://schemas.microsoft.com/office/powerpoint/2010/main" val="363971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81AF8-A989-87FA-C304-151223DF1531}"/>
              </a:ext>
            </a:extLst>
          </p:cNvPr>
          <p:cNvSpPr>
            <a:spLocks noGrp="1"/>
          </p:cNvSpPr>
          <p:nvPr>
            <p:ph type="title"/>
          </p:nvPr>
        </p:nvSpPr>
        <p:spPr>
          <a:xfrm>
            <a:off x="2231136" y="204672"/>
            <a:ext cx="8634786" cy="757229"/>
          </a:xfrm>
        </p:spPr>
        <p:txBody>
          <a:bodyPr/>
          <a:lstStyle/>
          <a:p>
            <a:r>
              <a:rPr lang="en-GB" dirty="0"/>
              <a:t>Benefits and Risk of Food Additives </a:t>
            </a:r>
            <a:endParaRPr lang="en-US" dirty="0"/>
          </a:p>
        </p:txBody>
      </p:sp>
      <p:sp>
        <p:nvSpPr>
          <p:cNvPr id="8" name="TextBox 7">
            <a:extLst>
              <a:ext uri="{FF2B5EF4-FFF2-40B4-BE49-F238E27FC236}">
                <a16:creationId xmlns="" xmlns:a16="http://schemas.microsoft.com/office/drawing/2014/main" id="{1A6F6979-3E59-5360-59E3-0D8AF3CD9305}"/>
              </a:ext>
            </a:extLst>
          </p:cNvPr>
          <p:cNvSpPr txBox="1"/>
          <p:nvPr/>
        </p:nvSpPr>
        <p:spPr>
          <a:xfrm>
            <a:off x="273133" y="1298016"/>
            <a:ext cx="8063345" cy="5355312"/>
          </a:xfrm>
          <a:prstGeom prst="rect">
            <a:avLst/>
          </a:prstGeom>
          <a:noFill/>
        </p:spPr>
        <p:txBody>
          <a:bodyPr wrap="square" rtlCol="0">
            <a:spAutoFit/>
          </a:bodyPr>
          <a:lstStyle/>
          <a:p>
            <a:pPr algn="just"/>
            <a:r>
              <a:rPr lang="en-GB" dirty="0">
                <a:solidFill>
                  <a:srgbClr val="0070C0"/>
                </a:solidFill>
              </a:rPr>
              <a:t>Enhancing Nutritive Value: </a:t>
            </a:r>
            <a:r>
              <a:rPr lang="en-GB" dirty="0"/>
              <a:t>Food additives can be nutritional or non-nutritional. Nutritional additives specifically work to improve the food's value for growth, maintaining life, and promoting health in humans and animals. They are key in enhancing the usefulness of food and feedstuffs.</a:t>
            </a:r>
          </a:p>
          <a:p>
            <a:pPr algn="just"/>
            <a:r>
              <a:rPr lang="en-GB" dirty="0">
                <a:solidFill>
                  <a:srgbClr val="0070C0"/>
                </a:solidFill>
              </a:rPr>
              <a:t>Preservation: </a:t>
            </a:r>
            <a:r>
              <a:rPr lang="en-GB" dirty="0"/>
              <a:t>Additives are essential for maintaining the safety, freshness, and taste of food over time. They help keep food safe for consumption by preventing spoilage and maintaining quality.</a:t>
            </a:r>
          </a:p>
          <a:p>
            <a:pPr algn="just"/>
            <a:r>
              <a:rPr lang="en-GB" dirty="0">
                <a:solidFill>
                  <a:srgbClr val="0070C0"/>
                </a:solidFill>
              </a:rPr>
              <a:t>Improving Taste and Aroma: </a:t>
            </a:r>
            <a:r>
              <a:rPr lang="en-GB" dirty="0"/>
              <a:t>Additives enhance the sensory attributes of food, including taste, aroma, texture, and appearance. While some additives are beneficial and safe, others might have adverse health effects; thus, their use is regulated and categorized based on their function. </a:t>
            </a:r>
          </a:p>
          <a:p>
            <a:pPr algn="just"/>
            <a:r>
              <a:rPr lang="en-GB" dirty="0">
                <a:solidFill>
                  <a:srgbClr val="0070C0"/>
                </a:solidFill>
              </a:rPr>
              <a:t>Maintain the wholesomeness of </a:t>
            </a:r>
            <a:r>
              <a:rPr lang="en-GB" dirty="0" err="1">
                <a:solidFill>
                  <a:srgbClr val="0070C0"/>
                </a:solidFill>
              </a:rPr>
              <a:t>foods</a:t>
            </a:r>
            <a:r>
              <a:rPr lang="en-GB" dirty="0" err="1"/>
              <a:t>:Bacteria</a:t>
            </a:r>
            <a:r>
              <a:rPr lang="en-GB" dirty="0"/>
              <a:t> and other germs can cause foodborne illnesses. Preservatives reduce the spoilage that these germs can cause. Certain preservatives help preserve the </a:t>
            </a:r>
            <a:r>
              <a:rPr lang="en-GB" dirty="0" err="1"/>
              <a:t>flavor</a:t>
            </a:r>
            <a:r>
              <a:rPr lang="en-GB" dirty="0"/>
              <a:t> in baked goods by preventing the fats and oils from going bad. Preservatives also keep fresh fruits from turning brown when they are exposed to the air.</a:t>
            </a:r>
          </a:p>
          <a:p>
            <a:pPr algn="just"/>
            <a:r>
              <a:rPr lang="en-GB" dirty="0">
                <a:solidFill>
                  <a:srgbClr val="0070C0"/>
                </a:solidFill>
              </a:rPr>
              <a:t>Aiding in Weight Management: </a:t>
            </a:r>
            <a:r>
              <a:rPr lang="en-GB" dirty="0"/>
              <a:t>Certain food additives are used to modify food's taste and texture and can assist in weight loss. Approved by dieticians, these additives help burn fat without adding extra calories, acting as fat blockers</a:t>
            </a:r>
          </a:p>
        </p:txBody>
      </p:sp>
      <p:pic>
        <p:nvPicPr>
          <p:cNvPr id="9" name="Picture 8">
            <a:extLst>
              <a:ext uri="{FF2B5EF4-FFF2-40B4-BE49-F238E27FC236}">
                <a16:creationId xmlns="" xmlns:a16="http://schemas.microsoft.com/office/drawing/2014/main" id="{194E6253-70E1-19F8-2AEF-20D56F2FE2A4}"/>
              </a:ext>
            </a:extLst>
          </p:cNvPr>
          <p:cNvPicPr>
            <a:picLocks noChangeAspect="1"/>
          </p:cNvPicPr>
          <p:nvPr/>
        </p:nvPicPr>
        <p:blipFill>
          <a:blip r:embed="rId2"/>
          <a:stretch>
            <a:fillRect/>
          </a:stretch>
        </p:blipFill>
        <p:spPr>
          <a:xfrm>
            <a:off x="8522525" y="1977241"/>
            <a:ext cx="3483428" cy="2903517"/>
          </a:xfrm>
          <a:prstGeom prst="rect">
            <a:avLst/>
          </a:prstGeom>
        </p:spPr>
      </p:pic>
    </p:spTree>
    <p:extLst>
      <p:ext uri="{BB962C8B-B14F-4D97-AF65-F5344CB8AC3E}">
        <p14:creationId xmlns:p14="http://schemas.microsoft.com/office/powerpoint/2010/main" val="386868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977381-73FD-B9F7-F04F-2F9CC9EACD67}"/>
              </a:ext>
            </a:extLst>
          </p:cNvPr>
          <p:cNvSpPr>
            <a:spLocks noGrp="1"/>
          </p:cNvSpPr>
          <p:nvPr>
            <p:ph type="title"/>
          </p:nvPr>
        </p:nvSpPr>
        <p:spPr>
          <a:xfrm>
            <a:off x="838200" y="151370"/>
            <a:ext cx="10515600" cy="472821"/>
          </a:xfrm>
        </p:spPr>
        <p:txBody>
          <a:bodyPr>
            <a:normAutofit fontScale="90000"/>
          </a:bodyPr>
          <a:lstStyle/>
          <a:p>
            <a:r>
              <a:rPr lang="en-GB" dirty="0"/>
              <a:t>Risk</a:t>
            </a:r>
            <a:endParaRPr lang="en-US" dirty="0"/>
          </a:p>
        </p:txBody>
      </p:sp>
      <p:sp>
        <p:nvSpPr>
          <p:cNvPr id="8" name="TextBox 7">
            <a:extLst>
              <a:ext uri="{FF2B5EF4-FFF2-40B4-BE49-F238E27FC236}">
                <a16:creationId xmlns="" xmlns:a16="http://schemas.microsoft.com/office/drawing/2014/main" id="{A915F45F-F0A8-F307-7FF2-EEE0197811FA}"/>
              </a:ext>
            </a:extLst>
          </p:cNvPr>
          <p:cNvSpPr txBox="1"/>
          <p:nvPr/>
        </p:nvSpPr>
        <p:spPr>
          <a:xfrm>
            <a:off x="136479" y="797320"/>
            <a:ext cx="11217322" cy="5816977"/>
          </a:xfrm>
          <a:prstGeom prst="rect">
            <a:avLst/>
          </a:prstGeom>
          <a:noFill/>
        </p:spPr>
        <p:txBody>
          <a:bodyPr wrap="square">
            <a:spAutoFit/>
          </a:bodyPr>
          <a:lstStyle/>
          <a:p>
            <a:pPr algn="just"/>
            <a:r>
              <a:rPr lang="en-GB" sz="1600" b="1" dirty="0">
                <a:latin typeface="Playfair Display" panose="00000500000000000000" pitchFamily="2" charset="0"/>
              </a:rPr>
              <a:t>Health Risks Associated with Food Additives</a:t>
            </a:r>
          </a:p>
          <a:p>
            <a:pPr algn="just"/>
            <a:r>
              <a:rPr lang="en-GB" sz="1600" b="1" dirty="0">
                <a:latin typeface="Playfair Display" panose="00000500000000000000" pitchFamily="2" charset="0"/>
              </a:rPr>
              <a:t>Hyperactivity in Children:</a:t>
            </a:r>
          </a:p>
          <a:p>
            <a:pPr algn="just"/>
            <a:r>
              <a:rPr lang="en-GB" sz="1600" dirty="0">
                <a:latin typeface="Playfair Display" panose="00000500000000000000" pitchFamily="2" charset="0"/>
              </a:rPr>
              <a:t>Artificial food </a:t>
            </a:r>
            <a:r>
              <a:rPr lang="en-GB" sz="1600" dirty="0" err="1">
                <a:latin typeface="Playfair Display" panose="00000500000000000000" pitchFamily="2" charset="0"/>
              </a:rPr>
              <a:t>colors</a:t>
            </a:r>
            <a:r>
              <a:rPr lang="en-GB" sz="1600" dirty="0">
                <a:latin typeface="Playfair Display" panose="00000500000000000000" pitchFamily="2" charset="0"/>
              </a:rPr>
              <a:t> have been linked to causing hyperactivity in sensitive children, reigniting concerns among parents and researchers who advocate for reducing these additives in children's diets</a:t>
            </a:r>
            <a:r>
              <a:rPr lang="en-GB" sz="1600" b="1" dirty="0">
                <a:latin typeface="Playfair Display" panose="00000500000000000000" pitchFamily="2" charset="0"/>
              </a:rPr>
              <a:t>.</a:t>
            </a:r>
          </a:p>
          <a:p>
            <a:pPr algn="just"/>
            <a:r>
              <a:rPr lang="en-GB" sz="1600" b="1" dirty="0">
                <a:latin typeface="Playfair Display" panose="00000500000000000000" pitchFamily="2" charset="0"/>
              </a:rPr>
              <a:t>Allergic Reactions:</a:t>
            </a:r>
          </a:p>
          <a:p>
            <a:pPr algn="just"/>
            <a:r>
              <a:rPr lang="en-GB" sz="1600" dirty="0">
                <a:latin typeface="Playfair Display" panose="00000500000000000000" pitchFamily="2" charset="0"/>
              </a:rPr>
              <a:t>Some individuals experience allergic reactions to food additives used in many processed foods. These reactions can range from mild to severe and include ingredients like </a:t>
            </a:r>
            <a:r>
              <a:rPr lang="en-GB" sz="1600" dirty="0" err="1">
                <a:latin typeface="Playfair Display" panose="00000500000000000000" pitchFamily="2" charset="0"/>
              </a:rPr>
              <a:t>flavors</a:t>
            </a:r>
            <a:r>
              <a:rPr lang="en-GB" sz="1600" dirty="0">
                <a:latin typeface="Playfair Display" panose="00000500000000000000" pitchFamily="2" charset="0"/>
              </a:rPr>
              <a:t>, </a:t>
            </a:r>
            <a:r>
              <a:rPr lang="en-GB" sz="1600" dirty="0" err="1">
                <a:latin typeface="Playfair Display" panose="00000500000000000000" pitchFamily="2" charset="0"/>
              </a:rPr>
              <a:t>colors</a:t>
            </a:r>
            <a:r>
              <a:rPr lang="en-GB" sz="1600" dirty="0">
                <a:latin typeface="Playfair Display" panose="00000500000000000000" pitchFamily="2" charset="0"/>
              </a:rPr>
              <a:t>, and preservatives.</a:t>
            </a:r>
          </a:p>
          <a:p>
            <a:pPr algn="just"/>
            <a:r>
              <a:rPr lang="en-GB" sz="1600" b="1" dirty="0">
                <a:latin typeface="Playfair Display" panose="00000500000000000000" pitchFamily="2" charset="0"/>
              </a:rPr>
              <a:t>Contribution to Hypertension:</a:t>
            </a:r>
          </a:p>
          <a:p>
            <a:pPr algn="just"/>
            <a:r>
              <a:rPr lang="en-GB" sz="1600" dirty="0">
                <a:latin typeface="Playfair Display" panose="00000500000000000000" pitchFamily="2" charset="0"/>
              </a:rPr>
              <a:t>Certain food additives have been identified to potentially raise blood pressure, making them a risk factor for hypertension. This can lead to serious health issues, including heart attacks and strokes.</a:t>
            </a:r>
          </a:p>
          <a:p>
            <a:pPr algn="just"/>
            <a:r>
              <a:rPr lang="en-GB" sz="1600" b="1" dirty="0">
                <a:latin typeface="Playfair Display" panose="00000500000000000000" pitchFamily="2" charset="0"/>
              </a:rPr>
              <a:t>Obesity:</a:t>
            </a:r>
          </a:p>
          <a:p>
            <a:pPr algn="just"/>
            <a:r>
              <a:rPr lang="en-GB" sz="1600" dirty="0">
                <a:latin typeface="Playfair Display" panose="00000500000000000000" pitchFamily="2" charset="0"/>
              </a:rPr>
              <a:t>Some additives can increase the caloric content of foods, contributing to weight gain and obesity. Awareness of these additives is crucial for maintaining a healthy diet</a:t>
            </a:r>
          </a:p>
          <a:p>
            <a:pPr algn="just"/>
            <a:endParaRPr lang="en-GB" sz="1600" b="1" dirty="0">
              <a:latin typeface="Playfair Display" panose="00000500000000000000" pitchFamily="2" charset="0"/>
            </a:endParaRPr>
          </a:p>
          <a:p>
            <a:pPr algn="just"/>
            <a:r>
              <a:rPr lang="en-GB" sz="1600" b="1" dirty="0">
                <a:latin typeface="Playfair Display" panose="00000500000000000000" pitchFamily="2" charset="0"/>
              </a:rPr>
              <a:t>Other Adverse Reactions: </a:t>
            </a:r>
            <a:r>
              <a:rPr lang="en-GB" sz="1600" dirty="0">
                <a:latin typeface="Playfair Display" panose="00000500000000000000" pitchFamily="2" charset="0"/>
              </a:rPr>
              <a:t>Food additives are also associated with various types of health issues, including:</a:t>
            </a:r>
          </a:p>
          <a:p>
            <a:pPr marL="712788" indent="368300" algn="just">
              <a:buFont typeface="Arial" panose="020B0604020202020204" pitchFamily="34" charset="0"/>
              <a:buChar char="•"/>
            </a:pPr>
            <a:r>
              <a:rPr lang="en-GB" sz="1600" dirty="0">
                <a:latin typeface="Playfair Display" panose="00000500000000000000" pitchFamily="2" charset="0"/>
              </a:rPr>
              <a:t>Digestive disorders: such as </a:t>
            </a:r>
            <a:r>
              <a:rPr lang="en-GB" sz="1600" dirty="0" err="1">
                <a:latin typeface="Playfair Display" panose="00000500000000000000" pitchFamily="2" charset="0"/>
              </a:rPr>
              <a:t>diarrhea</a:t>
            </a:r>
            <a:r>
              <a:rPr lang="en-GB" sz="1600" dirty="0">
                <a:latin typeface="Playfair Display" panose="00000500000000000000" pitchFamily="2" charset="0"/>
              </a:rPr>
              <a:t> and colicky pains.</a:t>
            </a:r>
          </a:p>
          <a:p>
            <a:pPr marL="712788" indent="368300" algn="just">
              <a:buFont typeface="Arial" panose="020B0604020202020204" pitchFamily="34" charset="0"/>
              <a:buChar char="•"/>
            </a:pPr>
            <a:r>
              <a:rPr lang="en-GB" sz="1600" dirty="0">
                <a:latin typeface="Playfair Display" panose="00000500000000000000" pitchFamily="2" charset="0"/>
              </a:rPr>
              <a:t>Nervous disorders: including hyperactivity, insomnia, and irritability.</a:t>
            </a:r>
          </a:p>
          <a:p>
            <a:pPr marL="712788" indent="368300" algn="just">
              <a:buFont typeface="Arial" panose="020B0604020202020204" pitchFamily="34" charset="0"/>
              <a:buChar char="•"/>
            </a:pPr>
            <a:r>
              <a:rPr lang="en-GB" sz="1600" dirty="0">
                <a:latin typeface="Playfair Display" panose="00000500000000000000" pitchFamily="2" charset="0"/>
              </a:rPr>
              <a:t>Respiratory problems: such as asthma, rhinitis, and sinusitis.</a:t>
            </a:r>
          </a:p>
          <a:p>
            <a:pPr marL="712788" indent="368300" algn="just">
              <a:buFont typeface="Arial" panose="020B0604020202020204" pitchFamily="34" charset="0"/>
              <a:buChar char="•"/>
            </a:pPr>
            <a:r>
              <a:rPr lang="en-GB" sz="1600" dirty="0">
                <a:latin typeface="Playfair Display" panose="00000500000000000000" pitchFamily="2" charset="0"/>
              </a:rPr>
              <a:t>Skin problems: including hives, itching, rashes, and swelling</a:t>
            </a:r>
            <a:endParaRPr lang="en-US" sz="1600" dirty="0">
              <a:latin typeface="Playfair Display" panose="00000500000000000000" pitchFamily="2" charset="0"/>
            </a:endParaRPr>
          </a:p>
        </p:txBody>
      </p:sp>
      <p:pic>
        <p:nvPicPr>
          <p:cNvPr id="3" name="Picture 2">
            <a:extLst>
              <a:ext uri="{FF2B5EF4-FFF2-40B4-BE49-F238E27FC236}">
                <a16:creationId xmlns="" xmlns:a16="http://schemas.microsoft.com/office/drawing/2014/main" id="{6DA93EE4-0911-0AA7-21EC-4166CDFFFA14}"/>
              </a:ext>
            </a:extLst>
          </p:cNvPr>
          <p:cNvPicPr>
            <a:picLocks noChangeAspect="1"/>
          </p:cNvPicPr>
          <p:nvPr/>
        </p:nvPicPr>
        <p:blipFill>
          <a:blip r:embed="rId2"/>
          <a:stretch>
            <a:fillRect/>
          </a:stretch>
        </p:blipFill>
        <p:spPr>
          <a:xfrm>
            <a:off x="10070375" y="5399640"/>
            <a:ext cx="1866245" cy="1214657"/>
          </a:xfrm>
          <a:prstGeom prst="ellipse">
            <a:avLst/>
          </a:prstGeom>
        </p:spPr>
      </p:pic>
    </p:spTree>
    <p:extLst>
      <p:ext uri="{BB962C8B-B14F-4D97-AF65-F5344CB8AC3E}">
        <p14:creationId xmlns:p14="http://schemas.microsoft.com/office/powerpoint/2010/main" val="4218574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0874F8B-5E4E-0648-BAFE-3C84D9D64FE1}"/>
              </a:ext>
            </a:extLst>
          </p:cNvPr>
          <p:cNvSpPr txBox="1"/>
          <p:nvPr/>
        </p:nvSpPr>
        <p:spPr>
          <a:xfrm>
            <a:off x="494818" y="1515037"/>
            <a:ext cx="10858982" cy="3416320"/>
          </a:xfrm>
          <a:prstGeom prst="rect">
            <a:avLst/>
          </a:prstGeom>
          <a:noFill/>
        </p:spPr>
        <p:txBody>
          <a:bodyPr wrap="square">
            <a:spAutoFit/>
          </a:bodyPr>
          <a:lstStyle/>
          <a:p>
            <a:pPr algn="just"/>
            <a:r>
              <a:rPr lang="en-GB" dirty="0">
                <a:solidFill>
                  <a:srgbClr val="0070C0"/>
                </a:solidFill>
                <a:latin typeface="Playfair Display" panose="00000500000000000000" pitchFamily="2" charset="0"/>
              </a:rPr>
              <a:t>The Codex Alimentarius</a:t>
            </a:r>
            <a:r>
              <a:rPr lang="en-GB" dirty="0">
                <a:latin typeface="Playfair Display" panose="00000500000000000000" pitchFamily="2" charset="0"/>
              </a:rPr>
              <a:t>, often referred to as "Codex," is a collection of internationally recognized standards, guidelines, and codes of practice that aim to ensure food safety and quality in the international food trade. Established by the Food and Agriculture Organization (FAO) and the World Health Organization (WHO) in 1963, </a:t>
            </a:r>
            <a:r>
              <a:rPr lang="en-GB" b="1" dirty="0">
                <a:solidFill>
                  <a:srgbClr val="00B050"/>
                </a:solidFill>
                <a:latin typeface="Playfair Display" panose="00000500000000000000" pitchFamily="2" charset="0"/>
              </a:rPr>
              <a:t>Codex serves as a reference point for food producers</a:t>
            </a:r>
            <a:r>
              <a:rPr lang="en-GB" dirty="0">
                <a:latin typeface="Playfair Display" panose="00000500000000000000" pitchFamily="2" charset="0"/>
              </a:rPr>
              <a:t>, processors, national food control agencies, regulators, and international food trade. </a:t>
            </a:r>
          </a:p>
          <a:p>
            <a:pPr algn="just"/>
            <a:r>
              <a:rPr lang="en-GB" dirty="0">
                <a:solidFill>
                  <a:srgbClr val="0070C0"/>
                </a:solidFill>
                <a:latin typeface="Playfair Display" panose="00000500000000000000" pitchFamily="2" charset="0"/>
              </a:rPr>
              <a:t>Standards for Food Products: </a:t>
            </a:r>
            <a:r>
              <a:rPr lang="en-GB" dirty="0">
                <a:latin typeface="Playfair Display" panose="00000500000000000000" pitchFamily="2" charset="0"/>
              </a:rPr>
              <a:t>Codex establishes standards for a wide range of food products to ensure their safety for consumption. These standards may include permissible levels of contaminants, food hygiene, food additives, pesticide residues, and vet drugs residues in foods</a:t>
            </a:r>
          </a:p>
          <a:p>
            <a:pPr algn="just"/>
            <a:r>
              <a:rPr lang="en-GB" dirty="0">
                <a:solidFill>
                  <a:srgbClr val="0070C0"/>
                </a:solidFill>
                <a:latin typeface="Playfair Display" panose="00000500000000000000" pitchFamily="2" charset="0"/>
              </a:rPr>
              <a:t>ADI</a:t>
            </a:r>
            <a:r>
              <a:rPr lang="en-GB" b="1" dirty="0">
                <a:solidFill>
                  <a:srgbClr val="0070C0"/>
                </a:solidFill>
                <a:latin typeface="Playfair Display" panose="00000500000000000000" pitchFamily="2" charset="0"/>
              </a:rPr>
              <a:t>: </a:t>
            </a:r>
            <a:r>
              <a:rPr lang="en-GB" dirty="0">
                <a:latin typeface="Playfair Display" panose="00000500000000000000" pitchFamily="2" charset="0"/>
              </a:rPr>
              <a:t>A main purpose of the risk assessment of food additives is the derivation of an Acceptable Daily Intake (ADI) as a health-based guidance value. An ADI is the estimated maximum amount to which individuals may be exposed daily over their lifetimes without appreciable health risk</a:t>
            </a:r>
            <a:endParaRPr lang="en-US" dirty="0">
              <a:latin typeface="Playfair Display" panose="00000500000000000000" pitchFamily="2" charset="0"/>
            </a:endParaRPr>
          </a:p>
          <a:p>
            <a:pPr algn="just"/>
            <a:endParaRPr lang="en-US" dirty="0">
              <a:latin typeface="Playfair Display" panose="00000500000000000000" pitchFamily="2" charset="0"/>
            </a:endParaRPr>
          </a:p>
        </p:txBody>
      </p:sp>
      <p:sp>
        <p:nvSpPr>
          <p:cNvPr id="2" name="Title 1">
            <a:extLst>
              <a:ext uri="{FF2B5EF4-FFF2-40B4-BE49-F238E27FC236}">
                <a16:creationId xmlns="" xmlns:a16="http://schemas.microsoft.com/office/drawing/2014/main" id="{71815844-1562-2789-D3A4-117367978508}"/>
              </a:ext>
            </a:extLst>
          </p:cNvPr>
          <p:cNvSpPr txBox="1">
            <a:spLocks/>
          </p:cNvSpPr>
          <p:nvPr/>
        </p:nvSpPr>
        <p:spPr>
          <a:xfrm>
            <a:off x="838200" y="151370"/>
            <a:ext cx="10515600" cy="472821"/>
          </a:xfrm>
          <a:prstGeom prst="rect">
            <a:avLst/>
          </a:prstGeom>
          <a:solidFill>
            <a:schemeClr val="bg1"/>
          </a:solidFill>
          <a:ln w="28575">
            <a:solidFill>
              <a:schemeClr val="tx1"/>
            </a:solidFill>
          </a:ln>
        </p:spPr>
        <p:txBody>
          <a:bodyP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dirty="0"/>
              <a:t>Standards</a:t>
            </a:r>
            <a:endParaRPr lang="en-US" dirty="0"/>
          </a:p>
        </p:txBody>
      </p:sp>
    </p:spTree>
    <p:extLst>
      <p:ext uri="{BB962C8B-B14F-4D97-AF65-F5344CB8AC3E}">
        <p14:creationId xmlns:p14="http://schemas.microsoft.com/office/powerpoint/2010/main" val="1477638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C5FD6DDE-A248-D517-E2EA-5A8A54E22276}"/>
              </a:ext>
            </a:extLst>
          </p:cNvPr>
          <p:cNvGraphicFramePr>
            <a:graphicFrameLocks noGrp="1"/>
          </p:cNvGraphicFramePr>
          <p:nvPr>
            <p:extLst>
              <p:ext uri="{D42A27DB-BD31-4B8C-83A1-F6EECF244321}">
                <p14:modId xmlns:p14="http://schemas.microsoft.com/office/powerpoint/2010/main" val="945969631"/>
              </p:ext>
            </p:extLst>
          </p:nvPr>
        </p:nvGraphicFramePr>
        <p:xfrm>
          <a:off x="644684" y="1544848"/>
          <a:ext cx="10709116" cy="5118659"/>
        </p:xfrm>
        <a:graphic>
          <a:graphicData uri="http://schemas.openxmlformats.org/drawingml/2006/table">
            <a:tbl>
              <a:tblPr>
                <a:tableStyleId>{D7AC3CCA-C797-4891-BE02-D94E43425B78}</a:tableStyleId>
              </a:tblPr>
              <a:tblGrid>
                <a:gridCol w="2207698">
                  <a:extLst>
                    <a:ext uri="{9D8B030D-6E8A-4147-A177-3AD203B41FA5}">
                      <a16:colId xmlns="" xmlns:a16="http://schemas.microsoft.com/office/drawing/2014/main" val="543836986"/>
                    </a:ext>
                  </a:extLst>
                </a:gridCol>
                <a:gridCol w="1326838">
                  <a:extLst>
                    <a:ext uri="{9D8B030D-6E8A-4147-A177-3AD203B41FA5}">
                      <a16:colId xmlns="" xmlns:a16="http://schemas.microsoft.com/office/drawing/2014/main" val="2789174887"/>
                    </a:ext>
                  </a:extLst>
                </a:gridCol>
                <a:gridCol w="2753843">
                  <a:extLst>
                    <a:ext uri="{9D8B030D-6E8A-4147-A177-3AD203B41FA5}">
                      <a16:colId xmlns="" xmlns:a16="http://schemas.microsoft.com/office/drawing/2014/main" val="1780597139"/>
                    </a:ext>
                  </a:extLst>
                </a:gridCol>
                <a:gridCol w="4420737">
                  <a:extLst>
                    <a:ext uri="{9D8B030D-6E8A-4147-A177-3AD203B41FA5}">
                      <a16:colId xmlns="" xmlns:a16="http://schemas.microsoft.com/office/drawing/2014/main" val="1345742781"/>
                    </a:ext>
                  </a:extLst>
                </a:gridCol>
              </a:tblGrid>
              <a:tr h="413660">
                <a:tc>
                  <a:txBody>
                    <a:bodyPr/>
                    <a:lstStyle/>
                    <a:p>
                      <a:pPr algn="ctr" fontAlgn="b"/>
                      <a:r>
                        <a:rPr lang="en-US" sz="1800" b="1" dirty="0">
                          <a:effectLst/>
                        </a:rPr>
                        <a:t>Food Additive </a:t>
                      </a:r>
                      <a:endParaRPr lang="en-US" sz="1800" b="1" dirty="0" smtClean="0">
                        <a:effectLst/>
                      </a:endParaRPr>
                    </a:p>
                    <a:p>
                      <a:pPr algn="ctr" fontAlgn="b"/>
                      <a:r>
                        <a:rPr lang="en-US" sz="1800" b="1" dirty="0" smtClean="0">
                          <a:effectLst/>
                        </a:rPr>
                        <a:t>(</a:t>
                      </a:r>
                      <a:r>
                        <a:rPr lang="en-US" sz="1800" b="1" dirty="0">
                          <a:effectLst/>
                        </a:rPr>
                        <a:t>E Code)</a:t>
                      </a:r>
                    </a:p>
                  </a:txBody>
                  <a:tcPr marL="48348" marR="48348" marT="24174" marB="24174" anchor="b"/>
                </a:tc>
                <a:tc>
                  <a:txBody>
                    <a:bodyPr/>
                    <a:lstStyle/>
                    <a:p>
                      <a:pPr algn="ctr" fontAlgn="b"/>
                      <a:r>
                        <a:rPr lang="en-US" sz="1800" b="1">
                          <a:effectLst/>
                        </a:rPr>
                        <a:t>Function</a:t>
                      </a:r>
                    </a:p>
                  </a:txBody>
                  <a:tcPr marL="48348" marR="48348" marT="24174" marB="24174" anchor="b"/>
                </a:tc>
                <a:tc>
                  <a:txBody>
                    <a:bodyPr/>
                    <a:lstStyle/>
                    <a:p>
                      <a:pPr algn="ctr" fontAlgn="b"/>
                      <a:r>
                        <a:rPr lang="en-US" sz="1800" b="1">
                          <a:effectLst/>
                        </a:rPr>
                        <a:t>ADI</a:t>
                      </a:r>
                    </a:p>
                  </a:txBody>
                  <a:tcPr marL="48348" marR="48348" marT="24174" marB="24174" anchor="b"/>
                </a:tc>
                <a:tc>
                  <a:txBody>
                    <a:bodyPr/>
                    <a:lstStyle/>
                    <a:p>
                      <a:pPr algn="ctr" fontAlgn="b"/>
                      <a:r>
                        <a:rPr lang="en-US" sz="1800" b="1" dirty="0">
                          <a:effectLst/>
                        </a:rPr>
                        <a:t>Common Uses</a:t>
                      </a:r>
                    </a:p>
                  </a:txBody>
                  <a:tcPr marL="48348" marR="48348" marT="24174" marB="24174" anchor="b"/>
                </a:tc>
                <a:extLst>
                  <a:ext uri="{0D108BD9-81ED-4DB2-BD59-A6C34878D82A}">
                    <a16:rowId xmlns="" xmlns:a16="http://schemas.microsoft.com/office/drawing/2014/main" val="868404617"/>
                  </a:ext>
                </a:extLst>
              </a:tr>
              <a:tr h="740710">
                <a:tc>
                  <a:txBody>
                    <a:bodyPr/>
                    <a:lstStyle/>
                    <a:p>
                      <a:pPr fontAlgn="base"/>
                      <a:r>
                        <a:rPr lang="en-US" sz="1800">
                          <a:effectLst/>
                        </a:rPr>
                        <a:t>Aspartame (E951)</a:t>
                      </a:r>
                    </a:p>
                  </a:txBody>
                  <a:tcPr marL="48348" marR="48348" marT="24174" marB="24174" anchor="ctr"/>
                </a:tc>
                <a:tc>
                  <a:txBody>
                    <a:bodyPr/>
                    <a:lstStyle/>
                    <a:p>
                      <a:pPr fontAlgn="base"/>
                      <a:r>
                        <a:rPr lang="en-US" sz="1800" dirty="0">
                          <a:effectLst/>
                        </a:rPr>
                        <a:t>Artificial sweetener</a:t>
                      </a:r>
                    </a:p>
                  </a:txBody>
                  <a:tcPr marL="48348" marR="48348" marT="24174" marB="24174" anchor="ctr"/>
                </a:tc>
                <a:tc>
                  <a:txBody>
                    <a:bodyPr/>
                    <a:lstStyle/>
                    <a:p>
                      <a:pPr fontAlgn="base"/>
                      <a:r>
                        <a:rPr lang="en-GB" sz="1800">
                          <a:effectLst/>
                        </a:rPr>
                        <a:t>40 mg/kg body weight</a:t>
                      </a:r>
                    </a:p>
                  </a:txBody>
                  <a:tcPr marL="48348" marR="48348" marT="24174" marB="24174" anchor="ctr"/>
                </a:tc>
                <a:tc>
                  <a:txBody>
                    <a:bodyPr/>
                    <a:lstStyle/>
                    <a:p>
                      <a:pPr fontAlgn="base"/>
                      <a:r>
                        <a:rPr lang="en-GB" sz="1800" dirty="0">
                          <a:effectLst/>
                        </a:rPr>
                        <a:t>Used in diet sodas, sugar-free gum, and low-calorie foods.</a:t>
                      </a:r>
                    </a:p>
                  </a:txBody>
                  <a:tcPr marL="48348" marR="48348" marT="24174" marB="24174" anchor="ctr"/>
                </a:tc>
                <a:extLst>
                  <a:ext uri="{0D108BD9-81ED-4DB2-BD59-A6C34878D82A}">
                    <a16:rowId xmlns="" xmlns:a16="http://schemas.microsoft.com/office/drawing/2014/main" val="2875648421"/>
                  </a:ext>
                </a:extLst>
              </a:tr>
              <a:tr h="1395160">
                <a:tc>
                  <a:txBody>
                    <a:bodyPr/>
                    <a:lstStyle/>
                    <a:p>
                      <a:pPr fontAlgn="base"/>
                      <a:r>
                        <a:rPr lang="en-US" sz="1800">
                          <a:effectLst/>
                        </a:rPr>
                        <a:t>Monosodium Glutamate (MSG, E621)</a:t>
                      </a:r>
                    </a:p>
                  </a:txBody>
                  <a:tcPr marL="48348" marR="48348" marT="24174" marB="24174" anchor="ctr"/>
                </a:tc>
                <a:tc>
                  <a:txBody>
                    <a:bodyPr/>
                    <a:lstStyle/>
                    <a:p>
                      <a:pPr fontAlgn="base"/>
                      <a:r>
                        <a:rPr lang="en-US" sz="1800">
                          <a:effectLst/>
                        </a:rPr>
                        <a:t>Flavor enhancer</a:t>
                      </a:r>
                    </a:p>
                  </a:txBody>
                  <a:tcPr marL="48348" marR="48348" marT="24174" marB="24174" anchor="ctr"/>
                </a:tc>
                <a:tc>
                  <a:txBody>
                    <a:bodyPr/>
                    <a:lstStyle/>
                    <a:p>
                      <a:pPr fontAlgn="base"/>
                      <a:r>
                        <a:rPr lang="en-GB" sz="1800" dirty="0">
                          <a:effectLst/>
                        </a:rPr>
                        <a:t>Not specified, deemed </a:t>
                      </a:r>
                      <a:r>
                        <a:rPr lang="en-GB" sz="1800" dirty="0">
                          <a:solidFill>
                            <a:srgbClr val="00B050"/>
                          </a:solidFill>
                          <a:effectLst/>
                        </a:rPr>
                        <a:t>"Generally Recognized As Safe" (GRAS) the </a:t>
                      </a:r>
                      <a:r>
                        <a:rPr lang="en-GB" sz="1800" dirty="0">
                          <a:solidFill>
                            <a:srgbClr val="00B0F0"/>
                          </a:solidFill>
                          <a:effectLst/>
                        </a:rPr>
                        <a:t>United States Food and Drug Administration (FDA)</a:t>
                      </a:r>
                    </a:p>
                  </a:txBody>
                  <a:tcPr marL="48348" marR="48348" marT="24174" marB="24174" anchor="ctr"/>
                </a:tc>
                <a:tc>
                  <a:txBody>
                    <a:bodyPr/>
                    <a:lstStyle/>
                    <a:p>
                      <a:pPr fontAlgn="base"/>
                      <a:r>
                        <a:rPr lang="en-GB" sz="1800">
                          <a:effectLst/>
                        </a:rPr>
                        <a:t>Common in Asian cuisine, snacks, soups, and processed foods.</a:t>
                      </a:r>
                    </a:p>
                  </a:txBody>
                  <a:tcPr marL="48348" marR="48348" marT="24174" marB="24174" anchor="ctr"/>
                </a:tc>
                <a:extLst>
                  <a:ext uri="{0D108BD9-81ED-4DB2-BD59-A6C34878D82A}">
                    <a16:rowId xmlns="" xmlns:a16="http://schemas.microsoft.com/office/drawing/2014/main" val="885429129"/>
                  </a:ext>
                </a:extLst>
              </a:tr>
              <a:tr h="740710">
                <a:tc>
                  <a:txBody>
                    <a:bodyPr/>
                    <a:lstStyle/>
                    <a:p>
                      <a:pPr fontAlgn="base"/>
                      <a:r>
                        <a:rPr lang="en-US" sz="1800">
                          <a:effectLst/>
                        </a:rPr>
                        <a:t>Tartrazine (Yellow 5, E102)</a:t>
                      </a:r>
                    </a:p>
                  </a:txBody>
                  <a:tcPr marL="48348" marR="48348" marT="24174" marB="24174" anchor="ctr"/>
                </a:tc>
                <a:tc>
                  <a:txBody>
                    <a:bodyPr/>
                    <a:lstStyle/>
                    <a:p>
                      <a:pPr fontAlgn="base"/>
                      <a:r>
                        <a:rPr lang="en-US" sz="1800">
                          <a:effectLst/>
                        </a:rPr>
                        <a:t>Synthetic dye</a:t>
                      </a:r>
                    </a:p>
                  </a:txBody>
                  <a:tcPr marL="48348" marR="48348" marT="24174" marB="24174" anchor="ctr"/>
                </a:tc>
                <a:tc>
                  <a:txBody>
                    <a:bodyPr/>
                    <a:lstStyle/>
                    <a:p>
                      <a:pPr fontAlgn="base"/>
                      <a:r>
                        <a:rPr lang="en-GB" sz="1800">
                          <a:effectLst/>
                        </a:rPr>
                        <a:t>Up to 7.5 mg/kg body weight</a:t>
                      </a:r>
                    </a:p>
                  </a:txBody>
                  <a:tcPr marL="48348" marR="48348" marT="24174" marB="24174" anchor="ctr"/>
                </a:tc>
                <a:tc>
                  <a:txBody>
                    <a:bodyPr/>
                    <a:lstStyle/>
                    <a:p>
                      <a:pPr fontAlgn="base"/>
                      <a:r>
                        <a:rPr lang="en-GB" sz="1800">
                          <a:effectLst/>
                        </a:rPr>
                        <a:t>Used in candies, soft drinks, instant puddings, and flavored chips.</a:t>
                      </a:r>
                    </a:p>
                  </a:txBody>
                  <a:tcPr marL="48348" marR="48348" marT="24174" marB="24174" anchor="ctr"/>
                </a:tc>
                <a:extLst>
                  <a:ext uri="{0D108BD9-81ED-4DB2-BD59-A6C34878D82A}">
                    <a16:rowId xmlns="" xmlns:a16="http://schemas.microsoft.com/office/drawing/2014/main" val="1565520543"/>
                  </a:ext>
                </a:extLst>
              </a:tr>
              <a:tr h="740710">
                <a:tc>
                  <a:txBody>
                    <a:bodyPr/>
                    <a:lstStyle/>
                    <a:p>
                      <a:pPr fontAlgn="base"/>
                      <a:r>
                        <a:rPr lang="en-US" sz="1800">
                          <a:effectLst/>
                        </a:rPr>
                        <a:t>Sodium Benzoate (E211)</a:t>
                      </a:r>
                    </a:p>
                  </a:txBody>
                  <a:tcPr marL="48348" marR="48348" marT="24174" marB="24174" anchor="ctr"/>
                </a:tc>
                <a:tc>
                  <a:txBody>
                    <a:bodyPr/>
                    <a:lstStyle/>
                    <a:p>
                      <a:pPr fontAlgn="base"/>
                      <a:r>
                        <a:rPr lang="en-US" sz="1800">
                          <a:effectLst/>
                        </a:rPr>
                        <a:t>Preservative</a:t>
                      </a:r>
                    </a:p>
                  </a:txBody>
                  <a:tcPr marL="48348" marR="48348" marT="24174" marB="24174" anchor="ctr"/>
                </a:tc>
                <a:tc>
                  <a:txBody>
                    <a:bodyPr/>
                    <a:lstStyle/>
                    <a:p>
                      <a:pPr fontAlgn="base"/>
                      <a:r>
                        <a:rPr lang="en-GB" sz="1800" dirty="0">
                          <a:effectLst/>
                        </a:rPr>
                        <a:t>Up to 5 mg/kg body weight</a:t>
                      </a:r>
                    </a:p>
                  </a:txBody>
                  <a:tcPr marL="48348" marR="48348" marT="24174" marB="24174" anchor="ctr"/>
                </a:tc>
                <a:tc>
                  <a:txBody>
                    <a:bodyPr/>
                    <a:lstStyle/>
                    <a:p>
                      <a:pPr fontAlgn="base"/>
                      <a:r>
                        <a:rPr lang="en-GB" sz="1800">
                          <a:effectLst/>
                        </a:rPr>
                        <a:t>Used in acidic foods like salads, pickles, soft drinks, and fruit juices.</a:t>
                      </a:r>
                    </a:p>
                  </a:txBody>
                  <a:tcPr marL="48348" marR="48348" marT="24174" marB="24174" anchor="ctr"/>
                </a:tc>
                <a:extLst>
                  <a:ext uri="{0D108BD9-81ED-4DB2-BD59-A6C34878D82A}">
                    <a16:rowId xmlns="" xmlns:a16="http://schemas.microsoft.com/office/drawing/2014/main" val="3247768983"/>
                  </a:ext>
                </a:extLst>
              </a:tr>
              <a:tr h="879593">
                <a:tc>
                  <a:txBody>
                    <a:bodyPr/>
                    <a:lstStyle/>
                    <a:p>
                      <a:pPr fontAlgn="base"/>
                      <a:r>
                        <a:rPr lang="en-US" sz="1800">
                          <a:effectLst/>
                        </a:rPr>
                        <a:t>Sodium Nitrite (E250)</a:t>
                      </a:r>
                    </a:p>
                  </a:txBody>
                  <a:tcPr marL="48348" marR="48348" marT="24174" marB="24174" anchor="ctr"/>
                </a:tc>
                <a:tc>
                  <a:txBody>
                    <a:bodyPr/>
                    <a:lstStyle/>
                    <a:p>
                      <a:pPr fontAlgn="base"/>
                      <a:r>
                        <a:rPr lang="en-US" sz="1800">
                          <a:effectLst/>
                        </a:rPr>
                        <a:t>Preservative and color fixative</a:t>
                      </a:r>
                    </a:p>
                  </a:txBody>
                  <a:tcPr marL="48348" marR="48348" marT="24174" marB="24174" anchor="ctr"/>
                </a:tc>
                <a:tc>
                  <a:txBody>
                    <a:bodyPr/>
                    <a:lstStyle/>
                    <a:p>
                      <a:pPr fontAlgn="base"/>
                      <a:r>
                        <a:rPr lang="en-GB" sz="1800">
                          <a:effectLst/>
                        </a:rPr>
                        <a:t>0-0.07 mg/kg body weight</a:t>
                      </a:r>
                    </a:p>
                  </a:txBody>
                  <a:tcPr marL="48348" marR="48348" marT="24174" marB="24174" anchor="ctr"/>
                </a:tc>
                <a:tc>
                  <a:txBody>
                    <a:bodyPr/>
                    <a:lstStyle/>
                    <a:p>
                      <a:pPr fontAlgn="base"/>
                      <a:r>
                        <a:rPr lang="en-GB" sz="1800" dirty="0">
                          <a:effectLst/>
                        </a:rPr>
                        <a:t>Used in processed meats such as bacon, ham, sausages, and hot dogs</a:t>
                      </a:r>
                    </a:p>
                  </a:txBody>
                  <a:tcPr marL="48348" marR="48348" marT="24174" marB="24174" anchor="ctr"/>
                </a:tc>
                <a:extLst>
                  <a:ext uri="{0D108BD9-81ED-4DB2-BD59-A6C34878D82A}">
                    <a16:rowId xmlns="" xmlns:a16="http://schemas.microsoft.com/office/drawing/2014/main" val="2269952922"/>
                  </a:ext>
                </a:extLst>
              </a:tr>
            </a:tbl>
          </a:graphicData>
        </a:graphic>
      </p:graphicFrame>
      <p:sp>
        <p:nvSpPr>
          <p:cNvPr id="2" name="Title 1">
            <a:extLst>
              <a:ext uri="{FF2B5EF4-FFF2-40B4-BE49-F238E27FC236}">
                <a16:creationId xmlns="" xmlns:a16="http://schemas.microsoft.com/office/drawing/2014/main" id="{71815844-1562-2789-D3A4-117367978508}"/>
              </a:ext>
            </a:extLst>
          </p:cNvPr>
          <p:cNvSpPr txBox="1">
            <a:spLocks/>
          </p:cNvSpPr>
          <p:nvPr/>
        </p:nvSpPr>
        <p:spPr>
          <a:xfrm>
            <a:off x="756314" y="588099"/>
            <a:ext cx="10515600" cy="472821"/>
          </a:xfrm>
          <a:prstGeom prst="rect">
            <a:avLst/>
          </a:prstGeom>
          <a:solidFill>
            <a:schemeClr val="bg1"/>
          </a:solidFill>
          <a:ln w="28575">
            <a:solidFill>
              <a:schemeClr val="tx1"/>
            </a:solidFill>
          </a:ln>
        </p:spPr>
        <p:txBody>
          <a:bodyP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dirty="0"/>
              <a:t>Standards</a:t>
            </a:r>
            <a:endParaRPr lang="en-US" dirty="0"/>
          </a:p>
        </p:txBody>
      </p:sp>
    </p:spTree>
    <p:extLst>
      <p:ext uri="{BB962C8B-B14F-4D97-AF65-F5344CB8AC3E}">
        <p14:creationId xmlns:p14="http://schemas.microsoft.com/office/powerpoint/2010/main" val="3018501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0D9C6E4-D30B-41FC-AA49-433879EA4907}"/>
              </a:ext>
            </a:extLst>
          </p:cNvPr>
          <p:cNvSpPr txBox="1"/>
          <p:nvPr/>
        </p:nvSpPr>
        <p:spPr>
          <a:xfrm>
            <a:off x="150126" y="951914"/>
            <a:ext cx="11585168" cy="2308324"/>
          </a:xfrm>
          <a:prstGeom prst="rect">
            <a:avLst/>
          </a:prstGeom>
          <a:noFill/>
        </p:spPr>
        <p:txBody>
          <a:bodyPr wrap="square">
            <a:spAutoFit/>
          </a:bodyPr>
          <a:lstStyle/>
          <a:p>
            <a:pPr algn="just"/>
            <a:r>
              <a:rPr lang="en-GB" dirty="0">
                <a:solidFill>
                  <a:srgbClr val="0070C0"/>
                </a:solidFill>
                <a:latin typeface="Playfair Display" panose="00000500000000000000" pitchFamily="2" charset="0"/>
              </a:rPr>
              <a:t>E codes</a:t>
            </a:r>
            <a:r>
              <a:rPr lang="en-GB" dirty="0">
                <a:latin typeface="Playfair Display" panose="00000500000000000000" pitchFamily="2" charset="0"/>
              </a:rPr>
              <a:t> are numerical codes used to identify food additives that have been assessed for use within the European Union (EU) and are considered safe. These codes are commonly found on food labels throughout the EU to inform consumers about the specific additives used in the production of a food item. The "E" stands for Europe or European Union. </a:t>
            </a:r>
            <a:r>
              <a:rPr kumimoji="0" lang="en-US" altLang="en-US" b="0" i="0" u="none" strike="noStrike" cap="none" normalizeH="0" baseline="0" dirty="0">
                <a:ln>
                  <a:noFill/>
                </a:ln>
                <a:solidFill>
                  <a:srgbClr val="0D0D0D"/>
                </a:solidFill>
                <a:effectLst/>
                <a:latin typeface="Playfair Display" panose="00000500000000000000" pitchFamily="2" charset="0"/>
                <a:cs typeface="Times New Roman" panose="02020603050405020304" pitchFamily="18" charset="0"/>
              </a:rPr>
              <a:t>Certainly! Below is a concise table format presenting the categories of food additives along with some examples, utilizing the European Union's E code system:</a:t>
            </a:r>
            <a:endParaRPr kumimoji="0" lang="en-US" altLang="en-US" b="0" i="0" u="none" strike="noStrike" cap="none" normalizeH="0" baseline="0" dirty="0">
              <a:ln>
                <a:noFill/>
              </a:ln>
              <a:solidFill>
                <a:schemeClr val="tx1"/>
              </a:solidFill>
              <a:effectLst/>
              <a:latin typeface="Playfair Display" panose="00000500000000000000" pitchFamily="2" charset="0"/>
              <a:cs typeface="Times New Roman" panose="02020603050405020304" pitchFamily="18" charset="0"/>
            </a:endParaRPr>
          </a:p>
          <a:p>
            <a:pPr algn="just"/>
            <a:endParaRPr lang="en-US" dirty="0">
              <a:latin typeface="Playfair Display" panose="00000500000000000000" pitchFamily="2" charset="0"/>
            </a:endParaRPr>
          </a:p>
        </p:txBody>
      </p:sp>
      <p:graphicFrame>
        <p:nvGraphicFramePr>
          <p:cNvPr id="4" name="Table 3">
            <a:extLst>
              <a:ext uri="{FF2B5EF4-FFF2-40B4-BE49-F238E27FC236}">
                <a16:creationId xmlns="" xmlns:a16="http://schemas.microsoft.com/office/drawing/2014/main" id="{ED168055-10F0-E1E7-B221-E8A94E310FE7}"/>
              </a:ext>
            </a:extLst>
          </p:cNvPr>
          <p:cNvGraphicFramePr>
            <a:graphicFrameLocks noGrp="1"/>
          </p:cNvGraphicFramePr>
          <p:nvPr>
            <p:extLst>
              <p:ext uri="{D42A27DB-BD31-4B8C-83A1-F6EECF244321}">
                <p14:modId xmlns:p14="http://schemas.microsoft.com/office/powerpoint/2010/main" val="1588709864"/>
              </p:ext>
            </p:extLst>
          </p:nvPr>
        </p:nvGraphicFramePr>
        <p:xfrm>
          <a:off x="1271445" y="2938270"/>
          <a:ext cx="9649110" cy="3607138"/>
        </p:xfrm>
        <a:graphic>
          <a:graphicData uri="http://schemas.openxmlformats.org/drawingml/2006/table">
            <a:tbl>
              <a:tblPr>
                <a:tableStyleId>{D7AC3CCA-C797-4891-BE02-D94E43425B78}</a:tableStyleId>
              </a:tblPr>
              <a:tblGrid>
                <a:gridCol w="1709261">
                  <a:extLst>
                    <a:ext uri="{9D8B030D-6E8A-4147-A177-3AD203B41FA5}">
                      <a16:colId xmlns="" xmlns:a16="http://schemas.microsoft.com/office/drawing/2014/main" val="3114300785"/>
                    </a:ext>
                  </a:extLst>
                </a:gridCol>
                <a:gridCol w="3270739">
                  <a:extLst>
                    <a:ext uri="{9D8B030D-6E8A-4147-A177-3AD203B41FA5}">
                      <a16:colId xmlns="" xmlns:a16="http://schemas.microsoft.com/office/drawing/2014/main" val="3999253077"/>
                    </a:ext>
                  </a:extLst>
                </a:gridCol>
                <a:gridCol w="4669110">
                  <a:extLst>
                    <a:ext uri="{9D8B030D-6E8A-4147-A177-3AD203B41FA5}">
                      <a16:colId xmlns="" xmlns:a16="http://schemas.microsoft.com/office/drawing/2014/main" val="3338840890"/>
                    </a:ext>
                  </a:extLst>
                </a:gridCol>
              </a:tblGrid>
              <a:tr h="282864">
                <a:tc>
                  <a:txBody>
                    <a:bodyPr/>
                    <a:lstStyle/>
                    <a:p>
                      <a:pPr fontAlgn="b"/>
                      <a:r>
                        <a:rPr lang="en-US" sz="1600" b="1" dirty="0">
                          <a:effectLst/>
                        </a:rPr>
                        <a:t>E Code Range</a:t>
                      </a:r>
                    </a:p>
                  </a:txBody>
                  <a:tcPr marL="58018" marR="58018" marT="29009" marB="29009" anchor="b"/>
                </a:tc>
                <a:tc>
                  <a:txBody>
                    <a:bodyPr/>
                    <a:lstStyle/>
                    <a:p>
                      <a:pPr fontAlgn="b"/>
                      <a:r>
                        <a:rPr lang="en-US" sz="1600" b="1" dirty="0">
                          <a:effectLst/>
                        </a:rPr>
                        <a:t>Category</a:t>
                      </a:r>
                    </a:p>
                  </a:txBody>
                  <a:tcPr marL="58018" marR="58018" marT="29009" marB="29009" anchor="b"/>
                </a:tc>
                <a:tc>
                  <a:txBody>
                    <a:bodyPr/>
                    <a:lstStyle/>
                    <a:p>
                      <a:pPr fontAlgn="b"/>
                      <a:r>
                        <a:rPr lang="en-US" sz="1600" b="1">
                          <a:effectLst/>
                        </a:rPr>
                        <a:t>Examples</a:t>
                      </a:r>
                    </a:p>
                  </a:txBody>
                  <a:tcPr marL="58018" marR="58018" marT="29009" marB="29009" anchor="b"/>
                </a:tc>
                <a:extLst>
                  <a:ext uri="{0D108BD9-81ED-4DB2-BD59-A6C34878D82A}">
                    <a16:rowId xmlns="" xmlns:a16="http://schemas.microsoft.com/office/drawing/2014/main" val="1293325943"/>
                  </a:ext>
                </a:extLst>
              </a:tr>
              <a:tr h="325873">
                <a:tc>
                  <a:txBody>
                    <a:bodyPr/>
                    <a:lstStyle/>
                    <a:p>
                      <a:pPr fontAlgn="base"/>
                      <a:r>
                        <a:rPr lang="en-US" sz="1600">
                          <a:effectLst/>
                        </a:rPr>
                        <a:t>E100-E199</a:t>
                      </a:r>
                    </a:p>
                  </a:txBody>
                  <a:tcPr marL="58018" marR="58018" marT="29009" marB="29009" anchor="ctr"/>
                </a:tc>
                <a:tc>
                  <a:txBody>
                    <a:bodyPr/>
                    <a:lstStyle/>
                    <a:p>
                      <a:pPr fontAlgn="base"/>
                      <a:r>
                        <a:rPr lang="en-US" sz="1600">
                          <a:effectLst/>
                        </a:rPr>
                        <a:t>Colors</a:t>
                      </a:r>
                    </a:p>
                  </a:txBody>
                  <a:tcPr marL="58018" marR="58018" marT="29009" marB="29009" anchor="ctr"/>
                </a:tc>
                <a:tc>
                  <a:txBody>
                    <a:bodyPr/>
                    <a:lstStyle/>
                    <a:p>
                      <a:pPr fontAlgn="base"/>
                      <a:r>
                        <a:rPr lang="en-US" sz="1600">
                          <a:effectLst/>
                        </a:rPr>
                        <a:t>E100 (Curcumin), E133 (Brilliant Blue FCF)</a:t>
                      </a:r>
                    </a:p>
                  </a:txBody>
                  <a:tcPr marL="58018" marR="58018" marT="29009" marB="29009" anchor="ctr"/>
                </a:tc>
                <a:extLst>
                  <a:ext uri="{0D108BD9-81ED-4DB2-BD59-A6C34878D82A}">
                    <a16:rowId xmlns="" xmlns:a16="http://schemas.microsoft.com/office/drawing/2014/main" val="4100184464"/>
                  </a:ext>
                </a:extLst>
              </a:tr>
              <a:tr h="465532">
                <a:tc>
                  <a:txBody>
                    <a:bodyPr/>
                    <a:lstStyle/>
                    <a:p>
                      <a:pPr fontAlgn="base"/>
                      <a:r>
                        <a:rPr lang="en-US" sz="1600">
                          <a:effectLst/>
                        </a:rPr>
                        <a:t>E200-E299</a:t>
                      </a:r>
                    </a:p>
                  </a:txBody>
                  <a:tcPr marL="58018" marR="58018" marT="29009" marB="29009" anchor="ctr"/>
                </a:tc>
                <a:tc>
                  <a:txBody>
                    <a:bodyPr/>
                    <a:lstStyle/>
                    <a:p>
                      <a:pPr fontAlgn="base"/>
                      <a:r>
                        <a:rPr lang="en-US" sz="1600">
                          <a:effectLst/>
                        </a:rPr>
                        <a:t>Preservatives</a:t>
                      </a:r>
                    </a:p>
                  </a:txBody>
                  <a:tcPr marL="58018" marR="58018" marT="29009" marB="29009" anchor="ctr"/>
                </a:tc>
                <a:tc>
                  <a:txBody>
                    <a:bodyPr/>
                    <a:lstStyle/>
                    <a:p>
                      <a:pPr fontAlgn="base"/>
                      <a:r>
                        <a:rPr lang="en-US" sz="1600" dirty="0">
                          <a:effectLst/>
                        </a:rPr>
                        <a:t>E202 (Potassium sorbate), E211 (Sodium benzoate)</a:t>
                      </a:r>
                    </a:p>
                  </a:txBody>
                  <a:tcPr marL="58018" marR="58018" marT="29009" marB="29009" anchor="ctr"/>
                </a:tc>
                <a:extLst>
                  <a:ext uri="{0D108BD9-81ED-4DB2-BD59-A6C34878D82A}">
                    <a16:rowId xmlns="" xmlns:a16="http://schemas.microsoft.com/office/drawing/2014/main" val="2822112037"/>
                  </a:ext>
                </a:extLst>
              </a:tr>
              <a:tr h="325873">
                <a:tc>
                  <a:txBody>
                    <a:bodyPr/>
                    <a:lstStyle/>
                    <a:p>
                      <a:pPr fontAlgn="base"/>
                      <a:r>
                        <a:rPr lang="en-US" sz="1600">
                          <a:effectLst/>
                        </a:rPr>
                        <a:t>E300-E399</a:t>
                      </a:r>
                    </a:p>
                  </a:txBody>
                  <a:tcPr marL="58018" marR="58018" marT="29009" marB="29009" anchor="ctr"/>
                </a:tc>
                <a:tc>
                  <a:txBody>
                    <a:bodyPr/>
                    <a:lstStyle/>
                    <a:p>
                      <a:pPr fontAlgn="base"/>
                      <a:r>
                        <a:rPr lang="en-US" sz="1600" dirty="0">
                          <a:effectLst/>
                        </a:rPr>
                        <a:t>Antioxidants and Acidity Regulators</a:t>
                      </a:r>
                    </a:p>
                  </a:txBody>
                  <a:tcPr marL="58018" marR="58018" marT="29009" marB="29009" anchor="ctr"/>
                </a:tc>
                <a:tc>
                  <a:txBody>
                    <a:bodyPr/>
                    <a:lstStyle/>
                    <a:p>
                      <a:pPr fontAlgn="base"/>
                      <a:r>
                        <a:rPr lang="pt-BR" sz="1600">
                          <a:effectLst/>
                        </a:rPr>
                        <a:t>E300 (Ascorbic acid), E330 (Citric acid)</a:t>
                      </a:r>
                    </a:p>
                  </a:txBody>
                  <a:tcPr marL="58018" marR="58018" marT="29009" marB="29009" anchor="ctr"/>
                </a:tc>
                <a:extLst>
                  <a:ext uri="{0D108BD9-81ED-4DB2-BD59-A6C34878D82A}">
                    <a16:rowId xmlns="" xmlns:a16="http://schemas.microsoft.com/office/drawing/2014/main" val="1812608784"/>
                  </a:ext>
                </a:extLst>
              </a:tr>
              <a:tr h="605192">
                <a:tc>
                  <a:txBody>
                    <a:bodyPr/>
                    <a:lstStyle/>
                    <a:p>
                      <a:pPr fontAlgn="base"/>
                      <a:r>
                        <a:rPr lang="en-US" sz="1600">
                          <a:effectLst/>
                        </a:rPr>
                        <a:t>E400-E499</a:t>
                      </a:r>
                    </a:p>
                  </a:txBody>
                  <a:tcPr marL="58018" marR="58018" marT="29009" marB="29009" anchor="ctr"/>
                </a:tc>
                <a:tc>
                  <a:txBody>
                    <a:bodyPr/>
                    <a:lstStyle/>
                    <a:p>
                      <a:pPr fontAlgn="base"/>
                      <a:r>
                        <a:rPr lang="en-US" sz="1600">
                          <a:effectLst/>
                        </a:rPr>
                        <a:t>Thickeners, Stabilizers, Emulsifiers</a:t>
                      </a:r>
                    </a:p>
                  </a:txBody>
                  <a:tcPr marL="58018" marR="58018" marT="29009" marB="29009" anchor="ctr"/>
                </a:tc>
                <a:tc>
                  <a:txBody>
                    <a:bodyPr/>
                    <a:lstStyle/>
                    <a:p>
                      <a:pPr fontAlgn="base"/>
                      <a:r>
                        <a:rPr lang="en-GB" sz="1600">
                          <a:effectLst/>
                        </a:rPr>
                        <a:t>E415 (Xanthan gum), E471 (Mono- and diglycerides of fatty acids)</a:t>
                      </a:r>
                    </a:p>
                  </a:txBody>
                  <a:tcPr marL="58018" marR="58018" marT="29009" marB="29009" anchor="ctr"/>
                </a:tc>
                <a:extLst>
                  <a:ext uri="{0D108BD9-81ED-4DB2-BD59-A6C34878D82A}">
                    <a16:rowId xmlns="" xmlns:a16="http://schemas.microsoft.com/office/drawing/2014/main" val="2144352986"/>
                  </a:ext>
                </a:extLst>
              </a:tr>
              <a:tr h="465532">
                <a:tc>
                  <a:txBody>
                    <a:bodyPr/>
                    <a:lstStyle/>
                    <a:p>
                      <a:pPr fontAlgn="base"/>
                      <a:r>
                        <a:rPr lang="en-US" sz="1600">
                          <a:effectLst/>
                        </a:rPr>
                        <a:t>E500-E599</a:t>
                      </a:r>
                    </a:p>
                  </a:txBody>
                  <a:tcPr marL="58018" marR="58018" marT="29009" marB="29009" anchor="ctr"/>
                </a:tc>
                <a:tc>
                  <a:txBody>
                    <a:bodyPr/>
                    <a:lstStyle/>
                    <a:p>
                      <a:pPr fontAlgn="base"/>
                      <a:r>
                        <a:rPr lang="en-GB" sz="1600">
                          <a:effectLst/>
                        </a:rPr>
                        <a:t>pH Regulators and Anti-caking Agents</a:t>
                      </a:r>
                    </a:p>
                  </a:txBody>
                  <a:tcPr marL="58018" marR="58018" marT="29009" marB="29009" anchor="ctr"/>
                </a:tc>
                <a:tc>
                  <a:txBody>
                    <a:bodyPr/>
                    <a:lstStyle/>
                    <a:p>
                      <a:pPr fontAlgn="base"/>
                      <a:r>
                        <a:rPr lang="it-IT" sz="1600">
                          <a:effectLst/>
                        </a:rPr>
                        <a:t>E500 (Sodium bicarbonate), E551 (Silicon dioxide)</a:t>
                      </a:r>
                    </a:p>
                  </a:txBody>
                  <a:tcPr marL="58018" marR="58018" marT="29009" marB="29009" anchor="ctr"/>
                </a:tc>
                <a:extLst>
                  <a:ext uri="{0D108BD9-81ED-4DB2-BD59-A6C34878D82A}">
                    <a16:rowId xmlns="" xmlns:a16="http://schemas.microsoft.com/office/drawing/2014/main" val="3348772683"/>
                  </a:ext>
                </a:extLst>
              </a:tr>
              <a:tr h="325873">
                <a:tc>
                  <a:txBody>
                    <a:bodyPr/>
                    <a:lstStyle/>
                    <a:p>
                      <a:pPr fontAlgn="base"/>
                      <a:r>
                        <a:rPr lang="en-US" sz="1600">
                          <a:effectLst/>
                        </a:rPr>
                        <a:t>E600-E699</a:t>
                      </a:r>
                    </a:p>
                  </a:txBody>
                  <a:tcPr marL="58018" marR="58018" marT="29009" marB="29009" anchor="ctr"/>
                </a:tc>
                <a:tc>
                  <a:txBody>
                    <a:bodyPr/>
                    <a:lstStyle/>
                    <a:p>
                      <a:pPr fontAlgn="base"/>
                      <a:r>
                        <a:rPr lang="en-US" sz="1600" dirty="0">
                          <a:effectLst/>
                        </a:rPr>
                        <a:t>Flavor Enhancers</a:t>
                      </a:r>
                    </a:p>
                  </a:txBody>
                  <a:tcPr marL="58018" marR="58018" marT="29009" marB="29009" anchor="ctr"/>
                </a:tc>
                <a:tc>
                  <a:txBody>
                    <a:bodyPr/>
                    <a:lstStyle/>
                    <a:p>
                      <a:pPr fontAlgn="base"/>
                      <a:r>
                        <a:rPr lang="en-US" sz="1600">
                          <a:effectLst/>
                        </a:rPr>
                        <a:t>E621 (Monosodium glutamate, MSG)</a:t>
                      </a:r>
                    </a:p>
                  </a:txBody>
                  <a:tcPr marL="58018" marR="58018" marT="29009" marB="29009" anchor="ctr"/>
                </a:tc>
                <a:extLst>
                  <a:ext uri="{0D108BD9-81ED-4DB2-BD59-A6C34878D82A}">
                    <a16:rowId xmlns="" xmlns:a16="http://schemas.microsoft.com/office/drawing/2014/main" val="3599309527"/>
                  </a:ext>
                </a:extLst>
              </a:tr>
              <a:tr h="325873">
                <a:tc>
                  <a:txBody>
                    <a:bodyPr/>
                    <a:lstStyle/>
                    <a:p>
                      <a:pPr fontAlgn="base"/>
                      <a:r>
                        <a:rPr lang="en-US" sz="1600">
                          <a:effectLst/>
                        </a:rPr>
                        <a:t>E900-E999</a:t>
                      </a:r>
                    </a:p>
                  </a:txBody>
                  <a:tcPr marL="58018" marR="58018" marT="29009" marB="29009" anchor="ctr"/>
                </a:tc>
                <a:tc>
                  <a:txBody>
                    <a:bodyPr/>
                    <a:lstStyle/>
                    <a:p>
                      <a:pPr fontAlgn="base"/>
                      <a:r>
                        <a:rPr lang="en-US" sz="1600">
                          <a:effectLst/>
                        </a:rPr>
                        <a:t>Miscellaneous</a:t>
                      </a:r>
                    </a:p>
                  </a:txBody>
                  <a:tcPr marL="58018" marR="58018" marT="29009" marB="29009" anchor="ctr"/>
                </a:tc>
                <a:tc>
                  <a:txBody>
                    <a:bodyPr/>
                    <a:lstStyle/>
                    <a:p>
                      <a:pPr fontAlgn="base"/>
                      <a:r>
                        <a:rPr lang="en-US" sz="1600">
                          <a:effectLst/>
                        </a:rPr>
                        <a:t>E904 (Shellac), E951 (Aspartame)</a:t>
                      </a:r>
                    </a:p>
                  </a:txBody>
                  <a:tcPr marL="58018" marR="58018" marT="29009" marB="29009" anchor="ctr"/>
                </a:tc>
                <a:extLst>
                  <a:ext uri="{0D108BD9-81ED-4DB2-BD59-A6C34878D82A}">
                    <a16:rowId xmlns="" xmlns:a16="http://schemas.microsoft.com/office/drawing/2014/main" val="4228462196"/>
                  </a:ext>
                </a:extLst>
              </a:tr>
              <a:tr h="465532">
                <a:tc>
                  <a:txBody>
                    <a:bodyPr/>
                    <a:lstStyle/>
                    <a:p>
                      <a:pPr fontAlgn="base"/>
                      <a:r>
                        <a:rPr lang="en-US" sz="1600">
                          <a:effectLst/>
                        </a:rPr>
                        <a:t>E1000-E1599</a:t>
                      </a:r>
                    </a:p>
                  </a:txBody>
                  <a:tcPr marL="58018" marR="58018" marT="29009" marB="29009" anchor="ctr"/>
                </a:tc>
                <a:tc>
                  <a:txBody>
                    <a:bodyPr/>
                    <a:lstStyle/>
                    <a:p>
                      <a:pPr fontAlgn="base"/>
                      <a:r>
                        <a:rPr lang="en-US" sz="1600">
                          <a:effectLst/>
                        </a:rPr>
                        <a:t>Additional Chemicals</a:t>
                      </a:r>
                    </a:p>
                  </a:txBody>
                  <a:tcPr marL="58018" marR="58018" marT="29009" marB="29009" anchor="ctr"/>
                </a:tc>
                <a:tc>
                  <a:txBody>
                    <a:bodyPr/>
                    <a:lstStyle/>
                    <a:p>
                      <a:pPr fontAlgn="base"/>
                      <a:r>
                        <a:rPr lang="it-IT" sz="1600" dirty="0">
                          <a:effectLst/>
                        </a:rPr>
                        <a:t>E1200 (Polydextrose), E1520 (Propylene glycol)</a:t>
                      </a:r>
                    </a:p>
                  </a:txBody>
                  <a:tcPr marL="58018" marR="58018" marT="29009" marB="29009" anchor="ctr"/>
                </a:tc>
                <a:extLst>
                  <a:ext uri="{0D108BD9-81ED-4DB2-BD59-A6C34878D82A}">
                    <a16:rowId xmlns="" xmlns:a16="http://schemas.microsoft.com/office/drawing/2014/main" val="1325565130"/>
                  </a:ext>
                </a:extLst>
              </a:tr>
            </a:tbl>
          </a:graphicData>
        </a:graphic>
      </p:graphicFrame>
      <p:sp>
        <p:nvSpPr>
          <p:cNvPr id="2" name="Title 1">
            <a:extLst>
              <a:ext uri="{FF2B5EF4-FFF2-40B4-BE49-F238E27FC236}">
                <a16:creationId xmlns="" xmlns:a16="http://schemas.microsoft.com/office/drawing/2014/main" id="{9A3D4915-E273-577D-B3B6-EEB1BAD305FD}"/>
              </a:ext>
            </a:extLst>
          </p:cNvPr>
          <p:cNvSpPr txBox="1">
            <a:spLocks/>
          </p:cNvSpPr>
          <p:nvPr/>
        </p:nvSpPr>
        <p:spPr>
          <a:xfrm>
            <a:off x="838200" y="151370"/>
            <a:ext cx="10515600" cy="472821"/>
          </a:xfrm>
          <a:prstGeom prst="rect">
            <a:avLst/>
          </a:prstGeom>
          <a:solidFill>
            <a:schemeClr val="bg1"/>
          </a:solidFill>
          <a:ln w="19050">
            <a:solidFill>
              <a:schemeClr val="tx1"/>
            </a:solidFill>
          </a:ln>
        </p:spPr>
        <p:txBody>
          <a:bodyP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GB" dirty="0"/>
              <a:t>E code</a:t>
            </a:r>
            <a:endParaRPr lang="en-US" dirty="0"/>
          </a:p>
        </p:txBody>
      </p:sp>
    </p:spTree>
    <p:extLst>
      <p:ext uri="{BB962C8B-B14F-4D97-AF65-F5344CB8AC3E}">
        <p14:creationId xmlns:p14="http://schemas.microsoft.com/office/powerpoint/2010/main" val="269458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FD574-B6D5-2AFA-F2EC-DC6C6D6677D6}"/>
              </a:ext>
            </a:extLst>
          </p:cNvPr>
          <p:cNvSpPr>
            <a:spLocks noGrp="1"/>
          </p:cNvSpPr>
          <p:nvPr>
            <p:ph type="title"/>
          </p:nvPr>
        </p:nvSpPr>
        <p:spPr>
          <a:xfrm>
            <a:off x="2231136" y="299673"/>
            <a:ext cx="7729728" cy="579100"/>
          </a:xfrm>
        </p:spPr>
        <p:txBody>
          <a:bodyPr>
            <a:normAutofit fontScale="90000"/>
          </a:bodyPr>
          <a:lstStyle/>
          <a:p>
            <a:r>
              <a:rPr lang="en-GB" dirty="0"/>
              <a:t>Pigments </a:t>
            </a:r>
            <a:endParaRPr lang="en-US" dirty="0"/>
          </a:p>
        </p:txBody>
      </p:sp>
      <p:pic>
        <p:nvPicPr>
          <p:cNvPr id="3" name="Picture 2">
            <a:extLst>
              <a:ext uri="{FF2B5EF4-FFF2-40B4-BE49-F238E27FC236}">
                <a16:creationId xmlns="" xmlns:a16="http://schemas.microsoft.com/office/drawing/2014/main" id="{43B2F417-D842-D3AE-ABF0-06D7C6FC5488}"/>
              </a:ext>
            </a:extLst>
          </p:cNvPr>
          <p:cNvPicPr>
            <a:picLocks noChangeAspect="1"/>
          </p:cNvPicPr>
          <p:nvPr/>
        </p:nvPicPr>
        <p:blipFill>
          <a:blip r:embed="rId2"/>
          <a:stretch>
            <a:fillRect/>
          </a:stretch>
        </p:blipFill>
        <p:spPr>
          <a:xfrm>
            <a:off x="2692342" y="2913323"/>
            <a:ext cx="7148757" cy="3893970"/>
          </a:xfrm>
          <a:prstGeom prst="rect">
            <a:avLst/>
          </a:prstGeom>
        </p:spPr>
      </p:pic>
      <p:sp>
        <p:nvSpPr>
          <p:cNvPr id="5" name="TextBox 4">
            <a:extLst>
              <a:ext uri="{FF2B5EF4-FFF2-40B4-BE49-F238E27FC236}">
                <a16:creationId xmlns="" xmlns:a16="http://schemas.microsoft.com/office/drawing/2014/main" id="{F3080BC9-BE2D-D4CE-69DF-F7DD3B6A3403}"/>
              </a:ext>
            </a:extLst>
          </p:cNvPr>
          <p:cNvSpPr txBox="1"/>
          <p:nvPr/>
        </p:nvSpPr>
        <p:spPr>
          <a:xfrm>
            <a:off x="272955" y="1018885"/>
            <a:ext cx="11627893" cy="1754326"/>
          </a:xfrm>
          <a:prstGeom prst="rect">
            <a:avLst/>
          </a:prstGeom>
          <a:noFill/>
        </p:spPr>
        <p:txBody>
          <a:bodyPr wrap="square">
            <a:spAutoFit/>
          </a:bodyPr>
          <a:lstStyle/>
          <a:p>
            <a:pPr algn="just"/>
            <a:r>
              <a:rPr lang="en-GB" dirty="0">
                <a:latin typeface="Playfair Display" panose="00000500000000000000" pitchFamily="2" charset="0"/>
              </a:rPr>
              <a:t>Foods, particularly fruits and vegetables, are naturally </a:t>
            </a:r>
            <a:r>
              <a:rPr lang="en-GB" dirty="0" err="1">
                <a:latin typeface="Playfair Display" panose="00000500000000000000" pitchFamily="2" charset="0"/>
              </a:rPr>
              <a:t>colored</a:t>
            </a:r>
            <a:r>
              <a:rPr lang="en-GB" dirty="0">
                <a:latin typeface="Playfair Display" panose="00000500000000000000" pitchFamily="2" charset="0"/>
              </a:rPr>
              <a:t> mainly by four groups of pigments: the green chlorophylls, the yellow-orange-red carotenoids, the red-blue-purple anthocyanins and the red betanin. These pigments are also incorporated into food products by direct addition or indirectly. These compounds have drawn considerable attention in recent years, not because of their </a:t>
            </a:r>
            <a:r>
              <a:rPr lang="en-GB" dirty="0" err="1">
                <a:latin typeface="Playfair Display" panose="00000500000000000000" pitchFamily="2" charset="0"/>
              </a:rPr>
              <a:t>coloring</a:t>
            </a:r>
            <a:r>
              <a:rPr lang="en-GB" dirty="0">
                <a:latin typeface="Playfair Display" panose="00000500000000000000" pitchFamily="2" charset="0"/>
              </a:rPr>
              <a:t> properties, but due to their potential health-promoting effects</a:t>
            </a:r>
            <a:endParaRPr lang="en-US" dirty="0">
              <a:latin typeface="Playfair Display" panose="00000500000000000000" pitchFamily="2" charset="0"/>
            </a:endParaRPr>
          </a:p>
        </p:txBody>
      </p:sp>
    </p:spTree>
    <p:extLst>
      <p:ext uri="{BB962C8B-B14F-4D97-AF65-F5344CB8AC3E}">
        <p14:creationId xmlns:p14="http://schemas.microsoft.com/office/powerpoint/2010/main" val="321705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a:xfrm>
            <a:off x="1685224" y="2474271"/>
            <a:ext cx="9587825" cy="4103950"/>
          </a:xfrm>
        </p:spPr>
        <p:txBody>
          <a:bodyPr>
            <a:normAutofit/>
          </a:bodyPr>
          <a:lstStyle/>
          <a:p>
            <a:pPr algn="just"/>
            <a:r>
              <a:rPr lang="en-US" dirty="0"/>
              <a:t>Food additives are substances not naturally present in food but added to food to improve its flavor, appearance, texture, or shelf life.</a:t>
            </a:r>
          </a:p>
          <a:p>
            <a:pPr algn="just"/>
            <a:r>
              <a:rPr lang="en-US" dirty="0"/>
              <a:t>They serve various functions, including enhancing flavor, preserving freshness, improving texture, and maintaining nutritional value.</a:t>
            </a:r>
          </a:p>
          <a:p>
            <a:pPr algn="just"/>
            <a:r>
              <a:rPr lang="en-US" dirty="0"/>
              <a:t>Understanding food additives is crucial for several reasons. Firstly, they are extensively used in the food industry to achieve specific qualities in food products. Secondly, some additives may have potential health implications, so consumers need to be aware of their presence and effects. Thirdly, knowledge about food additives helps consumers make informed choices about the foods they consume, considering factors such as dietary preferences, health concerns, and ethical considerations</a:t>
            </a:r>
            <a:r>
              <a:rPr lang="en-US" dirty="0" smtClean="0"/>
              <a:t>.</a:t>
            </a:r>
          </a:p>
          <a:p>
            <a:pPr algn="just"/>
            <a:r>
              <a:rPr lang="en-US" dirty="0"/>
              <a:t>Regulatory bodies such as the </a:t>
            </a:r>
            <a:r>
              <a:rPr lang="en-US" b="1" dirty="0"/>
              <a:t>FDA (Food and Drug Administration) </a:t>
            </a:r>
            <a:r>
              <a:rPr lang="en-US" dirty="0"/>
              <a:t>and </a:t>
            </a:r>
            <a:r>
              <a:rPr lang="en-US" b="1" dirty="0"/>
              <a:t>EFSA (European Food Safety Authority) </a:t>
            </a:r>
            <a:r>
              <a:rPr lang="en-US" dirty="0"/>
              <a:t>evaluate the safety of food additives. </a:t>
            </a:r>
          </a:p>
          <a:p>
            <a:pPr algn="just"/>
            <a:endParaRPr lang="en-US" dirty="0"/>
          </a:p>
        </p:txBody>
      </p:sp>
    </p:spTree>
    <p:extLst>
      <p:ext uri="{BB962C8B-B14F-4D97-AF65-F5344CB8AC3E}">
        <p14:creationId xmlns:p14="http://schemas.microsoft.com/office/powerpoint/2010/main" val="10159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Food additives</a:t>
            </a:r>
          </a:p>
        </p:txBody>
      </p:sp>
      <p:graphicFrame>
        <p:nvGraphicFramePr>
          <p:cNvPr id="4" name="Content Placeholder 3"/>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294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Categories</a:t>
            </a:r>
          </a:p>
        </p:txBody>
      </p:sp>
      <p:sp>
        <p:nvSpPr>
          <p:cNvPr id="5" name="Content Placeholder 4"/>
          <p:cNvSpPr>
            <a:spLocks noGrp="1"/>
          </p:cNvSpPr>
          <p:nvPr>
            <p:ph idx="1"/>
          </p:nvPr>
        </p:nvSpPr>
        <p:spPr/>
        <p:txBody>
          <a:bodyPr>
            <a:normAutofit lnSpcReduction="10000"/>
          </a:bodyPr>
          <a:lstStyle/>
          <a:p>
            <a:pPr>
              <a:buFont typeface="Wingdings" panose="05000000000000000000" pitchFamily="2" charset="2"/>
              <a:buChar char="§"/>
            </a:pPr>
            <a:r>
              <a:rPr lang="en-US" dirty="0"/>
              <a:t>Preservatives</a:t>
            </a:r>
          </a:p>
          <a:p>
            <a:pPr>
              <a:buFont typeface="Wingdings" panose="05000000000000000000" pitchFamily="2" charset="2"/>
              <a:buChar char="§"/>
            </a:pPr>
            <a:r>
              <a:rPr lang="en-US" dirty="0"/>
              <a:t>Colors</a:t>
            </a:r>
          </a:p>
          <a:p>
            <a:pPr>
              <a:buFont typeface="Wingdings" panose="05000000000000000000" pitchFamily="2" charset="2"/>
              <a:buChar char="§"/>
            </a:pPr>
            <a:r>
              <a:rPr lang="en-US" dirty="0"/>
              <a:t>pH Controlling agents</a:t>
            </a:r>
          </a:p>
          <a:p>
            <a:pPr>
              <a:buFont typeface="Wingdings" panose="05000000000000000000" pitchFamily="2" charset="2"/>
              <a:buChar char="§"/>
            </a:pPr>
            <a:r>
              <a:rPr lang="en-US" dirty="0"/>
              <a:t>Flavors</a:t>
            </a:r>
          </a:p>
          <a:p>
            <a:pPr>
              <a:buFont typeface="Wingdings" panose="05000000000000000000" pitchFamily="2" charset="2"/>
              <a:buChar char="§"/>
            </a:pPr>
            <a:r>
              <a:rPr lang="en-US" dirty="0" err="1"/>
              <a:t>Sweetners</a:t>
            </a:r>
            <a:endParaRPr lang="en-US" dirty="0"/>
          </a:p>
          <a:p>
            <a:pPr>
              <a:buFont typeface="Wingdings" panose="05000000000000000000" pitchFamily="2" charset="2"/>
              <a:buChar char="§"/>
            </a:pPr>
            <a:r>
              <a:rPr lang="en-US" dirty="0"/>
              <a:t>Emulsifiers and stabilizers</a:t>
            </a:r>
          </a:p>
          <a:p>
            <a:pPr>
              <a:buFont typeface="Wingdings" panose="05000000000000000000" pitchFamily="2" charset="2"/>
              <a:buChar char="§"/>
            </a:pPr>
            <a:r>
              <a:rPr lang="en-US" dirty="0"/>
              <a:t>Antioxidants</a:t>
            </a:r>
          </a:p>
          <a:p>
            <a:pPr>
              <a:buFont typeface="Wingdings" panose="05000000000000000000" pitchFamily="2" charset="2"/>
              <a:buChar char="§"/>
            </a:pPr>
            <a:r>
              <a:rPr lang="en-US" dirty="0"/>
              <a:t>Processing aids</a:t>
            </a:r>
          </a:p>
          <a:p>
            <a:endParaRPr lang="en-US" dirty="0"/>
          </a:p>
        </p:txBody>
      </p:sp>
    </p:spTree>
    <p:extLst>
      <p:ext uri="{BB962C8B-B14F-4D97-AF65-F5344CB8AC3E}">
        <p14:creationId xmlns:p14="http://schemas.microsoft.com/office/powerpoint/2010/main" val="248050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342" y="350543"/>
            <a:ext cx="7729728" cy="1188720"/>
          </a:xfrm>
        </p:spPr>
        <p:txBody>
          <a:bodyPr/>
          <a:lstStyle/>
          <a:p>
            <a:r>
              <a:rPr lang="en-US" dirty="0" smtClean="0"/>
              <a:t>Health Risk of Food Additives</a:t>
            </a:r>
            <a:endParaRPr lang="en-US" dirty="0"/>
          </a:p>
        </p:txBody>
      </p:sp>
      <p:sp>
        <p:nvSpPr>
          <p:cNvPr id="3" name="Content Placeholder 2"/>
          <p:cNvSpPr>
            <a:spLocks noGrp="1"/>
          </p:cNvSpPr>
          <p:nvPr>
            <p:ph idx="1"/>
          </p:nvPr>
        </p:nvSpPr>
        <p:spPr>
          <a:xfrm>
            <a:off x="772732" y="1961643"/>
            <a:ext cx="10759626" cy="4998715"/>
          </a:xfrm>
        </p:spPr>
        <p:txBody>
          <a:bodyPr>
            <a:normAutofit fontScale="92500"/>
          </a:bodyPr>
          <a:lstStyle/>
          <a:p>
            <a:pPr marL="0" indent="0" algn="just">
              <a:buNone/>
            </a:pPr>
            <a:r>
              <a:rPr lang="en-US" dirty="0" smtClean="0">
                <a:solidFill>
                  <a:schemeClr val="tx1"/>
                </a:solidFill>
              </a:rPr>
              <a:t>While </a:t>
            </a:r>
            <a:r>
              <a:rPr lang="en-US" dirty="0">
                <a:solidFill>
                  <a:schemeClr val="tx1"/>
                </a:solidFill>
              </a:rPr>
              <a:t>many additives are considered safe for consumption when used within regulatory limits, some individuals may be sensitive or allergic to certain additives, and there can be potential health risks associated with their consumption. </a:t>
            </a:r>
            <a:endParaRPr lang="en-US" dirty="0" smtClean="0">
              <a:solidFill>
                <a:schemeClr val="tx1"/>
              </a:solidFill>
            </a:endParaRPr>
          </a:p>
          <a:p>
            <a:pPr marL="0" indent="0" algn="just">
              <a:buNone/>
            </a:pPr>
            <a:r>
              <a:rPr lang="en-US" b="1" dirty="0" smtClean="0">
                <a:solidFill>
                  <a:schemeClr val="tx1"/>
                </a:solidFill>
              </a:rPr>
              <a:t>Allergic </a:t>
            </a:r>
            <a:r>
              <a:rPr lang="en-US" b="1" dirty="0">
                <a:solidFill>
                  <a:schemeClr val="tx1"/>
                </a:solidFill>
              </a:rPr>
              <a:t>reactions: </a:t>
            </a:r>
            <a:r>
              <a:rPr lang="en-US" dirty="0">
                <a:solidFill>
                  <a:schemeClr val="tx1"/>
                </a:solidFill>
              </a:rPr>
              <a:t>Some people may be allergic to certain food additives, such as </a:t>
            </a:r>
            <a:r>
              <a:rPr lang="en-US" b="1" dirty="0">
                <a:solidFill>
                  <a:schemeClr val="tx1"/>
                </a:solidFill>
              </a:rPr>
              <a:t>artificial colors</a:t>
            </a:r>
            <a:r>
              <a:rPr lang="en-US" dirty="0">
                <a:solidFill>
                  <a:schemeClr val="tx1"/>
                </a:solidFill>
              </a:rPr>
              <a:t>, </a:t>
            </a:r>
            <a:r>
              <a:rPr lang="en-US" b="1" dirty="0">
                <a:solidFill>
                  <a:schemeClr val="tx1"/>
                </a:solidFill>
              </a:rPr>
              <a:t>flavors</a:t>
            </a:r>
            <a:r>
              <a:rPr lang="en-US" dirty="0">
                <a:solidFill>
                  <a:schemeClr val="tx1"/>
                </a:solidFill>
              </a:rPr>
              <a:t>, or </a:t>
            </a:r>
            <a:r>
              <a:rPr lang="en-US" b="1" dirty="0">
                <a:solidFill>
                  <a:schemeClr val="tx1"/>
                </a:solidFill>
              </a:rPr>
              <a:t>preservatives. </a:t>
            </a:r>
            <a:endParaRPr lang="en-US" b="1" dirty="0" smtClean="0">
              <a:solidFill>
                <a:schemeClr val="tx1"/>
              </a:solidFill>
            </a:endParaRPr>
          </a:p>
          <a:p>
            <a:pPr marL="0" indent="0" algn="just">
              <a:buNone/>
            </a:pPr>
            <a:r>
              <a:rPr lang="en-US" b="1" dirty="0" smtClean="0">
                <a:solidFill>
                  <a:schemeClr val="tx1"/>
                </a:solidFill>
              </a:rPr>
              <a:t>Hyperactivity </a:t>
            </a:r>
            <a:r>
              <a:rPr lang="en-US" b="1" dirty="0">
                <a:solidFill>
                  <a:schemeClr val="tx1"/>
                </a:solidFill>
              </a:rPr>
              <a:t>in </a:t>
            </a:r>
            <a:r>
              <a:rPr lang="en-US" b="1" dirty="0" smtClean="0">
                <a:solidFill>
                  <a:schemeClr val="tx1"/>
                </a:solidFill>
              </a:rPr>
              <a:t>children:</a:t>
            </a:r>
            <a:r>
              <a:rPr lang="en-US" dirty="0">
                <a:solidFill>
                  <a:schemeClr val="tx1"/>
                </a:solidFill>
              </a:rPr>
              <a:t> </a:t>
            </a:r>
            <a:r>
              <a:rPr lang="en-US" dirty="0" smtClean="0">
                <a:solidFill>
                  <a:schemeClr val="tx1"/>
                </a:solidFill>
              </a:rPr>
              <a:t>particularly </a:t>
            </a:r>
            <a:r>
              <a:rPr lang="en-US" b="1" dirty="0">
                <a:solidFill>
                  <a:schemeClr val="tx1"/>
                </a:solidFill>
              </a:rPr>
              <a:t>artificial colors</a:t>
            </a:r>
            <a:r>
              <a:rPr lang="en-US" dirty="0">
                <a:solidFill>
                  <a:schemeClr val="tx1"/>
                </a:solidFill>
              </a:rPr>
              <a:t> and </a:t>
            </a:r>
            <a:r>
              <a:rPr lang="en-US" b="1" dirty="0" smtClean="0">
                <a:solidFill>
                  <a:schemeClr val="tx1"/>
                </a:solidFill>
              </a:rPr>
              <a:t>preservatives</a:t>
            </a:r>
            <a:r>
              <a:rPr lang="en-US" dirty="0" smtClean="0">
                <a:solidFill>
                  <a:schemeClr val="tx1"/>
                </a:solidFill>
              </a:rPr>
              <a:t> cause hyperactivity </a:t>
            </a:r>
            <a:r>
              <a:rPr lang="en-US" dirty="0">
                <a:solidFill>
                  <a:schemeClr val="tx1"/>
                </a:solidFill>
              </a:rPr>
              <a:t>or behavioral problems in children. </a:t>
            </a:r>
            <a:endParaRPr lang="en-US" dirty="0" smtClean="0">
              <a:solidFill>
                <a:schemeClr val="tx1"/>
              </a:solidFill>
            </a:endParaRPr>
          </a:p>
          <a:p>
            <a:pPr marL="0" indent="0" algn="just">
              <a:buNone/>
            </a:pPr>
            <a:r>
              <a:rPr lang="en-US" b="1" dirty="0" smtClean="0">
                <a:solidFill>
                  <a:schemeClr val="tx1"/>
                </a:solidFill>
              </a:rPr>
              <a:t>Cancer </a:t>
            </a:r>
            <a:r>
              <a:rPr lang="en-US" b="1" dirty="0">
                <a:solidFill>
                  <a:schemeClr val="tx1"/>
                </a:solidFill>
              </a:rPr>
              <a:t>risk: </a:t>
            </a:r>
            <a:r>
              <a:rPr lang="en-US" dirty="0" smtClean="0">
                <a:solidFill>
                  <a:schemeClr val="tx1"/>
                </a:solidFill>
              </a:rPr>
              <a:t>there is a </a:t>
            </a:r>
            <a:r>
              <a:rPr lang="en-US" dirty="0">
                <a:solidFill>
                  <a:schemeClr val="tx1"/>
                </a:solidFill>
              </a:rPr>
              <a:t>potential carcinogenic effects of certain food additives, such as </a:t>
            </a:r>
            <a:r>
              <a:rPr lang="en-US" b="1" dirty="0">
                <a:solidFill>
                  <a:schemeClr val="tx1"/>
                </a:solidFill>
              </a:rPr>
              <a:t>artificial preservatives </a:t>
            </a:r>
            <a:r>
              <a:rPr lang="en-US" dirty="0">
                <a:solidFill>
                  <a:schemeClr val="tx1"/>
                </a:solidFill>
              </a:rPr>
              <a:t>like nitrites and nitrates. </a:t>
            </a:r>
            <a:endParaRPr lang="en-US" dirty="0" smtClean="0">
              <a:solidFill>
                <a:schemeClr val="tx1"/>
              </a:solidFill>
            </a:endParaRPr>
          </a:p>
          <a:p>
            <a:pPr marL="0" indent="0" algn="just">
              <a:buNone/>
            </a:pPr>
            <a:r>
              <a:rPr lang="en-US" b="1" dirty="0" smtClean="0">
                <a:solidFill>
                  <a:schemeClr val="tx1"/>
                </a:solidFill>
              </a:rPr>
              <a:t>Increased </a:t>
            </a:r>
            <a:r>
              <a:rPr lang="en-US" b="1" dirty="0">
                <a:solidFill>
                  <a:schemeClr val="tx1"/>
                </a:solidFill>
              </a:rPr>
              <a:t>risk of chronic diseases: </a:t>
            </a:r>
            <a:r>
              <a:rPr lang="en-US" dirty="0">
                <a:solidFill>
                  <a:schemeClr val="tx1"/>
                </a:solidFill>
              </a:rPr>
              <a:t>High intake of certain food additives, such as </a:t>
            </a:r>
            <a:r>
              <a:rPr lang="en-US" b="1" dirty="0">
                <a:solidFill>
                  <a:schemeClr val="tx1"/>
                </a:solidFill>
              </a:rPr>
              <a:t>artificial sweeteners </a:t>
            </a:r>
            <a:r>
              <a:rPr lang="en-US" dirty="0">
                <a:solidFill>
                  <a:schemeClr val="tx1"/>
                </a:solidFill>
              </a:rPr>
              <a:t>or high levels of sodium in flavor enhancers, may contribute to an increased risk of chronic diseases like obesity, diabetes, cardiovascular disease, and hypertension. </a:t>
            </a:r>
            <a:endParaRPr lang="en-US" dirty="0" smtClean="0">
              <a:solidFill>
                <a:schemeClr val="tx1"/>
              </a:solidFill>
            </a:endParaRPr>
          </a:p>
          <a:p>
            <a:pPr marL="0" indent="0" algn="just">
              <a:buNone/>
            </a:pPr>
            <a:r>
              <a:rPr lang="en-US" b="1" dirty="0" smtClean="0">
                <a:solidFill>
                  <a:schemeClr val="tx1"/>
                </a:solidFill>
              </a:rPr>
              <a:t>Gastrointestinal </a:t>
            </a:r>
            <a:r>
              <a:rPr lang="en-US" b="1" dirty="0">
                <a:solidFill>
                  <a:schemeClr val="tx1"/>
                </a:solidFill>
              </a:rPr>
              <a:t>problems</a:t>
            </a:r>
            <a:r>
              <a:rPr lang="en-US" dirty="0">
                <a:solidFill>
                  <a:schemeClr val="tx1"/>
                </a:solidFill>
              </a:rPr>
              <a:t>: Certain food additives, such as </a:t>
            </a:r>
            <a:r>
              <a:rPr lang="en-US" b="1" dirty="0">
                <a:solidFill>
                  <a:schemeClr val="tx1"/>
                </a:solidFill>
              </a:rPr>
              <a:t>emulsifiers</a:t>
            </a:r>
            <a:r>
              <a:rPr lang="en-US" dirty="0">
                <a:solidFill>
                  <a:schemeClr val="tx1"/>
                </a:solidFill>
              </a:rPr>
              <a:t> and </a:t>
            </a:r>
            <a:r>
              <a:rPr lang="en-US" b="1" dirty="0">
                <a:solidFill>
                  <a:schemeClr val="tx1"/>
                </a:solidFill>
              </a:rPr>
              <a:t>thickeners</a:t>
            </a:r>
            <a:r>
              <a:rPr lang="en-US" dirty="0">
                <a:solidFill>
                  <a:schemeClr val="tx1"/>
                </a:solidFill>
              </a:rPr>
              <a:t>, may disrupt the balance of gut bacteria or irritate the gastrointestinal tract. </a:t>
            </a:r>
            <a:endParaRPr lang="en-US" dirty="0" smtClean="0">
              <a:solidFill>
                <a:schemeClr val="tx1"/>
              </a:solidFill>
            </a:endParaRPr>
          </a:p>
          <a:p>
            <a:pPr marL="0" indent="0" algn="just">
              <a:buNone/>
            </a:pPr>
            <a:r>
              <a:rPr lang="en-US" b="1" dirty="0" smtClean="0">
                <a:solidFill>
                  <a:schemeClr val="tx1"/>
                </a:solidFill>
              </a:rPr>
              <a:t>Negative </a:t>
            </a:r>
            <a:r>
              <a:rPr lang="en-US" b="1" dirty="0">
                <a:solidFill>
                  <a:schemeClr val="tx1"/>
                </a:solidFill>
              </a:rPr>
              <a:t>impact on nutrient absorption: </a:t>
            </a:r>
            <a:r>
              <a:rPr lang="en-US" dirty="0" smtClean="0">
                <a:solidFill>
                  <a:schemeClr val="tx1"/>
                </a:solidFill>
              </a:rPr>
              <a:t>particularly </a:t>
            </a:r>
            <a:r>
              <a:rPr lang="en-US" dirty="0">
                <a:solidFill>
                  <a:schemeClr val="tx1"/>
                </a:solidFill>
              </a:rPr>
              <a:t>certain </a:t>
            </a:r>
            <a:r>
              <a:rPr lang="en-US" b="1" dirty="0">
                <a:solidFill>
                  <a:schemeClr val="tx1"/>
                </a:solidFill>
              </a:rPr>
              <a:t>preservatives</a:t>
            </a:r>
            <a:r>
              <a:rPr lang="en-US" dirty="0">
                <a:solidFill>
                  <a:schemeClr val="tx1"/>
                </a:solidFill>
              </a:rPr>
              <a:t> and </a:t>
            </a:r>
            <a:r>
              <a:rPr lang="en-US" b="1" dirty="0">
                <a:solidFill>
                  <a:schemeClr val="tx1"/>
                </a:solidFill>
              </a:rPr>
              <a:t>artificial sweeteners</a:t>
            </a:r>
            <a:r>
              <a:rPr lang="en-US" dirty="0">
                <a:solidFill>
                  <a:schemeClr val="tx1"/>
                </a:solidFill>
              </a:rPr>
              <a:t>, may interfere with the absorption of nutrients in the digestive system, potentially leading to nutritional deficiencies over </a:t>
            </a:r>
            <a:r>
              <a:rPr lang="en-US" dirty="0" smtClean="0">
                <a:solidFill>
                  <a:schemeClr val="tx1"/>
                </a:solidFill>
              </a:rPr>
              <a:t>time.</a:t>
            </a:r>
            <a:endParaRPr lang="en-US" dirty="0">
              <a:solidFill>
                <a:schemeClr val="tx1"/>
              </a:solidFill>
            </a:endParaRPr>
          </a:p>
        </p:txBody>
      </p:sp>
    </p:spTree>
    <p:extLst>
      <p:ext uri="{BB962C8B-B14F-4D97-AF65-F5344CB8AC3E}">
        <p14:creationId xmlns:p14="http://schemas.microsoft.com/office/powerpoint/2010/main" val="425780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00CA4-07B4-4A23-A228-B9CF49EBFC48}"/>
              </a:ext>
            </a:extLst>
          </p:cNvPr>
          <p:cNvSpPr>
            <a:spLocks noGrp="1"/>
          </p:cNvSpPr>
          <p:nvPr>
            <p:ph type="title"/>
          </p:nvPr>
        </p:nvSpPr>
        <p:spPr>
          <a:xfrm>
            <a:off x="2190193" y="268656"/>
            <a:ext cx="7729728" cy="1188720"/>
          </a:xfrm>
        </p:spPr>
        <p:txBody>
          <a:bodyPr/>
          <a:lstStyle/>
          <a:p>
            <a:r>
              <a:rPr lang="en-US" dirty="0">
                <a:solidFill>
                  <a:schemeClr val="accent6">
                    <a:lumMod val="75000"/>
                  </a:schemeClr>
                </a:solidFill>
              </a:rPr>
              <a:t>Preservatives</a:t>
            </a:r>
            <a:endParaRPr lang="en-US" dirty="0"/>
          </a:p>
        </p:txBody>
      </p:sp>
      <p:sp>
        <p:nvSpPr>
          <p:cNvPr id="3" name="Content Placeholder 2">
            <a:extLst>
              <a:ext uri="{FF2B5EF4-FFF2-40B4-BE49-F238E27FC236}">
                <a16:creationId xmlns:a16="http://schemas.microsoft.com/office/drawing/2014/main" xmlns="" id="{CD28767D-149E-4325-8ABB-71B77133A84B}"/>
              </a:ext>
            </a:extLst>
          </p:cNvPr>
          <p:cNvSpPr>
            <a:spLocks noGrp="1"/>
          </p:cNvSpPr>
          <p:nvPr>
            <p:ph idx="1"/>
          </p:nvPr>
        </p:nvSpPr>
        <p:spPr>
          <a:xfrm>
            <a:off x="191070" y="1845734"/>
            <a:ext cx="7705044" cy="4432236"/>
          </a:xfrm>
        </p:spPr>
        <p:txBody>
          <a:bodyPr>
            <a:normAutofit lnSpcReduction="10000"/>
          </a:bodyPr>
          <a:lstStyle/>
          <a:p>
            <a:pPr algn="just"/>
            <a:r>
              <a:rPr lang="en-US" dirty="0"/>
              <a:t>Chemicals such as salt, alcohols and acetic acids have been used for several years for preserving meat, vegetables and pickling of foods. This process rely on reducing water activity/ pH in the food to inhibit the growth of pathogenic organisms. It also maintains nutritional value, flavor , texture and color of food.</a:t>
            </a:r>
          </a:p>
          <a:p>
            <a:pPr marL="0" indent="0" algn="just">
              <a:buNone/>
            </a:pPr>
            <a:r>
              <a:rPr lang="en-US" dirty="0"/>
              <a:t>Three types of preservatives used in foods.</a:t>
            </a:r>
          </a:p>
          <a:p>
            <a:pPr marL="457200" indent="-457200" algn="just">
              <a:buFont typeface="+mj-lt"/>
              <a:buAutoNum type="arabicPeriod"/>
            </a:pPr>
            <a:r>
              <a:rPr lang="en-US" b="1" dirty="0"/>
              <a:t>Natural food preservatives: </a:t>
            </a:r>
            <a:r>
              <a:rPr lang="en-US" dirty="0"/>
              <a:t>These are the traditional preservatives in food that are also used at home while making pickles, jams and juices etc. These include- </a:t>
            </a:r>
            <a:r>
              <a:rPr lang="en-US" b="1" dirty="0"/>
              <a:t>salt ,sugar alcohol, vinegar</a:t>
            </a:r>
            <a:r>
              <a:rPr lang="en-US" dirty="0"/>
              <a:t> etc. sugar and salts drops the growth of bacteria in food. To preserve meat and fish , salt is still used as a natural food preservative.</a:t>
            </a:r>
          </a:p>
          <a:p>
            <a:pPr marL="457200" indent="-457200" algn="just">
              <a:buFont typeface="+mj-lt"/>
              <a:buAutoNum type="arabicPeriod"/>
            </a:pPr>
            <a:r>
              <a:rPr lang="en-US" b="1" dirty="0"/>
              <a:t>Chemical food Preservatives: </a:t>
            </a:r>
            <a:r>
              <a:rPr lang="en-US" dirty="0"/>
              <a:t>They are the best and most effective for a longer shelf-life. These include- </a:t>
            </a:r>
            <a:r>
              <a:rPr lang="en-US" b="1" dirty="0"/>
              <a:t>benzoates, nitrites, </a:t>
            </a:r>
            <a:r>
              <a:rPr lang="en-US" b="1" dirty="0" err="1"/>
              <a:t>sulphites</a:t>
            </a:r>
            <a:r>
              <a:rPr lang="en-US" b="1" dirty="0"/>
              <a:t>, sorbates </a:t>
            </a:r>
            <a:r>
              <a:rPr lang="en-US" dirty="0"/>
              <a:t>etc. Sodium benzoate used in jams and fruit juice, Sorbic acid in baked goods, cheese, and wine etc. Antioxidants are also considered as chemical food preservatives that act as </a:t>
            </a:r>
            <a:r>
              <a:rPr lang="en-US" dirty="0" err="1"/>
              <a:t>frtee</a:t>
            </a:r>
            <a:r>
              <a:rPr lang="en-US" dirty="0"/>
              <a:t> radical scavenger. </a:t>
            </a:r>
          </a:p>
        </p:txBody>
      </p:sp>
      <p:pic>
        <p:nvPicPr>
          <p:cNvPr id="5" name="Picture 4">
            <a:extLst>
              <a:ext uri="{FF2B5EF4-FFF2-40B4-BE49-F238E27FC236}">
                <a16:creationId xmlns:a16="http://schemas.microsoft.com/office/drawing/2014/main" xmlns="" id="{94CCB50C-1160-4AAC-BE18-3D62C4C8DEC7}"/>
              </a:ext>
            </a:extLst>
          </p:cNvPr>
          <p:cNvPicPr>
            <a:picLocks noChangeAspect="1"/>
          </p:cNvPicPr>
          <p:nvPr/>
        </p:nvPicPr>
        <p:blipFill>
          <a:blip r:embed="rId2"/>
          <a:stretch>
            <a:fillRect/>
          </a:stretch>
        </p:blipFill>
        <p:spPr>
          <a:xfrm>
            <a:off x="8117205" y="2557462"/>
            <a:ext cx="3038475" cy="1743075"/>
          </a:xfrm>
          <a:prstGeom prst="rect">
            <a:avLst/>
          </a:prstGeom>
        </p:spPr>
      </p:pic>
      <p:pic>
        <p:nvPicPr>
          <p:cNvPr id="6" name="Picture 5">
            <a:extLst>
              <a:ext uri="{FF2B5EF4-FFF2-40B4-BE49-F238E27FC236}">
                <a16:creationId xmlns:a16="http://schemas.microsoft.com/office/drawing/2014/main" xmlns="" id="{DADABD45-6910-4130-83D6-9DAF4769CAF8}"/>
              </a:ext>
            </a:extLst>
          </p:cNvPr>
          <p:cNvPicPr>
            <a:picLocks noChangeAspect="1"/>
          </p:cNvPicPr>
          <p:nvPr/>
        </p:nvPicPr>
        <p:blipFill>
          <a:blip r:embed="rId3"/>
          <a:stretch>
            <a:fillRect/>
          </a:stretch>
        </p:blipFill>
        <p:spPr>
          <a:xfrm>
            <a:off x="8117205" y="4423323"/>
            <a:ext cx="3038475" cy="1590201"/>
          </a:xfrm>
          <a:prstGeom prst="rect">
            <a:avLst/>
          </a:prstGeom>
        </p:spPr>
      </p:pic>
    </p:spTree>
    <p:extLst>
      <p:ext uri="{BB962C8B-B14F-4D97-AF65-F5344CB8AC3E}">
        <p14:creationId xmlns:p14="http://schemas.microsoft.com/office/powerpoint/2010/main" val="367429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A1E8F-08C6-4425-B30A-3AFDAE48F7EC}"/>
              </a:ext>
            </a:extLst>
          </p:cNvPr>
          <p:cNvSpPr>
            <a:spLocks noGrp="1"/>
          </p:cNvSpPr>
          <p:nvPr>
            <p:ph type="title"/>
          </p:nvPr>
        </p:nvSpPr>
        <p:spPr>
          <a:xfrm>
            <a:off x="2340318" y="268656"/>
            <a:ext cx="7729728" cy="1188720"/>
          </a:xfrm>
        </p:spPr>
        <p:txBody>
          <a:bodyPr/>
          <a:lstStyle/>
          <a:p>
            <a:r>
              <a:rPr lang="en-US" dirty="0">
                <a:solidFill>
                  <a:schemeClr val="accent6">
                    <a:lumMod val="75000"/>
                  </a:schemeClr>
                </a:solidFill>
              </a:rPr>
              <a:t>Preservatives</a:t>
            </a:r>
            <a:endParaRPr lang="en-US" dirty="0"/>
          </a:p>
        </p:txBody>
      </p:sp>
      <p:sp>
        <p:nvSpPr>
          <p:cNvPr id="3" name="Content Placeholder 2">
            <a:extLst>
              <a:ext uri="{FF2B5EF4-FFF2-40B4-BE49-F238E27FC236}">
                <a16:creationId xmlns:a16="http://schemas.microsoft.com/office/drawing/2014/main" xmlns="" id="{A044C53C-4C54-46E9-8E5F-ED293E82C424}"/>
              </a:ext>
            </a:extLst>
          </p:cNvPr>
          <p:cNvSpPr>
            <a:spLocks noGrp="1"/>
          </p:cNvSpPr>
          <p:nvPr>
            <p:ph idx="1"/>
          </p:nvPr>
        </p:nvSpPr>
        <p:spPr>
          <a:xfrm>
            <a:off x="218364" y="1845734"/>
            <a:ext cx="6709561" cy="4773430"/>
          </a:xfrm>
        </p:spPr>
        <p:txBody>
          <a:bodyPr>
            <a:normAutofit/>
          </a:bodyPr>
          <a:lstStyle/>
          <a:p>
            <a:pPr marL="0" indent="0">
              <a:buNone/>
            </a:pPr>
            <a:r>
              <a:rPr lang="en-US" dirty="0">
                <a:solidFill>
                  <a:schemeClr val="accent1"/>
                </a:solidFill>
              </a:rPr>
              <a:t>3.   </a:t>
            </a:r>
            <a:r>
              <a:rPr lang="en-US" b="1" dirty="0"/>
              <a:t>Artificial food Preservatives:</a:t>
            </a:r>
          </a:p>
          <a:p>
            <a:pPr algn="just">
              <a:buFont typeface="Arial" panose="020B0604020202020204" pitchFamily="34" charset="0"/>
              <a:buChar char="•"/>
            </a:pPr>
            <a:r>
              <a:rPr lang="en-US" dirty="0"/>
              <a:t>Anti-microbial agent: added to food to prevent or inhibit the growth of microorganisms, including bacteria, yeasts, molds, and fungi. These agents play a crucial role in extending the shelf life of food products by reducing the risk of spoilage and foodborne illness.</a:t>
            </a:r>
          </a:p>
          <a:p>
            <a:pPr algn="just">
              <a:buFont typeface="Arial" panose="020B0604020202020204" pitchFamily="34" charset="0"/>
              <a:buChar char="•"/>
            </a:pPr>
            <a:r>
              <a:rPr lang="en-US" dirty="0"/>
              <a:t>Anti-oxidants agents: used to prevent lipids and vitamins oxidation in food products. They are primarily used to prevent auto-oxidation and subsequent development of rancidity and off flavors. These are varied from natural substances (Vitamin C &amp; E) to synthetic substances (BHT &amp; BHA)</a:t>
            </a:r>
          </a:p>
          <a:p>
            <a:pPr algn="just">
              <a:buFont typeface="Arial" panose="020B0604020202020204" pitchFamily="34" charset="0"/>
              <a:buChar char="•"/>
            </a:pPr>
            <a:r>
              <a:rPr lang="en-US" dirty="0"/>
              <a:t>Anti-browning agents: used to prevent both enzymatic and non-enzymatic browning in foods.</a:t>
            </a:r>
          </a:p>
          <a:p>
            <a:pPr marL="0" indent="0">
              <a:buNone/>
            </a:pPr>
            <a:r>
              <a:rPr lang="en-US" dirty="0"/>
              <a:t> </a:t>
            </a:r>
          </a:p>
        </p:txBody>
      </p:sp>
      <p:pic>
        <p:nvPicPr>
          <p:cNvPr id="4" name="Picture 3">
            <a:extLst>
              <a:ext uri="{FF2B5EF4-FFF2-40B4-BE49-F238E27FC236}">
                <a16:creationId xmlns:a16="http://schemas.microsoft.com/office/drawing/2014/main" xmlns="" id="{640C707F-2176-44DD-A3EE-9FD24AE31123}"/>
              </a:ext>
            </a:extLst>
          </p:cNvPr>
          <p:cNvPicPr>
            <a:picLocks noChangeAspect="1"/>
          </p:cNvPicPr>
          <p:nvPr/>
        </p:nvPicPr>
        <p:blipFill>
          <a:blip r:embed="rId2"/>
          <a:stretch>
            <a:fillRect/>
          </a:stretch>
        </p:blipFill>
        <p:spPr>
          <a:xfrm>
            <a:off x="7207625" y="2343711"/>
            <a:ext cx="4023360" cy="2776930"/>
          </a:xfrm>
          <a:prstGeom prst="rect">
            <a:avLst/>
          </a:prstGeom>
        </p:spPr>
      </p:pic>
    </p:spTree>
    <p:extLst>
      <p:ext uri="{BB962C8B-B14F-4D97-AF65-F5344CB8AC3E}">
        <p14:creationId xmlns:p14="http://schemas.microsoft.com/office/powerpoint/2010/main" val="36688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9A89-DB8E-475B-ADB7-77DE1FDC2AD0}"/>
              </a:ext>
            </a:extLst>
          </p:cNvPr>
          <p:cNvSpPr>
            <a:spLocks noGrp="1"/>
          </p:cNvSpPr>
          <p:nvPr>
            <p:ph type="title"/>
          </p:nvPr>
        </p:nvSpPr>
        <p:spPr>
          <a:xfrm>
            <a:off x="1097280" y="742316"/>
            <a:ext cx="10058400" cy="1004315"/>
          </a:xfrm>
        </p:spPr>
        <p:txBody>
          <a:bodyPr/>
          <a:lstStyle/>
          <a:p>
            <a:r>
              <a:rPr lang="en-US" dirty="0">
                <a:solidFill>
                  <a:schemeClr val="accent6">
                    <a:lumMod val="75000"/>
                  </a:schemeClr>
                </a:solidFill>
              </a:rPr>
              <a:t>Food colors</a:t>
            </a:r>
            <a:endParaRPr lang="en-US" dirty="0"/>
          </a:p>
        </p:txBody>
      </p:sp>
      <p:graphicFrame>
        <p:nvGraphicFramePr>
          <p:cNvPr id="4" name="Content Placeholder 3">
            <a:extLst>
              <a:ext uri="{FF2B5EF4-FFF2-40B4-BE49-F238E27FC236}">
                <a16:creationId xmlns:a16="http://schemas.microsoft.com/office/drawing/2014/main" xmlns="" id="{3DBC171F-D3EA-4DCB-868A-F93C8FAFD2F5}"/>
              </a:ext>
            </a:extLst>
          </p:cNvPr>
          <p:cNvGraphicFramePr>
            <a:graphicFrameLocks noGrp="1"/>
          </p:cNvGraphicFramePr>
          <p:nvPr>
            <p:ph idx="1"/>
            <p:extLst/>
          </p:nvPr>
        </p:nvGraphicFramePr>
        <p:xfrm>
          <a:off x="1066800" y="2265811"/>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08F5B037-2493-4C67-A024-6E069051C11E}"/>
              </a:ext>
            </a:extLst>
          </p:cNvPr>
          <p:cNvSpPr/>
          <p:nvPr/>
        </p:nvSpPr>
        <p:spPr>
          <a:xfrm>
            <a:off x="1036320" y="1746631"/>
            <a:ext cx="10088880" cy="923330"/>
          </a:xfrm>
          <a:prstGeom prst="rect">
            <a:avLst/>
          </a:prstGeom>
        </p:spPr>
        <p:txBody>
          <a:bodyPr wrap="square">
            <a:spAutoFit/>
          </a:bodyPr>
          <a:lstStyle/>
          <a:p>
            <a:r>
              <a:rPr lang="en-US" dirty="0"/>
              <a:t>Food colors, also known as food dyes, are substances added to food and beverages to enhance their visual appearance or to compensate for color loss during processing.</a:t>
            </a:r>
          </a:p>
          <a:p>
            <a:r>
              <a:rPr lang="en-US" b="1" dirty="0"/>
              <a:t>Types of colors used as food additives </a:t>
            </a:r>
            <a:r>
              <a:rPr lang="en-US" dirty="0"/>
              <a:t>:</a:t>
            </a:r>
          </a:p>
        </p:txBody>
      </p:sp>
    </p:spTree>
    <p:extLst>
      <p:ext uri="{BB962C8B-B14F-4D97-AF65-F5344CB8AC3E}">
        <p14:creationId xmlns:p14="http://schemas.microsoft.com/office/powerpoint/2010/main" val="409561453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150</TotalTime>
  <Words>3433</Words>
  <Application>Microsoft Office PowerPoint</Application>
  <PresentationFormat>Widescreen</PresentationFormat>
  <Paragraphs>241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Gill Sans MT</vt:lpstr>
      <vt:lpstr>Playfair Display</vt:lpstr>
      <vt:lpstr>Times New Roman</vt:lpstr>
      <vt:lpstr>Wingdings</vt:lpstr>
      <vt:lpstr>Parcel</vt:lpstr>
      <vt:lpstr>Food Chemistry 0711-2101</vt:lpstr>
      <vt:lpstr>Today’s topic</vt:lpstr>
      <vt:lpstr>Introduction</vt:lpstr>
      <vt:lpstr>Functions of Food additives</vt:lpstr>
      <vt:lpstr>Major Categories</vt:lpstr>
      <vt:lpstr>Health Risk of Food Additives</vt:lpstr>
      <vt:lpstr>Preservatives</vt:lpstr>
      <vt:lpstr>Preservatives</vt:lpstr>
      <vt:lpstr>Food colors</vt:lpstr>
      <vt:lpstr>PowerPoint Presentation</vt:lpstr>
      <vt:lpstr>Food  Additives </vt:lpstr>
      <vt:lpstr>Emulsifying and Stabilizing agent</vt:lpstr>
      <vt:lpstr>Stabilizing agent </vt:lpstr>
      <vt:lpstr>Anti cacking agent </vt:lpstr>
      <vt:lpstr>Flavouring agents </vt:lpstr>
      <vt:lpstr>Flavouring agents </vt:lpstr>
      <vt:lpstr>Thickeners</vt:lpstr>
      <vt:lpstr>Thickeners</vt:lpstr>
      <vt:lpstr>Firming agents </vt:lpstr>
      <vt:lpstr>Bleaching and Clarifying agents </vt:lpstr>
      <vt:lpstr>Bleaching and Clarifying agents </vt:lpstr>
      <vt:lpstr>Bleaching and Clarifying agents </vt:lpstr>
      <vt:lpstr>Bleaching and Clarifying agents </vt:lpstr>
      <vt:lpstr>Benefits and Risk of Food Additives </vt:lpstr>
      <vt:lpstr>Risk</vt:lpstr>
      <vt:lpstr>PowerPoint Presentation</vt:lpstr>
      <vt:lpstr>PowerPoint Presentation</vt:lpstr>
      <vt:lpstr>PowerPoint Presentation</vt:lpstr>
      <vt:lpstr>Pigments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Additives </dc:title>
  <dc:creator>MD NAZMUS SAQIB</dc:creator>
  <cp:lastModifiedBy>Microsoft account</cp:lastModifiedBy>
  <cp:revision>9</cp:revision>
  <dcterms:created xsi:type="dcterms:W3CDTF">2024-05-04T11:23:32Z</dcterms:created>
  <dcterms:modified xsi:type="dcterms:W3CDTF">2024-05-06T08:29:41Z</dcterms:modified>
</cp:coreProperties>
</file>