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a7ea47b6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da7ea47b6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a7ea47b6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a7ea47b6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a7ea47b6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da7ea47b6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a7ea47b6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da7ea47b6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a7ea47b6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a7ea47b6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da7ea47b6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da7ea47b6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da7ea47b6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da7ea47b6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a7ea47b6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a7ea47b6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a7ea47b6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a7ea47b6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IoT and Big Data Security</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lang="en" sz="1080"/>
              <a:t>Abdullah Al Mahmud</a:t>
            </a:r>
            <a:endParaRPr sz="1080"/>
          </a:p>
          <a:p>
            <a:pPr indent="0" lvl="0" marL="0" rtl="0" algn="l">
              <a:lnSpc>
                <a:spcPct val="80000"/>
              </a:lnSpc>
              <a:spcBef>
                <a:spcPts val="0"/>
              </a:spcBef>
              <a:spcAft>
                <a:spcPts val="0"/>
              </a:spcAft>
              <a:buSzPts val="605"/>
              <a:buNone/>
            </a:pPr>
            <a:r>
              <a:rPr lang="en" sz="1080"/>
              <a:t>Lecturer</a:t>
            </a:r>
            <a:endParaRPr sz="1080"/>
          </a:p>
          <a:p>
            <a:pPr indent="0" lvl="0" marL="0" rtl="0" algn="l">
              <a:lnSpc>
                <a:spcPct val="80000"/>
              </a:lnSpc>
              <a:spcBef>
                <a:spcPts val="0"/>
              </a:spcBef>
              <a:spcAft>
                <a:spcPts val="0"/>
              </a:spcAft>
              <a:buSzPts val="605"/>
              <a:buNone/>
            </a:pPr>
            <a:r>
              <a:rPr lang="en" sz="1080"/>
              <a:t>Daffodil International University</a:t>
            </a:r>
            <a:endParaRPr sz="10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2829950" y="1867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t>Thank You</a:t>
            </a:r>
            <a:endParaRPr sz="32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IoT Security</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IoT security refers to the protective measures and technologies used to safeguard connected devices and networks in the Internet of Things (IoT). These devices can range from simple household items like smart thermostats and security cameras to complex industrial tools.</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is IoT Security Important?</a:t>
            </a:r>
            <a:endParaRPr/>
          </a:p>
        </p:txBody>
      </p:sp>
      <p:sp>
        <p:nvSpPr>
          <p:cNvPr id="99" name="Google Shape;99;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Data Privacy:</a:t>
            </a:r>
            <a:r>
              <a:rPr lang="en" sz="1400"/>
              <a:t> Many IoT devices collect personal information, which can include sensitive data. Effective security measures prevent this data from being accessed or misused by unauthorized parties.</a:t>
            </a:r>
            <a:endParaRPr sz="1400"/>
          </a:p>
          <a:p>
            <a:pPr indent="0" lvl="0" marL="0" rtl="0" algn="l">
              <a:spcBef>
                <a:spcPts val="1200"/>
              </a:spcBef>
              <a:spcAft>
                <a:spcPts val="0"/>
              </a:spcAft>
              <a:buClr>
                <a:schemeClr val="dk1"/>
              </a:buClr>
              <a:buSzPts val="1100"/>
              <a:buFont typeface="Arial"/>
              <a:buNone/>
            </a:pPr>
            <a:r>
              <a:rPr b="1" lang="en" sz="1400"/>
              <a:t>Infrastructure Security:</a:t>
            </a:r>
            <a:r>
              <a:rPr lang="en" sz="1400"/>
              <a:t> In many cases, IoT devices are part of critical infrastructure systems, such as energy grids or water supply systems. Compromises in IoT security could lead to disruptions in these essential services.</a:t>
            </a:r>
            <a:endParaRPr sz="1400"/>
          </a:p>
          <a:p>
            <a:pPr indent="0" lvl="0" marL="0" rtl="0" algn="l">
              <a:spcBef>
                <a:spcPts val="1200"/>
              </a:spcBef>
              <a:spcAft>
                <a:spcPts val="1200"/>
              </a:spcAft>
              <a:buNone/>
            </a:pPr>
            <a:r>
              <a:rPr b="1" lang="en" sz="1400"/>
              <a:t>Economic Impact:</a:t>
            </a:r>
            <a:r>
              <a:rPr lang="en" sz="1400"/>
              <a:t> Security breaches can lead to significant financial losses due to theft of intellectual property, manipulation of data, and the cost of restoring systems to normal operations.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IoT security challenges</a:t>
            </a:r>
            <a:endParaRPr/>
          </a:p>
        </p:txBody>
      </p:sp>
      <p:sp>
        <p:nvSpPr>
          <p:cNvPr id="105" name="Google Shape;105;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30000"/>
              </a:lnSpc>
              <a:spcBef>
                <a:spcPts val="1200"/>
              </a:spcBef>
              <a:spcAft>
                <a:spcPts val="0"/>
              </a:spcAft>
              <a:buClr>
                <a:schemeClr val="dk1"/>
              </a:buClr>
              <a:buSzPts val="852"/>
              <a:buFont typeface="Arial"/>
              <a:buNone/>
            </a:pPr>
            <a:r>
              <a:rPr b="1" lang="en" sz="1207">
                <a:solidFill>
                  <a:srgbClr val="0D0D0D"/>
                </a:solidFill>
                <a:highlight>
                  <a:srgbClr val="FFFFFF"/>
                </a:highlight>
                <a:latin typeface="Roboto"/>
                <a:ea typeface="Roboto"/>
                <a:cs typeface="Roboto"/>
                <a:sym typeface="Roboto"/>
              </a:rPr>
              <a:t>Weak Authentication and Authorization</a:t>
            </a:r>
            <a:endParaRPr b="1" sz="1207">
              <a:solidFill>
                <a:srgbClr val="0D0D0D"/>
              </a:solidFill>
              <a:highlight>
                <a:srgbClr val="FFFFFF"/>
              </a:highlight>
              <a:latin typeface="Roboto"/>
              <a:ea typeface="Roboto"/>
              <a:cs typeface="Roboto"/>
              <a:sym typeface="Roboto"/>
            </a:endParaRPr>
          </a:p>
          <a:p>
            <a:pPr indent="-305276" lvl="0" marL="457200" rtl="0" algn="l">
              <a:lnSpc>
                <a:spcPct val="95000"/>
              </a:lnSpc>
              <a:spcBef>
                <a:spcPts val="200"/>
              </a:spcBef>
              <a:spcAft>
                <a:spcPts val="0"/>
              </a:spcAft>
              <a:buClr>
                <a:srgbClr val="0D0D0D"/>
              </a:buClr>
              <a:buSzPts val="1208"/>
              <a:buFont typeface="Roboto"/>
              <a:buChar char="●"/>
            </a:pPr>
            <a:r>
              <a:rPr b="1" lang="en" sz="1207">
                <a:solidFill>
                  <a:srgbClr val="0D0D0D"/>
                </a:solidFill>
                <a:highlight>
                  <a:srgbClr val="FFFFFF"/>
                </a:highlight>
                <a:latin typeface="Roboto"/>
                <a:ea typeface="Roboto"/>
                <a:cs typeface="Roboto"/>
                <a:sym typeface="Roboto"/>
              </a:rPr>
              <a:t>Issue</a:t>
            </a:r>
            <a:r>
              <a:rPr lang="en" sz="1207">
                <a:solidFill>
                  <a:srgbClr val="0D0D0D"/>
                </a:solidFill>
                <a:highlight>
                  <a:srgbClr val="FFFFFF"/>
                </a:highlight>
                <a:latin typeface="Roboto"/>
                <a:ea typeface="Roboto"/>
                <a:cs typeface="Roboto"/>
                <a:sym typeface="Roboto"/>
              </a:rPr>
              <a:t>: Many IoT devices come with simple or default usernames and passwords that are easy to guess or are widely known, making them vulnerable to unauthorized access. Additionally, some devices lack robust mechanisms to manage who has the rights to access and control them.</a:t>
            </a:r>
            <a:endParaRPr sz="1207">
              <a:solidFill>
                <a:srgbClr val="0D0D0D"/>
              </a:solidFill>
              <a:highlight>
                <a:srgbClr val="FFFFFF"/>
              </a:highlight>
              <a:latin typeface="Roboto"/>
              <a:ea typeface="Roboto"/>
              <a:cs typeface="Roboto"/>
              <a:sym typeface="Roboto"/>
            </a:endParaRPr>
          </a:p>
          <a:p>
            <a:pPr indent="-305276" lvl="0" marL="457200" rtl="0" algn="l">
              <a:lnSpc>
                <a:spcPct val="95000"/>
              </a:lnSpc>
              <a:spcBef>
                <a:spcPts val="0"/>
              </a:spcBef>
              <a:spcAft>
                <a:spcPts val="0"/>
              </a:spcAft>
              <a:buClr>
                <a:srgbClr val="0D0D0D"/>
              </a:buClr>
              <a:buSzPts val="1208"/>
              <a:buFont typeface="Roboto"/>
              <a:buChar char="●"/>
            </a:pPr>
            <a:r>
              <a:rPr b="1" lang="en" sz="1207">
                <a:solidFill>
                  <a:srgbClr val="0D0D0D"/>
                </a:solidFill>
                <a:highlight>
                  <a:srgbClr val="FFFFFF"/>
                </a:highlight>
                <a:latin typeface="Roboto"/>
                <a:ea typeface="Roboto"/>
                <a:cs typeface="Roboto"/>
                <a:sym typeface="Roboto"/>
              </a:rPr>
              <a:t>Impact</a:t>
            </a:r>
            <a:r>
              <a:rPr lang="en" sz="1207">
                <a:solidFill>
                  <a:srgbClr val="0D0D0D"/>
                </a:solidFill>
                <a:highlight>
                  <a:srgbClr val="FFFFFF"/>
                </a:highlight>
                <a:latin typeface="Roboto"/>
                <a:ea typeface="Roboto"/>
                <a:cs typeface="Roboto"/>
                <a:sym typeface="Roboto"/>
              </a:rPr>
              <a:t>: This can lead to unauthorized access, where attackers could take control of devices, manipulate their functionalities, or access sensitive data.</a:t>
            </a:r>
            <a:endParaRPr sz="1207">
              <a:solidFill>
                <a:srgbClr val="0D0D0D"/>
              </a:solidFill>
              <a:highlight>
                <a:srgbClr val="FFFFFF"/>
              </a:highlight>
              <a:latin typeface="Roboto"/>
              <a:ea typeface="Roboto"/>
              <a:cs typeface="Roboto"/>
              <a:sym typeface="Roboto"/>
            </a:endParaRPr>
          </a:p>
          <a:p>
            <a:pPr indent="0" lvl="0" marL="0" rtl="0" algn="l">
              <a:lnSpc>
                <a:spcPct val="130000"/>
              </a:lnSpc>
              <a:spcBef>
                <a:spcPts val="1200"/>
              </a:spcBef>
              <a:spcAft>
                <a:spcPts val="0"/>
              </a:spcAft>
              <a:buClr>
                <a:schemeClr val="dk1"/>
              </a:buClr>
              <a:buSzPts val="852"/>
              <a:buFont typeface="Arial"/>
              <a:buNone/>
            </a:pPr>
            <a:r>
              <a:rPr b="1" lang="en" sz="1207">
                <a:solidFill>
                  <a:srgbClr val="0D0D0D"/>
                </a:solidFill>
                <a:highlight>
                  <a:srgbClr val="FFFFFF"/>
                </a:highlight>
                <a:latin typeface="Roboto"/>
                <a:ea typeface="Roboto"/>
                <a:cs typeface="Roboto"/>
                <a:sym typeface="Roboto"/>
              </a:rPr>
              <a:t>Lack of Encryption</a:t>
            </a:r>
            <a:endParaRPr b="1" sz="1207">
              <a:solidFill>
                <a:srgbClr val="0D0D0D"/>
              </a:solidFill>
              <a:highlight>
                <a:srgbClr val="FFFFFF"/>
              </a:highlight>
              <a:latin typeface="Roboto"/>
              <a:ea typeface="Roboto"/>
              <a:cs typeface="Roboto"/>
              <a:sym typeface="Roboto"/>
            </a:endParaRPr>
          </a:p>
          <a:p>
            <a:pPr indent="-305276" lvl="0" marL="457200" rtl="0" algn="l">
              <a:lnSpc>
                <a:spcPct val="95000"/>
              </a:lnSpc>
              <a:spcBef>
                <a:spcPts val="200"/>
              </a:spcBef>
              <a:spcAft>
                <a:spcPts val="0"/>
              </a:spcAft>
              <a:buClr>
                <a:srgbClr val="0D0D0D"/>
              </a:buClr>
              <a:buSzPts val="1208"/>
              <a:buFont typeface="Roboto"/>
              <a:buChar char="●"/>
            </a:pPr>
            <a:r>
              <a:rPr b="1" lang="en" sz="1207">
                <a:solidFill>
                  <a:srgbClr val="0D0D0D"/>
                </a:solidFill>
                <a:highlight>
                  <a:srgbClr val="FFFFFF"/>
                </a:highlight>
                <a:latin typeface="Roboto"/>
                <a:ea typeface="Roboto"/>
                <a:cs typeface="Roboto"/>
                <a:sym typeface="Roboto"/>
              </a:rPr>
              <a:t>Issue</a:t>
            </a:r>
            <a:r>
              <a:rPr lang="en" sz="1207">
                <a:solidFill>
                  <a:srgbClr val="0D0D0D"/>
                </a:solidFill>
                <a:highlight>
                  <a:srgbClr val="FFFFFF"/>
                </a:highlight>
                <a:latin typeface="Roboto"/>
                <a:ea typeface="Roboto"/>
                <a:cs typeface="Roboto"/>
                <a:sym typeface="Roboto"/>
              </a:rPr>
              <a:t>: Encryption is critical for protecting data in transit and at rest, yet many IoT devices do not encrypt their data. This makes the information they send and store susceptible to interception and misuse.</a:t>
            </a:r>
            <a:endParaRPr sz="1207">
              <a:solidFill>
                <a:srgbClr val="0D0D0D"/>
              </a:solidFill>
              <a:highlight>
                <a:srgbClr val="FFFFFF"/>
              </a:highlight>
              <a:latin typeface="Roboto"/>
              <a:ea typeface="Roboto"/>
              <a:cs typeface="Roboto"/>
              <a:sym typeface="Roboto"/>
            </a:endParaRPr>
          </a:p>
          <a:p>
            <a:pPr indent="-305276" lvl="0" marL="457200" rtl="0" algn="l">
              <a:lnSpc>
                <a:spcPct val="95000"/>
              </a:lnSpc>
              <a:spcBef>
                <a:spcPts val="0"/>
              </a:spcBef>
              <a:spcAft>
                <a:spcPts val="0"/>
              </a:spcAft>
              <a:buClr>
                <a:srgbClr val="0D0D0D"/>
              </a:buClr>
              <a:buSzPts val="1208"/>
              <a:buFont typeface="Roboto"/>
              <a:buChar char="●"/>
            </a:pPr>
            <a:r>
              <a:rPr b="1" lang="en" sz="1207">
                <a:solidFill>
                  <a:srgbClr val="0D0D0D"/>
                </a:solidFill>
                <a:highlight>
                  <a:srgbClr val="FFFFFF"/>
                </a:highlight>
                <a:latin typeface="Roboto"/>
                <a:ea typeface="Roboto"/>
                <a:cs typeface="Roboto"/>
                <a:sym typeface="Roboto"/>
              </a:rPr>
              <a:t>Impact</a:t>
            </a:r>
            <a:r>
              <a:rPr lang="en" sz="1207">
                <a:solidFill>
                  <a:srgbClr val="0D0D0D"/>
                </a:solidFill>
                <a:highlight>
                  <a:srgbClr val="FFFFFF"/>
                </a:highlight>
                <a:latin typeface="Roboto"/>
                <a:ea typeface="Roboto"/>
                <a:cs typeface="Roboto"/>
                <a:sym typeface="Roboto"/>
              </a:rPr>
              <a:t>: Without encryption, data such as personal information, business data, and even control commands can be read and altered by attackers, leading to privacy breaches and manipulation of device operations.</a:t>
            </a:r>
            <a:endParaRPr sz="1672"/>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2672"/>
              <a:buNone/>
            </a:pPr>
            <a:r>
              <a:rPr lang="en" sz="2320"/>
              <a:t>IoT security challenges</a:t>
            </a:r>
            <a:endParaRPr sz="2320"/>
          </a:p>
        </p:txBody>
      </p:sp>
      <p:sp>
        <p:nvSpPr>
          <p:cNvPr id="111" name="Google Shape;111;p17"/>
          <p:cNvSpPr txBox="1"/>
          <p:nvPr>
            <p:ph idx="1" type="body"/>
          </p:nvPr>
        </p:nvSpPr>
        <p:spPr>
          <a:xfrm>
            <a:off x="311700" y="1152475"/>
            <a:ext cx="8520600" cy="3822600"/>
          </a:xfrm>
          <a:prstGeom prst="rect">
            <a:avLst/>
          </a:prstGeom>
        </p:spPr>
        <p:txBody>
          <a:bodyPr anchorCtr="0" anchor="t" bIns="91425" lIns="91425" spcFirstLastPara="1" rIns="91425" wrap="square" tIns="91425">
            <a:noAutofit/>
          </a:bodyPr>
          <a:lstStyle/>
          <a:p>
            <a:pPr indent="0" lvl="0" marL="0" rtl="0" algn="l">
              <a:lnSpc>
                <a:spcPct val="140000"/>
              </a:lnSpc>
              <a:spcBef>
                <a:spcPts val="1200"/>
              </a:spcBef>
              <a:spcAft>
                <a:spcPts val="0"/>
              </a:spcAft>
              <a:buSzPts val="935"/>
              <a:buNone/>
            </a:pPr>
            <a:r>
              <a:rPr b="1" lang="en" sz="1120">
                <a:solidFill>
                  <a:srgbClr val="0D0D0D"/>
                </a:solidFill>
                <a:highlight>
                  <a:srgbClr val="FFFFFF"/>
                </a:highlight>
                <a:latin typeface="Roboto"/>
                <a:ea typeface="Roboto"/>
                <a:cs typeface="Roboto"/>
                <a:sym typeface="Roboto"/>
              </a:rPr>
              <a:t>Vulnerabilities in Firmware and Software</a:t>
            </a:r>
            <a:endParaRPr b="1"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20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Issue</a:t>
            </a:r>
            <a:r>
              <a:rPr lang="en" sz="1120">
                <a:solidFill>
                  <a:srgbClr val="0D0D0D"/>
                </a:solidFill>
                <a:highlight>
                  <a:srgbClr val="FFFFFF"/>
                </a:highlight>
                <a:latin typeface="Roboto"/>
                <a:ea typeface="Roboto"/>
                <a:cs typeface="Roboto"/>
                <a:sym typeface="Roboto"/>
              </a:rPr>
              <a:t>: IoT devices often operate on firmware that may not be regularly updated or patched, leaving known vulnerabilities unaddressed. The software on these devices can also be outdated or have inherent flaws due to poor design or implementation.</a:t>
            </a:r>
            <a:endParaRPr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Impact</a:t>
            </a:r>
            <a:r>
              <a:rPr lang="en" sz="1120">
                <a:solidFill>
                  <a:srgbClr val="0D0D0D"/>
                </a:solidFill>
                <a:highlight>
                  <a:srgbClr val="FFFFFF"/>
                </a:highlight>
                <a:latin typeface="Roboto"/>
                <a:ea typeface="Roboto"/>
                <a:cs typeface="Roboto"/>
                <a:sym typeface="Roboto"/>
              </a:rPr>
              <a:t>: These vulnerabilities can be exploited by cybercriminals to gain unauthorized access, disrupt device functionality, or use the devices as entry points into wider networks.</a:t>
            </a:r>
            <a:endParaRPr sz="1120">
              <a:solidFill>
                <a:srgbClr val="0D0D0D"/>
              </a:solidFill>
              <a:highlight>
                <a:srgbClr val="FFFFFF"/>
              </a:highlight>
              <a:latin typeface="Roboto"/>
              <a:ea typeface="Roboto"/>
              <a:cs typeface="Roboto"/>
              <a:sym typeface="Roboto"/>
            </a:endParaRPr>
          </a:p>
          <a:p>
            <a:pPr indent="0" lvl="0" marL="0" rtl="0" algn="l">
              <a:lnSpc>
                <a:spcPct val="140000"/>
              </a:lnSpc>
              <a:spcBef>
                <a:spcPts val="1200"/>
              </a:spcBef>
              <a:spcAft>
                <a:spcPts val="0"/>
              </a:spcAft>
              <a:buSzPts val="935"/>
              <a:buNone/>
            </a:pPr>
            <a:r>
              <a:rPr b="1" lang="en" sz="1120">
                <a:solidFill>
                  <a:srgbClr val="0D0D0D"/>
                </a:solidFill>
                <a:highlight>
                  <a:srgbClr val="FFFFFF"/>
                </a:highlight>
                <a:latin typeface="Roboto"/>
                <a:ea typeface="Roboto"/>
                <a:cs typeface="Roboto"/>
                <a:sym typeface="Roboto"/>
              </a:rPr>
              <a:t>Insecure Communications</a:t>
            </a:r>
            <a:endParaRPr b="1"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20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Issue</a:t>
            </a:r>
            <a:r>
              <a:rPr lang="en" sz="1120">
                <a:solidFill>
                  <a:srgbClr val="0D0D0D"/>
                </a:solidFill>
                <a:highlight>
                  <a:srgbClr val="FFFFFF"/>
                </a:highlight>
                <a:latin typeface="Roboto"/>
                <a:ea typeface="Roboto"/>
                <a:cs typeface="Roboto"/>
                <a:sym typeface="Roboto"/>
              </a:rPr>
              <a:t>: Many IoT devices communicate over networks without any security measures in place, such as secure protocols (e.g., HTTPS, TLS). This exposes their communications to potential eavesdropping or interception by malicious actors.</a:t>
            </a:r>
            <a:endParaRPr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Impact</a:t>
            </a:r>
            <a:r>
              <a:rPr lang="en" sz="1120">
                <a:solidFill>
                  <a:srgbClr val="0D0D0D"/>
                </a:solidFill>
                <a:highlight>
                  <a:srgbClr val="FFFFFF"/>
                </a:highlight>
                <a:latin typeface="Roboto"/>
                <a:ea typeface="Roboto"/>
                <a:cs typeface="Roboto"/>
                <a:sym typeface="Roboto"/>
              </a:rPr>
              <a:t>: Insecure communications can lead to data being intercepted during transmission. Attackers could gain sensitive information or even alter communications to issue unauthorized commands to IoT devices.</a:t>
            </a:r>
            <a:endParaRPr sz="1120">
              <a:solidFill>
                <a:srgbClr val="0D0D0D"/>
              </a:solidFill>
              <a:highlight>
                <a:srgbClr val="FFFFFF"/>
              </a:highlight>
              <a:latin typeface="Roboto"/>
              <a:ea typeface="Roboto"/>
              <a:cs typeface="Roboto"/>
              <a:sym typeface="Roboto"/>
            </a:endParaRPr>
          </a:p>
          <a:p>
            <a:pPr indent="0" lvl="0" marL="0" rtl="0" algn="l">
              <a:lnSpc>
                <a:spcPct val="140000"/>
              </a:lnSpc>
              <a:spcBef>
                <a:spcPts val="1200"/>
              </a:spcBef>
              <a:spcAft>
                <a:spcPts val="0"/>
              </a:spcAft>
              <a:buSzPts val="935"/>
              <a:buNone/>
            </a:pPr>
            <a:r>
              <a:rPr b="1" lang="en" sz="1120">
                <a:solidFill>
                  <a:srgbClr val="0D0D0D"/>
                </a:solidFill>
                <a:highlight>
                  <a:srgbClr val="FFFFFF"/>
                </a:highlight>
                <a:latin typeface="Roboto"/>
                <a:ea typeface="Roboto"/>
                <a:cs typeface="Roboto"/>
                <a:sym typeface="Roboto"/>
              </a:rPr>
              <a:t>Difficulty in Patching and Updating Devices</a:t>
            </a:r>
            <a:endParaRPr b="1"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20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Issue</a:t>
            </a:r>
            <a:r>
              <a:rPr lang="en" sz="1120">
                <a:solidFill>
                  <a:srgbClr val="0D0D0D"/>
                </a:solidFill>
                <a:highlight>
                  <a:srgbClr val="FFFFFF"/>
                </a:highlight>
                <a:latin typeface="Roboto"/>
                <a:ea typeface="Roboto"/>
                <a:cs typeface="Roboto"/>
                <a:sym typeface="Roboto"/>
              </a:rPr>
              <a:t>: IoT devices often have limited interfaces for updates or require manual interventions to install patches. Some may not even have the capability to be updated remotely, or manufacturers may cease support for older devices.</a:t>
            </a:r>
            <a:endParaRPr sz="1120">
              <a:solidFill>
                <a:srgbClr val="0D0D0D"/>
              </a:solidFill>
              <a:highlight>
                <a:srgbClr val="FFFFFF"/>
              </a:highlight>
              <a:latin typeface="Roboto"/>
              <a:ea typeface="Roboto"/>
              <a:cs typeface="Roboto"/>
              <a:sym typeface="Roboto"/>
            </a:endParaRPr>
          </a:p>
          <a:p>
            <a:pPr indent="-299720" lvl="0" marL="457200" rtl="0" algn="l">
              <a:lnSpc>
                <a:spcPct val="105000"/>
              </a:lnSpc>
              <a:spcBef>
                <a:spcPts val="0"/>
              </a:spcBef>
              <a:spcAft>
                <a:spcPts val="0"/>
              </a:spcAft>
              <a:buClr>
                <a:srgbClr val="0D0D0D"/>
              </a:buClr>
              <a:buSzPts val="1120"/>
              <a:buFont typeface="Roboto"/>
              <a:buChar char="●"/>
            </a:pPr>
            <a:r>
              <a:rPr b="1" lang="en" sz="1120">
                <a:solidFill>
                  <a:srgbClr val="0D0D0D"/>
                </a:solidFill>
                <a:highlight>
                  <a:srgbClr val="FFFFFF"/>
                </a:highlight>
                <a:latin typeface="Roboto"/>
                <a:ea typeface="Roboto"/>
                <a:cs typeface="Roboto"/>
                <a:sym typeface="Roboto"/>
              </a:rPr>
              <a:t>Impact</a:t>
            </a:r>
            <a:r>
              <a:rPr lang="en" sz="1120">
                <a:solidFill>
                  <a:srgbClr val="0D0D0D"/>
                </a:solidFill>
                <a:highlight>
                  <a:srgbClr val="FFFFFF"/>
                </a:highlight>
                <a:latin typeface="Roboto"/>
                <a:ea typeface="Roboto"/>
                <a:cs typeface="Roboto"/>
                <a:sym typeface="Roboto"/>
              </a:rPr>
              <a:t>: The inability to easily update devices means that once vulnerabilities are discovered, they may remain unpatched, leaving devices perpetually at risk. This makes maintaining long-term security for IoT devices challenging and increases the risk of successful cyber attacks.</a:t>
            </a:r>
            <a:endParaRPr b="1" sz="1205">
              <a:solidFill>
                <a:srgbClr val="0D0D0D"/>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6678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protect IoT systems and devices</a:t>
            </a:r>
            <a:endParaRPr/>
          </a:p>
        </p:txBody>
      </p:sp>
      <p:sp>
        <p:nvSpPr>
          <p:cNvPr id="117" name="Google Shape;117;p18"/>
          <p:cNvSpPr txBox="1"/>
          <p:nvPr>
            <p:ph idx="1" type="body"/>
          </p:nvPr>
        </p:nvSpPr>
        <p:spPr>
          <a:xfrm>
            <a:off x="481550" y="1443700"/>
            <a:ext cx="7688700" cy="3466500"/>
          </a:xfrm>
          <a:prstGeom prst="rect">
            <a:avLst/>
          </a:prstGeom>
        </p:spPr>
        <p:txBody>
          <a:bodyPr anchorCtr="0" anchor="t" bIns="91425" lIns="91425" spcFirstLastPara="1" rIns="91425" wrap="square" tIns="91425">
            <a:noAutofit/>
          </a:bodyPr>
          <a:lstStyle/>
          <a:p>
            <a:pPr indent="0" lvl="0" marL="0" rtl="0" algn="l">
              <a:lnSpc>
                <a:spcPct val="160000"/>
              </a:lnSpc>
              <a:spcBef>
                <a:spcPts val="1400"/>
              </a:spcBef>
              <a:spcAft>
                <a:spcPts val="0"/>
              </a:spcAft>
              <a:buClr>
                <a:schemeClr val="dk1"/>
              </a:buClr>
              <a:buSzPts val="605"/>
              <a:buFont typeface="Arial"/>
              <a:buNone/>
            </a:pPr>
            <a:r>
              <a:rPr b="1" lang="en" sz="1207">
                <a:solidFill>
                  <a:srgbClr val="0D0D0D"/>
                </a:solidFill>
                <a:highlight>
                  <a:srgbClr val="FFFFFF"/>
                </a:highlight>
                <a:latin typeface="Roboto"/>
                <a:ea typeface="Roboto"/>
                <a:cs typeface="Roboto"/>
                <a:sym typeface="Roboto"/>
              </a:rPr>
              <a:t>1. Design Phase Integration</a:t>
            </a:r>
            <a:endParaRPr b="1" sz="1207">
              <a:solidFill>
                <a:srgbClr val="0D0D0D"/>
              </a:solidFill>
              <a:highlight>
                <a:srgbClr val="FFFFFF"/>
              </a:highlight>
              <a:latin typeface="Roboto"/>
              <a:ea typeface="Roboto"/>
              <a:cs typeface="Roboto"/>
              <a:sym typeface="Roboto"/>
            </a:endParaRPr>
          </a:p>
          <a:p>
            <a:pPr indent="-289560" lvl="0" marL="457200" rtl="0" algn="l">
              <a:spcBef>
                <a:spcPts val="400"/>
              </a:spcBef>
              <a:spcAft>
                <a:spcPts val="0"/>
              </a:spcAft>
              <a:buClr>
                <a:srgbClr val="0D0D0D"/>
              </a:buClr>
              <a:buSzPts val="960"/>
              <a:buFont typeface="Roboto"/>
              <a:buChar char="●"/>
            </a:pPr>
            <a:r>
              <a:rPr lang="en" sz="960">
                <a:solidFill>
                  <a:srgbClr val="0D0D0D"/>
                </a:solidFill>
                <a:highlight>
                  <a:srgbClr val="FFFFFF"/>
                </a:highlight>
                <a:latin typeface="Roboto"/>
                <a:ea typeface="Roboto"/>
                <a:cs typeface="Roboto"/>
                <a:sym typeface="Roboto"/>
              </a:rPr>
              <a:t>Security by Design: Introduce IoT security during the design phase of device development. This involves enabling security by default, using the most recent operating systems, and choosing secure hardware.</a:t>
            </a:r>
            <a:endParaRPr sz="960">
              <a:solidFill>
                <a:srgbClr val="0D0D0D"/>
              </a:solidFill>
              <a:highlight>
                <a:srgbClr val="FFFFFF"/>
              </a:highlight>
              <a:latin typeface="Roboto"/>
              <a:ea typeface="Roboto"/>
              <a:cs typeface="Roboto"/>
              <a:sym typeface="Roboto"/>
            </a:endParaRPr>
          </a:p>
          <a:p>
            <a:pPr indent="-289560" lvl="0" marL="457200" rtl="0" algn="l">
              <a:spcBef>
                <a:spcPts val="0"/>
              </a:spcBef>
              <a:spcAft>
                <a:spcPts val="0"/>
              </a:spcAft>
              <a:buClr>
                <a:srgbClr val="0D0D0D"/>
              </a:buClr>
              <a:buSzPts val="960"/>
              <a:buFont typeface="Roboto"/>
              <a:buChar char="●"/>
            </a:pPr>
            <a:r>
              <a:rPr lang="en" sz="960">
                <a:solidFill>
                  <a:srgbClr val="0D0D0D"/>
                </a:solidFill>
                <a:highlight>
                  <a:srgbClr val="FFFFFF"/>
                </a:highlight>
                <a:latin typeface="Roboto"/>
                <a:ea typeface="Roboto"/>
                <a:cs typeface="Roboto"/>
                <a:sym typeface="Roboto"/>
              </a:rPr>
              <a:t>IoT developers should continually assess cybersecurity vulnerabilities throughout each stage of development, not just during the design phase</a:t>
            </a:r>
            <a:endParaRPr sz="960">
              <a:solidFill>
                <a:srgbClr val="0D0D0D"/>
              </a:solidFill>
              <a:highlight>
                <a:srgbClr val="FFFFFF"/>
              </a:highlight>
              <a:latin typeface="Roboto"/>
              <a:ea typeface="Roboto"/>
              <a:cs typeface="Roboto"/>
              <a:sym typeface="Roboto"/>
            </a:endParaRPr>
          </a:p>
          <a:p>
            <a:pPr indent="0" lvl="0" marL="0" rtl="0" algn="l">
              <a:lnSpc>
                <a:spcPct val="160000"/>
              </a:lnSpc>
              <a:spcBef>
                <a:spcPts val="1400"/>
              </a:spcBef>
              <a:spcAft>
                <a:spcPts val="0"/>
              </a:spcAft>
              <a:buClr>
                <a:schemeClr val="dk1"/>
              </a:buClr>
              <a:buSzPts val="605"/>
              <a:buFont typeface="Arial"/>
              <a:buNone/>
            </a:pPr>
            <a:r>
              <a:rPr b="1" lang="en" sz="1207">
                <a:solidFill>
                  <a:srgbClr val="0D0D0D"/>
                </a:solidFill>
                <a:highlight>
                  <a:srgbClr val="FFFFFF"/>
                </a:highlight>
                <a:latin typeface="Roboto"/>
                <a:ea typeface="Roboto"/>
                <a:cs typeface="Roboto"/>
                <a:sym typeface="Roboto"/>
              </a:rPr>
              <a:t>2. Cryptographic Measures</a:t>
            </a:r>
            <a:endParaRPr b="1" sz="1207">
              <a:solidFill>
                <a:srgbClr val="0D0D0D"/>
              </a:solidFill>
              <a:highlight>
                <a:srgbClr val="FFFFFF"/>
              </a:highlight>
              <a:latin typeface="Roboto"/>
              <a:ea typeface="Roboto"/>
              <a:cs typeface="Roboto"/>
              <a:sym typeface="Roboto"/>
            </a:endParaRPr>
          </a:p>
          <a:p>
            <a:pPr indent="-289560" lvl="0" marL="457200" rtl="0" algn="l">
              <a:spcBef>
                <a:spcPts val="400"/>
              </a:spcBef>
              <a:spcAft>
                <a:spcPts val="0"/>
              </a:spcAft>
              <a:buClr>
                <a:srgbClr val="0D0D0D"/>
              </a:buClr>
              <a:buSzPts val="960"/>
              <a:buFont typeface="Roboto"/>
              <a:buChar char="●"/>
            </a:pPr>
            <a:r>
              <a:rPr lang="en" sz="960">
                <a:solidFill>
                  <a:srgbClr val="0D0D0D"/>
                </a:solidFill>
                <a:highlight>
                  <a:srgbClr val="FFFFFF"/>
                </a:highlight>
                <a:latin typeface="Roboto"/>
                <a:ea typeface="Roboto"/>
                <a:cs typeface="Roboto"/>
                <a:sym typeface="Roboto"/>
              </a:rPr>
              <a:t>Secure client-server connections by the encryption and decryption of private messages. This ensures the confidentiality and integrity of data transmitted between devices.</a:t>
            </a:r>
            <a:endParaRPr sz="960">
              <a:solidFill>
                <a:srgbClr val="0D0D0D"/>
              </a:solidFill>
              <a:highlight>
                <a:srgbClr val="FFFFFF"/>
              </a:highlight>
              <a:latin typeface="Roboto"/>
              <a:ea typeface="Roboto"/>
              <a:cs typeface="Roboto"/>
              <a:sym typeface="Roboto"/>
            </a:endParaRPr>
          </a:p>
          <a:p>
            <a:pPr indent="0" lvl="0" marL="0" rtl="0" algn="l">
              <a:lnSpc>
                <a:spcPct val="160000"/>
              </a:lnSpc>
              <a:spcBef>
                <a:spcPts val="1400"/>
              </a:spcBef>
              <a:spcAft>
                <a:spcPts val="0"/>
              </a:spcAft>
              <a:buSzPts val="605"/>
              <a:buNone/>
            </a:pPr>
            <a:r>
              <a:rPr b="1" lang="en" sz="1207">
                <a:solidFill>
                  <a:srgbClr val="0D0D0D"/>
                </a:solidFill>
                <a:highlight>
                  <a:srgbClr val="FFFFFF"/>
                </a:highlight>
                <a:latin typeface="Roboto"/>
                <a:ea typeface="Roboto"/>
                <a:cs typeface="Roboto"/>
                <a:sym typeface="Roboto"/>
              </a:rPr>
              <a:t>3. Network Security</a:t>
            </a:r>
            <a:endParaRPr b="1" sz="1207">
              <a:solidFill>
                <a:srgbClr val="0D0D0D"/>
              </a:solidFill>
              <a:highlight>
                <a:srgbClr val="FFFFFF"/>
              </a:highlight>
              <a:latin typeface="Roboto"/>
              <a:ea typeface="Roboto"/>
              <a:cs typeface="Roboto"/>
              <a:sym typeface="Roboto"/>
            </a:endParaRPr>
          </a:p>
          <a:p>
            <a:pPr indent="-289560" lvl="0" marL="457200" rtl="0" algn="l">
              <a:spcBef>
                <a:spcPts val="400"/>
              </a:spcBef>
              <a:spcAft>
                <a:spcPts val="0"/>
              </a:spcAft>
              <a:buClr>
                <a:srgbClr val="0D0D0D"/>
              </a:buClr>
              <a:buSzPts val="960"/>
              <a:buFont typeface="Roboto"/>
              <a:buChar char="●"/>
            </a:pPr>
            <a:r>
              <a:rPr lang="en" sz="960">
                <a:solidFill>
                  <a:srgbClr val="0D0D0D"/>
                </a:solidFill>
                <a:highlight>
                  <a:srgbClr val="FFFFFF"/>
                </a:highlight>
                <a:latin typeface="Roboto"/>
                <a:ea typeface="Roboto"/>
                <a:cs typeface="Roboto"/>
                <a:sym typeface="Roboto"/>
              </a:rPr>
              <a:t>Networks provide a huge opportunity for threat actors to remotely control IoT devices. Because networks involve both digital and physical components, on-premises IoT security should address both types of access points. Protecting an IoT network includes ensuring port security, disabling port forwarding and never opening ports when not needed; using antimalware, firewalls, intrusion detection systems and intrusion prevention systems; blocking unauthorized IP addresses; and ensuring systems are patched and up to date.</a:t>
            </a:r>
            <a:endParaRPr sz="1014"/>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protect IoT systems and devices</a:t>
            </a:r>
            <a:endParaRPr/>
          </a:p>
        </p:txBody>
      </p:sp>
      <p:sp>
        <p:nvSpPr>
          <p:cNvPr id="123" name="Google Shape;123;p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b="1" lang="en" sz="1378">
                <a:solidFill>
                  <a:srgbClr val="0D0D0D"/>
                </a:solidFill>
                <a:highlight>
                  <a:srgbClr val="FFFFFF"/>
                </a:highlight>
                <a:latin typeface="Roboto"/>
                <a:ea typeface="Roboto"/>
                <a:cs typeface="Roboto"/>
                <a:sym typeface="Roboto"/>
              </a:rPr>
              <a:t>4. API security:</a:t>
            </a:r>
            <a:endParaRPr b="1" sz="1378">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SzPts val="852"/>
              <a:buNone/>
            </a:pPr>
            <a:r>
              <a:rPr lang="en" sz="991">
                <a:solidFill>
                  <a:srgbClr val="0D0D0D"/>
                </a:solidFill>
                <a:highlight>
                  <a:srgbClr val="FFFFFF"/>
                </a:highlight>
                <a:latin typeface="Roboto"/>
                <a:ea typeface="Roboto"/>
                <a:cs typeface="Roboto"/>
                <a:sym typeface="Roboto"/>
              </a:rPr>
              <a:t>APIs are the backbone of most sophisticated websites. They enable travel agencies, for example, to aggregate flight information from multiple airlines into one location. Unfortunately, hackers can compromise these channels of communication, making API security necessary for protecting the integrity of data being sent from IoT devices to back-end systems and ensuring only authorized devices, developers and apps communicate with APIs. T-Mobile's 2018 data breach exposed the consequences of poor API security. Due to a leaky API, the mobile giant exposed the personal data of more than 2 million customers, including billing ZIP codes, phone numbers and account numbers. </a:t>
            </a:r>
            <a:endParaRPr sz="991">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SzPts val="852"/>
              <a:buNone/>
            </a:pPr>
            <a:r>
              <a:rPr b="1" lang="en" sz="1340">
                <a:solidFill>
                  <a:srgbClr val="0D0D0D"/>
                </a:solidFill>
                <a:highlight>
                  <a:srgbClr val="FFFFFF"/>
                </a:highlight>
                <a:latin typeface="Roboto"/>
                <a:ea typeface="Roboto"/>
                <a:cs typeface="Roboto"/>
                <a:sym typeface="Roboto"/>
              </a:rPr>
              <a:t>5. Patch management and continuous software updates. </a:t>
            </a:r>
            <a:endParaRPr b="1" sz="1340">
              <a:solidFill>
                <a:srgbClr val="0D0D0D"/>
              </a:solidFill>
              <a:highlight>
                <a:srgbClr val="FFFFFF"/>
              </a:highlight>
              <a:latin typeface="Roboto"/>
              <a:ea typeface="Roboto"/>
              <a:cs typeface="Roboto"/>
              <a:sym typeface="Roboto"/>
            </a:endParaRPr>
          </a:p>
          <a:p>
            <a:pPr indent="0" lvl="0" marL="0" rtl="0" algn="l">
              <a:spcBef>
                <a:spcPts val="1200"/>
              </a:spcBef>
              <a:spcAft>
                <a:spcPts val="1200"/>
              </a:spcAft>
              <a:buSzPts val="852"/>
              <a:buNone/>
            </a:pPr>
            <a:r>
              <a:rPr lang="en" sz="991">
                <a:solidFill>
                  <a:srgbClr val="0D0D0D"/>
                </a:solidFill>
                <a:highlight>
                  <a:srgbClr val="FFFFFF"/>
                </a:highlight>
                <a:latin typeface="Roboto"/>
                <a:ea typeface="Roboto"/>
                <a:cs typeface="Roboto"/>
                <a:sym typeface="Roboto"/>
              </a:rPr>
              <a:t>It's critical to provide a way to update devices and software either over network connections or through automation. Having a coordinated disclosure of vulnerabilities is also important for updating devices as soon as possible. Consider end-of-life strategies as well.</a:t>
            </a:r>
            <a:endParaRPr sz="991">
              <a:solidFill>
                <a:srgbClr val="0D0D0D"/>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protect IoT systems and devices</a:t>
            </a:r>
            <a:endParaRPr/>
          </a:p>
        </p:txBody>
      </p:sp>
      <p:sp>
        <p:nvSpPr>
          <p:cNvPr id="129" name="Google Shape;129;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lnSpcReduction="20000"/>
          </a:bodyPr>
          <a:lstStyle/>
          <a:p>
            <a:pPr indent="0" lvl="0" marL="0" rtl="0" algn="l">
              <a:lnSpc>
                <a:spcPct val="160000"/>
              </a:lnSpc>
              <a:spcBef>
                <a:spcPts val="1400"/>
              </a:spcBef>
              <a:spcAft>
                <a:spcPts val="0"/>
              </a:spcAft>
              <a:buNone/>
            </a:pPr>
            <a:r>
              <a:rPr b="1" lang="en" sz="1779">
                <a:solidFill>
                  <a:srgbClr val="0D0D0D"/>
                </a:solidFill>
                <a:highlight>
                  <a:srgbClr val="FFFFFF"/>
                </a:highlight>
                <a:latin typeface="Roboto"/>
                <a:ea typeface="Roboto"/>
                <a:cs typeface="Roboto"/>
                <a:sym typeface="Roboto"/>
              </a:rPr>
              <a:t>6. Organizational and Consumer Education</a:t>
            </a:r>
            <a:endParaRPr b="1" sz="1779">
              <a:solidFill>
                <a:srgbClr val="0D0D0D"/>
              </a:solidFill>
              <a:highlight>
                <a:srgbClr val="FFFFFF"/>
              </a:highlight>
              <a:latin typeface="Roboto"/>
              <a:ea typeface="Roboto"/>
              <a:cs typeface="Roboto"/>
              <a:sym typeface="Roboto"/>
            </a:endParaRPr>
          </a:p>
          <a:p>
            <a:pPr indent="-294004" lvl="0" marL="457200" rtl="0" algn="l">
              <a:spcBef>
                <a:spcPts val="400"/>
              </a:spcBef>
              <a:spcAft>
                <a:spcPts val="0"/>
              </a:spcAft>
              <a:buClr>
                <a:srgbClr val="0D0D0D"/>
              </a:buClr>
              <a:buSzPct val="100000"/>
              <a:buFont typeface="Roboto"/>
              <a:buChar char="●"/>
            </a:pPr>
            <a:r>
              <a:rPr b="1" lang="en" sz="1329">
                <a:solidFill>
                  <a:srgbClr val="0D0D0D"/>
                </a:solidFill>
                <a:highlight>
                  <a:srgbClr val="FFFFFF"/>
                </a:highlight>
                <a:latin typeface="Roboto"/>
                <a:ea typeface="Roboto"/>
                <a:cs typeface="Roboto"/>
                <a:sym typeface="Roboto"/>
              </a:rPr>
              <a:t>Training</a:t>
            </a:r>
            <a:r>
              <a:rPr lang="en" sz="1329">
                <a:solidFill>
                  <a:srgbClr val="0D0D0D"/>
                </a:solidFill>
                <a:highlight>
                  <a:srgbClr val="FFFFFF"/>
                </a:highlight>
                <a:latin typeface="Roboto"/>
                <a:ea typeface="Roboto"/>
                <a:cs typeface="Roboto"/>
                <a:sym typeface="Roboto"/>
              </a:rPr>
              <a:t>: Continuously train security teams on new IoT and operational system security challenges.</a:t>
            </a:r>
            <a:endParaRPr sz="1329">
              <a:solidFill>
                <a:srgbClr val="0D0D0D"/>
              </a:solidFill>
              <a:highlight>
                <a:srgbClr val="FFFFFF"/>
              </a:highlight>
              <a:latin typeface="Roboto"/>
              <a:ea typeface="Roboto"/>
              <a:cs typeface="Roboto"/>
              <a:sym typeface="Roboto"/>
            </a:endParaRPr>
          </a:p>
          <a:p>
            <a:pPr indent="-294004" lvl="0" marL="457200" rtl="0" algn="l">
              <a:spcBef>
                <a:spcPts val="0"/>
              </a:spcBef>
              <a:spcAft>
                <a:spcPts val="0"/>
              </a:spcAft>
              <a:buClr>
                <a:srgbClr val="0D0D0D"/>
              </a:buClr>
              <a:buSzPct val="100000"/>
              <a:buFont typeface="Roboto"/>
              <a:buChar char="●"/>
            </a:pPr>
            <a:r>
              <a:rPr b="1" lang="en" sz="1329">
                <a:solidFill>
                  <a:srgbClr val="0D0D0D"/>
                </a:solidFill>
                <a:highlight>
                  <a:srgbClr val="FFFFFF"/>
                </a:highlight>
                <a:latin typeface="Roboto"/>
                <a:ea typeface="Roboto"/>
                <a:cs typeface="Roboto"/>
                <a:sym typeface="Roboto"/>
              </a:rPr>
              <a:t>Consumer Awareness: </a:t>
            </a:r>
            <a:r>
              <a:rPr lang="en" sz="1329">
                <a:solidFill>
                  <a:srgbClr val="0D0D0D"/>
                </a:solidFill>
                <a:highlight>
                  <a:srgbClr val="FFFFFF"/>
                </a:highlight>
                <a:latin typeface="Roboto"/>
                <a:ea typeface="Roboto"/>
                <a:cs typeface="Roboto"/>
                <a:sym typeface="Roboto"/>
              </a:rPr>
              <a:t>Educate consumers about IoT security risks and the importance of security measures like changing default credentials and applying updates.</a:t>
            </a:r>
            <a:endParaRPr b="1" sz="1779">
              <a:solidFill>
                <a:srgbClr val="0D0D0D"/>
              </a:solidFill>
              <a:highlight>
                <a:srgbClr val="FFFFFF"/>
              </a:highlight>
              <a:latin typeface="Roboto"/>
              <a:ea typeface="Roboto"/>
              <a:cs typeface="Roboto"/>
              <a:sym typeface="Roboto"/>
            </a:endParaRPr>
          </a:p>
          <a:p>
            <a:pPr indent="-294004" lvl="0" marL="457200" rtl="0" algn="l">
              <a:spcBef>
                <a:spcPts val="0"/>
              </a:spcBef>
              <a:spcAft>
                <a:spcPts val="0"/>
              </a:spcAft>
              <a:buClr>
                <a:srgbClr val="0D0D0D"/>
              </a:buClr>
              <a:buSzPct val="100000"/>
              <a:buFont typeface="Roboto"/>
              <a:buChar char="●"/>
            </a:pPr>
            <a:r>
              <a:rPr b="1" lang="en" sz="1329">
                <a:solidFill>
                  <a:srgbClr val="0D0D0D"/>
                </a:solidFill>
                <a:highlight>
                  <a:srgbClr val="FFFFFF"/>
                </a:highlight>
                <a:latin typeface="Roboto"/>
                <a:ea typeface="Roboto"/>
                <a:cs typeface="Roboto"/>
                <a:sym typeface="Roboto"/>
              </a:rPr>
              <a:t>Zero-Trust and MFA:</a:t>
            </a:r>
            <a:r>
              <a:rPr lang="en" sz="1329">
                <a:solidFill>
                  <a:srgbClr val="0D0D0D"/>
                </a:solidFill>
                <a:highlight>
                  <a:srgbClr val="FFFFFF"/>
                </a:highlight>
                <a:latin typeface="Roboto"/>
                <a:ea typeface="Roboto"/>
                <a:cs typeface="Roboto"/>
                <a:sym typeface="Roboto"/>
              </a:rPr>
              <a:t> Implement and automate zero-trust policies, requiring continual verification and authorization of all users. Use multifactor authentication (MFA) to enhance access security.</a:t>
            </a:r>
            <a:endParaRPr sz="1329">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None/>
            </a:pPr>
            <a:r>
              <a:rPr b="1" lang="en" sz="1729">
                <a:solidFill>
                  <a:srgbClr val="0D0D0D"/>
                </a:solidFill>
                <a:highlight>
                  <a:srgbClr val="FFFFFF"/>
                </a:highlight>
                <a:latin typeface="Roboto"/>
                <a:ea typeface="Roboto"/>
                <a:cs typeface="Roboto"/>
                <a:sym typeface="Roboto"/>
              </a:rPr>
              <a:t>7. Machine learning (ML). </a:t>
            </a:r>
            <a:endParaRPr b="1" sz="1729">
              <a:solidFill>
                <a:srgbClr val="0D0D0D"/>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329">
                <a:solidFill>
                  <a:srgbClr val="0D0D0D"/>
                </a:solidFill>
                <a:highlight>
                  <a:srgbClr val="FFFFFF"/>
                </a:highlight>
                <a:latin typeface="Roboto"/>
                <a:ea typeface="Roboto"/>
                <a:cs typeface="Roboto"/>
                <a:sym typeface="Roboto"/>
              </a:rPr>
              <a:t>ML technology can be used to secure IoT devices by automating the management and scanning of devices throughout the entire network. Since every device connected to the network is scanned, it stops assaults automatically before IT teams are alerted. That's what happened in 2018 when Microsoft Windows Defender software stopped a Trojan malware attack in 30 minutes.</a:t>
            </a:r>
            <a:endParaRPr b="1" sz="1779">
              <a:solidFill>
                <a:srgbClr val="0D0D0D"/>
              </a:solidFill>
              <a:highlight>
                <a:srgbClr val="FFFFFF"/>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217625" y="74100"/>
            <a:ext cx="8328775" cy="4962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