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70" r:id="rId4"/>
    <p:sldId id="271" r:id="rId5"/>
    <p:sldId id="272" r:id="rId6"/>
    <p:sldId id="273" r:id="rId7"/>
    <p:sldId id="274" r:id="rId8"/>
    <p:sldId id="276" r:id="rId9"/>
    <p:sldId id="258" r:id="rId10"/>
    <p:sldId id="260" r:id="rId11"/>
    <p:sldId id="261" r:id="rId12"/>
    <p:sldId id="262" r:id="rId13"/>
    <p:sldId id="263" r:id="rId14"/>
    <p:sldId id="275" r:id="rId15"/>
    <p:sldId id="264" r:id="rId16"/>
    <p:sldId id="265" r:id="rId17"/>
    <p:sldId id="266" r:id="rId18"/>
    <p:sldId id="267" r:id="rId19"/>
    <p:sldId id="268" r:id="rId20"/>
    <p:sldId id="269" r:id="rId21"/>
  </p:sldIdLst>
  <p:sldSz cx="12192000" cy="6858000"/>
  <p:notesSz cx="6858000" cy="9144000"/>
  <p:embeddedFontLst>
    <p:embeddedFont>
      <p:font typeface="Gill Sans" panose="020B0604020202020204" charset="0"/>
      <p:regular r:id="rId23"/>
      <p:bold r:id="rId24"/>
    </p:embeddedFont>
    <p:embeddedFont>
      <p:font typeface="Bahnschrift SemiLight" panose="020B0502040204020203" pitchFamily="34" charset="0"/>
      <p:regular r:id="rId25"/>
    </p:embeddedFon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qPLjxEyzVfceiT5WhyY9fSsus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19397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816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821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894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368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2196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74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2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29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53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14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1568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886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544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a:spLocks noGrp="1"/>
          </p:cNvSpPr>
          <p:nvPr>
            <p:ph type="pic" idx="2"/>
          </p:nvPr>
        </p:nvSpPr>
        <p:spPr>
          <a:xfrm>
            <a:off x="5183188" y="987425"/>
            <a:ext cx="6172200" cy="4873625"/>
          </a:xfrm>
          <a:prstGeom prst="rect">
            <a:avLst/>
          </a:prstGeom>
          <a:noFill/>
          <a:ln>
            <a:noFill/>
          </a:ln>
        </p:spPr>
      </p:sp>
      <p:sp>
        <p:nvSpPr>
          <p:cNvPr id="59" name="Google Shape;59;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tabricks.com/glossary/hadoop-cluster#:~:text=A%20Hadoop%20cluster%20is%20a,computations%20on%20big%20data%20sets.&amp;text=Hadoop%20clusters%20consist%20of%20a,%2C%20low%2Dcost%20commodity%20hardwar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title"/>
          </p:nvPr>
        </p:nvSpPr>
        <p:spPr>
          <a:xfrm>
            <a:off x="831850" y="1578095"/>
            <a:ext cx="10515600" cy="106641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6000"/>
              <a:buFont typeface="Gill Sans"/>
              <a:buNone/>
            </a:pPr>
            <a:r>
              <a:rPr lang="en-GB" dirty="0">
                <a:solidFill>
                  <a:srgbClr val="002060"/>
                </a:solidFill>
                <a:latin typeface="Gill Sans"/>
                <a:ea typeface="Gill Sans"/>
                <a:cs typeface="Gill Sans"/>
                <a:sym typeface="Gill Sans"/>
              </a:rPr>
              <a:t>Cluster</a:t>
            </a:r>
            <a:endParaRPr dirty="0"/>
          </a:p>
        </p:txBody>
      </p:sp>
      <p:sp>
        <p:nvSpPr>
          <p:cNvPr id="80" name="Google Shape;80;p1"/>
          <p:cNvSpPr txBox="1">
            <a:spLocks noGrp="1"/>
          </p:cNvSpPr>
          <p:nvPr>
            <p:ph type="body" idx="1"/>
          </p:nvPr>
        </p:nvSpPr>
        <p:spPr>
          <a:xfrm>
            <a:off x="928832" y="4261209"/>
            <a:ext cx="10515600" cy="1163423"/>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2F2F2"/>
              </a:buClr>
              <a:buSzPts val="1400"/>
              <a:buNone/>
            </a:pPr>
            <a:r>
              <a:rPr lang="en-GB" sz="1400" dirty="0" smtClean="0">
                <a:solidFill>
                  <a:schemeClr val="tx1"/>
                </a:solidFill>
                <a:latin typeface="Bahnschrift SemiLight" panose="020B0502040204020203" pitchFamily="34" charset="0"/>
                <a:ea typeface="Georgia"/>
                <a:cs typeface="Georgia"/>
                <a:sym typeface="Georgia"/>
              </a:rPr>
              <a:t>Md. Asif Mahmud </a:t>
            </a:r>
            <a:r>
              <a:rPr lang="en-GB" sz="1400" dirty="0" err="1" smtClean="0">
                <a:solidFill>
                  <a:schemeClr val="tx1"/>
                </a:solidFill>
                <a:latin typeface="Bahnschrift SemiLight" panose="020B0502040204020203" pitchFamily="34" charset="0"/>
                <a:ea typeface="Georgia"/>
                <a:cs typeface="Georgia"/>
                <a:sym typeface="Georgia"/>
              </a:rPr>
              <a:t>Ridoy</a:t>
            </a:r>
            <a:endParaRPr sz="1400" dirty="0">
              <a:solidFill>
                <a:schemeClr val="tx1"/>
              </a:solidFill>
              <a:latin typeface="Bahnschrift SemiLight" panose="020B0502040204020203" pitchFamily="34" charset="0"/>
              <a:ea typeface="Georgia"/>
              <a:cs typeface="Georgia"/>
              <a:sym typeface="Georgia"/>
            </a:endParaRPr>
          </a:p>
          <a:p>
            <a:pPr marL="0" lvl="0" indent="0" algn="l" rtl="0">
              <a:lnSpc>
                <a:spcPct val="90000"/>
              </a:lnSpc>
              <a:spcBef>
                <a:spcPts val="1000"/>
              </a:spcBef>
              <a:spcAft>
                <a:spcPts val="0"/>
              </a:spcAft>
              <a:buClr>
                <a:srgbClr val="F2F2F2"/>
              </a:buClr>
              <a:buSzPts val="1400"/>
              <a:buNone/>
            </a:pPr>
            <a:r>
              <a:rPr lang="en-GB" sz="1400" dirty="0">
                <a:solidFill>
                  <a:schemeClr val="tx1"/>
                </a:solidFill>
                <a:latin typeface="Bahnschrift SemiLight" panose="020B0502040204020203" pitchFamily="34" charset="0"/>
                <a:ea typeface="Georgia"/>
                <a:cs typeface="Georgia"/>
                <a:sym typeface="Georgia"/>
              </a:rPr>
              <a:t>Lecturer</a:t>
            </a:r>
            <a:endParaRPr dirty="0">
              <a:solidFill>
                <a:schemeClr val="tx1"/>
              </a:solidFill>
              <a:latin typeface="Bahnschrift SemiLight" panose="020B0502040204020203" pitchFamily="34" charset="0"/>
            </a:endParaRPr>
          </a:p>
          <a:p>
            <a:pPr marL="0" lvl="0" indent="0" algn="l" rtl="0">
              <a:lnSpc>
                <a:spcPct val="90000"/>
              </a:lnSpc>
              <a:spcBef>
                <a:spcPts val="1000"/>
              </a:spcBef>
              <a:spcAft>
                <a:spcPts val="0"/>
              </a:spcAft>
              <a:buClr>
                <a:srgbClr val="F2F2F2"/>
              </a:buClr>
              <a:buSzPts val="1400"/>
              <a:buNone/>
            </a:pPr>
            <a:r>
              <a:rPr lang="en-GB" sz="1400" dirty="0">
                <a:solidFill>
                  <a:schemeClr val="tx1"/>
                </a:solidFill>
                <a:latin typeface="Bahnschrift SemiLight" panose="020B0502040204020203" pitchFamily="34" charset="0"/>
                <a:ea typeface="Georgia"/>
                <a:cs typeface="Georgia"/>
                <a:sym typeface="Georgia"/>
              </a:rPr>
              <a:t>Department of Computer Science and Engineering</a:t>
            </a:r>
            <a:endParaRPr sz="1400" dirty="0">
              <a:solidFill>
                <a:schemeClr val="tx1"/>
              </a:solidFill>
              <a:latin typeface="Bahnschrift SemiLight" panose="020B0502040204020203" pitchFamily="34" charset="0"/>
              <a:ea typeface="Georgia"/>
              <a:cs typeface="Georgia"/>
              <a:sym typeface="Georgia"/>
            </a:endParaRPr>
          </a:p>
        </p:txBody>
      </p:sp>
      <p:pic>
        <p:nvPicPr>
          <p:cNvPr id="81" name="Google Shape;81;p1"/>
          <p:cNvPicPr preferRelativeResize="0"/>
          <p:nvPr/>
        </p:nvPicPr>
        <p:blipFill rotWithShape="1">
          <a:blip r:embed="rId3">
            <a:alphaModFix/>
          </a:blip>
          <a:srcRect/>
          <a:stretch/>
        </p:blipFill>
        <p:spPr>
          <a:xfrm>
            <a:off x="1501176" y="693810"/>
            <a:ext cx="4588474" cy="1190136"/>
          </a:xfrm>
          <a:prstGeom prst="rect">
            <a:avLst/>
          </a:prstGeom>
          <a:noFill/>
          <a:ln>
            <a:noFill/>
          </a:ln>
        </p:spPr>
      </p:pic>
      <p:pic>
        <p:nvPicPr>
          <p:cNvPr id="82" name="Google Shape;82;p1"/>
          <p:cNvPicPr preferRelativeResize="0"/>
          <p:nvPr/>
        </p:nvPicPr>
        <p:blipFill rotWithShape="1">
          <a:blip r:embed="rId4">
            <a:alphaModFix/>
          </a:blip>
          <a:srcRect/>
          <a:stretch/>
        </p:blipFill>
        <p:spPr>
          <a:xfrm>
            <a:off x="9407612" y="226128"/>
            <a:ext cx="2578442" cy="7735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None/>
            </a:pPr>
            <a:r>
              <a:rPr lang="en-GB">
                <a:solidFill>
                  <a:srgbClr val="002060"/>
                </a:solidFill>
                <a:latin typeface="Gill Sans"/>
                <a:ea typeface="Gill Sans"/>
                <a:cs typeface="Gill Sans"/>
                <a:sym typeface="Gill Sans"/>
              </a:rPr>
              <a:t>Hadoop Cluster Architecture</a:t>
            </a:r>
            <a:endParaRPr>
              <a:solidFill>
                <a:srgbClr val="002060"/>
              </a:solidFill>
              <a:latin typeface="Gill Sans"/>
              <a:ea typeface="Gill Sans"/>
              <a:cs typeface="Gill Sans"/>
              <a:sym typeface="Gill Sans"/>
            </a:endParaRPr>
          </a:p>
        </p:txBody>
      </p:sp>
      <p:pic>
        <p:nvPicPr>
          <p:cNvPr id="112" name="Google Shape;112;p32"/>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13" name="Google Shape;113;p32"/>
          <p:cNvSpPr txBox="1">
            <a:spLocks noGrp="1"/>
          </p:cNvSpPr>
          <p:nvPr>
            <p:ph type="body" idx="1"/>
          </p:nvPr>
        </p:nvSpPr>
        <p:spPr>
          <a:xfrm>
            <a:off x="450273" y="1832269"/>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dirty="0" smtClean="0"/>
              <a:t>Master node </a:t>
            </a:r>
            <a:r>
              <a:rPr lang="en-GB" dirty="0"/>
              <a:t>in Hadoop Cluster Consists of </a:t>
            </a:r>
            <a:endParaRPr dirty="0"/>
          </a:p>
          <a:p>
            <a:pPr marL="457200" lvl="0" indent="-342900" algn="l" rtl="0">
              <a:lnSpc>
                <a:spcPct val="90000"/>
              </a:lnSpc>
              <a:spcBef>
                <a:spcPts val="1000"/>
              </a:spcBef>
              <a:spcAft>
                <a:spcPts val="0"/>
              </a:spcAft>
              <a:buClr>
                <a:schemeClr val="dk1"/>
              </a:buClr>
              <a:buSzPts val="1800"/>
              <a:buChar char="•"/>
            </a:pPr>
            <a:r>
              <a:rPr lang="en-GB" dirty="0" err="1"/>
              <a:t>NameNode</a:t>
            </a:r>
            <a:r>
              <a:rPr lang="en-GB" dirty="0"/>
              <a:t> </a:t>
            </a:r>
            <a:endParaRPr dirty="0"/>
          </a:p>
          <a:p>
            <a:pPr marL="457200" lvl="0" indent="-342900" algn="l" rtl="0">
              <a:lnSpc>
                <a:spcPct val="90000"/>
              </a:lnSpc>
              <a:spcBef>
                <a:spcPts val="1000"/>
              </a:spcBef>
              <a:spcAft>
                <a:spcPts val="0"/>
              </a:spcAft>
              <a:buClr>
                <a:schemeClr val="dk1"/>
              </a:buClr>
              <a:buSzPts val="1800"/>
              <a:buChar char="•"/>
            </a:pPr>
            <a:r>
              <a:rPr lang="en-GB" dirty="0"/>
              <a:t>Resource Manager</a:t>
            </a:r>
            <a:endParaRPr dirty="0"/>
          </a:p>
        </p:txBody>
      </p:sp>
      <p:pic>
        <p:nvPicPr>
          <p:cNvPr id="114" name="Google Shape;114;p32"/>
          <p:cNvPicPr preferRelativeResize="0"/>
          <p:nvPr/>
        </p:nvPicPr>
        <p:blipFill rotWithShape="1">
          <a:blip r:embed="rId4">
            <a:alphaModFix/>
          </a:blip>
          <a:srcRect/>
          <a:stretch/>
        </p:blipFill>
        <p:spPr>
          <a:xfrm>
            <a:off x="5270349" y="2568478"/>
            <a:ext cx="6306430" cy="34390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None/>
            </a:pPr>
            <a:r>
              <a:rPr lang="en-GB">
                <a:solidFill>
                  <a:srgbClr val="002060"/>
                </a:solidFill>
                <a:latin typeface="Gill Sans"/>
                <a:ea typeface="Gill Sans"/>
                <a:cs typeface="Gill Sans"/>
                <a:sym typeface="Gill Sans"/>
              </a:rPr>
              <a:t>Hadoop Cluster Architecture</a:t>
            </a:r>
            <a:endParaRPr>
              <a:solidFill>
                <a:srgbClr val="002060"/>
              </a:solidFill>
              <a:latin typeface="Gill Sans"/>
              <a:ea typeface="Gill Sans"/>
              <a:cs typeface="Gill Sans"/>
              <a:sym typeface="Gill Sans"/>
            </a:endParaRPr>
          </a:p>
        </p:txBody>
      </p:sp>
      <p:pic>
        <p:nvPicPr>
          <p:cNvPr id="120" name="Google Shape;120;p33"/>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21" name="Google Shape;121;p33"/>
          <p:cNvSpPr txBox="1">
            <a:spLocks noGrp="1"/>
          </p:cNvSpPr>
          <p:nvPr>
            <p:ph type="body" idx="1"/>
          </p:nvPr>
        </p:nvSpPr>
        <p:spPr>
          <a:xfrm>
            <a:off x="1018309" y="182968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dirty="0" smtClean="0"/>
              <a:t>Slave nodes </a:t>
            </a:r>
            <a:r>
              <a:rPr lang="en-GB" dirty="0"/>
              <a:t>in the Hadoop Cluster Consists of </a:t>
            </a:r>
            <a:endParaRPr dirty="0"/>
          </a:p>
          <a:p>
            <a:pPr marL="457200" lvl="0" indent="-342900" algn="l" rtl="0">
              <a:lnSpc>
                <a:spcPct val="90000"/>
              </a:lnSpc>
              <a:spcBef>
                <a:spcPts val="1000"/>
              </a:spcBef>
              <a:spcAft>
                <a:spcPts val="0"/>
              </a:spcAft>
              <a:buClr>
                <a:schemeClr val="dk1"/>
              </a:buClr>
              <a:buSzPts val="1800"/>
              <a:buChar char="•"/>
            </a:pPr>
            <a:r>
              <a:rPr lang="en-GB" dirty="0" err="1"/>
              <a:t>DataNode</a:t>
            </a:r>
            <a:endParaRPr dirty="0"/>
          </a:p>
          <a:p>
            <a:pPr marL="457200" lvl="0" indent="-342900" algn="l" rtl="0">
              <a:lnSpc>
                <a:spcPct val="90000"/>
              </a:lnSpc>
              <a:spcBef>
                <a:spcPts val="1000"/>
              </a:spcBef>
              <a:spcAft>
                <a:spcPts val="0"/>
              </a:spcAft>
              <a:buClr>
                <a:schemeClr val="dk1"/>
              </a:buClr>
              <a:buSzPts val="1800"/>
              <a:buChar char="•"/>
            </a:pPr>
            <a:r>
              <a:rPr lang="en-GB" dirty="0" err="1"/>
              <a:t>NodeManager</a:t>
            </a:r>
            <a:endParaRPr dirty="0"/>
          </a:p>
          <a:p>
            <a:pPr marL="457200" lvl="0" indent="-342900" algn="l" rtl="0">
              <a:lnSpc>
                <a:spcPct val="90000"/>
              </a:lnSpc>
              <a:spcBef>
                <a:spcPts val="1000"/>
              </a:spcBef>
              <a:spcAft>
                <a:spcPts val="0"/>
              </a:spcAft>
              <a:buClr>
                <a:schemeClr val="dk1"/>
              </a:buClr>
              <a:buSzPts val="1800"/>
              <a:buChar char="•"/>
            </a:pPr>
            <a:r>
              <a:rPr lang="en-GB" dirty="0"/>
              <a:t>Client Node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1040215" y="2261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None/>
            </a:pPr>
            <a:r>
              <a:rPr lang="en-GB" dirty="0" smtClean="0">
                <a:solidFill>
                  <a:srgbClr val="002060"/>
                </a:solidFill>
                <a:latin typeface="Gill Sans"/>
                <a:ea typeface="Gill Sans"/>
                <a:cs typeface="Gill Sans"/>
                <a:sym typeface="Gill Sans"/>
              </a:rPr>
              <a:t>Single </a:t>
            </a:r>
            <a:r>
              <a:rPr lang="en-GB" dirty="0">
                <a:solidFill>
                  <a:srgbClr val="002060"/>
                </a:solidFill>
                <a:latin typeface="Gill Sans"/>
                <a:ea typeface="Gill Sans"/>
                <a:cs typeface="Gill Sans"/>
                <a:sym typeface="Gill Sans"/>
              </a:rPr>
              <a:t>Node Cluster</a:t>
            </a:r>
            <a:endParaRPr dirty="0">
              <a:solidFill>
                <a:srgbClr val="002060"/>
              </a:solidFill>
              <a:latin typeface="Gill Sans"/>
              <a:ea typeface="Gill Sans"/>
              <a:cs typeface="Gill Sans"/>
              <a:sym typeface="Gill Sans"/>
            </a:endParaRPr>
          </a:p>
        </p:txBody>
      </p:sp>
      <p:pic>
        <p:nvPicPr>
          <p:cNvPr id="127" name="Google Shape;127;p4"/>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28" name="Google Shape;1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Noto Sans Symbols"/>
              <a:buChar char="⮚"/>
            </a:pPr>
            <a:r>
              <a:rPr lang="en-GB" dirty="0" smtClean="0"/>
              <a:t>Consist </a:t>
            </a:r>
            <a:r>
              <a:rPr lang="en-GB" dirty="0"/>
              <a:t>of only one node.</a:t>
            </a:r>
            <a:endParaRPr dirty="0"/>
          </a:p>
          <a:p>
            <a:pPr marL="457200" lvl="0" indent="-342900" algn="l" rtl="0">
              <a:lnSpc>
                <a:spcPct val="90000"/>
              </a:lnSpc>
              <a:spcBef>
                <a:spcPts val="1000"/>
              </a:spcBef>
              <a:spcAft>
                <a:spcPts val="0"/>
              </a:spcAft>
              <a:buSzPts val="1800"/>
              <a:buFont typeface="Noto Sans Symbols"/>
              <a:buChar char="⮚"/>
            </a:pPr>
            <a:r>
              <a:rPr lang="en-GB" dirty="0"/>
              <a:t>All the </a:t>
            </a:r>
            <a:r>
              <a:rPr lang="en-GB" dirty="0" err="1"/>
              <a:t>NameNode</a:t>
            </a:r>
            <a:r>
              <a:rPr lang="en-GB" dirty="0"/>
              <a:t>, </a:t>
            </a:r>
            <a:r>
              <a:rPr lang="en-GB" dirty="0" err="1"/>
              <a:t>DataNode</a:t>
            </a:r>
            <a:r>
              <a:rPr lang="en-GB" dirty="0"/>
              <a:t>, </a:t>
            </a:r>
            <a:r>
              <a:rPr lang="en-GB" dirty="0" err="1"/>
              <a:t>ResourceManager</a:t>
            </a:r>
            <a:r>
              <a:rPr lang="en-GB" dirty="0"/>
              <a:t>, and </a:t>
            </a:r>
            <a:r>
              <a:rPr lang="en-GB" dirty="0" err="1"/>
              <a:t>NodeManager</a:t>
            </a:r>
            <a:r>
              <a:rPr lang="en-GB" dirty="0"/>
              <a:t> are on a single machine. </a:t>
            </a:r>
            <a:endParaRPr dirty="0"/>
          </a:p>
          <a:p>
            <a:pPr marL="457200" lvl="0" indent="-342900" algn="l" rtl="0">
              <a:lnSpc>
                <a:spcPct val="90000"/>
              </a:lnSpc>
              <a:spcBef>
                <a:spcPts val="1000"/>
              </a:spcBef>
              <a:spcAft>
                <a:spcPts val="0"/>
              </a:spcAft>
              <a:buSzPts val="1800"/>
              <a:buFont typeface="Noto Sans Symbols"/>
              <a:buChar char="⮚"/>
            </a:pPr>
            <a:r>
              <a:rPr lang="en-GB" dirty="0"/>
              <a:t>Only one </a:t>
            </a:r>
            <a:r>
              <a:rPr lang="en-GB" dirty="0" err="1"/>
              <a:t>DataNode</a:t>
            </a:r>
            <a:r>
              <a:rPr lang="en-GB" dirty="0"/>
              <a:t> is running.</a:t>
            </a:r>
            <a:endParaRPr dirty="0"/>
          </a:p>
          <a:p>
            <a:pPr marL="457200" lvl="0" indent="-342900" algn="l" rtl="0">
              <a:lnSpc>
                <a:spcPct val="90000"/>
              </a:lnSpc>
              <a:spcBef>
                <a:spcPts val="1000"/>
              </a:spcBef>
              <a:spcAft>
                <a:spcPts val="0"/>
              </a:spcAft>
              <a:buSzPts val="1800"/>
              <a:buFont typeface="Noto Sans Symbols"/>
              <a:buChar char="⮚"/>
            </a:pPr>
            <a:r>
              <a:rPr lang="en-GB" dirty="0"/>
              <a:t>Mainly used for studying and testing purposes</a:t>
            </a:r>
            <a:endParaRPr dirty="0"/>
          </a:p>
          <a:p>
            <a:pPr marL="457200" lvl="0" indent="-228600" algn="l" rtl="0">
              <a:lnSpc>
                <a:spcPct val="90000"/>
              </a:lnSpc>
              <a:spcBef>
                <a:spcPts val="1000"/>
              </a:spcBef>
              <a:spcAft>
                <a:spcPts val="0"/>
              </a:spcAft>
              <a:buClr>
                <a:schemeClr val="dk1"/>
              </a:buClr>
              <a:buSzPts val="1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1040215" y="2261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None/>
            </a:pPr>
            <a:r>
              <a:rPr lang="en-GB">
                <a:solidFill>
                  <a:srgbClr val="002060"/>
                </a:solidFill>
                <a:latin typeface="Gill Sans"/>
                <a:ea typeface="Gill Sans"/>
                <a:cs typeface="Gill Sans"/>
                <a:sym typeface="Gill Sans"/>
              </a:rPr>
              <a:t>Multi-Node Cluster</a:t>
            </a:r>
            <a:endParaRPr>
              <a:solidFill>
                <a:srgbClr val="002060"/>
              </a:solidFill>
              <a:latin typeface="Gill Sans"/>
              <a:ea typeface="Gill Sans"/>
              <a:cs typeface="Gill Sans"/>
              <a:sym typeface="Gill Sans"/>
            </a:endParaRPr>
          </a:p>
        </p:txBody>
      </p:sp>
      <p:pic>
        <p:nvPicPr>
          <p:cNvPr id="134" name="Google Shape;134;p34"/>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35" name="Google Shape;135;p34"/>
          <p:cNvSpPr txBox="1">
            <a:spLocks noGrp="1"/>
          </p:cNvSpPr>
          <p:nvPr>
            <p:ph type="body" idx="1"/>
          </p:nvPr>
        </p:nvSpPr>
        <p:spPr>
          <a:xfrm>
            <a:off x="838200" y="1825625"/>
            <a:ext cx="10515600" cy="3328266"/>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Font typeface="Noto Sans Symbols"/>
              <a:buChar char="⮚"/>
            </a:pPr>
            <a:r>
              <a:rPr lang="en-GB" dirty="0"/>
              <a:t>Consist of multiple node.</a:t>
            </a:r>
            <a:endParaRPr dirty="0"/>
          </a:p>
          <a:p>
            <a:pPr marL="457200" lvl="0" indent="-342900" algn="l" rtl="0">
              <a:lnSpc>
                <a:spcPct val="90000"/>
              </a:lnSpc>
              <a:spcBef>
                <a:spcPts val="1000"/>
              </a:spcBef>
              <a:spcAft>
                <a:spcPts val="0"/>
              </a:spcAft>
              <a:buSzPts val="1800"/>
              <a:buFont typeface="Noto Sans Symbols"/>
              <a:buChar char="⮚"/>
            </a:pPr>
            <a:r>
              <a:rPr lang="en-GB" dirty="0" smtClean="0"/>
              <a:t>Clusters </a:t>
            </a:r>
            <a:r>
              <a:rPr lang="en-GB" dirty="0"/>
              <a:t>run on separate host or machine.</a:t>
            </a:r>
            <a:endParaRPr dirty="0"/>
          </a:p>
          <a:p>
            <a:pPr marL="457200" lvl="0" indent="-342900" algn="l" rtl="0">
              <a:lnSpc>
                <a:spcPct val="90000"/>
              </a:lnSpc>
              <a:spcBef>
                <a:spcPts val="1000"/>
              </a:spcBef>
              <a:spcAft>
                <a:spcPts val="0"/>
              </a:spcAft>
              <a:buSzPts val="1800"/>
              <a:buFont typeface="Noto Sans Symbols"/>
              <a:buChar char="⮚"/>
            </a:pPr>
            <a:r>
              <a:rPr lang="en-GB" dirty="0" err="1"/>
              <a:t>NameNode</a:t>
            </a:r>
            <a:r>
              <a:rPr lang="en-GB" dirty="0"/>
              <a:t> </a:t>
            </a:r>
            <a:r>
              <a:rPr lang="en-GB" dirty="0" smtClean="0"/>
              <a:t>cluster </a:t>
            </a:r>
            <a:r>
              <a:rPr lang="en-GB" dirty="0"/>
              <a:t>run on the master machine</a:t>
            </a:r>
            <a:endParaRPr dirty="0"/>
          </a:p>
          <a:p>
            <a:pPr marL="457200" lvl="0" indent="-342900" algn="l" rtl="0">
              <a:lnSpc>
                <a:spcPct val="90000"/>
              </a:lnSpc>
              <a:spcBef>
                <a:spcPts val="1000"/>
              </a:spcBef>
              <a:spcAft>
                <a:spcPts val="0"/>
              </a:spcAft>
              <a:buSzPts val="1800"/>
              <a:buFont typeface="Noto Sans Symbols"/>
              <a:buChar char="⮚"/>
            </a:pPr>
            <a:r>
              <a:rPr lang="en-GB" dirty="0" err="1"/>
              <a:t>DataNode</a:t>
            </a:r>
            <a:r>
              <a:rPr lang="en-GB" dirty="0"/>
              <a:t> </a:t>
            </a:r>
            <a:r>
              <a:rPr lang="en-GB" dirty="0" smtClean="0"/>
              <a:t>clusters </a:t>
            </a:r>
            <a:r>
              <a:rPr lang="en-GB" dirty="0"/>
              <a:t>runs on the slave machines.</a:t>
            </a:r>
            <a:endParaRPr dirty="0"/>
          </a:p>
          <a:p>
            <a:pPr marL="457200" lvl="0" indent="-342900" algn="l" rtl="0">
              <a:lnSpc>
                <a:spcPct val="90000"/>
              </a:lnSpc>
              <a:spcBef>
                <a:spcPts val="1000"/>
              </a:spcBef>
              <a:spcAft>
                <a:spcPts val="0"/>
              </a:spcAft>
              <a:buSzPts val="1800"/>
              <a:buFont typeface="Noto Sans Symbols"/>
              <a:buChar char="⮚"/>
            </a:pPr>
            <a:r>
              <a:rPr lang="en-GB" dirty="0"/>
              <a:t>Used in organizations for </a:t>
            </a:r>
            <a:r>
              <a:rPr lang="en-GB" dirty="0" smtClean="0"/>
              <a:t>analysing </a:t>
            </a:r>
            <a:r>
              <a:rPr lang="en-GB" dirty="0"/>
              <a:t>Big Data.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8;p9"/>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1F3864"/>
              </a:buClr>
              <a:buSzPts val="4400"/>
              <a:buFont typeface="Gill Sans"/>
              <a:buNone/>
            </a:pPr>
            <a:r>
              <a:rPr lang="en-GB" sz="4400" dirty="0" smtClean="0">
                <a:solidFill>
                  <a:srgbClr val="1F3864"/>
                </a:solidFill>
                <a:latin typeface="Gill Sans"/>
                <a:ea typeface="Gill Sans"/>
                <a:cs typeface="Gill Sans"/>
                <a:sym typeface="Gill Sans"/>
              </a:rPr>
              <a:t>Self-healing</a:t>
            </a:r>
            <a:endParaRPr lang="en-GB" sz="4400" dirty="0">
              <a:solidFill>
                <a:srgbClr val="1F3864"/>
              </a:solidFill>
              <a:latin typeface="Gill Sans"/>
              <a:ea typeface="Gill Sans"/>
              <a:cs typeface="Gill Sans"/>
              <a:sym typeface="Gill Sans"/>
            </a:endParaRPr>
          </a:p>
        </p:txBody>
      </p:sp>
      <p:sp>
        <p:nvSpPr>
          <p:cNvPr id="3" name="Google Shape;149;p9"/>
          <p:cNvSpPr txBox="1">
            <a:spLocks/>
          </p:cNvSpPr>
          <p:nvPr/>
        </p:nvSpPr>
        <p:spPr>
          <a:xfrm>
            <a:off x="838200" y="1690688"/>
            <a:ext cx="11073714" cy="19998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90000"/>
              </a:lnSpc>
              <a:buClr>
                <a:srgbClr val="595959"/>
              </a:buClr>
              <a:buSzPts val="2000"/>
              <a:buFont typeface="Arial"/>
              <a:buChar char="•"/>
            </a:pPr>
            <a:r>
              <a:rPr lang="en-US" sz="2000" b="1" smtClean="0">
                <a:solidFill>
                  <a:srgbClr val="595959"/>
                </a:solidFill>
                <a:latin typeface="Calibri"/>
                <a:ea typeface="Calibri"/>
                <a:cs typeface="Calibri"/>
                <a:sym typeface="Calibri"/>
              </a:rPr>
              <a:t>DataNodes send heartbeats to the NameNode</a:t>
            </a:r>
          </a:p>
          <a:p>
            <a:pPr marL="685800" lvl="1" indent="-228600">
              <a:lnSpc>
                <a:spcPct val="90000"/>
              </a:lnSpc>
              <a:spcBef>
                <a:spcPts val="500"/>
              </a:spcBef>
              <a:buClr>
                <a:srgbClr val="595959"/>
              </a:buClr>
              <a:buSzPts val="1800"/>
              <a:buFont typeface="Arial"/>
              <a:buChar char="•"/>
            </a:pPr>
            <a:r>
              <a:rPr lang="en-US" sz="1800" smtClean="0">
                <a:solidFill>
                  <a:srgbClr val="595959"/>
                </a:solidFill>
                <a:latin typeface="Calibri"/>
                <a:ea typeface="Calibri"/>
                <a:cs typeface="Calibri"/>
                <a:sym typeface="Calibri"/>
              </a:rPr>
              <a:t>After a period without any heartbeats, a DataNode is assumed to be lost</a:t>
            </a:r>
          </a:p>
          <a:p>
            <a:pPr marL="685800" lvl="1" indent="-228600">
              <a:lnSpc>
                <a:spcPct val="90000"/>
              </a:lnSpc>
              <a:spcBef>
                <a:spcPts val="500"/>
              </a:spcBef>
              <a:buClr>
                <a:srgbClr val="595959"/>
              </a:buClr>
              <a:buSzPts val="1800"/>
              <a:buFont typeface="Arial"/>
              <a:buChar char="•"/>
            </a:pPr>
            <a:r>
              <a:rPr lang="en-US" sz="1800" smtClean="0">
                <a:solidFill>
                  <a:srgbClr val="595959"/>
                </a:solidFill>
                <a:latin typeface="Calibri"/>
                <a:ea typeface="Calibri"/>
                <a:cs typeface="Calibri"/>
                <a:sym typeface="Calibri"/>
              </a:rPr>
              <a:t>NameNode determines which blocks were on the lost node</a:t>
            </a:r>
          </a:p>
          <a:p>
            <a:pPr marL="685800" lvl="1" indent="-228600">
              <a:lnSpc>
                <a:spcPct val="90000"/>
              </a:lnSpc>
              <a:spcBef>
                <a:spcPts val="500"/>
              </a:spcBef>
              <a:buClr>
                <a:srgbClr val="595959"/>
              </a:buClr>
              <a:buSzPts val="1800"/>
              <a:buFont typeface="Arial"/>
              <a:buChar char="•"/>
            </a:pPr>
            <a:r>
              <a:rPr lang="en-US" sz="1800" smtClean="0">
                <a:solidFill>
                  <a:srgbClr val="595959"/>
                </a:solidFill>
                <a:latin typeface="Calibri"/>
                <a:ea typeface="Calibri"/>
                <a:cs typeface="Calibri"/>
                <a:sym typeface="Calibri"/>
              </a:rPr>
              <a:t>NameNode finds other DataNodes with copies of these blocks</a:t>
            </a:r>
          </a:p>
          <a:p>
            <a:pPr marL="685800" lvl="1" indent="-228600">
              <a:lnSpc>
                <a:spcPct val="90000"/>
              </a:lnSpc>
              <a:spcBef>
                <a:spcPts val="500"/>
              </a:spcBef>
              <a:buClr>
                <a:srgbClr val="595959"/>
              </a:buClr>
              <a:buSzPts val="1800"/>
              <a:buFont typeface="Arial"/>
              <a:buChar char="•"/>
            </a:pPr>
            <a:r>
              <a:rPr lang="en-US" sz="1800" smtClean="0">
                <a:solidFill>
                  <a:srgbClr val="595959"/>
                </a:solidFill>
                <a:latin typeface="Calibri"/>
                <a:ea typeface="Calibri"/>
                <a:cs typeface="Calibri"/>
                <a:sym typeface="Calibri"/>
              </a:rPr>
              <a:t>These DataNodes are instructed to copy the blocks to other nodes</a:t>
            </a:r>
          </a:p>
          <a:p>
            <a:pPr marL="685800" lvl="1" indent="-228600">
              <a:lnSpc>
                <a:spcPct val="90000"/>
              </a:lnSpc>
              <a:spcBef>
                <a:spcPts val="500"/>
              </a:spcBef>
              <a:buClr>
                <a:srgbClr val="595959"/>
              </a:buClr>
              <a:buSzPts val="1800"/>
              <a:buFont typeface="Arial"/>
              <a:buChar char="•"/>
            </a:pPr>
            <a:r>
              <a:rPr lang="en-US" sz="1800" smtClean="0">
                <a:solidFill>
                  <a:srgbClr val="595959"/>
                </a:solidFill>
                <a:latin typeface="Calibri"/>
                <a:ea typeface="Calibri"/>
                <a:cs typeface="Calibri"/>
                <a:sym typeface="Calibri"/>
              </a:rPr>
              <a:t>Replication is actively maintained</a:t>
            </a:r>
            <a:endParaRPr lang="en-US" sz="1800">
              <a:solidFill>
                <a:srgbClr val="595959"/>
              </a:solidFill>
              <a:latin typeface="Calibri"/>
              <a:ea typeface="Calibri"/>
              <a:cs typeface="Calibri"/>
              <a:sym typeface="Calibri"/>
            </a:endParaRPr>
          </a:p>
        </p:txBody>
      </p:sp>
      <p:pic>
        <p:nvPicPr>
          <p:cNvPr id="4" name="Google Shape;150;p9"/>
          <p:cNvPicPr preferRelativeResize="0">
            <a:picLocks/>
          </p:cNvPicPr>
          <p:nvPr/>
        </p:nvPicPr>
        <p:blipFill rotWithShape="1">
          <a:blip r:embed="rId2">
            <a:alphaModFix/>
          </a:blip>
          <a:srcRect/>
          <a:stretch>
            <a:fillRect/>
          </a:stretch>
        </p:blipFill>
        <p:spPr>
          <a:xfrm>
            <a:off x="3945924" y="3690551"/>
            <a:ext cx="4514336" cy="2379320"/>
          </a:xfrm>
          <a:prstGeom prst="rect">
            <a:avLst/>
          </a:prstGeom>
          <a:noFill/>
          <a:ln>
            <a:noFill/>
          </a:ln>
        </p:spPr>
      </p:pic>
      <p:sp>
        <p:nvSpPr>
          <p:cNvPr id="5" name="Google Shape;151;p9"/>
          <p:cNvSpPr/>
          <p:nvPr/>
        </p:nvSpPr>
        <p:spPr>
          <a:xfrm>
            <a:off x="9234616" y="2649667"/>
            <a:ext cx="2522838" cy="733167"/>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Same block stored in different DataNodes</a:t>
            </a:r>
            <a:endParaRPr sz="1800">
              <a:solidFill>
                <a:schemeClr val="lt1"/>
              </a:solidFill>
              <a:latin typeface="Calibri"/>
              <a:ea typeface="Calibri"/>
              <a:cs typeface="Calibri"/>
              <a:sym typeface="Calibri"/>
            </a:endParaRPr>
          </a:p>
        </p:txBody>
      </p:sp>
      <p:cxnSp>
        <p:nvCxnSpPr>
          <p:cNvPr id="6" name="Google Shape;152;p9"/>
          <p:cNvCxnSpPr>
            <a:cxnSpLocks/>
            <a:stCxn id="5" idx="1"/>
          </p:cNvCxnSpPr>
          <p:nvPr/>
        </p:nvCxnSpPr>
        <p:spPr>
          <a:xfrm flipH="1">
            <a:off x="5560516" y="3016251"/>
            <a:ext cx="3674100" cy="1992300"/>
          </a:xfrm>
          <a:prstGeom prst="straightConnector1">
            <a:avLst/>
          </a:prstGeom>
          <a:noFill/>
          <a:ln w="12700" cap="flat" cmpd="sng">
            <a:solidFill>
              <a:schemeClr val="accent2"/>
            </a:solidFill>
            <a:prstDash val="solid"/>
            <a:miter lim="800000"/>
            <a:headEnd type="none" w="sm" len="sm"/>
            <a:tailEnd type="triangle" w="med" len="med"/>
          </a:ln>
        </p:spPr>
      </p:cxnSp>
      <p:cxnSp>
        <p:nvCxnSpPr>
          <p:cNvPr id="7" name="Google Shape;153;p9"/>
          <p:cNvCxnSpPr>
            <a:cxnSpLocks/>
            <a:stCxn id="5" idx="1"/>
          </p:cNvCxnSpPr>
          <p:nvPr/>
        </p:nvCxnSpPr>
        <p:spPr>
          <a:xfrm flipH="1">
            <a:off x="7397716" y="3016251"/>
            <a:ext cx="1836900" cy="1992300"/>
          </a:xfrm>
          <a:prstGeom prst="straightConnector1">
            <a:avLst/>
          </a:prstGeom>
          <a:noFill/>
          <a:ln w="12700" cap="flat" cmpd="sng">
            <a:solidFill>
              <a:schemeClr val="accent2"/>
            </a:solidFill>
            <a:prstDash val="solid"/>
            <a:miter lim="800000"/>
            <a:headEnd type="none" w="sm" len="sm"/>
            <a:tailEnd type="triangle" w="med" len="med"/>
          </a:ln>
        </p:spPr>
      </p:cxnSp>
      <p:cxnSp>
        <p:nvCxnSpPr>
          <p:cNvPr id="8" name="Google Shape;154;p9"/>
          <p:cNvCxnSpPr>
            <a:cxnSpLocks/>
            <a:stCxn id="5" idx="1"/>
          </p:cNvCxnSpPr>
          <p:nvPr/>
        </p:nvCxnSpPr>
        <p:spPr>
          <a:xfrm flipH="1">
            <a:off x="8320216" y="3016251"/>
            <a:ext cx="914400" cy="1999800"/>
          </a:xfrm>
          <a:prstGeom prst="straightConnector1">
            <a:avLst/>
          </a:prstGeom>
          <a:noFill/>
          <a:ln w="12700" cap="flat" cmpd="sng">
            <a:solidFill>
              <a:schemeClr val="accent2"/>
            </a:solidFill>
            <a:prstDash val="solid"/>
            <a:miter lim="800000"/>
            <a:headEnd type="none" w="sm" len="sm"/>
            <a:tailEnd type="triangle" w="med" len="med"/>
          </a:ln>
        </p:spPr>
      </p:cxnSp>
      <p:pic>
        <p:nvPicPr>
          <p:cNvPr id="9" name="Google Shape;155;p9"/>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290321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a:t>What is cluster size in Hadoop?</a:t>
            </a:r>
            <a:endParaRPr/>
          </a:p>
        </p:txBody>
      </p:sp>
      <p:pic>
        <p:nvPicPr>
          <p:cNvPr id="141" name="Google Shape;141;p6"/>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42" name="Google Shape;14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a:t>A Hadoop cluster size is a set of metrics that defines storage and compute capabilities to run Hadoop workloads, namely : </a:t>
            </a:r>
            <a:endParaRPr/>
          </a:p>
          <a:p>
            <a:pPr marL="1143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Font typeface="Noto Sans Symbols"/>
              <a:buChar char="⮚"/>
            </a:pPr>
            <a:r>
              <a:rPr lang="en-GB" b="1"/>
              <a:t>Number of nodes : </a:t>
            </a:r>
            <a:r>
              <a:rPr lang="en-GB"/>
              <a:t>number of Master nodes, number of Edge Nodes, number of  Worker Nodes. </a:t>
            </a:r>
            <a:endParaRPr/>
          </a:p>
          <a:p>
            <a:pPr marL="457200" lvl="0" indent="-342900" algn="l" rtl="0">
              <a:lnSpc>
                <a:spcPct val="90000"/>
              </a:lnSpc>
              <a:spcBef>
                <a:spcPts val="1000"/>
              </a:spcBef>
              <a:spcAft>
                <a:spcPts val="0"/>
              </a:spcAft>
              <a:buSzPts val="1800"/>
              <a:buFont typeface="Noto Sans Symbols"/>
              <a:buChar char="⮚"/>
            </a:pPr>
            <a:r>
              <a:rPr lang="en-GB" b="1"/>
              <a:t>Configuration of each type node: </a:t>
            </a:r>
            <a:r>
              <a:rPr lang="en-GB"/>
              <a:t>number of cores per node, RAM and Disk Volume.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GB"/>
              <a:t>Calculating Hadoop Cluster Capacity</a:t>
            </a:r>
            <a:endParaRPr/>
          </a:p>
        </p:txBody>
      </p:sp>
      <p:pic>
        <p:nvPicPr>
          <p:cNvPr id="148" name="Google Shape;148;p35"/>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149" name="Google Shape;14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GB"/>
              <a:t>For example: Let's say that you need 500TB of space. If you have a JBOD of 12 disks, and each disk can store 6TB of data, then the data node capacity, or the maximum amount of data that each node can store, will be 72 TB. Data nodes can be added as the data grows, so to start with its better to select the lowest number of data nodes required.</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GB"/>
              <a:t>In this case, the number of data nodes required to store 500TB of data equals 500/72, or approximately 7.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422563" y="61289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None/>
            </a:pPr>
            <a:r>
              <a:rPr lang="en-GB">
                <a:solidFill>
                  <a:srgbClr val="1F3864"/>
                </a:solidFill>
                <a:latin typeface="Gill Sans"/>
                <a:ea typeface="Gill Sans"/>
                <a:cs typeface="Gill Sans"/>
                <a:sym typeface="Gill Sans"/>
              </a:rPr>
              <a:t>Communication Protocols Used in Hadoop Clusters</a:t>
            </a:r>
            <a:endParaRPr>
              <a:solidFill>
                <a:srgbClr val="1F3864"/>
              </a:solidFill>
              <a:latin typeface="Gill Sans"/>
              <a:ea typeface="Gill Sans"/>
              <a:cs typeface="Gill Sans"/>
              <a:sym typeface="Gill Sans"/>
            </a:endParaRPr>
          </a:p>
        </p:txBody>
      </p:sp>
      <p:sp>
        <p:nvSpPr>
          <p:cNvPr id="155" name="Google Shape;15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SzPts val="2400"/>
              <a:buFont typeface="Noto Sans Symbols"/>
              <a:buNone/>
            </a:pPr>
            <a:endParaRPr sz="2000" b="1"/>
          </a:p>
          <a:p>
            <a:pPr marL="342900" lvl="0" indent="-190500" algn="l" rtl="0">
              <a:lnSpc>
                <a:spcPct val="90000"/>
              </a:lnSpc>
              <a:spcBef>
                <a:spcPts val="0"/>
              </a:spcBef>
              <a:spcAft>
                <a:spcPts val="0"/>
              </a:spcAft>
              <a:buSzPts val="2400"/>
              <a:buFont typeface="Noto Sans Symbols"/>
              <a:buNone/>
            </a:pPr>
            <a:endParaRPr sz="2400"/>
          </a:p>
          <a:p>
            <a:pPr marL="342900" lvl="0" indent="-342900" algn="l" rtl="0">
              <a:lnSpc>
                <a:spcPct val="90000"/>
              </a:lnSpc>
              <a:spcBef>
                <a:spcPts val="0"/>
              </a:spcBef>
              <a:spcAft>
                <a:spcPts val="0"/>
              </a:spcAft>
              <a:buSzPts val="2400"/>
              <a:buFont typeface="Noto Sans Symbols"/>
              <a:buChar char="⮚"/>
            </a:pPr>
            <a:r>
              <a:rPr lang="en-GB" sz="2400"/>
              <a:t>The HDFS communication protocol works on the top of TCP/IP protocol.</a:t>
            </a:r>
            <a:endParaRPr/>
          </a:p>
          <a:p>
            <a:pPr marL="342900" lvl="0" indent="-190500" algn="l" rtl="0">
              <a:lnSpc>
                <a:spcPct val="90000"/>
              </a:lnSpc>
              <a:spcBef>
                <a:spcPts val="0"/>
              </a:spcBef>
              <a:spcAft>
                <a:spcPts val="0"/>
              </a:spcAft>
              <a:buSzPts val="2400"/>
              <a:buFont typeface="Noto Sans Symbols"/>
              <a:buNone/>
            </a:pPr>
            <a:endParaRPr sz="2400"/>
          </a:p>
          <a:p>
            <a:pPr marL="342900" lvl="0" indent="-342900" algn="l" rtl="0">
              <a:lnSpc>
                <a:spcPct val="90000"/>
              </a:lnSpc>
              <a:spcBef>
                <a:spcPts val="0"/>
              </a:spcBef>
              <a:spcAft>
                <a:spcPts val="0"/>
              </a:spcAft>
              <a:buSzPts val="2400"/>
              <a:buFont typeface="Noto Sans Symbols"/>
              <a:buChar char="⮚"/>
            </a:pPr>
            <a:r>
              <a:rPr lang="en-GB" sz="2400"/>
              <a:t> The client establishes a connection with NameNode using configurable TCP port. </a:t>
            </a:r>
            <a:endParaRPr sz="2400"/>
          </a:p>
          <a:p>
            <a:pPr marL="342900" lvl="0" indent="-190500" algn="l" rtl="0">
              <a:lnSpc>
                <a:spcPct val="90000"/>
              </a:lnSpc>
              <a:spcBef>
                <a:spcPts val="0"/>
              </a:spcBef>
              <a:spcAft>
                <a:spcPts val="0"/>
              </a:spcAft>
              <a:buSzPts val="2400"/>
              <a:buFont typeface="Noto Sans Symbols"/>
              <a:buNone/>
            </a:pPr>
            <a:endParaRPr sz="2400"/>
          </a:p>
          <a:p>
            <a:pPr marL="342900" lvl="0" indent="-342900" algn="l" rtl="0">
              <a:lnSpc>
                <a:spcPct val="90000"/>
              </a:lnSpc>
              <a:spcBef>
                <a:spcPts val="0"/>
              </a:spcBef>
              <a:spcAft>
                <a:spcPts val="0"/>
              </a:spcAft>
              <a:buSzPts val="2400"/>
              <a:buFont typeface="Noto Sans Symbols"/>
              <a:buChar char="⮚"/>
            </a:pPr>
            <a:r>
              <a:rPr lang="en-GB" sz="2400"/>
              <a:t>Hadoop cluster establishes the connection to the client using client protocol. </a:t>
            </a:r>
            <a:endParaRPr sz="2400"/>
          </a:p>
          <a:p>
            <a:pPr marL="342900" lvl="0" indent="-190500" algn="l" rtl="0">
              <a:lnSpc>
                <a:spcPct val="90000"/>
              </a:lnSpc>
              <a:spcBef>
                <a:spcPts val="0"/>
              </a:spcBef>
              <a:spcAft>
                <a:spcPts val="0"/>
              </a:spcAft>
              <a:buSzPts val="2400"/>
              <a:buFont typeface="Noto Sans Symbols"/>
              <a:buNone/>
            </a:pPr>
            <a:endParaRPr sz="2400"/>
          </a:p>
          <a:p>
            <a:pPr marL="342900" lvl="0" indent="-342900" algn="l" rtl="0">
              <a:lnSpc>
                <a:spcPct val="90000"/>
              </a:lnSpc>
              <a:spcBef>
                <a:spcPts val="0"/>
              </a:spcBef>
              <a:spcAft>
                <a:spcPts val="0"/>
              </a:spcAft>
              <a:buSzPts val="2400"/>
              <a:buFont typeface="Noto Sans Symbols"/>
              <a:buChar char="⮚"/>
            </a:pPr>
            <a:r>
              <a:rPr lang="en-GB" sz="2400"/>
              <a:t>DataNode talks to NameNode using the DataNode Protocol.</a:t>
            </a:r>
            <a:endParaRPr sz="2400"/>
          </a:p>
        </p:txBody>
      </p:sp>
      <p:pic>
        <p:nvPicPr>
          <p:cNvPr id="156" name="Google Shape;156;p7"/>
          <p:cNvPicPr preferRelativeResize="0"/>
          <p:nvPr/>
        </p:nvPicPr>
        <p:blipFill rotWithShape="1">
          <a:blip r:embed="rId3">
            <a:alphaModFix/>
          </a:blip>
          <a:srcRect/>
          <a:stretch/>
        </p:blipFill>
        <p:spPr>
          <a:xfrm>
            <a:off x="9407612" y="226128"/>
            <a:ext cx="2578442" cy="7735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None/>
            </a:pPr>
            <a:r>
              <a:rPr lang="en-GB">
                <a:solidFill>
                  <a:srgbClr val="1F3864"/>
                </a:solidFill>
                <a:latin typeface="Gill Sans"/>
                <a:ea typeface="Gill Sans"/>
                <a:cs typeface="Gill Sans"/>
                <a:sym typeface="Gill Sans"/>
              </a:rPr>
              <a:t>Benefits of Hadoop Clusters</a:t>
            </a:r>
            <a:endParaRPr>
              <a:solidFill>
                <a:srgbClr val="1F3864"/>
              </a:solidFill>
              <a:latin typeface="Gill Sans"/>
              <a:ea typeface="Gill Sans"/>
              <a:cs typeface="Gill Sans"/>
              <a:sym typeface="Gill Sans"/>
            </a:endParaRPr>
          </a:p>
        </p:txBody>
      </p:sp>
      <p:sp>
        <p:nvSpPr>
          <p:cNvPr id="162" name="Google Shape;162;p8"/>
          <p:cNvSpPr txBox="1">
            <a:spLocks noGrp="1"/>
          </p:cNvSpPr>
          <p:nvPr>
            <p:ph type="body" idx="1"/>
          </p:nvPr>
        </p:nvSpPr>
        <p:spPr>
          <a:xfrm>
            <a:off x="613025" y="1690700"/>
            <a:ext cx="10515600" cy="43512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SzPts val="2400"/>
              <a:buFont typeface="Noto Sans Symbols"/>
              <a:buChar char="⮚"/>
            </a:pPr>
            <a:r>
              <a:rPr lang="en-GB"/>
              <a:t>Robustness</a:t>
            </a:r>
            <a:endParaRPr/>
          </a:p>
          <a:p>
            <a:pPr marL="457200" lvl="0" indent="-457200" algn="l" rtl="0">
              <a:lnSpc>
                <a:spcPct val="90000"/>
              </a:lnSpc>
              <a:spcBef>
                <a:spcPts val="0"/>
              </a:spcBef>
              <a:spcAft>
                <a:spcPts val="0"/>
              </a:spcAft>
              <a:buSzPts val="2400"/>
              <a:buFont typeface="Noto Sans Symbols"/>
              <a:buChar char="⮚"/>
            </a:pPr>
            <a:r>
              <a:rPr lang="en-GB"/>
              <a:t>Data disks failures, heartbeats and re-replication</a:t>
            </a:r>
            <a:endParaRPr/>
          </a:p>
          <a:p>
            <a:pPr marL="457200" lvl="0" indent="-457200" algn="l" rtl="0">
              <a:lnSpc>
                <a:spcPct val="90000"/>
              </a:lnSpc>
              <a:spcBef>
                <a:spcPts val="0"/>
              </a:spcBef>
              <a:spcAft>
                <a:spcPts val="0"/>
              </a:spcAft>
              <a:buSzPts val="2400"/>
              <a:buFont typeface="Noto Sans Symbols"/>
              <a:buChar char="⮚"/>
            </a:pPr>
            <a:r>
              <a:rPr lang="en-GB"/>
              <a:t>Cluster Rebalancing</a:t>
            </a:r>
            <a:endParaRPr/>
          </a:p>
          <a:p>
            <a:pPr marL="457200" lvl="0" indent="-457200" algn="l" rtl="0">
              <a:lnSpc>
                <a:spcPct val="90000"/>
              </a:lnSpc>
              <a:spcBef>
                <a:spcPts val="0"/>
              </a:spcBef>
              <a:spcAft>
                <a:spcPts val="0"/>
              </a:spcAft>
              <a:buSzPts val="2400"/>
              <a:buFont typeface="Noto Sans Symbols"/>
              <a:buChar char="⮚"/>
            </a:pPr>
            <a:r>
              <a:rPr lang="en-GB"/>
              <a:t>Data integrity</a:t>
            </a:r>
            <a:endParaRPr/>
          </a:p>
          <a:p>
            <a:pPr marL="457200" lvl="0" indent="-457200" algn="l" rtl="0">
              <a:lnSpc>
                <a:spcPct val="90000"/>
              </a:lnSpc>
              <a:spcBef>
                <a:spcPts val="0"/>
              </a:spcBef>
              <a:spcAft>
                <a:spcPts val="0"/>
              </a:spcAft>
              <a:buSzPts val="2400"/>
              <a:buFont typeface="Noto Sans Symbols"/>
              <a:buChar char="⮚"/>
            </a:pPr>
            <a:r>
              <a:rPr lang="en-GB"/>
              <a:t>Metadata disk failure</a:t>
            </a:r>
            <a:endParaRPr/>
          </a:p>
          <a:p>
            <a:pPr marL="457200" lvl="0" indent="-457200" algn="l" rtl="0">
              <a:lnSpc>
                <a:spcPct val="90000"/>
              </a:lnSpc>
              <a:spcBef>
                <a:spcPts val="0"/>
              </a:spcBef>
              <a:spcAft>
                <a:spcPts val="0"/>
              </a:spcAft>
              <a:buSzPts val="2400"/>
              <a:buFont typeface="Noto Sans Symbols"/>
              <a:buChar char="⮚"/>
            </a:pPr>
            <a:r>
              <a:rPr lang="en-GB"/>
              <a:t>Snapshot</a:t>
            </a:r>
            <a:endParaRPr/>
          </a:p>
        </p:txBody>
      </p:sp>
      <p:pic>
        <p:nvPicPr>
          <p:cNvPr id="163" name="Google Shape;163;p8"/>
          <p:cNvPicPr preferRelativeResize="0"/>
          <p:nvPr/>
        </p:nvPicPr>
        <p:blipFill rotWithShape="1">
          <a:blip r:embed="rId3">
            <a:alphaModFix/>
          </a:blip>
          <a:srcRect/>
          <a:stretch/>
        </p:blipFill>
        <p:spPr>
          <a:xfrm>
            <a:off x="9407612" y="226128"/>
            <a:ext cx="2578442" cy="7735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None/>
            </a:pPr>
            <a:r>
              <a:rPr lang="en-GB">
                <a:solidFill>
                  <a:srgbClr val="1F3864"/>
                </a:solidFill>
                <a:latin typeface="Gill Sans"/>
                <a:ea typeface="Gill Sans"/>
                <a:cs typeface="Gill Sans"/>
                <a:sym typeface="Gill Sans"/>
              </a:rPr>
              <a:t>What are the challenges of a Hadoop Cluster?</a:t>
            </a:r>
            <a:endParaRPr>
              <a:solidFill>
                <a:srgbClr val="1F3864"/>
              </a:solidFill>
              <a:latin typeface="Gill Sans"/>
              <a:ea typeface="Gill Sans"/>
              <a:cs typeface="Gill Sans"/>
              <a:sym typeface="Gill Sans"/>
            </a:endParaRPr>
          </a:p>
        </p:txBody>
      </p:sp>
      <p:sp>
        <p:nvSpPr>
          <p:cNvPr id="169" name="Google Shape;169;p9"/>
          <p:cNvSpPr txBox="1">
            <a:spLocks noGrp="1"/>
          </p:cNvSpPr>
          <p:nvPr>
            <p:ph type="body" idx="1"/>
          </p:nvPr>
        </p:nvSpPr>
        <p:spPr>
          <a:xfrm>
            <a:off x="912340" y="1830118"/>
            <a:ext cx="11073714" cy="44737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595959"/>
              </a:buClr>
              <a:buSzPts val="2000"/>
              <a:buFont typeface="Noto Sans Symbols"/>
              <a:buChar char="⮚"/>
            </a:pPr>
            <a:r>
              <a:rPr lang="en-GB"/>
              <a:t>Issue with small files</a:t>
            </a:r>
            <a:endParaRPr/>
          </a:p>
          <a:p>
            <a:pPr marL="457200" lvl="0" indent="-330200" algn="l" rtl="0">
              <a:lnSpc>
                <a:spcPct val="90000"/>
              </a:lnSpc>
              <a:spcBef>
                <a:spcPts val="0"/>
              </a:spcBef>
              <a:spcAft>
                <a:spcPts val="0"/>
              </a:spcAft>
              <a:buClr>
                <a:srgbClr val="595959"/>
              </a:buClr>
              <a:buSzPts val="2000"/>
              <a:buFont typeface="Noto Sans Symbols"/>
              <a:buNone/>
            </a:pPr>
            <a:endParaRPr/>
          </a:p>
          <a:p>
            <a:pPr marL="457200" lvl="0" indent="-457200" algn="l" rtl="0">
              <a:lnSpc>
                <a:spcPct val="90000"/>
              </a:lnSpc>
              <a:spcBef>
                <a:spcPts val="0"/>
              </a:spcBef>
              <a:spcAft>
                <a:spcPts val="0"/>
              </a:spcAft>
              <a:buClr>
                <a:srgbClr val="595959"/>
              </a:buClr>
              <a:buSzPts val="2000"/>
              <a:buFont typeface="Noto Sans Symbols"/>
              <a:buChar char="⮚"/>
            </a:pPr>
            <a:r>
              <a:rPr lang="en-GB"/>
              <a:t>High processing overhead</a:t>
            </a:r>
            <a:endParaRPr/>
          </a:p>
          <a:p>
            <a:pPr marL="457200" lvl="0" indent="-330200" algn="l" rtl="0">
              <a:lnSpc>
                <a:spcPct val="90000"/>
              </a:lnSpc>
              <a:spcBef>
                <a:spcPts val="0"/>
              </a:spcBef>
              <a:spcAft>
                <a:spcPts val="0"/>
              </a:spcAft>
              <a:buClr>
                <a:srgbClr val="595959"/>
              </a:buClr>
              <a:buSzPts val="2000"/>
              <a:buFont typeface="Noto Sans Symbols"/>
              <a:buNone/>
            </a:pPr>
            <a:endParaRPr/>
          </a:p>
          <a:p>
            <a:pPr marL="457200" lvl="0" indent="-457200" algn="l" rtl="0">
              <a:lnSpc>
                <a:spcPct val="90000"/>
              </a:lnSpc>
              <a:spcBef>
                <a:spcPts val="0"/>
              </a:spcBef>
              <a:spcAft>
                <a:spcPts val="0"/>
              </a:spcAft>
              <a:buClr>
                <a:srgbClr val="595959"/>
              </a:buClr>
              <a:buSzPts val="2000"/>
              <a:buFont typeface="Noto Sans Symbols"/>
              <a:buChar char="⮚"/>
            </a:pPr>
            <a:r>
              <a:rPr lang="en-GB"/>
              <a:t>Only batch processing is supported</a:t>
            </a:r>
            <a:endParaRPr/>
          </a:p>
          <a:p>
            <a:pPr marL="457200" lvl="0" indent="-330200" algn="l" rtl="0">
              <a:lnSpc>
                <a:spcPct val="90000"/>
              </a:lnSpc>
              <a:spcBef>
                <a:spcPts val="0"/>
              </a:spcBef>
              <a:spcAft>
                <a:spcPts val="0"/>
              </a:spcAft>
              <a:buClr>
                <a:srgbClr val="595959"/>
              </a:buClr>
              <a:buSzPts val="2000"/>
              <a:buFont typeface="Noto Sans Symbols"/>
              <a:buNone/>
            </a:pPr>
            <a:endParaRPr/>
          </a:p>
          <a:p>
            <a:pPr marL="457200" lvl="0" indent="-457200" algn="l" rtl="0">
              <a:lnSpc>
                <a:spcPct val="90000"/>
              </a:lnSpc>
              <a:spcBef>
                <a:spcPts val="0"/>
              </a:spcBef>
              <a:spcAft>
                <a:spcPts val="0"/>
              </a:spcAft>
              <a:buClr>
                <a:srgbClr val="595959"/>
              </a:buClr>
              <a:buSzPts val="2000"/>
              <a:buFont typeface="Noto Sans Symbols"/>
              <a:buChar char="⮚"/>
            </a:pPr>
            <a:r>
              <a:rPr lang="en-GB"/>
              <a:t>Iterative Processing</a:t>
            </a:r>
            <a:endParaRPr/>
          </a:p>
        </p:txBody>
      </p:sp>
      <p:pic>
        <p:nvPicPr>
          <p:cNvPr id="170" name="Google Shape;170;p9"/>
          <p:cNvPicPr preferRelativeResize="0"/>
          <p:nvPr/>
        </p:nvPicPr>
        <p:blipFill rotWithShape="1">
          <a:blip r:embed="rId3">
            <a:alphaModFix/>
          </a:blip>
          <a:srcRect/>
          <a:stretch/>
        </p:blipFill>
        <p:spPr>
          <a:xfrm>
            <a:off x="9407612" y="226128"/>
            <a:ext cx="2578442" cy="7735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None/>
            </a:pPr>
            <a:r>
              <a:rPr lang="en-GB" dirty="0">
                <a:solidFill>
                  <a:srgbClr val="002060"/>
                </a:solidFill>
                <a:latin typeface="Gill Sans"/>
                <a:ea typeface="Gill Sans"/>
                <a:cs typeface="Gill Sans"/>
                <a:sym typeface="Gill Sans"/>
              </a:rPr>
              <a:t>Agenda</a:t>
            </a:r>
            <a:endParaRPr dirty="0">
              <a:solidFill>
                <a:srgbClr val="002060"/>
              </a:solidFill>
              <a:latin typeface="Gill Sans"/>
              <a:ea typeface="Gill Sans"/>
              <a:cs typeface="Gill Sans"/>
              <a:sym typeface="Gill Sans"/>
            </a:endParaRPr>
          </a:p>
        </p:txBody>
      </p:sp>
      <p:sp>
        <p:nvSpPr>
          <p:cNvPr id="88" name="Google Shape;88;p2"/>
          <p:cNvSpPr txBox="1">
            <a:spLocks noGrp="1"/>
          </p:cNvSpPr>
          <p:nvPr>
            <p:ph type="body" idx="1"/>
          </p:nvPr>
        </p:nvSpPr>
        <p:spPr>
          <a:xfrm>
            <a:off x="838200" y="1825625"/>
            <a:ext cx="10515600" cy="3785466"/>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What is </a:t>
            </a:r>
            <a:r>
              <a:rPr lang="en-GB" dirty="0" smtClean="0">
                <a:solidFill>
                  <a:srgbClr val="757070"/>
                </a:solidFill>
                <a:latin typeface="Gill Sans"/>
                <a:ea typeface="Gill Sans"/>
                <a:cs typeface="Gill Sans"/>
                <a:sym typeface="Gill Sans"/>
              </a:rPr>
              <a:t>Hadoop</a:t>
            </a:r>
          </a:p>
          <a:p>
            <a:pPr marL="457200" lvl="0" indent="-457200" algn="l" rtl="0">
              <a:lnSpc>
                <a:spcPct val="90000"/>
              </a:lnSpc>
              <a:spcBef>
                <a:spcPts val="0"/>
              </a:spcBef>
              <a:spcAft>
                <a:spcPts val="0"/>
              </a:spcAft>
              <a:buClr>
                <a:srgbClr val="757070"/>
              </a:buClr>
              <a:buSzPts val="2800"/>
              <a:buFont typeface="Noto Sans Symbols"/>
              <a:buChar char="⮚"/>
            </a:pPr>
            <a:r>
              <a:rPr lang="en-GB" dirty="0" smtClean="0">
                <a:solidFill>
                  <a:srgbClr val="757070"/>
                </a:solidFill>
                <a:latin typeface="Gill Sans"/>
                <a:sym typeface="Gill Sans"/>
              </a:rPr>
              <a:t>Hadoop Components</a:t>
            </a:r>
            <a:endParaRPr dirty="0" smtClean="0"/>
          </a:p>
          <a:p>
            <a:pPr marL="457200" lvl="0" indent="-457200" algn="l" rtl="0">
              <a:lnSpc>
                <a:spcPct val="90000"/>
              </a:lnSpc>
              <a:spcBef>
                <a:spcPts val="0"/>
              </a:spcBef>
              <a:spcAft>
                <a:spcPts val="0"/>
              </a:spcAft>
              <a:buClr>
                <a:srgbClr val="757070"/>
              </a:buClr>
              <a:buSzPts val="2800"/>
              <a:buFont typeface="Noto Sans Symbols"/>
              <a:buChar char="⮚"/>
            </a:pPr>
            <a:r>
              <a:rPr lang="en-GB" dirty="0" smtClean="0">
                <a:solidFill>
                  <a:srgbClr val="757070"/>
                </a:solidFill>
                <a:latin typeface="Gill Sans"/>
                <a:ea typeface="Gill Sans"/>
                <a:cs typeface="Gill Sans"/>
                <a:sym typeface="Gill Sans"/>
              </a:rPr>
              <a:t>Hadoop </a:t>
            </a:r>
            <a:r>
              <a:rPr lang="en-GB" dirty="0">
                <a:solidFill>
                  <a:srgbClr val="757070"/>
                </a:solidFill>
                <a:latin typeface="Gill Sans"/>
                <a:ea typeface="Gill Sans"/>
                <a:cs typeface="Gill Sans"/>
                <a:sym typeface="Gill Sans"/>
              </a:rPr>
              <a:t>Cluster Architecture</a:t>
            </a:r>
            <a:endParaRPr dirty="0"/>
          </a:p>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Size of Hadoop Architecture</a:t>
            </a:r>
            <a:endParaRPr dirty="0"/>
          </a:p>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Single Node and </a:t>
            </a:r>
            <a:r>
              <a:rPr lang="en-GB" dirty="0" smtClean="0">
                <a:solidFill>
                  <a:srgbClr val="757070"/>
                </a:solidFill>
                <a:latin typeface="Gill Sans"/>
                <a:ea typeface="Gill Sans"/>
                <a:cs typeface="Gill Sans"/>
                <a:sym typeface="Gill Sans"/>
              </a:rPr>
              <a:t>Multi-Node </a:t>
            </a:r>
            <a:r>
              <a:rPr lang="en-GB" dirty="0">
                <a:solidFill>
                  <a:srgbClr val="757070"/>
                </a:solidFill>
                <a:latin typeface="Gill Sans"/>
                <a:ea typeface="Gill Sans"/>
                <a:cs typeface="Gill Sans"/>
                <a:sym typeface="Gill Sans"/>
              </a:rPr>
              <a:t>Cluster</a:t>
            </a:r>
            <a:endParaRPr dirty="0"/>
          </a:p>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Communication Protocol in Hadoop Cluster</a:t>
            </a:r>
            <a:endParaRPr dirty="0"/>
          </a:p>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Benefits of Hadoop Cluster</a:t>
            </a:r>
            <a:endParaRPr dirty="0"/>
          </a:p>
          <a:p>
            <a:pPr marL="457200" lvl="0" indent="-457200" algn="l"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Challenges of Hadoop Cluster</a:t>
            </a:r>
            <a:endParaRPr dirty="0">
              <a:solidFill>
                <a:srgbClr val="757070"/>
              </a:solidFill>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latin typeface="Gill Sans"/>
              <a:ea typeface="Gill Sans"/>
              <a:cs typeface="Gill Sans"/>
              <a:sym typeface="Gill Sans"/>
            </a:endParaRPr>
          </a:p>
        </p:txBody>
      </p:sp>
      <p:pic>
        <p:nvPicPr>
          <p:cNvPr id="89" name="Google Shape;89;p2"/>
          <p:cNvPicPr preferRelativeResize="0"/>
          <p:nvPr/>
        </p:nvPicPr>
        <p:blipFill rotWithShape="1">
          <a:blip r:embed="rId3">
            <a:alphaModFix/>
          </a:blip>
          <a:srcRect/>
          <a:stretch/>
        </p:blipFill>
        <p:spPr>
          <a:xfrm>
            <a:off x="9407612" y="226128"/>
            <a:ext cx="2578442" cy="773532"/>
          </a:xfrm>
          <a:prstGeom prst="rect">
            <a:avLst/>
          </a:prstGeom>
          <a:noFill/>
          <a:ln>
            <a:noFill/>
          </a:ln>
        </p:spPr>
      </p:pic>
      <p:sp>
        <p:nvSpPr>
          <p:cNvPr id="90" name="Google Shape;90;p2"/>
          <p:cNvSpPr txBox="1"/>
          <p:nvPr/>
        </p:nvSpPr>
        <p:spPr>
          <a:xfrm>
            <a:off x="434975" y="608950"/>
            <a:ext cx="8380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None/>
            </a:pPr>
            <a:r>
              <a:rPr lang="en-GB">
                <a:solidFill>
                  <a:srgbClr val="1F3864"/>
                </a:solidFill>
                <a:latin typeface="Gill Sans"/>
                <a:ea typeface="Gill Sans"/>
                <a:cs typeface="Gill Sans"/>
                <a:sym typeface="Gill Sans"/>
              </a:rPr>
              <a:t>References</a:t>
            </a:r>
            <a:endParaRPr>
              <a:solidFill>
                <a:srgbClr val="1F3864"/>
              </a:solidFill>
              <a:latin typeface="Gill Sans"/>
              <a:ea typeface="Gill Sans"/>
              <a:cs typeface="Gill Sans"/>
              <a:sym typeface="Gill Sans"/>
            </a:endParaRPr>
          </a:p>
        </p:txBody>
      </p:sp>
      <p:sp>
        <p:nvSpPr>
          <p:cNvPr id="176" name="Google Shape;176;p36"/>
          <p:cNvSpPr txBox="1">
            <a:spLocks noGrp="1"/>
          </p:cNvSpPr>
          <p:nvPr>
            <p:ph type="body" idx="1"/>
          </p:nvPr>
        </p:nvSpPr>
        <p:spPr>
          <a:xfrm>
            <a:off x="912340" y="1830118"/>
            <a:ext cx="11073714" cy="44737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595959"/>
              </a:buClr>
              <a:buSzPts val="2000"/>
              <a:buFont typeface="Noto Sans Symbols"/>
              <a:buChar char="⮚"/>
            </a:pPr>
            <a:r>
              <a:rPr lang="en-GB" u="sng">
                <a:solidFill>
                  <a:schemeClr val="hlink"/>
                </a:solidFill>
                <a:hlinkClick r:id="rId3"/>
              </a:rPr>
              <a:t>Data-Flair</a:t>
            </a:r>
            <a:endParaRPr/>
          </a:p>
          <a:p>
            <a:pPr marL="457200" lvl="0" indent="-457200" algn="l" rtl="0">
              <a:lnSpc>
                <a:spcPct val="90000"/>
              </a:lnSpc>
              <a:spcBef>
                <a:spcPts val="0"/>
              </a:spcBef>
              <a:spcAft>
                <a:spcPts val="0"/>
              </a:spcAft>
              <a:buClr>
                <a:srgbClr val="595959"/>
              </a:buClr>
              <a:buSzPts val="2000"/>
              <a:buFont typeface="Noto Sans Symbols"/>
              <a:buChar char="⮚"/>
            </a:pPr>
            <a:r>
              <a:rPr lang="en-GB" u="sng">
                <a:solidFill>
                  <a:schemeClr val="hlink"/>
                </a:solidFill>
                <a:hlinkClick r:id="rId3"/>
              </a:rPr>
              <a:t>Data-Bricks</a:t>
            </a:r>
            <a:endParaRPr/>
          </a:p>
        </p:txBody>
      </p:sp>
      <p:pic>
        <p:nvPicPr>
          <p:cNvPr id="177" name="Google Shape;177;p36"/>
          <p:cNvPicPr preferRelativeResize="0"/>
          <p:nvPr/>
        </p:nvPicPr>
        <p:blipFill rotWithShape="1">
          <a:blip r:embed="rId4">
            <a:alphaModFix/>
          </a:blip>
          <a:srcRect/>
          <a:stretch/>
        </p:blipFill>
        <p:spPr>
          <a:xfrm>
            <a:off x="9407612" y="226128"/>
            <a:ext cx="2578442" cy="7735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95;p31"/>
          <p:cNvSpPr txBox="1">
            <a:spLocks noGrp="1"/>
          </p:cNvSpPr>
          <p:nvPr>
            <p:ph type="title"/>
          </p:nvPr>
        </p:nvSpPr>
        <p:spPr>
          <a:xfrm>
            <a:off x="-211874" y="553188"/>
            <a:ext cx="994883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Gill Sans"/>
              <a:buNone/>
            </a:pPr>
            <a:r>
              <a:rPr lang="en-GB" dirty="0">
                <a:solidFill>
                  <a:srgbClr val="002060"/>
                </a:solidFill>
                <a:latin typeface="Gill Sans"/>
                <a:ea typeface="Gill Sans"/>
                <a:cs typeface="Gill Sans"/>
                <a:sym typeface="Gill Sans"/>
              </a:rPr>
              <a:t>       What is </a:t>
            </a:r>
            <a:r>
              <a:rPr lang="en-GB" dirty="0" smtClean="0">
                <a:solidFill>
                  <a:srgbClr val="002060"/>
                </a:solidFill>
                <a:latin typeface="Gill Sans"/>
                <a:ea typeface="Gill Sans"/>
                <a:cs typeface="Gill Sans"/>
                <a:sym typeface="Gill Sans"/>
              </a:rPr>
              <a:t>Hadoop</a:t>
            </a:r>
            <a:endParaRPr dirty="0">
              <a:solidFill>
                <a:srgbClr val="002060"/>
              </a:solidFill>
              <a:latin typeface="Gill Sans"/>
              <a:ea typeface="Gill Sans"/>
              <a:cs typeface="Gill Sans"/>
              <a:sym typeface="Gill Sans"/>
            </a:endParaRPr>
          </a:p>
        </p:txBody>
      </p:sp>
      <p:pic>
        <p:nvPicPr>
          <p:cNvPr id="12" name="Google Shape;98;p31"/>
          <p:cNvPicPr preferRelativeResize="0"/>
          <p:nvPr/>
        </p:nvPicPr>
        <p:blipFill rotWithShape="1">
          <a:blip r:embed="rId2">
            <a:alphaModFix/>
          </a:blip>
          <a:srcRect/>
          <a:stretch/>
        </p:blipFill>
        <p:spPr>
          <a:xfrm>
            <a:off x="9407612" y="226128"/>
            <a:ext cx="2578442" cy="773532"/>
          </a:xfrm>
          <a:prstGeom prst="rect">
            <a:avLst/>
          </a:prstGeom>
          <a:noFill/>
          <a:ln>
            <a:noFill/>
          </a:ln>
        </p:spPr>
      </p:pic>
      <p:sp>
        <p:nvSpPr>
          <p:cNvPr id="16" name="Google Shape;93;p2"/>
          <p:cNvSpPr txBox="1">
            <a:spLocks noGrp="1"/>
          </p:cNvSpPr>
          <p:nvPr>
            <p:ph type="body" idx="1"/>
          </p:nvPr>
        </p:nvSpPr>
        <p:spPr>
          <a:xfrm>
            <a:off x="893956" y="1878888"/>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57070"/>
              </a:buClr>
              <a:buSzPts val="2800"/>
              <a:buNone/>
            </a:pPr>
            <a:r>
              <a:rPr lang="en-GB" dirty="0">
                <a:solidFill>
                  <a:srgbClr val="757070"/>
                </a:solidFill>
                <a:latin typeface="Gill Sans"/>
                <a:ea typeface="Gill Sans"/>
                <a:cs typeface="Gill Sans"/>
                <a:sym typeface="Gill Sans"/>
              </a:rPr>
              <a:t>Hadoop is an open project overseen by the Apache Software Foundation</a:t>
            </a:r>
          </a:p>
          <a:p>
            <a:pPr marL="0" lvl="0" indent="0" algn="l" rtl="0">
              <a:lnSpc>
                <a:spcPct val="90000"/>
              </a:lnSpc>
              <a:spcBef>
                <a:spcPts val="1000"/>
              </a:spcBef>
              <a:spcAft>
                <a:spcPts val="0"/>
              </a:spcAft>
              <a:buClr>
                <a:srgbClr val="757070"/>
              </a:buClr>
              <a:buSzPts val="2800"/>
              <a:buNone/>
            </a:pPr>
            <a:r>
              <a:rPr lang="en-GB" dirty="0">
                <a:solidFill>
                  <a:srgbClr val="757070"/>
                </a:solidFill>
                <a:latin typeface="Gill Sans"/>
                <a:ea typeface="Gill Sans"/>
                <a:cs typeface="Gill Sans"/>
                <a:sym typeface="Gill Sans"/>
              </a:rPr>
              <a:t>Originally based on papers published by Google in 2003 and 2004</a:t>
            </a:r>
            <a:endParaRPr sz="2400" dirty="0">
              <a:solidFill>
                <a:srgbClr val="757070"/>
              </a:solidFill>
              <a:latin typeface="Gill Sans"/>
              <a:ea typeface="Gill Sans"/>
              <a:cs typeface="Gill Sans"/>
              <a:sym typeface="Gill Sans"/>
            </a:endParaRPr>
          </a:p>
          <a:p>
            <a:pPr marL="0" lvl="0" indent="0" algn="l" rtl="0">
              <a:lnSpc>
                <a:spcPct val="90000"/>
              </a:lnSpc>
              <a:spcBef>
                <a:spcPts val="1000"/>
              </a:spcBef>
              <a:spcAft>
                <a:spcPts val="0"/>
              </a:spcAft>
              <a:buClr>
                <a:srgbClr val="757070"/>
              </a:buClr>
              <a:buSzPts val="2800"/>
              <a:buNone/>
            </a:pPr>
            <a:r>
              <a:rPr lang="en-GB" dirty="0">
                <a:solidFill>
                  <a:srgbClr val="757070"/>
                </a:solidFill>
                <a:latin typeface="Gill Sans"/>
                <a:ea typeface="Gill Sans"/>
                <a:cs typeface="Gill Sans"/>
                <a:sym typeface="Gill Sans"/>
              </a:rPr>
              <a:t>Hadoop committers work at several different organizations – Including Cloudera, Yahoo!, Facebook, LinkedIn</a:t>
            </a:r>
          </a:p>
          <a:p>
            <a:pPr marL="0" lvl="0" indent="0" algn="l" rtl="0">
              <a:lnSpc>
                <a:spcPct val="90000"/>
              </a:lnSpc>
              <a:spcBef>
                <a:spcPts val="1000"/>
              </a:spcBef>
              <a:spcAft>
                <a:spcPts val="0"/>
              </a:spcAft>
              <a:buClr>
                <a:schemeClr val="dk1"/>
              </a:buClr>
              <a:buSzPts val="2800"/>
              <a:buNone/>
            </a:pPr>
            <a:endParaRPr dirty="0">
              <a:solidFill>
                <a:srgbClr val="757070"/>
              </a:solidFill>
              <a:latin typeface="Gill Sans"/>
              <a:ea typeface="Gill Sans"/>
              <a:cs typeface="Gill Sans"/>
              <a:sym typeface="Gill Sans"/>
            </a:endParaRPr>
          </a:p>
          <a:p>
            <a:pPr lvl="0" indent="-457200" algn="l" rtl="0">
              <a:lnSpc>
                <a:spcPct val="90000"/>
              </a:lnSpc>
              <a:spcBef>
                <a:spcPts val="1000"/>
              </a:spcBef>
              <a:spcAft>
                <a:spcPts val="0"/>
              </a:spcAft>
              <a:buClr>
                <a:srgbClr val="757070"/>
              </a:buClr>
              <a:buSzPts val="3000"/>
              <a:buFont typeface="Wingdings" panose="05000000000000000000" pitchFamily="2" charset="2"/>
              <a:buChar char="Ø"/>
            </a:pPr>
            <a:r>
              <a:rPr lang="en-GB" b="1" dirty="0">
                <a:solidFill>
                  <a:srgbClr val="757070"/>
                </a:solidFill>
                <a:latin typeface="Gill Sans"/>
                <a:ea typeface="Gill Sans"/>
                <a:cs typeface="Gill Sans"/>
                <a:sym typeface="Gill Sans"/>
              </a:rPr>
              <a:t>Hadoop takes a radical new approach to the problem of distributed computing – distribute the data as it’s initially stored in the system and individual nodes work on data local to the nodes</a:t>
            </a:r>
            <a:r>
              <a:rPr lang="en-GB" b="1" dirty="0" smtClean="0">
                <a:solidFill>
                  <a:srgbClr val="757070"/>
                </a:solidFill>
                <a:latin typeface="Gill Sans"/>
                <a:ea typeface="Gill Sans"/>
                <a:cs typeface="Gill Sans"/>
                <a:sym typeface="Gill Sans"/>
              </a:rPr>
              <a:t>.</a:t>
            </a:r>
            <a:endParaRPr dirty="0">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latin typeface="Gill Sans"/>
              <a:ea typeface="Gill Sans"/>
              <a:cs typeface="Gill Sans"/>
              <a:sym typeface="Gill Sans"/>
            </a:endParaRPr>
          </a:p>
        </p:txBody>
      </p:sp>
    </p:spTree>
    <p:extLst>
      <p:ext uri="{BB962C8B-B14F-4D97-AF65-F5344CB8AC3E}">
        <p14:creationId xmlns:p14="http://schemas.microsoft.com/office/powerpoint/2010/main" val="2476160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Gill Sans"/>
              <a:buNone/>
            </a:pPr>
            <a:r>
              <a:rPr lang="en-GB" dirty="0" smtClean="0">
                <a:solidFill>
                  <a:srgbClr val="002060"/>
                </a:solidFill>
                <a:latin typeface="Gill Sans"/>
                <a:ea typeface="Gill Sans"/>
                <a:cs typeface="Gill Sans"/>
                <a:sym typeface="Gill Sans"/>
              </a:rPr>
              <a:t>History of Hadoop</a:t>
            </a:r>
            <a:endParaRPr dirty="0">
              <a:solidFill>
                <a:srgbClr val="002060"/>
              </a:solidFill>
              <a:latin typeface="Gill Sans"/>
              <a:ea typeface="Gill Sans"/>
              <a:cs typeface="Gill Sans"/>
              <a:sym typeface="Gill Sans"/>
            </a:endParaRPr>
          </a:p>
        </p:txBody>
      </p:sp>
      <p:pic>
        <p:nvPicPr>
          <p:cNvPr id="10" name="Google Shape;101;p3"/>
          <p:cNvPicPr preferRelativeResize="0">
            <a:picLocks noGrp="1"/>
          </p:cNvPicPr>
          <p:nvPr>
            <p:ph type="body" idx="1"/>
          </p:nvPr>
        </p:nvPicPr>
        <p:blipFill rotWithShape="1">
          <a:blip r:embed="rId2">
            <a:alphaModFix/>
          </a:blip>
          <a:srcRect/>
          <a:stretch>
            <a:fillRect/>
          </a:stretch>
        </p:blipFill>
        <p:spPr>
          <a:xfrm>
            <a:off x="3472178" y="1519410"/>
            <a:ext cx="5247643" cy="4963768"/>
          </a:xfrm>
          <a:prstGeom prst="rect">
            <a:avLst/>
          </a:prstGeom>
          <a:noFill/>
          <a:ln>
            <a:noFill/>
          </a:ln>
        </p:spPr>
      </p:pic>
      <p:pic>
        <p:nvPicPr>
          <p:cNvPr id="11" name="Google Shape;102;p3"/>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358740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7;p4"/>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002060"/>
              </a:buClr>
              <a:buSzPts val="4400"/>
              <a:buFont typeface="Gill Sans"/>
              <a:buNone/>
            </a:pPr>
            <a:r>
              <a:rPr lang="en-GB" sz="4400" dirty="0">
                <a:solidFill>
                  <a:srgbClr val="002060"/>
                </a:solidFill>
                <a:latin typeface="Gill Sans"/>
                <a:ea typeface="Gill Sans"/>
                <a:cs typeface="Gill Sans"/>
                <a:sym typeface="Gill Sans"/>
              </a:rPr>
              <a:t>Who Uses Hadoop?</a:t>
            </a:r>
          </a:p>
        </p:txBody>
      </p:sp>
      <p:pic>
        <p:nvPicPr>
          <p:cNvPr id="3" name="Google Shape;108;p4"/>
          <p:cNvPicPr preferRelativeResize="0">
            <a:picLocks/>
          </p:cNvPicPr>
          <p:nvPr/>
        </p:nvPicPr>
        <p:blipFill rotWithShape="1">
          <a:blip r:embed="rId2">
            <a:alphaModFix/>
          </a:blip>
          <a:srcRect/>
          <a:stretch>
            <a:fillRect/>
          </a:stretch>
        </p:blipFill>
        <p:spPr>
          <a:xfrm>
            <a:off x="1540832" y="1825625"/>
            <a:ext cx="9110336" cy="4351338"/>
          </a:xfrm>
          <a:prstGeom prst="rect">
            <a:avLst/>
          </a:prstGeom>
          <a:noFill/>
          <a:ln>
            <a:noFill/>
          </a:ln>
        </p:spPr>
      </p:pic>
      <p:pic>
        <p:nvPicPr>
          <p:cNvPr id="4" name="Google Shape;109;p4"/>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166930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5"/>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02060"/>
              </a:buClr>
              <a:buSzPts val="4400"/>
              <a:buFont typeface="Gill Sans"/>
              <a:buNone/>
            </a:pPr>
            <a:r>
              <a:rPr lang="en-GB" sz="4400" dirty="0">
                <a:solidFill>
                  <a:srgbClr val="002060"/>
                </a:solidFill>
                <a:latin typeface="Gill Sans"/>
                <a:ea typeface="Gill Sans"/>
                <a:cs typeface="Gill Sans"/>
                <a:sym typeface="Gill Sans"/>
              </a:rPr>
              <a:t>Hadoop Components</a:t>
            </a:r>
          </a:p>
        </p:txBody>
      </p:sp>
      <p:pic>
        <p:nvPicPr>
          <p:cNvPr id="3" name="Google Shape;115;p5"/>
          <p:cNvPicPr preferRelativeResize="0">
            <a:picLocks/>
          </p:cNvPicPr>
          <p:nvPr/>
        </p:nvPicPr>
        <p:blipFill rotWithShape="1">
          <a:blip r:embed="rId2">
            <a:alphaModFix/>
          </a:blip>
          <a:srcRect/>
          <a:stretch>
            <a:fillRect/>
          </a:stretch>
        </p:blipFill>
        <p:spPr>
          <a:xfrm>
            <a:off x="2024085" y="1515098"/>
            <a:ext cx="8143830" cy="4580902"/>
          </a:xfrm>
          <a:prstGeom prst="rect">
            <a:avLst/>
          </a:prstGeom>
          <a:noFill/>
          <a:ln>
            <a:noFill/>
          </a:ln>
        </p:spPr>
      </p:pic>
      <p:sp>
        <p:nvSpPr>
          <p:cNvPr id="4" name="Google Shape;116;p5"/>
          <p:cNvSpPr txBox="1"/>
          <p:nvPr/>
        </p:nvSpPr>
        <p:spPr>
          <a:xfrm>
            <a:off x="9985211" y="3708678"/>
            <a:ext cx="14482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cap="none">
                <a:solidFill>
                  <a:srgbClr val="595959"/>
                </a:solidFill>
                <a:latin typeface="Gill Sans"/>
                <a:ea typeface="Gill Sans"/>
                <a:cs typeface="Gill Sans"/>
                <a:sym typeface="Gill Sans"/>
              </a:rPr>
              <a:t>Application Layer</a:t>
            </a:r>
            <a:endParaRPr sz="1400">
              <a:solidFill>
                <a:srgbClr val="595959"/>
              </a:solidFill>
              <a:latin typeface="Gill Sans"/>
              <a:ea typeface="Gill Sans"/>
              <a:cs typeface="Gill Sans"/>
              <a:sym typeface="Gill Sans"/>
            </a:endParaRPr>
          </a:p>
        </p:txBody>
      </p:sp>
      <p:sp>
        <p:nvSpPr>
          <p:cNvPr id="5" name="Google Shape;117;p5"/>
          <p:cNvSpPr txBox="1"/>
          <p:nvPr/>
        </p:nvSpPr>
        <p:spPr>
          <a:xfrm>
            <a:off x="9985211" y="4470678"/>
            <a:ext cx="18889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959"/>
                </a:solidFill>
                <a:latin typeface="Gill Sans"/>
                <a:ea typeface="Gill Sans"/>
                <a:cs typeface="Gill Sans"/>
                <a:sym typeface="Gill Sans"/>
              </a:rPr>
              <a:t>Resource Management </a:t>
            </a:r>
          </a:p>
          <a:p>
            <a:pPr marL="0" marR="0" lvl="0" indent="0" algn="l" rtl="0">
              <a:spcBef>
                <a:spcPts val="0"/>
              </a:spcBef>
              <a:spcAft>
                <a:spcPts val="0"/>
              </a:spcAft>
              <a:buNone/>
            </a:pPr>
            <a:r>
              <a:rPr lang="en-GB" sz="1400">
                <a:solidFill>
                  <a:srgbClr val="595959"/>
                </a:solidFill>
                <a:latin typeface="Gill Sans"/>
                <a:ea typeface="Gill Sans"/>
                <a:cs typeface="Gill Sans"/>
                <a:sym typeface="Gill Sans"/>
              </a:rPr>
              <a:t>Layer</a:t>
            </a:r>
            <a:endParaRPr sz="1400">
              <a:solidFill>
                <a:srgbClr val="595959"/>
              </a:solidFill>
              <a:latin typeface="Gill Sans"/>
              <a:ea typeface="Gill Sans"/>
              <a:cs typeface="Gill Sans"/>
              <a:sym typeface="Gill Sans"/>
            </a:endParaRPr>
          </a:p>
        </p:txBody>
      </p:sp>
      <p:sp>
        <p:nvSpPr>
          <p:cNvPr id="6" name="Google Shape;118;p5"/>
          <p:cNvSpPr txBox="1"/>
          <p:nvPr/>
        </p:nvSpPr>
        <p:spPr>
          <a:xfrm>
            <a:off x="9985211" y="5237171"/>
            <a:ext cx="11757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959"/>
                </a:solidFill>
                <a:latin typeface="Gill Sans"/>
                <a:ea typeface="Gill Sans"/>
                <a:cs typeface="Gill Sans"/>
                <a:sym typeface="Gill Sans"/>
              </a:rPr>
              <a:t>Storage Layer</a:t>
            </a:r>
            <a:endParaRPr sz="1400">
              <a:solidFill>
                <a:srgbClr val="595959"/>
              </a:solidFill>
              <a:latin typeface="Gill Sans"/>
              <a:ea typeface="Gill Sans"/>
              <a:cs typeface="Gill Sans"/>
              <a:sym typeface="Gill Sans"/>
            </a:endParaRPr>
          </a:p>
        </p:txBody>
      </p:sp>
      <p:sp>
        <p:nvSpPr>
          <p:cNvPr id="7" name="Google Shape;119;p5"/>
          <p:cNvSpPr txBox="1"/>
          <p:nvPr/>
        </p:nvSpPr>
        <p:spPr>
          <a:xfrm>
            <a:off x="1121297" y="4929394"/>
            <a:ext cx="11757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959"/>
                </a:solidFill>
                <a:latin typeface="Gill Sans"/>
                <a:ea typeface="Gill Sans"/>
                <a:cs typeface="Gill Sans"/>
                <a:sym typeface="Gill Sans"/>
              </a:rPr>
              <a:t>Storage Layer</a:t>
            </a:r>
            <a:endParaRPr sz="1400">
              <a:solidFill>
                <a:srgbClr val="595959"/>
              </a:solidFill>
              <a:latin typeface="Gill Sans"/>
              <a:ea typeface="Gill Sans"/>
              <a:cs typeface="Gill Sans"/>
              <a:sym typeface="Gill Sans"/>
            </a:endParaRPr>
          </a:p>
        </p:txBody>
      </p:sp>
      <p:sp>
        <p:nvSpPr>
          <p:cNvPr id="8" name="Google Shape;120;p5"/>
          <p:cNvSpPr txBox="1"/>
          <p:nvPr/>
        </p:nvSpPr>
        <p:spPr>
          <a:xfrm>
            <a:off x="317810" y="3647123"/>
            <a:ext cx="2050882"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rgbClr val="595959"/>
                </a:solidFill>
                <a:latin typeface="Gill Sans"/>
                <a:ea typeface="Gill Sans"/>
                <a:cs typeface="Gill Sans"/>
                <a:sym typeface="Gill Sans"/>
              </a:rPr>
              <a:t>Application </a:t>
            </a:r>
          </a:p>
          <a:p>
            <a:pPr marL="0" marR="0" lvl="0" indent="0" algn="ctr" rtl="0">
              <a:spcBef>
                <a:spcPts val="0"/>
              </a:spcBef>
              <a:spcAft>
                <a:spcPts val="0"/>
              </a:spcAft>
              <a:buNone/>
            </a:pPr>
            <a:r>
              <a:rPr lang="en-GB" sz="1400">
                <a:solidFill>
                  <a:srgbClr val="595959"/>
                </a:solidFill>
                <a:latin typeface="Gill Sans"/>
                <a:ea typeface="Gill Sans"/>
                <a:cs typeface="Gill Sans"/>
                <a:sym typeface="Gill Sans"/>
              </a:rPr>
              <a:t>&amp; Resource Management </a:t>
            </a:r>
          </a:p>
          <a:p>
            <a:pPr marL="0" marR="0" lvl="0" indent="0" algn="ctr" rtl="0">
              <a:spcBef>
                <a:spcPts val="0"/>
              </a:spcBef>
              <a:spcAft>
                <a:spcPts val="0"/>
              </a:spcAft>
              <a:buNone/>
            </a:pPr>
            <a:r>
              <a:rPr lang="en-GB" sz="1400">
                <a:solidFill>
                  <a:srgbClr val="595959"/>
                </a:solidFill>
                <a:latin typeface="Gill Sans"/>
                <a:ea typeface="Gill Sans"/>
                <a:cs typeface="Gill Sans"/>
                <a:sym typeface="Gill Sans"/>
              </a:rPr>
              <a:t>Layer</a:t>
            </a:r>
            <a:endParaRPr sz="1400">
              <a:solidFill>
                <a:srgbClr val="595959"/>
              </a:solidFill>
              <a:latin typeface="Gill Sans"/>
              <a:ea typeface="Gill Sans"/>
              <a:cs typeface="Gill Sans"/>
              <a:sym typeface="Gill Sans"/>
            </a:endParaRPr>
          </a:p>
        </p:txBody>
      </p:sp>
      <p:pic>
        <p:nvPicPr>
          <p:cNvPr id="9" name="Google Shape;121;p5"/>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8194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6;p6"/>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1F3864"/>
              </a:buClr>
              <a:buSzPts val="4400"/>
              <a:buFont typeface="Gill Sans"/>
              <a:buNone/>
            </a:pPr>
            <a:r>
              <a:rPr lang="en-GB" sz="4400" dirty="0" smtClean="0">
                <a:solidFill>
                  <a:srgbClr val="1F3864"/>
                </a:solidFill>
                <a:latin typeface="Gill Sans"/>
                <a:ea typeface="Gill Sans"/>
                <a:cs typeface="Gill Sans"/>
                <a:sym typeface="Gill Sans"/>
              </a:rPr>
              <a:t>HDFS</a:t>
            </a:r>
            <a:endParaRPr lang="en-GB" sz="4400" dirty="0">
              <a:solidFill>
                <a:srgbClr val="1F3864"/>
              </a:solidFill>
              <a:latin typeface="Gill Sans"/>
              <a:ea typeface="Gill Sans"/>
              <a:cs typeface="Gill Sans"/>
              <a:sym typeface="Gill Sans"/>
            </a:endParaRPr>
          </a:p>
        </p:txBody>
      </p:sp>
      <p:pic>
        <p:nvPicPr>
          <p:cNvPr id="3" name="Google Shape;127;p6"/>
          <p:cNvPicPr preferRelativeResize="0">
            <a:picLocks/>
          </p:cNvPicPr>
          <p:nvPr/>
        </p:nvPicPr>
        <p:blipFill rotWithShape="1">
          <a:blip r:embed="rId2">
            <a:alphaModFix/>
          </a:blip>
          <a:srcRect/>
          <a:stretch>
            <a:fillRect/>
          </a:stretch>
        </p:blipFill>
        <p:spPr>
          <a:xfrm>
            <a:off x="2206400" y="3485197"/>
            <a:ext cx="6732600" cy="3046800"/>
          </a:xfrm>
          <a:prstGeom prst="rect">
            <a:avLst/>
          </a:prstGeom>
          <a:noFill/>
          <a:ln>
            <a:noFill/>
          </a:ln>
        </p:spPr>
      </p:pic>
      <p:sp>
        <p:nvSpPr>
          <p:cNvPr id="4" name="Google Shape;128;p6"/>
          <p:cNvSpPr txBox="1"/>
          <p:nvPr/>
        </p:nvSpPr>
        <p:spPr>
          <a:xfrm>
            <a:off x="838200" y="1849195"/>
            <a:ext cx="10008900" cy="148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757070"/>
                </a:solidFill>
                <a:latin typeface="Gill Sans"/>
                <a:ea typeface="Gill Sans"/>
                <a:cs typeface="Gill Sans"/>
                <a:sym typeface="Gill Sans"/>
              </a:rPr>
              <a:t>HDFS stands for </a:t>
            </a:r>
            <a:r>
              <a:rPr lang="en-GB" sz="1800" b="1" dirty="0">
                <a:solidFill>
                  <a:srgbClr val="757070"/>
                </a:solidFill>
                <a:latin typeface="Gill Sans"/>
                <a:ea typeface="Gill Sans"/>
                <a:cs typeface="Gill Sans"/>
                <a:sym typeface="Gill Sans"/>
              </a:rPr>
              <a:t>Hadoop Distributed File System</a:t>
            </a:r>
            <a:r>
              <a:rPr lang="en-GB" sz="1800" dirty="0">
                <a:solidFill>
                  <a:srgbClr val="757070"/>
                </a:solidFill>
                <a:latin typeface="Gill Sans"/>
                <a:ea typeface="Gill Sans"/>
                <a:cs typeface="Gill Sans"/>
                <a:sym typeface="Gill Sans"/>
              </a:rPr>
              <a:t>. It provides for data storage of Hadoop. HDFS splits the data unit into smaller units called blocks and stores them in a distributed manner. </a:t>
            </a:r>
            <a:endParaRPr sz="1800" dirty="0">
              <a:solidFill>
                <a:srgbClr val="757070"/>
              </a:solidFill>
              <a:latin typeface="Gill Sans"/>
              <a:ea typeface="Gill Sans"/>
              <a:cs typeface="Gill Sans"/>
              <a:sym typeface="Gill Sans"/>
            </a:endParaRPr>
          </a:p>
          <a:p>
            <a:pPr marL="0" marR="0" lvl="0" indent="0" algn="l" rtl="0">
              <a:spcBef>
                <a:spcPts val="0"/>
              </a:spcBef>
              <a:spcAft>
                <a:spcPts val="0"/>
              </a:spcAft>
              <a:buNone/>
            </a:pPr>
            <a:r>
              <a:rPr lang="en-GB" sz="1800" dirty="0">
                <a:solidFill>
                  <a:srgbClr val="757070"/>
                </a:solidFill>
                <a:latin typeface="Gill Sans"/>
                <a:ea typeface="Gill Sans"/>
                <a:cs typeface="Gill Sans"/>
                <a:sym typeface="Gill Sans"/>
              </a:rPr>
              <a:t>It has got two </a:t>
            </a:r>
            <a:r>
              <a:rPr lang="en-GB" sz="1800" dirty="0" smtClean="0">
                <a:solidFill>
                  <a:srgbClr val="757070"/>
                </a:solidFill>
                <a:latin typeface="Gill Sans"/>
                <a:ea typeface="Gill Sans"/>
                <a:cs typeface="Gill Sans"/>
                <a:sym typeface="Gill Sans"/>
              </a:rPr>
              <a:t>clusters </a:t>
            </a:r>
            <a:r>
              <a:rPr lang="en-GB" sz="1800" dirty="0">
                <a:solidFill>
                  <a:srgbClr val="757070"/>
                </a:solidFill>
                <a:latin typeface="Gill Sans"/>
                <a:ea typeface="Gill Sans"/>
                <a:cs typeface="Gill Sans"/>
                <a:sym typeface="Gill Sans"/>
              </a:rPr>
              <a:t>running. </a:t>
            </a:r>
            <a:endParaRPr sz="1800" dirty="0">
              <a:solidFill>
                <a:srgbClr val="757070"/>
              </a:solidFill>
              <a:latin typeface="Gill Sans"/>
              <a:ea typeface="Gill Sans"/>
              <a:cs typeface="Gill Sans"/>
              <a:sym typeface="Gill Sans"/>
            </a:endParaRPr>
          </a:p>
          <a:p>
            <a:pPr marL="285750" marR="0" lvl="0" indent="-285750" algn="l" rtl="0">
              <a:spcBef>
                <a:spcPts val="0"/>
              </a:spcBef>
              <a:spcAft>
                <a:spcPts val="0"/>
              </a:spcAft>
              <a:buClr>
                <a:srgbClr val="757070"/>
              </a:buClr>
              <a:buSzPts val="1800"/>
              <a:buFont typeface="Arial"/>
              <a:buChar char="•"/>
            </a:pPr>
            <a:r>
              <a:rPr lang="en-GB" sz="1800" dirty="0">
                <a:solidFill>
                  <a:srgbClr val="757070"/>
                </a:solidFill>
                <a:latin typeface="Gill Sans"/>
                <a:ea typeface="Gill Sans"/>
                <a:cs typeface="Gill Sans"/>
                <a:sym typeface="Gill Sans"/>
              </a:rPr>
              <a:t>Master node – </a:t>
            </a:r>
            <a:r>
              <a:rPr lang="en-GB" sz="1800" dirty="0" err="1">
                <a:solidFill>
                  <a:srgbClr val="757070"/>
                </a:solidFill>
                <a:latin typeface="Gill Sans"/>
                <a:ea typeface="Gill Sans"/>
                <a:cs typeface="Gill Sans"/>
                <a:sym typeface="Gill Sans"/>
              </a:rPr>
              <a:t>NameNode</a:t>
            </a:r>
            <a:r>
              <a:rPr lang="en-GB" sz="1800" dirty="0">
                <a:solidFill>
                  <a:srgbClr val="757070"/>
                </a:solidFill>
                <a:latin typeface="Gill Sans"/>
                <a:ea typeface="Gill Sans"/>
                <a:cs typeface="Gill Sans"/>
                <a:sym typeface="Gill Sans"/>
              </a:rPr>
              <a:t> </a:t>
            </a:r>
            <a:endParaRPr sz="1800" dirty="0">
              <a:solidFill>
                <a:srgbClr val="757070"/>
              </a:solidFill>
              <a:latin typeface="Gill Sans"/>
              <a:ea typeface="Gill Sans"/>
              <a:cs typeface="Gill Sans"/>
              <a:sym typeface="Gill Sans"/>
            </a:endParaRPr>
          </a:p>
          <a:p>
            <a:pPr marL="285750" marR="0" lvl="0" indent="-285750" algn="l" rtl="0">
              <a:spcBef>
                <a:spcPts val="0"/>
              </a:spcBef>
              <a:spcAft>
                <a:spcPts val="0"/>
              </a:spcAft>
              <a:buClr>
                <a:srgbClr val="757070"/>
              </a:buClr>
              <a:buSzPts val="1800"/>
              <a:buFont typeface="Arial"/>
              <a:buChar char="•"/>
            </a:pPr>
            <a:r>
              <a:rPr lang="en-GB" sz="1800" dirty="0">
                <a:solidFill>
                  <a:srgbClr val="757070"/>
                </a:solidFill>
                <a:latin typeface="Gill Sans"/>
                <a:ea typeface="Gill Sans"/>
                <a:cs typeface="Gill Sans"/>
                <a:sym typeface="Gill Sans"/>
              </a:rPr>
              <a:t>Slave nodes – </a:t>
            </a:r>
            <a:r>
              <a:rPr lang="en-GB" sz="1800" dirty="0" err="1">
                <a:solidFill>
                  <a:srgbClr val="757070"/>
                </a:solidFill>
                <a:latin typeface="Gill Sans"/>
                <a:ea typeface="Gill Sans"/>
                <a:cs typeface="Gill Sans"/>
                <a:sym typeface="Gill Sans"/>
              </a:rPr>
              <a:t>DataNode</a:t>
            </a:r>
            <a:r>
              <a:rPr lang="en-GB" sz="1800" dirty="0">
                <a:solidFill>
                  <a:srgbClr val="757070"/>
                </a:solidFill>
                <a:latin typeface="Gill Sans"/>
                <a:ea typeface="Gill Sans"/>
                <a:cs typeface="Gill Sans"/>
                <a:sym typeface="Gill Sans"/>
              </a:rPr>
              <a:t>.</a:t>
            </a:r>
          </a:p>
        </p:txBody>
      </p:sp>
      <p:pic>
        <p:nvPicPr>
          <p:cNvPr id="5" name="Google Shape;129;p6"/>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180582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0;p10"/>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1F3864"/>
              </a:buClr>
              <a:buSzPts val="4400"/>
              <a:buFont typeface="Gill Sans"/>
              <a:buNone/>
            </a:pPr>
            <a:r>
              <a:rPr lang="en-GB" sz="4400" dirty="0" smtClean="0">
                <a:solidFill>
                  <a:srgbClr val="1F3864"/>
                </a:solidFill>
                <a:latin typeface="Gill Sans"/>
                <a:ea typeface="Gill Sans"/>
                <a:cs typeface="Gill Sans"/>
                <a:sym typeface="Gill Sans"/>
              </a:rPr>
              <a:t>Block in HDFS</a:t>
            </a:r>
            <a:endParaRPr lang="en-GB" sz="4400" dirty="0">
              <a:solidFill>
                <a:srgbClr val="1F3864"/>
              </a:solidFill>
              <a:latin typeface="Gill Sans"/>
              <a:ea typeface="Gill Sans"/>
              <a:cs typeface="Gill Sans"/>
              <a:sym typeface="Gill Sans"/>
            </a:endParaRPr>
          </a:p>
        </p:txBody>
      </p:sp>
      <p:pic>
        <p:nvPicPr>
          <p:cNvPr id="3" name="Google Shape;161;p10"/>
          <p:cNvPicPr preferRelativeResize="0">
            <a:picLocks/>
          </p:cNvPicPr>
          <p:nvPr/>
        </p:nvPicPr>
        <p:blipFill rotWithShape="1">
          <a:blip r:embed="rId2">
            <a:alphaModFix/>
          </a:blip>
          <a:srcRect/>
          <a:stretch>
            <a:fillRect/>
          </a:stretch>
        </p:blipFill>
        <p:spPr>
          <a:xfrm>
            <a:off x="673729" y="3185525"/>
            <a:ext cx="10844400" cy="2339400"/>
          </a:xfrm>
          <a:prstGeom prst="rect">
            <a:avLst/>
          </a:prstGeom>
          <a:noFill/>
          <a:ln>
            <a:noFill/>
          </a:ln>
        </p:spPr>
      </p:pic>
      <p:sp>
        <p:nvSpPr>
          <p:cNvPr id="4" name="Google Shape;162;p10"/>
          <p:cNvSpPr txBox="1"/>
          <p:nvPr/>
        </p:nvSpPr>
        <p:spPr>
          <a:xfrm>
            <a:off x="838200" y="1647545"/>
            <a:ext cx="100089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3A3838"/>
                </a:solidFill>
                <a:latin typeface="Gill Sans"/>
                <a:ea typeface="Gill Sans"/>
                <a:cs typeface="Gill Sans"/>
                <a:sym typeface="Gill Sans"/>
              </a:rPr>
              <a:t>Block is nothing but the smallest unit of storage on a computer system. It is the smallest contiguous storage allocated to a file. In Hadoop, we have a default block size of 128MB or 256 MB.</a:t>
            </a:r>
            <a:endParaRPr sz="1800">
              <a:solidFill>
                <a:srgbClr val="3A3838"/>
              </a:solidFill>
              <a:latin typeface="Gill Sans"/>
              <a:ea typeface="Gill Sans"/>
              <a:cs typeface="Gill Sans"/>
              <a:sym typeface="Gill Sans"/>
            </a:endParaRPr>
          </a:p>
        </p:txBody>
      </p:sp>
      <p:pic>
        <p:nvPicPr>
          <p:cNvPr id="5" name="Google Shape;163;p10"/>
          <p:cNvPicPr preferRelativeResize="0">
            <a:picLocks/>
          </p:cNvPicPr>
          <p:nvPr/>
        </p:nvPicPr>
        <p:blipFill rotWithShape="1">
          <a:blip r:embed="rId3">
            <a:alphaModFix/>
          </a:blip>
          <a:srcRect/>
          <a:stretch>
            <a:fillRect/>
          </a:stretch>
        </p:blipFill>
        <p:spPr>
          <a:xfrm>
            <a:off x="9407612" y="226128"/>
            <a:ext cx="2578442" cy="773532"/>
          </a:xfrm>
          <a:prstGeom prst="rect">
            <a:avLst/>
          </a:prstGeom>
          <a:noFill/>
          <a:ln>
            <a:noFill/>
          </a:ln>
        </p:spPr>
      </p:pic>
    </p:spTree>
    <p:extLst>
      <p:ext uri="{BB962C8B-B14F-4D97-AF65-F5344CB8AC3E}">
        <p14:creationId xmlns:p14="http://schemas.microsoft.com/office/powerpoint/2010/main" val="50864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1"/>
          <p:cNvSpPr txBox="1">
            <a:spLocks noGrp="1"/>
          </p:cNvSpPr>
          <p:nvPr>
            <p:ph type="title"/>
          </p:nvPr>
        </p:nvSpPr>
        <p:spPr>
          <a:xfrm>
            <a:off x="181233" y="74979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Gill Sans"/>
              <a:buNone/>
            </a:pPr>
            <a:r>
              <a:rPr lang="en-GB" dirty="0">
                <a:solidFill>
                  <a:srgbClr val="002060"/>
                </a:solidFill>
                <a:latin typeface="Gill Sans"/>
                <a:ea typeface="Gill Sans"/>
                <a:cs typeface="Gill Sans"/>
                <a:sym typeface="Gill Sans"/>
              </a:rPr>
              <a:t>       What is Cluster</a:t>
            </a:r>
            <a:endParaRPr dirty="0">
              <a:solidFill>
                <a:srgbClr val="002060"/>
              </a:solidFill>
              <a:latin typeface="Gill Sans"/>
              <a:ea typeface="Gill Sans"/>
              <a:cs typeface="Gill Sans"/>
              <a:sym typeface="Gill Sans"/>
            </a:endParaRPr>
          </a:p>
        </p:txBody>
      </p:sp>
      <p:sp>
        <p:nvSpPr>
          <p:cNvPr id="96" name="Google Shape;96;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070"/>
              </a:buClr>
              <a:buSzPts val="2800"/>
              <a:buNone/>
            </a:pPr>
            <a:endParaRPr dirty="0">
              <a:solidFill>
                <a:srgbClr val="757070"/>
              </a:solidFill>
              <a:latin typeface="Gill Sans"/>
              <a:ea typeface="Gill Sans"/>
              <a:cs typeface="Gill Sans"/>
              <a:sym typeface="Gill Sans"/>
            </a:endParaRPr>
          </a:p>
          <a:p>
            <a:pPr marL="457200" lvl="0" indent="-457200" algn="just"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A Hadoop cluster is a collection of computers, known as nodes, that are networked together to perform parallel computations on big data sets.</a:t>
            </a:r>
            <a:endParaRPr dirty="0"/>
          </a:p>
          <a:p>
            <a:pPr marL="457200" lvl="0" indent="-279400" algn="just" rtl="0">
              <a:lnSpc>
                <a:spcPct val="90000"/>
              </a:lnSpc>
              <a:spcBef>
                <a:spcPts val="0"/>
              </a:spcBef>
              <a:spcAft>
                <a:spcPts val="0"/>
              </a:spcAft>
              <a:buClr>
                <a:srgbClr val="757070"/>
              </a:buClr>
              <a:buSzPts val="2800"/>
              <a:buFont typeface="Noto Sans Symbols"/>
              <a:buNone/>
            </a:pPr>
            <a:endParaRPr sz="3000" dirty="0">
              <a:solidFill>
                <a:srgbClr val="757070"/>
              </a:solidFill>
              <a:latin typeface="Gill Sans"/>
              <a:ea typeface="Gill Sans"/>
              <a:cs typeface="Gill Sans"/>
              <a:sym typeface="Gill Sans"/>
            </a:endParaRPr>
          </a:p>
          <a:p>
            <a:pPr marL="457200" lvl="0" indent="-457200" algn="just" rtl="0">
              <a:lnSpc>
                <a:spcPct val="90000"/>
              </a:lnSpc>
              <a:spcBef>
                <a:spcPts val="0"/>
              </a:spcBef>
              <a:spcAft>
                <a:spcPts val="0"/>
              </a:spcAft>
              <a:buClr>
                <a:srgbClr val="757070"/>
              </a:buClr>
              <a:buSzPts val="2800"/>
              <a:buFont typeface="Noto Sans Symbols"/>
              <a:buChar char="⮚"/>
            </a:pPr>
            <a:r>
              <a:rPr lang="en-GB" dirty="0">
                <a:solidFill>
                  <a:srgbClr val="757070"/>
                </a:solidFill>
                <a:latin typeface="Gill Sans"/>
                <a:ea typeface="Gill Sans"/>
                <a:cs typeface="Gill Sans"/>
                <a:sym typeface="Gill Sans"/>
              </a:rPr>
              <a:t>Hadoop clusters consist of a network of connected master and slave nodes that utilize high availability, low-cost commodity hardware.</a:t>
            </a:r>
            <a:endParaRPr dirty="0">
              <a:latin typeface="Gill Sans"/>
              <a:ea typeface="Gill Sans"/>
              <a:cs typeface="Gill Sans"/>
              <a:sym typeface="Gill Sans"/>
            </a:endParaRPr>
          </a:p>
          <a:p>
            <a:pPr marL="0" lvl="0" indent="0" algn="l" rtl="0">
              <a:lnSpc>
                <a:spcPct val="90000"/>
              </a:lnSpc>
              <a:spcBef>
                <a:spcPts val="1000"/>
              </a:spcBef>
              <a:spcAft>
                <a:spcPts val="0"/>
              </a:spcAft>
              <a:buClr>
                <a:schemeClr val="dk1"/>
              </a:buClr>
              <a:buSzPts val="2800"/>
              <a:buNone/>
            </a:pPr>
            <a:endParaRPr dirty="0">
              <a:latin typeface="Gill Sans"/>
              <a:ea typeface="Gill Sans"/>
              <a:cs typeface="Gill Sans"/>
              <a:sym typeface="Gill Sans"/>
            </a:endParaRPr>
          </a:p>
        </p:txBody>
      </p:sp>
      <p:pic>
        <p:nvPicPr>
          <p:cNvPr id="98" name="Google Shape;98;p31"/>
          <p:cNvPicPr preferRelativeResize="0"/>
          <p:nvPr/>
        </p:nvPicPr>
        <p:blipFill rotWithShape="1">
          <a:blip r:embed="rId3">
            <a:alphaModFix/>
          </a:blip>
          <a:srcRect/>
          <a:stretch/>
        </p:blipFill>
        <p:spPr>
          <a:xfrm>
            <a:off x="9407612" y="226128"/>
            <a:ext cx="2578442" cy="77353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673</Words>
  <Application>Microsoft Office PowerPoint</Application>
  <PresentationFormat>Widescreen</PresentationFormat>
  <Paragraphs>107</Paragraphs>
  <Slides>20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Noto Sans Symbols</vt:lpstr>
      <vt:lpstr>Wingdings</vt:lpstr>
      <vt:lpstr>Gill Sans</vt:lpstr>
      <vt:lpstr>Bahnschrift SemiLight</vt:lpstr>
      <vt:lpstr>Calibri</vt:lpstr>
      <vt:lpstr>Georgia</vt:lpstr>
      <vt:lpstr>Office Theme</vt:lpstr>
      <vt:lpstr>Cluster</vt:lpstr>
      <vt:lpstr>Agenda</vt:lpstr>
      <vt:lpstr>       What is Hadoop</vt:lpstr>
      <vt:lpstr>History of Hadoop</vt:lpstr>
      <vt:lpstr>PowerPoint Presentation</vt:lpstr>
      <vt:lpstr>PowerPoint Presentation</vt:lpstr>
      <vt:lpstr>PowerPoint Presentation</vt:lpstr>
      <vt:lpstr>PowerPoint Presentation</vt:lpstr>
      <vt:lpstr>       What is Cluster</vt:lpstr>
      <vt:lpstr>Hadoop Cluster Architecture</vt:lpstr>
      <vt:lpstr>Hadoop Cluster Architecture</vt:lpstr>
      <vt:lpstr>Single Node Cluster</vt:lpstr>
      <vt:lpstr>Multi-Node Cluster</vt:lpstr>
      <vt:lpstr>PowerPoint Presentation</vt:lpstr>
      <vt:lpstr>What is cluster size in Hadoop?</vt:lpstr>
      <vt:lpstr>Calculating Hadoop Cluster Capacity</vt:lpstr>
      <vt:lpstr>Communication Protocols Used in Hadoop Clusters</vt:lpstr>
      <vt:lpstr>Benefits of Hadoop Clusters</vt:lpstr>
      <vt:lpstr>What are the challenges of a Hadoop Cluster?</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dc:title>
  <dc:creator>Microsoft account</dc:creator>
  <cp:lastModifiedBy>diu</cp:lastModifiedBy>
  <cp:revision>7</cp:revision>
  <dcterms:created xsi:type="dcterms:W3CDTF">2022-01-28T17:36:24Z</dcterms:created>
  <dcterms:modified xsi:type="dcterms:W3CDTF">2024-05-11T11:55:26Z</dcterms:modified>
</cp:coreProperties>
</file>