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9" r:id="rId1"/>
  </p:sldMasterIdLst>
  <p:sldIdLst>
    <p:sldId id="298" r:id="rId2"/>
    <p:sldId id="258" r:id="rId3"/>
    <p:sldId id="256" r:id="rId4"/>
    <p:sldId id="260" r:id="rId5"/>
    <p:sldId id="262" r:id="rId6"/>
    <p:sldId id="261" r:id="rId7"/>
    <p:sldId id="264" r:id="rId8"/>
    <p:sldId id="265" r:id="rId9"/>
    <p:sldId id="266" r:id="rId10"/>
    <p:sldId id="267" r:id="rId11"/>
    <p:sldId id="259"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97" r:id="rId32"/>
    <p:sldId id="288" r:id="rId33"/>
    <p:sldId id="289" r:id="rId34"/>
    <p:sldId id="291" r:id="rId35"/>
    <p:sldId id="292" r:id="rId36"/>
    <p:sldId id="293" r:id="rId37"/>
    <p:sldId id="294" r:id="rId38"/>
    <p:sldId id="29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BA68B90-A604-4807-B8CA-74486C6604CE}">
          <p14:sldIdLst>
            <p14:sldId id="298"/>
            <p14:sldId id="258"/>
            <p14:sldId id="256"/>
            <p14:sldId id="260"/>
            <p14:sldId id="262"/>
            <p14:sldId id="261"/>
            <p14:sldId id="264"/>
            <p14:sldId id="265"/>
            <p14:sldId id="266"/>
            <p14:sldId id="267"/>
            <p14:sldId id="259"/>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7"/>
            <p14:sldId id="297"/>
            <p14:sldId id="288"/>
            <p14:sldId id="289"/>
            <p14:sldId id="291"/>
            <p14:sldId id="292"/>
            <p14:sldId id="293"/>
            <p14:sldId id="294"/>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469" autoAdjust="0"/>
  </p:normalViewPr>
  <p:slideViewPr>
    <p:cSldViewPr snapToGrid="0">
      <p:cViewPr varScale="1">
        <p:scale>
          <a:sx n="86" d="100"/>
          <a:sy n="86" d="100"/>
        </p:scale>
        <p:origin x="15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56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534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003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79355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0700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4462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7986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339731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6721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938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774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4080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889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9/16/2020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725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9/16/2020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667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9/16/2020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84468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81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9/16/2020</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5577330"/>
      </p:ext>
    </p:extLst>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Areas Covered</a:t>
            </a:r>
            <a:endParaRPr lang="en-US" dirty="0"/>
          </a:p>
        </p:txBody>
      </p:sp>
      <p:sp>
        <p:nvSpPr>
          <p:cNvPr id="3" name="Content Placeholder 2"/>
          <p:cNvSpPr>
            <a:spLocks noGrp="1"/>
          </p:cNvSpPr>
          <p:nvPr>
            <p:ph idx="1"/>
          </p:nvPr>
        </p:nvSpPr>
        <p:spPr/>
        <p:txBody>
          <a:bodyPr>
            <a:normAutofit lnSpcReduction="10000"/>
          </a:bodyPr>
          <a:lstStyle/>
          <a:p>
            <a:r>
              <a:rPr lang="en-US" dirty="0" smtClean="0"/>
              <a:t>1. Introduction</a:t>
            </a:r>
          </a:p>
          <a:p>
            <a:pPr marL="0" indent="0">
              <a:buNone/>
            </a:pPr>
            <a:r>
              <a:rPr lang="en-US" dirty="0"/>
              <a:t>	</a:t>
            </a:r>
            <a:r>
              <a:rPr lang="en-US" dirty="0" smtClean="0"/>
              <a:t>	a. Merchandising</a:t>
            </a:r>
          </a:p>
          <a:p>
            <a:pPr marL="0" indent="0">
              <a:buNone/>
            </a:pPr>
            <a:r>
              <a:rPr lang="en-US" dirty="0"/>
              <a:t>	</a:t>
            </a:r>
            <a:r>
              <a:rPr lang="en-US" dirty="0" smtClean="0"/>
              <a:t>	b. Study of an Order Sheet</a:t>
            </a:r>
          </a:p>
          <a:p>
            <a:pPr marL="0" indent="0">
              <a:buNone/>
            </a:pPr>
            <a:r>
              <a:rPr lang="en-US" dirty="0"/>
              <a:t>	</a:t>
            </a:r>
            <a:r>
              <a:rPr lang="en-US" dirty="0" smtClean="0"/>
              <a:t>	c. Study about </a:t>
            </a:r>
            <a:r>
              <a:rPr lang="en-US" smtClean="0"/>
              <a:t>different Buyers </a:t>
            </a:r>
            <a:r>
              <a:rPr lang="en-US" dirty="0" smtClean="0"/>
              <a:t>of RMG</a:t>
            </a:r>
          </a:p>
          <a:p>
            <a:r>
              <a:rPr lang="en-US" dirty="0" smtClean="0"/>
              <a:t>2. Commercial Activities</a:t>
            </a:r>
          </a:p>
          <a:p>
            <a:r>
              <a:rPr lang="en-US" dirty="0" smtClean="0"/>
              <a:t>3. Consumption and Costing</a:t>
            </a:r>
          </a:p>
          <a:p>
            <a:r>
              <a:rPr lang="en-US" dirty="0" smtClean="0"/>
              <a:t>4. Accessories</a:t>
            </a:r>
          </a:p>
          <a:p>
            <a:r>
              <a:rPr lang="en-US" dirty="0" smtClean="0"/>
              <a:t>5. Sample </a:t>
            </a:r>
          </a:p>
          <a:p>
            <a:r>
              <a:rPr lang="en-US" dirty="0" smtClean="0"/>
              <a:t>6. Time </a:t>
            </a:r>
            <a:r>
              <a:rPr lang="en-US" dirty="0" err="1" smtClean="0"/>
              <a:t>aNd</a:t>
            </a:r>
            <a:r>
              <a:rPr lang="en-US" dirty="0" smtClean="0"/>
              <a:t> Action (TNA) Plan</a:t>
            </a:r>
          </a:p>
          <a:p>
            <a:r>
              <a:rPr lang="en-US" dirty="0" smtClean="0"/>
              <a:t>7. Pre-shipment Inspection (PSI)</a:t>
            </a:r>
            <a:endParaRPr lang="en-US" dirty="0"/>
          </a:p>
        </p:txBody>
      </p:sp>
    </p:spTree>
    <p:extLst>
      <p:ext uri="{BB962C8B-B14F-4D97-AF65-F5344CB8AC3E}">
        <p14:creationId xmlns:p14="http://schemas.microsoft.com/office/powerpoint/2010/main" val="1373354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52627"/>
          </a:xfrm>
        </p:spPr>
        <p:txBody>
          <a:bodyPr/>
          <a:lstStyle/>
          <a:p>
            <a:pPr algn="ctr" eaLnBrk="1" hangingPunct="1">
              <a:defRPr/>
            </a:pPr>
            <a:r>
              <a:rPr lang="en-US" sz="4000" dirty="0" smtClean="0"/>
              <a:t>Flow Chart of Merchandising</a:t>
            </a:r>
          </a:p>
        </p:txBody>
      </p:sp>
      <p:sp>
        <p:nvSpPr>
          <p:cNvPr id="30723" name="Rectangle 3"/>
          <p:cNvSpPr>
            <a:spLocks noGrp="1" noChangeArrowheads="1"/>
          </p:cNvSpPr>
          <p:nvPr>
            <p:ph type="body" idx="1"/>
          </p:nvPr>
        </p:nvSpPr>
        <p:spPr>
          <a:xfrm>
            <a:off x="1056300" y="1250372"/>
            <a:ext cx="6711654" cy="5129645"/>
          </a:xfrm>
        </p:spPr>
        <p:txBody>
          <a:bodyPr>
            <a:normAutofit lnSpcReduction="10000"/>
          </a:bodyPr>
          <a:lstStyle/>
          <a:p>
            <a:pPr eaLnBrk="1" hangingPunct="1">
              <a:lnSpc>
                <a:spcPct val="90000"/>
              </a:lnSpc>
              <a:buFont typeface="Wingdings" panose="05000000000000000000" pitchFamily="2" charset="2"/>
              <a:buNone/>
              <a:defRPr/>
            </a:pPr>
            <a:r>
              <a:rPr lang="en-US" sz="2400" dirty="0" smtClean="0"/>
              <a:t>			</a:t>
            </a:r>
          </a:p>
          <a:p>
            <a:pPr eaLnBrk="1" hangingPunct="1">
              <a:lnSpc>
                <a:spcPct val="90000"/>
              </a:lnSpc>
              <a:buFont typeface="Wingdings" panose="05000000000000000000" pitchFamily="2" charset="2"/>
              <a:buNone/>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Pre-production </a:t>
            </a:r>
            <a:r>
              <a:rPr lang="en-US" sz="2800" dirty="0">
                <a:latin typeface="Times New Roman" panose="02020603050405020304" pitchFamily="18" charset="0"/>
                <a:cs typeface="Times New Roman" panose="02020603050405020304" pitchFamily="18" charset="0"/>
              </a:rPr>
              <a:t>M</a:t>
            </a:r>
            <a:r>
              <a:rPr lang="en-US" sz="2800" dirty="0" smtClean="0">
                <a:latin typeface="Times New Roman" panose="02020603050405020304" pitchFamily="18" charset="0"/>
                <a:cs typeface="Times New Roman" panose="02020603050405020304" pitchFamily="18" charset="0"/>
              </a:rPr>
              <a:t>eeting</a:t>
            </a:r>
          </a:p>
          <a:p>
            <a:pPr eaLnBrk="1" hangingPunct="1">
              <a:lnSpc>
                <a:spcPct val="90000"/>
              </a:lnSpc>
              <a:buFont typeface="Wingdings" panose="05000000000000000000" pitchFamily="2" charset="2"/>
              <a:buNone/>
              <a:defRPr/>
            </a:pPr>
            <a:r>
              <a:rPr lang="en-US" sz="2100" dirty="0" smtClean="0">
                <a:latin typeface="Times New Roman" panose="02020603050405020304" pitchFamily="18" charset="0"/>
                <a:cs typeface="Times New Roman" panose="02020603050405020304" pitchFamily="18" charset="0"/>
              </a:rPr>
              <a:t>					</a:t>
            </a:r>
          </a:p>
          <a:p>
            <a:pPr eaLnBrk="1" hangingPunct="1">
              <a:lnSpc>
                <a:spcPct val="90000"/>
              </a:lnSpc>
              <a:buFont typeface="Wingdings" panose="05000000000000000000" pitchFamily="2" charset="2"/>
              <a:buNone/>
              <a:defRPr/>
            </a:pPr>
            <a:r>
              <a:rPr lang="en-US" sz="21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Start Bulk Production</a:t>
            </a:r>
          </a:p>
          <a:p>
            <a:pPr eaLnBrk="1" hangingPunct="1">
              <a:lnSpc>
                <a:spcPct val="90000"/>
              </a:lnSpc>
              <a:buFont typeface="Wingdings" panose="05000000000000000000" pitchFamily="2" charset="2"/>
              <a:buNone/>
              <a:defRPr/>
            </a:pPr>
            <a:endParaRPr lang="en-US" sz="2100" dirty="0" smtClean="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defRPr/>
            </a:pPr>
            <a:r>
              <a:rPr lang="en-US" sz="21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Line Inspection</a:t>
            </a:r>
          </a:p>
          <a:p>
            <a:pPr eaLnBrk="1" hangingPunct="1">
              <a:lnSpc>
                <a:spcPct val="90000"/>
              </a:lnSpc>
              <a:buFont typeface="Wingdings" panose="05000000000000000000" pitchFamily="2" charset="2"/>
              <a:buNone/>
              <a:defRPr/>
            </a:pPr>
            <a:endParaRPr lang="en-US" sz="2100" dirty="0" smtClean="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defRPr/>
            </a:pPr>
            <a:r>
              <a:rPr lang="en-US" sz="21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Ex-work</a:t>
            </a:r>
          </a:p>
          <a:p>
            <a:pPr eaLnBrk="1" hangingPunct="1">
              <a:lnSpc>
                <a:spcPct val="90000"/>
              </a:lnSpc>
              <a:buFont typeface="Wingdings" panose="05000000000000000000" pitchFamily="2" charset="2"/>
              <a:buNone/>
              <a:defRPr/>
            </a:pPr>
            <a:endParaRPr lang="en-US" sz="2100" dirty="0" smtClean="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defRPr/>
            </a:pPr>
            <a:r>
              <a:rPr lang="en-US" sz="21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PSI (Pre Shipment Inspection)</a:t>
            </a:r>
          </a:p>
          <a:p>
            <a:pPr eaLnBrk="1" hangingPunct="1">
              <a:lnSpc>
                <a:spcPct val="90000"/>
              </a:lnSpc>
              <a:buFont typeface="Wingdings" panose="05000000000000000000" pitchFamily="2" charset="2"/>
              <a:buNone/>
              <a:defRPr/>
            </a:pPr>
            <a:endParaRPr lang="en-US" sz="2100" dirty="0" smtClean="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defRPr/>
            </a:pPr>
            <a:r>
              <a:rPr lang="en-US" sz="21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Shipment (Ex-Factory)</a:t>
            </a:r>
          </a:p>
          <a:p>
            <a:pPr eaLnBrk="1" hangingPunct="1">
              <a:lnSpc>
                <a:spcPct val="90000"/>
              </a:lnSpc>
              <a:buFont typeface="Wingdings" panose="05000000000000000000" pitchFamily="2" charset="2"/>
              <a:buNone/>
              <a:defRPr/>
            </a:pPr>
            <a:endParaRPr lang="en-US" sz="2400" dirty="0" smtClean="0"/>
          </a:p>
          <a:p>
            <a:pPr eaLnBrk="1" hangingPunct="1">
              <a:lnSpc>
                <a:spcPct val="90000"/>
              </a:lnSpc>
              <a:buFont typeface="Wingdings" panose="05000000000000000000" pitchFamily="2" charset="2"/>
              <a:buNone/>
              <a:defRPr/>
            </a:pPr>
            <a:endParaRPr lang="en-US" sz="2400" dirty="0" smtClean="0"/>
          </a:p>
          <a:p>
            <a:pPr eaLnBrk="1" hangingPunct="1">
              <a:lnSpc>
                <a:spcPct val="90000"/>
              </a:lnSpc>
              <a:buFont typeface="Wingdings" panose="05000000000000000000" pitchFamily="2" charset="2"/>
              <a:buNone/>
              <a:defRPr/>
            </a:pPr>
            <a:endParaRPr lang="en-US" sz="2400" dirty="0" smtClean="0"/>
          </a:p>
        </p:txBody>
      </p:sp>
      <p:pic>
        <p:nvPicPr>
          <p:cNvPr id="2" name="Picture 1"/>
          <p:cNvPicPr>
            <a:picLocks noChangeAspect="1"/>
          </p:cNvPicPr>
          <p:nvPr/>
        </p:nvPicPr>
        <p:blipFill>
          <a:blip r:embed="rId2"/>
          <a:stretch>
            <a:fillRect/>
          </a:stretch>
        </p:blipFill>
        <p:spPr>
          <a:xfrm>
            <a:off x="3401700" y="2048926"/>
            <a:ext cx="158510" cy="536494"/>
          </a:xfrm>
          <a:prstGeom prst="rect">
            <a:avLst/>
          </a:prstGeom>
        </p:spPr>
      </p:pic>
      <p:pic>
        <p:nvPicPr>
          <p:cNvPr id="3" name="Picture 2"/>
          <p:cNvPicPr>
            <a:picLocks noChangeAspect="1"/>
          </p:cNvPicPr>
          <p:nvPr/>
        </p:nvPicPr>
        <p:blipFill>
          <a:blip r:embed="rId2"/>
          <a:stretch>
            <a:fillRect/>
          </a:stretch>
        </p:blipFill>
        <p:spPr>
          <a:xfrm>
            <a:off x="3401700" y="2921762"/>
            <a:ext cx="158510" cy="536494"/>
          </a:xfrm>
          <a:prstGeom prst="rect">
            <a:avLst/>
          </a:prstGeom>
        </p:spPr>
      </p:pic>
      <p:pic>
        <p:nvPicPr>
          <p:cNvPr id="4" name="Picture 3"/>
          <p:cNvPicPr>
            <a:picLocks noChangeAspect="1"/>
          </p:cNvPicPr>
          <p:nvPr/>
        </p:nvPicPr>
        <p:blipFill>
          <a:blip r:embed="rId2"/>
          <a:stretch>
            <a:fillRect/>
          </a:stretch>
        </p:blipFill>
        <p:spPr>
          <a:xfrm>
            <a:off x="3443264" y="3778053"/>
            <a:ext cx="158510" cy="536494"/>
          </a:xfrm>
          <a:prstGeom prst="rect">
            <a:avLst/>
          </a:prstGeom>
        </p:spPr>
      </p:pic>
      <p:pic>
        <p:nvPicPr>
          <p:cNvPr id="5" name="Picture 4"/>
          <p:cNvPicPr>
            <a:picLocks noChangeAspect="1"/>
          </p:cNvPicPr>
          <p:nvPr/>
        </p:nvPicPr>
        <p:blipFill>
          <a:blip r:embed="rId2"/>
          <a:stretch>
            <a:fillRect/>
          </a:stretch>
        </p:blipFill>
        <p:spPr>
          <a:xfrm>
            <a:off x="3480955" y="4561406"/>
            <a:ext cx="158510" cy="536494"/>
          </a:xfrm>
          <a:prstGeom prst="rect">
            <a:avLst/>
          </a:prstGeom>
        </p:spPr>
      </p:pic>
      <p:pic>
        <p:nvPicPr>
          <p:cNvPr id="6" name="Picture 5"/>
          <p:cNvPicPr>
            <a:picLocks noChangeAspect="1"/>
          </p:cNvPicPr>
          <p:nvPr/>
        </p:nvPicPr>
        <p:blipFill>
          <a:blip r:embed="rId2"/>
          <a:stretch>
            <a:fillRect/>
          </a:stretch>
        </p:blipFill>
        <p:spPr>
          <a:xfrm>
            <a:off x="3447137" y="5507180"/>
            <a:ext cx="158510" cy="536494"/>
          </a:xfrm>
          <a:prstGeom prst="rect">
            <a:avLst/>
          </a:prstGeom>
        </p:spPr>
      </p:pic>
    </p:spTree>
    <p:extLst>
      <p:ext uri="{BB962C8B-B14F-4D97-AF65-F5344CB8AC3E}">
        <p14:creationId xmlns:p14="http://schemas.microsoft.com/office/powerpoint/2010/main" val="1174372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192945"/>
            <a:ext cx="8659290" cy="918882"/>
          </a:xfrm>
        </p:spPr>
        <p:txBody>
          <a:bodyPr/>
          <a:lstStyle/>
          <a:p>
            <a:r>
              <a:rPr lang="en-US" sz="3600" dirty="0"/>
              <a:t>Basic Qualities of a Merchandiser</a:t>
            </a:r>
          </a:p>
        </p:txBody>
      </p:sp>
      <p:sp>
        <p:nvSpPr>
          <p:cNvPr id="3" name="Content Placeholder 2"/>
          <p:cNvSpPr>
            <a:spLocks noGrp="1"/>
          </p:cNvSpPr>
          <p:nvPr>
            <p:ph idx="1"/>
          </p:nvPr>
        </p:nvSpPr>
        <p:spPr>
          <a:xfrm>
            <a:off x="786135" y="1319646"/>
            <a:ext cx="7412291" cy="5216235"/>
          </a:xfrm>
        </p:spPr>
        <p:txBody>
          <a:bodyPr/>
          <a:lstStyle/>
          <a:p>
            <a:r>
              <a:rPr lang="en-US" sz="2400" b="1" u="sng" dirty="0"/>
              <a:t>Communication Skill:</a:t>
            </a:r>
            <a:r>
              <a:rPr lang="en-US" sz="2400" dirty="0"/>
              <a:t> The communication is very much important to promote the business activity. The merchandiser should </a:t>
            </a:r>
            <a:r>
              <a:rPr lang="en-US" sz="2400" dirty="0" smtClean="0"/>
              <a:t>have the capability to communicate effectively with suppliers, buyers, factory people and other stake holders. </a:t>
            </a:r>
          </a:p>
          <a:p>
            <a:r>
              <a:rPr lang="en-US" sz="2400" b="1" u="sng" dirty="0"/>
              <a:t>Planning Capability:</a:t>
            </a:r>
            <a:r>
              <a:rPr lang="en-US" sz="2400" dirty="0"/>
              <a:t> Merchandiser should be capable of planning, based on the planning the order is to be followed (TNA). If the planning is not done properly it will directly affect the delivery time of the order and the consequence will affect the organization.</a:t>
            </a:r>
          </a:p>
          <a:p>
            <a:endParaRPr lang="en-US" dirty="0"/>
          </a:p>
        </p:txBody>
      </p:sp>
    </p:spTree>
    <p:extLst>
      <p:ext uri="{BB962C8B-B14F-4D97-AF65-F5344CB8AC3E}">
        <p14:creationId xmlns:p14="http://schemas.microsoft.com/office/powerpoint/2010/main" val="1496027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286464"/>
            <a:ext cx="8659290" cy="866927"/>
          </a:xfrm>
        </p:spPr>
        <p:txBody>
          <a:bodyPr/>
          <a:lstStyle/>
          <a:p>
            <a:r>
              <a:rPr lang="en-US" sz="3600" dirty="0"/>
              <a:t>Basic Qualities of a Merchandiser</a:t>
            </a:r>
          </a:p>
        </p:txBody>
      </p:sp>
      <p:sp>
        <p:nvSpPr>
          <p:cNvPr id="3" name="Content Placeholder 2"/>
          <p:cNvSpPr>
            <a:spLocks noGrp="1"/>
          </p:cNvSpPr>
          <p:nvPr>
            <p:ph idx="1"/>
          </p:nvPr>
        </p:nvSpPr>
        <p:spPr>
          <a:xfrm>
            <a:off x="786136" y="1512598"/>
            <a:ext cx="7194081" cy="4195481"/>
          </a:xfrm>
        </p:spPr>
        <p:txBody>
          <a:bodyPr>
            <a:normAutofit/>
          </a:bodyPr>
          <a:lstStyle/>
          <a:p>
            <a:pPr>
              <a:defRPr/>
            </a:pPr>
            <a:r>
              <a:rPr lang="en-US" sz="2400" b="1" u="sng" dirty="0"/>
              <a:t>Co-ordinate &amp; Co-operate:</a:t>
            </a:r>
            <a:r>
              <a:rPr lang="en-US" sz="2400" dirty="0"/>
              <a:t> Merchandiser is the person who is actually co-ordinate with the number of departments. To Co-ordinate with different people in the industry, he should be co- operative. A merchandiser should be a good motivator as well. </a:t>
            </a:r>
          </a:p>
          <a:p>
            <a:pPr>
              <a:defRPr/>
            </a:pPr>
            <a:r>
              <a:rPr lang="en-US" sz="2400" b="1" u="sng" dirty="0"/>
              <a:t>Monitoring ability:</a:t>
            </a:r>
            <a:r>
              <a:rPr lang="en-US" sz="2400" dirty="0"/>
              <a:t> Merchandiser should be able to monitor the production of raw material and garment.</a:t>
            </a:r>
          </a:p>
        </p:txBody>
      </p:sp>
    </p:spTree>
    <p:extLst>
      <p:ext uri="{BB962C8B-B14F-4D97-AF65-F5344CB8AC3E}">
        <p14:creationId xmlns:p14="http://schemas.microsoft.com/office/powerpoint/2010/main" val="1652034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659290" cy="929273"/>
          </a:xfrm>
        </p:spPr>
        <p:txBody>
          <a:bodyPr/>
          <a:lstStyle/>
          <a:p>
            <a:r>
              <a:rPr lang="en-US" sz="3600" dirty="0"/>
              <a:t>Basic Qualities of a Merchandiser</a:t>
            </a:r>
          </a:p>
        </p:txBody>
      </p:sp>
      <p:sp>
        <p:nvSpPr>
          <p:cNvPr id="3" name="Content Placeholder 2"/>
          <p:cNvSpPr>
            <a:spLocks noGrp="1"/>
          </p:cNvSpPr>
          <p:nvPr>
            <p:ph idx="1"/>
          </p:nvPr>
        </p:nvSpPr>
        <p:spPr>
          <a:xfrm>
            <a:off x="796526" y="1782761"/>
            <a:ext cx="7370727" cy="4195481"/>
          </a:xfrm>
        </p:spPr>
        <p:txBody>
          <a:bodyPr>
            <a:normAutofit/>
          </a:bodyPr>
          <a:lstStyle/>
          <a:p>
            <a:r>
              <a:rPr lang="en-US" sz="2400" b="1" u="sng" dirty="0"/>
              <a:t>Decision making:</a:t>
            </a:r>
            <a:r>
              <a:rPr lang="en-US" sz="2400" dirty="0"/>
              <a:t> For a Merchandiser, decision making power is most important. He should think about the decision to be taken and to act in a right way</a:t>
            </a:r>
            <a:r>
              <a:rPr lang="en-US" sz="2400" dirty="0" smtClean="0"/>
              <a:t>.</a:t>
            </a:r>
          </a:p>
          <a:p>
            <a:r>
              <a:rPr lang="en-US" sz="2400" b="1" u="sng" dirty="0" smtClean="0"/>
              <a:t>Loyalty:</a:t>
            </a:r>
            <a:r>
              <a:rPr lang="en-US" sz="2400" dirty="0"/>
              <a:t> Loyalty is an essential character of human beings. Especially for the business people like merchandiser, it is must.</a:t>
            </a:r>
          </a:p>
        </p:txBody>
      </p:sp>
    </p:spTree>
    <p:extLst>
      <p:ext uri="{BB962C8B-B14F-4D97-AF65-F5344CB8AC3E}">
        <p14:creationId xmlns:p14="http://schemas.microsoft.com/office/powerpoint/2010/main" val="1400541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659290" cy="794191"/>
          </a:xfrm>
        </p:spPr>
        <p:txBody>
          <a:bodyPr/>
          <a:lstStyle/>
          <a:p>
            <a:r>
              <a:rPr lang="en-US" sz="3600" dirty="0"/>
              <a:t>Basic Qualities of a Merchandiser</a:t>
            </a:r>
          </a:p>
        </p:txBody>
      </p:sp>
      <p:sp>
        <p:nvSpPr>
          <p:cNvPr id="3" name="Content Placeholder 2"/>
          <p:cNvSpPr>
            <a:spLocks noGrp="1"/>
          </p:cNvSpPr>
          <p:nvPr>
            <p:ph idx="1"/>
          </p:nvPr>
        </p:nvSpPr>
        <p:spPr>
          <a:xfrm>
            <a:off x="817308" y="1246908"/>
            <a:ext cx="7412291" cy="5455227"/>
          </a:xfrm>
        </p:spPr>
        <p:txBody>
          <a:bodyPr>
            <a:noAutofit/>
          </a:bodyPr>
          <a:lstStyle/>
          <a:p>
            <a:r>
              <a:rPr lang="en-US" sz="2400" b="1" u="sng" dirty="0"/>
              <a:t>Knowledge about the field:</a:t>
            </a:r>
            <a:r>
              <a:rPr lang="en-US" sz="2400" dirty="0"/>
              <a:t> Merchandiser should have adequate knowledge about the Fiber, Yarn, Knitting, Weaving,  Dyeing and Printing</a:t>
            </a:r>
            <a:r>
              <a:rPr lang="en-US" sz="2400" dirty="0" smtClean="0"/>
              <a:t>, Embroidery and </a:t>
            </a:r>
            <a:r>
              <a:rPr lang="en-US" sz="2400" dirty="0"/>
              <a:t>Finishing process of </a:t>
            </a:r>
            <a:r>
              <a:rPr lang="en-US" sz="2400" dirty="0" smtClean="0"/>
              <a:t>fabric and </a:t>
            </a:r>
            <a:r>
              <a:rPr lang="en-US" sz="2400" dirty="0"/>
              <a:t>garment manufacturing </a:t>
            </a:r>
            <a:r>
              <a:rPr lang="en-US" sz="2400" dirty="0" smtClean="0"/>
              <a:t>process.</a:t>
            </a:r>
          </a:p>
          <a:p>
            <a:r>
              <a:rPr lang="en-US" sz="2400" b="1" u="sng" dirty="0">
                <a:effectLst>
                  <a:outerShdw blurRad="38100" dist="38100" dir="2700000" algn="tl">
                    <a:srgbClr val="000000">
                      <a:alpha val="43137"/>
                    </a:srgbClr>
                  </a:outerShdw>
                </a:effectLst>
              </a:rPr>
              <a:t>Knowledge on:</a:t>
            </a:r>
            <a:r>
              <a:rPr lang="en-US" sz="2400" b="1" dirty="0">
                <a:effectLst>
                  <a:outerShdw blurRad="38100" dist="38100" dir="2700000" algn="tl">
                    <a:srgbClr val="000000">
                      <a:alpha val="43137"/>
                    </a:srgbClr>
                  </a:outerShdw>
                </a:effectLst>
              </a:rPr>
              <a:t> </a:t>
            </a:r>
            <a:r>
              <a:rPr lang="en-US" sz="2400" dirty="0"/>
              <a:t>Garment design, </a:t>
            </a:r>
            <a:r>
              <a:rPr lang="en-US" sz="2400" dirty="0" smtClean="0"/>
              <a:t>Standard Operating Procedure (SOP), Purchase Order (PO), Product Specification Sheet (PSS), </a:t>
            </a:r>
            <a:r>
              <a:rPr lang="en-US" sz="2400" dirty="0"/>
              <a:t>Costing and consumption, testing requirement on fabric, garment and accessories, garments inspection systems, idea about exporting and importing countries and duty rates and customs regulations of those countries.</a:t>
            </a:r>
          </a:p>
          <a:p>
            <a:endParaRPr lang="en-US" sz="2400" dirty="0" smtClean="0"/>
          </a:p>
          <a:p>
            <a:endParaRPr lang="en-US" sz="2400" dirty="0"/>
          </a:p>
        </p:txBody>
      </p:sp>
    </p:spTree>
    <p:extLst>
      <p:ext uri="{BB962C8B-B14F-4D97-AF65-F5344CB8AC3E}">
        <p14:creationId xmlns:p14="http://schemas.microsoft.com/office/powerpoint/2010/main" val="1772324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659290" cy="804582"/>
          </a:xfrm>
        </p:spPr>
        <p:txBody>
          <a:bodyPr/>
          <a:lstStyle/>
          <a:p>
            <a:r>
              <a:rPr lang="en-US" sz="3600" dirty="0"/>
              <a:t>Basic Qualities of a Merchandiser</a:t>
            </a:r>
          </a:p>
        </p:txBody>
      </p:sp>
      <p:sp>
        <p:nvSpPr>
          <p:cNvPr id="3" name="Content Placeholder 2"/>
          <p:cNvSpPr>
            <a:spLocks noGrp="1"/>
          </p:cNvSpPr>
          <p:nvPr>
            <p:ph idx="1"/>
          </p:nvPr>
        </p:nvSpPr>
        <p:spPr>
          <a:xfrm>
            <a:off x="848482" y="1616507"/>
            <a:ext cx="7110954" cy="4773902"/>
          </a:xfrm>
        </p:spPr>
        <p:txBody>
          <a:bodyPr>
            <a:normAutofit/>
          </a:bodyPr>
          <a:lstStyle/>
          <a:p>
            <a:pPr>
              <a:defRPr/>
            </a:pPr>
            <a:r>
              <a:rPr lang="en-US" sz="2400" b="1" u="sng" dirty="0"/>
              <a:t>Experience</a:t>
            </a:r>
            <a:r>
              <a:rPr lang="en-US" sz="2400" u="sng" dirty="0"/>
              <a:t>:</a:t>
            </a:r>
            <a:r>
              <a:rPr lang="en-US" sz="2400" dirty="0"/>
              <a:t> Experience to execute Orders of international buyers, Knowledge of shipping and banking documentation and regulations.</a:t>
            </a:r>
          </a:p>
          <a:p>
            <a:r>
              <a:rPr lang="en-US" sz="2400" b="1" u="sng" dirty="0" smtClean="0"/>
              <a:t>Other </a:t>
            </a:r>
            <a:r>
              <a:rPr lang="en-US" sz="2400" b="1" u="sng" dirty="0"/>
              <a:t>Qualities:</a:t>
            </a:r>
            <a:r>
              <a:rPr lang="en-US" sz="2400" dirty="0"/>
              <a:t> Education, Experience, Situational Management, Ability to Evaluate, Dedication, Knowledge of expediting procedures and sound personality is required to be a good merchandiser.</a:t>
            </a:r>
          </a:p>
          <a:p>
            <a:endParaRPr lang="en-US" dirty="0"/>
          </a:p>
        </p:txBody>
      </p:sp>
    </p:spTree>
    <p:extLst>
      <p:ext uri="{BB962C8B-B14F-4D97-AF65-F5344CB8AC3E}">
        <p14:creationId xmlns:p14="http://schemas.microsoft.com/office/powerpoint/2010/main" val="2464493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53230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84710" y="452718"/>
            <a:ext cx="8659290" cy="1400530"/>
          </a:xfrm>
        </p:spPr>
        <p:txBody>
          <a:bodyPr/>
          <a:lstStyle/>
          <a:p>
            <a:pPr eaLnBrk="1" hangingPunct="1">
              <a:defRPr/>
            </a:pPr>
            <a:r>
              <a:rPr lang="en-US" dirty="0" smtClean="0"/>
              <a:t>Function of a Merchandiser</a:t>
            </a:r>
          </a:p>
        </p:txBody>
      </p:sp>
      <p:sp>
        <p:nvSpPr>
          <p:cNvPr id="37891" name="Rectangle 3"/>
          <p:cNvSpPr>
            <a:spLocks noGrp="1" noChangeArrowheads="1"/>
          </p:cNvSpPr>
          <p:nvPr>
            <p:ph type="body" idx="1"/>
          </p:nvPr>
        </p:nvSpPr>
        <p:spPr/>
        <p:txBody>
          <a:bodyPr/>
          <a:lstStyle/>
          <a:p>
            <a:pPr eaLnBrk="1" hangingPunct="1">
              <a:defRPr/>
            </a:pPr>
            <a:r>
              <a:rPr lang="en-US" dirty="0" smtClean="0"/>
              <a:t> A. Pre-order Merchandising</a:t>
            </a:r>
          </a:p>
          <a:p>
            <a:pPr eaLnBrk="1" hangingPunct="1">
              <a:defRPr/>
            </a:pPr>
            <a:r>
              <a:rPr lang="en-US" dirty="0" smtClean="0"/>
              <a:t> B. Post Order Merchandising</a:t>
            </a:r>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753402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5613" y="273050"/>
            <a:ext cx="8226425" cy="717550"/>
          </a:xfrm>
        </p:spPr>
        <p:txBody>
          <a:bodyPr/>
          <a:lstStyle/>
          <a:p>
            <a:pPr eaLnBrk="1" hangingPunct="1">
              <a:defRPr/>
            </a:pPr>
            <a:r>
              <a:rPr lang="en-US" sz="4000" dirty="0" smtClean="0"/>
              <a:t>Function of a Merchandiser</a:t>
            </a:r>
          </a:p>
        </p:txBody>
      </p:sp>
      <p:sp>
        <p:nvSpPr>
          <p:cNvPr id="40963" name="Rectangle 3"/>
          <p:cNvSpPr>
            <a:spLocks noGrp="1" noChangeArrowheads="1"/>
          </p:cNvSpPr>
          <p:nvPr>
            <p:ph type="body" idx="1"/>
          </p:nvPr>
        </p:nvSpPr>
        <p:spPr>
          <a:xfrm>
            <a:off x="817309" y="1626898"/>
            <a:ext cx="6711654" cy="4195481"/>
          </a:xfrm>
        </p:spPr>
        <p:txBody>
          <a:bodyPr/>
          <a:lstStyle/>
          <a:p>
            <a:pPr eaLnBrk="1" hangingPunct="1">
              <a:buFont typeface="Wingdings" panose="05000000000000000000" pitchFamily="2" charset="2"/>
              <a:buNone/>
              <a:defRPr/>
            </a:pPr>
            <a:r>
              <a:rPr lang="en-US" sz="2800" b="1" dirty="0" smtClean="0"/>
              <a:t>A. Pre-order Merchandising</a:t>
            </a:r>
            <a:r>
              <a:rPr lang="en-US" sz="2800" dirty="0" smtClean="0"/>
              <a:t>	</a:t>
            </a:r>
          </a:p>
          <a:p>
            <a:pPr lvl="1" eaLnBrk="1" hangingPunct="1">
              <a:defRPr/>
            </a:pPr>
            <a:r>
              <a:rPr lang="en-US" dirty="0" smtClean="0"/>
              <a:t>To receive inquiry sheet</a:t>
            </a:r>
          </a:p>
          <a:p>
            <a:pPr lvl="1" eaLnBrk="1" hangingPunct="1">
              <a:defRPr/>
            </a:pPr>
            <a:r>
              <a:rPr lang="en-US" dirty="0" smtClean="0"/>
              <a:t>Consumption  calculation</a:t>
            </a:r>
          </a:p>
          <a:p>
            <a:pPr lvl="1" eaLnBrk="1" hangingPunct="1">
              <a:defRPr/>
            </a:pPr>
            <a:r>
              <a:rPr lang="en-US" dirty="0" smtClean="0"/>
              <a:t>Costing and quoting</a:t>
            </a:r>
          </a:p>
          <a:p>
            <a:pPr lvl="1" eaLnBrk="1" hangingPunct="1">
              <a:defRPr/>
            </a:pPr>
            <a:r>
              <a:rPr lang="en-US" dirty="0" smtClean="0"/>
              <a:t>Negotiation</a:t>
            </a:r>
          </a:p>
          <a:p>
            <a:pPr lvl="1" eaLnBrk="1" hangingPunct="1">
              <a:defRPr/>
            </a:pPr>
            <a:r>
              <a:rPr lang="en-US" dirty="0" smtClean="0"/>
              <a:t>Price confirmation</a:t>
            </a:r>
          </a:p>
          <a:p>
            <a:pPr lvl="1" eaLnBrk="1" hangingPunct="1">
              <a:defRPr/>
            </a:pPr>
            <a:r>
              <a:rPr lang="en-US" dirty="0" smtClean="0"/>
              <a:t>Order confirmation</a:t>
            </a:r>
          </a:p>
          <a:p>
            <a:pPr lvl="1" eaLnBrk="1" hangingPunct="1">
              <a:defRPr/>
            </a:pPr>
            <a:r>
              <a:rPr lang="en-US" dirty="0" smtClean="0"/>
              <a:t>Receive master L/C</a:t>
            </a:r>
          </a:p>
          <a:p>
            <a:pPr lvl="1" eaLnBrk="1" hangingPunct="1">
              <a:defRPr/>
            </a:pPr>
            <a:endParaRPr lang="en-US" dirty="0" smtClean="0"/>
          </a:p>
          <a:p>
            <a:pPr lvl="1" eaLnBrk="1" hangingPunct="1">
              <a:defRPr/>
            </a:pPr>
            <a:endParaRPr lang="en-US" dirty="0" smtClean="0"/>
          </a:p>
        </p:txBody>
      </p:sp>
    </p:spTree>
    <p:extLst>
      <p:ext uri="{BB962C8B-B14F-4D97-AF65-F5344CB8AC3E}">
        <p14:creationId xmlns:p14="http://schemas.microsoft.com/office/powerpoint/2010/main" val="161570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84710" y="452718"/>
            <a:ext cx="8659290" cy="1400530"/>
          </a:xfrm>
        </p:spPr>
        <p:txBody>
          <a:bodyPr/>
          <a:lstStyle/>
          <a:p>
            <a:pPr eaLnBrk="1" hangingPunct="1">
              <a:defRPr/>
            </a:pPr>
            <a:r>
              <a:rPr lang="en-US" dirty="0" smtClean="0"/>
              <a:t>Function of a Merchandiser</a:t>
            </a:r>
          </a:p>
        </p:txBody>
      </p:sp>
      <p:sp>
        <p:nvSpPr>
          <p:cNvPr id="38915" name="Rectangle 3"/>
          <p:cNvSpPr>
            <a:spLocks noGrp="1" noChangeArrowheads="1"/>
          </p:cNvSpPr>
          <p:nvPr>
            <p:ph type="body" idx="1"/>
          </p:nvPr>
        </p:nvSpPr>
        <p:spPr>
          <a:xfrm>
            <a:off x="121228" y="1505095"/>
            <a:ext cx="8887691" cy="4729450"/>
          </a:xfrm>
        </p:spPr>
        <p:txBody>
          <a:bodyPr>
            <a:normAutofit fontScale="92500"/>
          </a:bodyPr>
          <a:lstStyle/>
          <a:p>
            <a:pPr eaLnBrk="1" hangingPunct="1">
              <a:lnSpc>
                <a:spcPct val="90000"/>
              </a:lnSpc>
              <a:buFont typeface="Wingdings" panose="05000000000000000000" pitchFamily="2" charset="2"/>
              <a:buNone/>
              <a:defRPr/>
            </a:pPr>
            <a:r>
              <a:rPr lang="en-US" sz="3000" b="1" dirty="0" smtClean="0"/>
              <a:t>B. Post Order Merchandising</a:t>
            </a:r>
          </a:p>
          <a:p>
            <a:pPr eaLnBrk="1" hangingPunct="1">
              <a:lnSpc>
                <a:spcPct val="90000"/>
              </a:lnSpc>
              <a:buFont typeface="Wingdings" panose="05000000000000000000" pitchFamily="2" charset="2"/>
              <a:buNone/>
              <a:defRPr/>
            </a:pPr>
            <a:r>
              <a:rPr lang="en-US" sz="2800" dirty="0" smtClean="0"/>
              <a:t> </a:t>
            </a:r>
            <a:r>
              <a:rPr lang="en-US" sz="2800" b="1" dirty="0" smtClean="0"/>
              <a:t>a.  Prepare TNA</a:t>
            </a:r>
          </a:p>
          <a:p>
            <a:pPr eaLnBrk="1" hangingPunct="1">
              <a:lnSpc>
                <a:spcPct val="90000"/>
              </a:lnSpc>
              <a:buFont typeface="Wingdings" panose="05000000000000000000" pitchFamily="2" charset="2"/>
              <a:buNone/>
              <a:defRPr/>
            </a:pPr>
            <a:r>
              <a:rPr lang="en-US" sz="2800" b="1" dirty="0" smtClean="0"/>
              <a:t> b. Collecting Raw materials</a:t>
            </a:r>
          </a:p>
          <a:p>
            <a:pPr eaLnBrk="1" hangingPunct="1">
              <a:lnSpc>
                <a:spcPct val="90000"/>
              </a:lnSpc>
              <a:buFont typeface="Wingdings" panose="05000000000000000000" pitchFamily="2" charset="2"/>
              <a:buNone/>
              <a:defRPr/>
            </a:pPr>
            <a:r>
              <a:rPr lang="en-US" sz="2800" dirty="0" smtClean="0"/>
              <a:t>	 </a:t>
            </a:r>
            <a:r>
              <a:rPr lang="en-US" sz="2800" dirty="0" err="1" smtClean="0"/>
              <a:t>i</a:t>
            </a:r>
            <a:r>
              <a:rPr lang="en-US" sz="2800" dirty="0" smtClean="0"/>
              <a:t>. Select the appropriate supplier</a:t>
            </a:r>
          </a:p>
          <a:p>
            <a:pPr eaLnBrk="1" hangingPunct="1">
              <a:lnSpc>
                <a:spcPct val="90000"/>
              </a:lnSpc>
              <a:buFont typeface="Wingdings" panose="05000000000000000000" pitchFamily="2" charset="2"/>
              <a:buNone/>
              <a:defRPr/>
            </a:pPr>
            <a:r>
              <a:rPr lang="en-US" sz="2800" dirty="0" smtClean="0"/>
              <a:t>    ii. Booking fabric and accessories required </a:t>
            </a:r>
          </a:p>
          <a:p>
            <a:pPr eaLnBrk="1" hangingPunct="1">
              <a:lnSpc>
                <a:spcPct val="90000"/>
              </a:lnSpc>
              <a:buFont typeface="Wingdings" panose="05000000000000000000" pitchFamily="2" charset="2"/>
              <a:buNone/>
              <a:defRPr/>
            </a:pPr>
            <a:r>
              <a:rPr lang="en-US" sz="2800" dirty="0"/>
              <a:t> </a:t>
            </a:r>
            <a:r>
              <a:rPr lang="en-US" sz="2800" dirty="0" smtClean="0"/>
              <a:t>      to complete the order after careful calculation </a:t>
            </a:r>
          </a:p>
          <a:p>
            <a:pPr eaLnBrk="1" hangingPunct="1">
              <a:lnSpc>
                <a:spcPct val="90000"/>
              </a:lnSpc>
              <a:buFont typeface="Wingdings" panose="05000000000000000000" pitchFamily="2" charset="2"/>
              <a:buNone/>
              <a:defRPr/>
            </a:pPr>
            <a:r>
              <a:rPr lang="en-US" sz="2800" dirty="0"/>
              <a:t> </a:t>
            </a:r>
            <a:r>
              <a:rPr lang="en-US" sz="2800" dirty="0" smtClean="0"/>
              <a:t>      with specification mentioned in the order sheet</a:t>
            </a:r>
          </a:p>
          <a:p>
            <a:pPr eaLnBrk="1" hangingPunct="1">
              <a:lnSpc>
                <a:spcPct val="90000"/>
              </a:lnSpc>
              <a:buFont typeface="Wingdings" panose="05000000000000000000" pitchFamily="2" charset="2"/>
              <a:buNone/>
              <a:defRPr/>
            </a:pPr>
            <a:r>
              <a:rPr lang="en-US" sz="2800" dirty="0" smtClean="0"/>
              <a:t>   iii. </a:t>
            </a:r>
            <a:r>
              <a:rPr lang="en-US" sz="2800" dirty="0"/>
              <a:t>Receive PI from suppliers</a:t>
            </a:r>
            <a:r>
              <a:rPr lang="en-US" sz="2800" dirty="0" smtClean="0"/>
              <a:t> </a:t>
            </a:r>
          </a:p>
          <a:p>
            <a:pPr eaLnBrk="1" hangingPunct="1">
              <a:lnSpc>
                <a:spcPct val="90000"/>
              </a:lnSpc>
              <a:buFont typeface="Wingdings" panose="05000000000000000000" pitchFamily="2" charset="2"/>
              <a:buNone/>
              <a:defRPr/>
            </a:pPr>
            <a:r>
              <a:rPr lang="en-US" sz="2800" dirty="0"/>
              <a:t>	</a:t>
            </a:r>
            <a:r>
              <a:rPr lang="en-US" sz="2800" dirty="0" smtClean="0"/>
              <a:t>iv. Open </a:t>
            </a:r>
            <a:r>
              <a:rPr lang="en-US" sz="2800" dirty="0"/>
              <a:t>BB L/C</a:t>
            </a:r>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endParaRPr lang="en-US" sz="2800" dirty="0" smtClean="0"/>
          </a:p>
        </p:txBody>
      </p:sp>
    </p:spTree>
    <p:extLst>
      <p:ext uri="{BB962C8B-B14F-4D97-AF65-F5344CB8AC3E}">
        <p14:creationId xmlns:p14="http://schemas.microsoft.com/office/powerpoint/2010/main" val="2739638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 y="265829"/>
            <a:ext cx="7055380" cy="875427"/>
          </a:xfrm>
        </p:spPr>
        <p:txBody>
          <a:bodyPr/>
          <a:lstStyle/>
          <a:p>
            <a:pPr algn="ctr"/>
            <a:r>
              <a:rPr lang="en-US" dirty="0" smtClean="0"/>
              <a:t>Apparel Supply Chain</a:t>
            </a:r>
            <a:endParaRPr lang="en-US" dirty="0"/>
          </a:p>
        </p:txBody>
      </p:sp>
      <p:sp>
        <p:nvSpPr>
          <p:cNvPr id="3" name="Text Placeholder 2"/>
          <p:cNvSpPr>
            <a:spLocks noGrp="1"/>
          </p:cNvSpPr>
          <p:nvPr>
            <p:ph type="body" idx="1"/>
          </p:nvPr>
        </p:nvSpPr>
        <p:spPr>
          <a:xfrm>
            <a:off x="489456" y="3068544"/>
            <a:ext cx="2205612" cy="576262"/>
          </a:xfrm>
        </p:spPr>
        <p:txBody>
          <a:bodyPr/>
          <a:lstStyle/>
          <a:p>
            <a:r>
              <a:rPr lang="en-US" sz="2000" dirty="0" smtClean="0"/>
              <a:t>Development</a:t>
            </a:r>
            <a:endParaRPr lang="en-US" sz="2000" dirty="0"/>
          </a:p>
        </p:txBody>
      </p:sp>
      <p:sp>
        <p:nvSpPr>
          <p:cNvPr id="5" name="Text Placeholder 4"/>
          <p:cNvSpPr>
            <a:spLocks noGrp="1"/>
          </p:cNvSpPr>
          <p:nvPr>
            <p:ph type="body" sz="half" idx="18"/>
          </p:nvPr>
        </p:nvSpPr>
        <p:spPr>
          <a:xfrm>
            <a:off x="408544" y="3705538"/>
            <a:ext cx="2421081" cy="2996597"/>
          </a:xfrm>
        </p:spPr>
        <p:txBody>
          <a:bodyPr>
            <a:noAutofit/>
          </a:bodyPr>
          <a:lstStyle/>
          <a:p>
            <a:r>
              <a:rPr lang="en-US" sz="1300" dirty="0" smtClean="0"/>
              <a:t>Steps:</a:t>
            </a:r>
          </a:p>
          <a:p>
            <a:pPr marL="342900" indent="-342900">
              <a:buAutoNum type="arabicPeriod"/>
            </a:pPr>
            <a:r>
              <a:rPr lang="en-US" sz="1300" dirty="0" smtClean="0"/>
              <a:t>Idea generation</a:t>
            </a:r>
          </a:p>
          <a:p>
            <a:pPr marL="342900" indent="-342900">
              <a:buAutoNum type="arabicPeriod"/>
            </a:pPr>
            <a:r>
              <a:rPr lang="en-US" sz="1300" dirty="0" smtClean="0"/>
              <a:t>Idea screening</a:t>
            </a:r>
          </a:p>
          <a:p>
            <a:pPr marL="342900" indent="-342900">
              <a:buAutoNum type="arabicPeriod"/>
            </a:pPr>
            <a:r>
              <a:rPr lang="en-US" sz="1300" dirty="0" smtClean="0"/>
              <a:t>Concept development and testing</a:t>
            </a:r>
          </a:p>
          <a:p>
            <a:pPr marL="342900" indent="-342900">
              <a:buAutoNum type="arabicPeriod"/>
            </a:pPr>
            <a:r>
              <a:rPr lang="en-US" sz="1300" dirty="0" smtClean="0"/>
              <a:t>Business analysis</a:t>
            </a:r>
          </a:p>
          <a:p>
            <a:pPr marL="342900" indent="-342900">
              <a:buAutoNum type="arabicPeriod"/>
            </a:pPr>
            <a:r>
              <a:rPr lang="en-US" sz="1300" dirty="0" smtClean="0"/>
              <a:t>Product development</a:t>
            </a:r>
          </a:p>
          <a:p>
            <a:r>
              <a:rPr lang="en-US" sz="1300" dirty="0" smtClean="0"/>
              <a:t>Time: (12 – 24) months</a:t>
            </a:r>
          </a:p>
          <a:p>
            <a:r>
              <a:rPr lang="en-US" sz="1300" dirty="0" smtClean="0"/>
              <a:t>Cost: about 10%</a:t>
            </a:r>
          </a:p>
          <a:p>
            <a:endParaRPr lang="en-US" sz="1300" dirty="0"/>
          </a:p>
        </p:txBody>
      </p:sp>
      <p:sp>
        <p:nvSpPr>
          <p:cNvPr id="6" name="Text Placeholder 5"/>
          <p:cNvSpPr>
            <a:spLocks noGrp="1"/>
          </p:cNvSpPr>
          <p:nvPr>
            <p:ph type="body" sz="quarter" idx="3"/>
          </p:nvPr>
        </p:nvSpPr>
        <p:spPr>
          <a:xfrm>
            <a:off x="2937267" y="3056976"/>
            <a:ext cx="2198466" cy="576262"/>
          </a:xfrm>
        </p:spPr>
        <p:txBody>
          <a:bodyPr/>
          <a:lstStyle/>
          <a:p>
            <a:r>
              <a:rPr lang="en-US" sz="2000" dirty="0" smtClean="0"/>
              <a:t>Production</a:t>
            </a:r>
            <a:endParaRPr lang="en-US" sz="2000" dirty="0"/>
          </a:p>
        </p:txBody>
      </p:sp>
      <p:pic>
        <p:nvPicPr>
          <p:cNvPr id="18" name="Picture Placeholder 17"/>
          <p:cNvPicPr>
            <a:picLocks noGrp="1" noChangeAspect="1"/>
          </p:cNvPicPr>
          <p:nvPr>
            <p:ph type="pic" idx="21"/>
          </p:nvPr>
        </p:nvPicPr>
        <p:blipFill>
          <a:blip r:embed="rId2"/>
          <a:srcRect t="3811" b="3811"/>
          <a:stretch>
            <a:fillRect/>
          </a:stretch>
        </p:blipFill>
        <p:spPr>
          <a:xfrm>
            <a:off x="2937267" y="1529254"/>
            <a:ext cx="2198687" cy="1524000"/>
          </a:xfrm>
          <a:prstGeom prst="rect">
            <a:avLst/>
          </a:prstGeom>
        </p:spPr>
      </p:pic>
      <p:sp>
        <p:nvSpPr>
          <p:cNvPr id="8" name="Text Placeholder 7"/>
          <p:cNvSpPr>
            <a:spLocks noGrp="1"/>
          </p:cNvSpPr>
          <p:nvPr>
            <p:ph type="body" sz="half" idx="19"/>
          </p:nvPr>
        </p:nvSpPr>
        <p:spPr>
          <a:xfrm>
            <a:off x="2898586" y="3712808"/>
            <a:ext cx="2201378" cy="2875028"/>
          </a:xfrm>
        </p:spPr>
        <p:txBody>
          <a:bodyPr>
            <a:normAutofit/>
          </a:bodyPr>
          <a:lstStyle/>
          <a:p>
            <a:r>
              <a:rPr lang="en-US" dirty="0" smtClean="0"/>
              <a:t>Steps:</a:t>
            </a:r>
          </a:p>
          <a:p>
            <a:pPr marL="342900" indent="-342900">
              <a:buAutoNum type="arabicPeriod"/>
            </a:pPr>
            <a:r>
              <a:rPr lang="en-US" sz="1300" dirty="0" smtClean="0"/>
              <a:t>Develop sample</a:t>
            </a:r>
          </a:p>
          <a:p>
            <a:pPr marL="342900" indent="-342900">
              <a:buAutoNum type="arabicPeriod"/>
            </a:pPr>
            <a:r>
              <a:rPr lang="en-US" sz="1300" dirty="0" smtClean="0"/>
              <a:t>Collect raw materials</a:t>
            </a:r>
          </a:p>
          <a:p>
            <a:pPr marL="342900" indent="-342900">
              <a:buAutoNum type="arabicPeriod"/>
            </a:pPr>
            <a:r>
              <a:rPr lang="en-US" sz="1300" dirty="0" smtClean="0"/>
              <a:t>Cut, sew and finish</a:t>
            </a:r>
          </a:p>
          <a:p>
            <a:pPr marL="342900" indent="-342900">
              <a:buAutoNum type="arabicPeriod"/>
            </a:pPr>
            <a:r>
              <a:rPr lang="en-US" sz="1300" dirty="0" smtClean="0"/>
              <a:t>Inspection</a:t>
            </a:r>
          </a:p>
          <a:p>
            <a:pPr marL="342900" indent="-342900">
              <a:buAutoNum type="arabicPeriod"/>
            </a:pPr>
            <a:r>
              <a:rPr lang="en-US" sz="1300" dirty="0" smtClean="0"/>
              <a:t>Deliver to CNF</a:t>
            </a:r>
          </a:p>
          <a:p>
            <a:r>
              <a:rPr lang="en-US" sz="1300" dirty="0" smtClean="0"/>
              <a:t>Time: about (2-4) months</a:t>
            </a:r>
          </a:p>
          <a:p>
            <a:r>
              <a:rPr lang="en-US" sz="1300" dirty="0" smtClean="0"/>
              <a:t>Cost: about 20%</a:t>
            </a:r>
            <a:endParaRPr lang="en-US" sz="1300" dirty="0"/>
          </a:p>
        </p:txBody>
      </p:sp>
      <p:sp>
        <p:nvSpPr>
          <p:cNvPr id="9" name="Text Placeholder 8"/>
          <p:cNvSpPr>
            <a:spLocks noGrp="1"/>
          </p:cNvSpPr>
          <p:nvPr>
            <p:ph type="body" sz="quarter" idx="13"/>
          </p:nvPr>
        </p:nvSpPr>
        <p:spPr>
          <a:xfrm>
            <a:off x="5546451" y="3049054"/>
            <a:ext cx="2199658" cy="576262"/>
          </a:xfrm>
        </p:spPr>
        <p:txBody>
          <a:bodyPr/>
          <a:lstStyle/>
          <a:p>
            <a:r>
              <a:rPr lang="en-US" sz="2000" dirty="0" smtClean="0"/>
              <a:t>Retailing</a:t>
            </a:r>
            <a:endParaRPr lang="en-US" sz="2000" dirty="0"/>
          </a:p>
        </p:txBody>
      </p:sp>
      <p:pic>
        <p:nvPicPr>
          <p:cNvPr id="19" name="Picture Placeholder 18"/>
          <p:cNvPicPr>
            <a:picLocks noGrp="1" noChangeAspect="1"/>
          </p:cNvPicPr>
          <p:nvPr>
            <p:ph type="pic" idx="22"/>
          </p:nvPr>
        </p:nvPicPr>
        <p:blipFill>
          <a:blip r:embed="rId3"/>
          <a:srcRect l="9395" r="9395"/>
          <a:stretch>
            <a:fillRect/>
          </a:stretch>
        </p:blipFill>
        <p:spPr>
          <a:xfrm>
            <a:off x="5378030" y="1525054"/>
            <a:ext cx="2200275" cy="1524000"/>
          </a:xfrm>
          <a:prstGeom prst="rect">
            <a:avLst/>
          </a:prstGeom>
        </p:spPr>
      </p:pic>
      <p:sp>
        <p:nvSpPr>
          <p:cNvPr id="11" name="Text Placeholder 10"/>
          <p:cNvSpPr>
            <a:spLocks noGrp="1"/>
          </p:cNvSpPr>
          <p:nvPr>
            <p:ph type="body" sz="half" idx="20"/>
          </p:nvPr>
        </p:nvSpPr>
        <p:spPr>
          <a:xfrm>
            <a:off x="5546452" y="3650003"/>
            <a:ext cx="2496112" cy="2882297"/>
          </a:xfrm>
        </p:spPr>
        <p:txBody>
          <a:bodyPr>
            <a:noAutofit/>
          </a:bodyPr>
          <a:lstStyle/>
          <a:p>
            <a:r>
              <a:rPr lang="en-US" sz="1300" dirty="0" smtClean="0"/>
              <a:t>Steps:</a:t>
            </a:r>
          </a:p>
          <a:p>
            <a:pPr marL="342900" indent="-342900">
              <a:lnSpc>
                <a:spcPct val="120000"/>
              </a:lnSpc>
              <a:buAutoNum type="arabicPeriod"/>
            </a:pPr>
            <a:r>
              <a:rPr lang="en-US" sz="1300" dirty="0" smtClean="0"/>
              <a:t>Receiving and stocking</a:t>
            </a:r>
          </a:p>
          <a:p>
            <a:pPr marL="342900" indent="-342900">
              <a:lnSpc>
                <a:spcPct val="120000"/>
              </a:lnSpc>
              <a:buAutoNum type="arabicPeriod"/>
            </a:pPr>
            <a:r>
              <a:rPr lang="en-US" sz="1300" dirty="0" smtClean="0"/>
              <a:t>Display</a:t>
            </a:r>
          </a:p>
          <a:p>
            <a:pPr marL="342900" indent="-342900">
              <a:lnSpc>
                <a:spcPct val="120000"/>
              </a:lnSpc>
              <a:buAutoNum type="arabicPeriod"/>
            </a:pPr>
            <a:r>
              <a:rPr lang="en-US" sz="1300" dirty="0" smtClean="0"/>
              <a:t>Sales promotion</a:t>
            </a:r>
          </a:p>
          <a:p>
            <a:pPr marL="342900" indent="-342900">
              <a:lnSpc>
                <a:spcPct val="120000"/>
              </a:lnSpc>
              <a:buAutoNum type="arabicPeriod"/>
            </a:pPr>
            <a:r>
              <a:rPr lang="en-US" sz="1300" dirty="0" smtClean="0"/>
              <a:t>Customer service</a:t>
            </a:r>
          </a:p>
          <a:p>
            <a:pPr marL="342900" indent="-342900">
              <a:lnSpc>
                <a:spcPct val="120000"/>
              </a:lnSpc>
              <a:buAutoNum type="arabicPeriod"/>
            </a:pPr>
            <a:r>
              <a:rPr lang="en-US" sz="1300" dirty="0" smtClean="0"/>
              <a:t>Retail selling</a:t>
            </a:r>
          </a:p>
          <a:p>
            <a:r>
              <a:rPr lang="en-US" sz="1300" dirty="0" smtClean="0"/>
              <a:t>Time: </a:t>
            </a:r>
            <a:r>
              <a:rPr lang="en-US" sz="1300" dirty="0"/>
              <a:t>(2-4) </a:t>
            </a:r>
            <a:r>
              <a:rPr lang="en-US" sz="1300" dirty="0" smtClean="0"/>
              <a:t>months/One season</a:t>
            </a:r>
          </a:p>
          <a:p>
            <a:r>
              <a:rPr lang="en-US" sz="1300" dirty="0" smtClean="0"/>
              <a:t>Cost: about 70%</a:t>
            </a:r>
            <a:endParaRPr lang="en-US" sz="1300" dirty="0"/>
          </a:p>
        </p:txBody>
      </p:sp>
      <p:sp>
        <p:nvSpPr>
          <p:cNvPr id="12" name="Notched Right Arrow 11"/>
          <p:cNvSpPr/>
          <p:nvPr/>
        </p:nvSpPr>
        <p:spPr>
          <a:xfrm>
            <a:off x="2730876" y="2290097"/>
            <a:ext cx="218080" cy="4571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otched Right Arrow 14"/>
          <p:cNvSpPr/>
          <p:nvPr/>
        </p:nvSpPr>
        <p:spPr>
          <a:xfrm>
            <a:off x="5135849" y="2290097"/>
            <a:ext cx="218080" cy="4571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otched Right Arrow 15"/>
          <p:cNvSpPr/>
          <p:nvPr/>
        </p:nvSpPr>
        <p:spPr>
          <a:xfrm>
            <a:off x="2707944" y="3442488"/>
            <a:ext cx="218080" cy="4571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Notched Right Arrow 16"/>
          <p:cNvSpPr/>
          <p:nvPr/>
        </p:nvSpPr>
        <p:spPr>
          <a:xfrm>
            <a:off x="5099964" y="3419629"/>
            <a:ext cx="218080" cy="4571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duct Development - Urth Apparel"/>
          <p:cNvPicPr>
            <a:picLocks noGrp="1" noChangeAspect="1" noChangeArrowheads="1"/>
          </p:cNvPicPr>
          <p:nvPr>
            <p:ph type="pic" idx="15"/>
          </p:nvPr>
        </p:nvPicPr>
        <p:blipFill>
          <a:blip r:embed="rId4">
            <a:extLst>
              <a:ext uri="{28A0092B-C50C-407E-A947-70E740481C1C}">
                <a14:useLocalDpi xmlns:a14="http://schemas.microsoft.com/office/drawing/2010/main" val="0"/>
              </a:ext>
            </a:extLst>
          </a:blip>
          <a:srcRect t="10288" b="10288"/>
          <a:stretch>
            <a:fillRect/>
          </a:stretch>
        </p:blipFill>
        <p:spPr bwMode="auto">
          <a:xfrm>
            <a:off x="488950" y="1528763"/>
            <a:ext cx="220662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47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84710" y="348809"/>
            <a:ext cx="8659290" cy="1400530"/>
          </a:xfrm>
        </p:spPr>
        <p:txBody>
          <a:bodyPr/>
          <a:lstStyle/>
          <a:p>
            <a:pPr eaLnBrk="1" hangingPunct="1">
              <a:defRPr/>
            </a:pPr>
            <a:r>
              <a:rPr lang="en-US" dirty="0" smtClean="0"/>
              <a:t>Function of a Merchandiser</a:t>
            </a:r>
          </a:p>
        </p:txBody>
      </p:sp>
      <p:sp>
        <p:nvSpPr>
          <p:cNvPr id="39939" name="Rectangle 3"/>
          <p:cNvSpPr>
            <a:spLocks noGrp="1" noChangeArrowheads="1"/>
          </p:cNvSpPr>
          <p:nvPr>
            <p:ph type="body" idx="1"/>
          </p:nvPr>
        </p:nvSpPr>
        <p:spPr>
          <a:xfrm>
            <a:off x="484710" y="1453140"/>
            <a:ext cx="8535987" cy="4497387"/>
          </a:xfrm>
        </p:spPr>
        <p:txBody>
          <a:bodyPr>
            <a:normAutofit lnSpcReduction="10000"/>
          </a:bodyPr>
          <a:lstStyle/>
          <a:p>
            <a:pPr eaLnBrk="1" hangingPunct="1">
              <a:buFont typeface="Wingdings" panose="05000000000000000000" pitchFamily="2" charset="2"/>
              <a:buNone/>
              <a:defRPr/>
            </a:pPr>
            <a:r>
              <a:rPr lang="en-US" sz="2800" b="1" dirty="0" smtClean="0"/>
              <a:t>B. Post Order Merchandising</a:t>
            </a:r>
          </a:p>
          <a:p>
            <a:pPr eaLnBrk="1" hangingPunct="1">
              <a:buFont typeface="Wingdings" panose="05000000000000000000" pitchFamily="2" charset="2"/>
              <a:buNone/>
              <a:defRPr/>
            </a:pPr>
            <a:r>
              <a:rPr lang="en-US" sz="2800" dirty="0"/>
              <a:t>	</a:t>
            </a:r>
            <a:r>
              <a:rPr lang="en-US" sz="2800" dirty="0" smtClean="0"/>
              <a:t>v. Receive sample of ordered raw materials </a:t>
            </a:r>
          </a:p>
          <a:p>
            <a:pPr eaLnBrk="1" hangingPunct="1">
              <a:buFont typeface="Wingdings" panose="05000000000000000000" pitchFamily="2" charset="2"/>
              <a:buNone/>
              <a:defRPr/>
            </a:pPr>
            <a:r>
              <a:rPr lang="en-US" sz="2800" dirty="0"/>
              <a:t> </a:t>
            </a:r>
            <a:r>
              <a:rPr lang="en-US" sz="2800" dirty="0" smtClean="0"/>
              <a:t>      for approval</a:t>
            </a:r>
          </a:p>
          <a:p>
            <a:pPr eaLnBrk="1" hangingPunct="1">
              <a:buFont typeface="Wingdings" panose="05000000000000000000" pitchFamily="2" charset="2"/>
              <a:buNone/>
              <a:defRPr/>
            </a:pPr>
            <a:r>
              <a:rPr lang="en-US" sz="2800" dirty="0" smtClean="0"/>
              <a:t>	vi. Follow up production</a:t>
            </a:r>
          </a:p>
          <a:p>
            <a:pPr eaLnBrk="1" hangingPunct="1">
              <a:buFont typeface="Wingdings" panose="05000000000000000000" pitchFamily="2" charset="2"/>
              <a:buNone/>
              <a:defRPr/>
            </a:pPr>
            <a:r>
              <a:rPr lang="en-US" sz="2800" dirty="0" smtClean="0"/>
              <a:t>   vii. Sending procuring information to the   stores</a:t>
            </a:r>
          </a:p>
          <a:p>
            <a:pPr eaLnBrk="1" hangingPunct="1">
              <a:buFont typeface="Wingdings" panose="05000000000000000000" pitchFamily="2" charset="2"/>
              <a:buNone/>
              <a:defRPr/>
            </a:pPr>
            <a:r>
              <a:rPr lang="en-US" sz="2800" dirty="0" smtClean="0"/>
              <a:t>   viii. Receive raw materials in store</a:t>
            </a:r>
          </a:p>
          <a:p>
            <a:pPr eaLnBrk="1" hangingPunct="1">
              <a:buFont typeface="Wingdings" panose="05000000000000000000" pitchFamily="2" charset="2"/>
              <a:buNone/>
              <a:defRPr/>
            </a:pPr>
            <a:r>
              <a:rPr lang="en-US" sz="2800" dirty="0" smtClean="0"/>
              <a:t>   ix. </a:t>
            </a:r>
            <a:r>
              <a:rPr lang="en-US" sz="2600" dirty="0" smtClean="0"/>
              <a:t>Inspect raw material (both quality and quantity)</a:t>
            </a:r>
          </a:p>
        </p:txBody>
      </p:sp>
    </p:spTree>
    <p:extLst>
      <p:ext uri="{BB962C8B-B14F-4D97-AF65-F5344CB8AC3E}">
        <p14:creationId xmlns:p14="http://schemas.microsoft.com/office/powerpoint/2010/main" val="2418010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98764" y="452718"/>
            <a:ext cx="8645236" cy="929273"/>
          </a:xfrm>
        </p:spPr>
        <p:txBody>
          <a:bodyPr/>
          <a:lstStyle/>
          <a:p>
            <a:pPr eaLnBrk="1" hangingPunct="1">
              <a:defRPr/>
            </a:pPr>
            <a:r>
              <a:rPr lang="en-US" dirty="0" smtClean="0"/>
              <a:t>Function of a Merchandiser</a:t>
            </a:r>
          </a:p>
        </p:txBody>
      </p:sp>
      <p:sp>
        <p:nvSpPr>
          <p:cNvPr id="41987" name="Rectangle 3"/>
          <p:cNvSpPr>
            <a:spLocks noGrp="1" noChangeArrowheads="1"/>
          </p:cNvSpPr>
          <p:nvPr>
            <p:ph type="body" idx="1"/>
          </p:nvPr>
        </p:nvSpPr>
        <p:spPr>
          <a:xfrm>
            <a:off x="838091" y="1689243"/>
            <a:ext cx="7059000" cy="4514130"/>
          </a:xfrm>
        </p:spPr>
        <p:txBody>
          <a:bodyPr/>
          <a:lstStyle/>
          <a:p>
            <a:pPr eaLnBrk="1" hangingPunct="1">
              <a:lnSpc>
                <a:spcPct val="90000"/>
              </a:lnSpc>
              <a:buFont typeface="Wingdings" panose="05000000000000000000" pitchFamily="2" charset="2"/>
              <a:buNone/>
              <a:defRPr/>
            </a:pPr>
            <a:r>
              <a:rPr lang="en-US" sz="2800" b="1" dirty="0" smtClean="0"/>
              <a:t>B. Post Order Merchandising</a:t>
            </a:r>
          </a:p>
          <a:p>
            <a:pPr eaLnBrk="1" hangingPunct="1">
              <a:lnSpc>
                <a:spcPct val="90000"/>
              </a:lnSpc>
              <a:buFont typeface="Wingdings" panose="05000000000000000000" pitchFamily="2" charset="2"/>
              <a:buNone/>
              <a:defRPr/>
            </a:pPr>
            <a:r>
              <a:rPr lang="en-US" dirty="0" smtClean="0"/>
              <a:t>  </a:t>
            </a:r>
            <a:r>
              <a:rPr lang="en-US" b="1" dirty="0" smtClean="0"/>
              <a:t>c. </a:t>
            </a:r>
            <a:r>
              <a:rPr lang="en-US" b="1" u="sng" dirty="0" smtClean="0"/>
              <a:t>Sampling</a:t>
            </a:r>
          </a:p>
          <a:p>
            <a:pPr lvl="1" eaLnBrk="1" hangingPunct="1">
              <a:lnSpc>
                <a:spcPct val="90000"/>
              </a:lnSpc>
              <a:defRPr/>
            </a:pPr>
            <a:r>
              <a:rPr lang="en-US" dirty="0" smtClean="0"/>
              <a:t>Proto type sample</a:t>
            </a:r>
          </a:p>
          <a:p>
            <a:pPr lvl="1" eaLnBrk="1" hangingPunct="1">
              <a:lnSpc>
                <a:spcPct val="90000"/>
              </a:lnSpc>
              <a:defRPr/>
            </a:pPr>
            <a:r>
              <a:rPr lang="en-US" dirty="0" smtClean="0"/>
              <a:t>Development sample</a:t>
            </a:r>
          </a:p>
          <a:p>
            <a:pPr lvl="1" eaLnBrk="1" hangingPunct="1">
              <a:lnSpc>
                <a:spcPct val="90000"/>
              </a:lnSpc>
              <a:defRPr/>
            </a:pPr>
            <a:r>
              <a:rPr lang="en-US" dirty="0" smtClean="0"/>
              <a:t>Salesman sample</a:t>
            </a:r>
          </a:p>
          <a:p>
            <a:pPr lvl="1" eaLnBrk="1" hangingPunct="1">
              <a:lnSpc>
                <a:spcPct val="90000"/>
              </a:lnSpc>
              <a:defRPr/>
            </a:pPr>
            <a:r>
              <a:rPr lang="en-US" dirty="0" smtClean="0"/>
              <a:t>Photo sample</a:t>
            </a:r>
          </a:p>
          <a:p>
            <a:pPr lvl="1" eaLnBrk="1" hangingPunct="1">
              <a:lnSpc>
                <a:spcPct val="90000"/>
              </a:lnSpc>
              <a:defRPr/>
            </a:pPr>
            <a:r>
              <a:rPr lang="en-US" dirty="0" smtClean="0"/>
              <a:t>Size set sample</a:t>
            </a:r>
          </a:p>
          <a:p>
            <a:pPr lvl="1" eaLnBrk="1" hangingPunct="1">
              <a:lnSpc>
                <a:spcPct val="90000"/>
              </a:lnSpc>
              <a:defRPr/>
            </a:pPr>
            <a:r>
              <a:rPr lang="en-US" dirty="0" smtClean="0"/>
              <a:t>Pre-production sample</a:t>
            </a:r>
          </a:p>
          <a:p>
            <a:pPr lvl="1" eaLnBrk="1" hangingPunct="1">
              <a:lnSpc>
                <a:spcPct val="90000"/>
              </a:lnSpc>
              <a:defRPr/>
            </a:pPr>
            <a:r>
              <a:rPr lang="en-US" dirty="0" smtClean="0"/>
              <a:t>Shipment Sample</a:t>
            </a:r>
          </a:p>
        </p:txBody>
      </p:sp>
    </p:spTree>
    <p:extLst>
      <p:ext uri="{BB962C8B-B14F-4D97-AF65-F5344CB8AC3E}">
        <p14:creationId xmlns:p14="http://schemas.microsoft.com/office/powerpoint/2010/main" val="2306029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84710" y="452718"/>
            <a:ext cx="8659290" cy="1400530"/>
          </a:xfrm>
        </p:spPr>
        <p:txBody>
          <a:bodyPr/>
          <a:lstStyle/>
          <a:p>
            <a:pPr eaLnBrk="1" hangingPunct="1">
              <a:defRPr/>
            </a:pPr>
            <a:r>
              <a:rPr lang="en-US" dirty="0" smtClean="0"/>
              <a:t>Function of a Merchandiser</a:t>
            </a:r>
          </a:p>
        </p:txBody>
      </p:sp>
      <p:sp>
        <p:nvSpPr>
          <p:cNvPr id="43011"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sz="2800" b="1" dirty="0" smtClean="0"/>
              <a:t>B. Post Order Merchandising</a:t>
            </a:r>
          </a:p>
          <a:p>
            <a:pPr eaLnBrk="1" hangingPunct="1">
              <a:buFont typeface="Wingdings" panose="05000000000000000000" pitchFamily="2" charset="2"/>
              <a:buNone/>
              <a:defRPr/>
            </a:pPr>
            <a:r>
              <a:rPr lang="en-US" b="1" dirty="0" smtClean="0"/>
              <a:t>d. </a:t>
            </a:r>
            <a:r>
              <a:rPr lang="en-US" b="1" u="sng" dirty="0" smtClean="0"/>
              <a:t>Banking</a:t>
            </a:r>
          </a:p>
          <a:p>
            <a:pPr eaLnBrk="1" hangingPunct="1">
              <a:buFont typeface="Wingdings" panose="05000000000000000000" pitchFamily="2" charset="2"/>
              <a:buNone/>
              <a:defRPr/>
            </a:pPr>
            <a:r>
              <a:rPr lang="en-US" dirty="0" smtClean="0"/>
              <a:t>		</a:t>
            </a:r>
            <a:r>
              <a:rPr lang="en-US" dirty="0" smtClean="0">
                <a:sym typeface="Wingdings 2" pitchFamily="18" charset="2"/>
              </a:rPr>
              <a:t> Receive master L/C</a:t>
            </a:r>
          </a:p>
          <a:p>
            <a:pPr eaLnBrk="1" hangingPunct="1">
              <a:buFont typeface="Wingdings" panose="05000000000000000000" pitchFamily="2" charset="2"/>
              <a:buNone/>
              <a:defRPr/>
            </a:pPr>
            <a:r>
              <a:rPr lang="en-US" dirty="0" smtClean="0">
                <a:sym typeface="Wingdings 2" pitchFamily="18" charset="2"/>
              </a:rPr>
              <a:t>	 	 Check master L/C</a:t>
            </a:r>
          </a:p>
          <a:p>
            <a:pPr eaLnBrk="1" hangingPunct="1">
              <a:buFont typeface="Wingdings" panose="05000000000000000000" pitchFamily="2" charset="2"/>
              <a:buNone/>
              <a:defRPr/>
            </a:pPr>
            <a:r>
              <a:rPr lang="en-US" dirty="0" smtClean="0">
                <a:sym typeface="Wingdings 2" pitchFamily="18" charset="2"/>
              </a:rPr>
              <a:t>		 Amend master L/C if required</a:t>
            </a:r>
          </a:p>
          <a:p>
            <a:pPr>
              <a:buNone/>
              <a:defRPr/>
            </a:pPr>
            <a:r>
              <a:rPr lang="en-US" dirty="0">
                <a:sym typeface="Wingdings 2" pitchFamily="18" charset="2"/>
              </a:rPr>
              <a:t>	 </a:t>
            </a:r>
            <a:r>
              <a:rPr lang="en-US" dirty="0" smtClean="0">
                <a:sym typeface="Wingdings 2" pitchFamily="18" charset="2"/>
              </a:rPr>
              <a:t>  Open back to back L/C</a:t>
            </a:r>
          </a:p>
          <a:p>
            <a:pPr>
              <a:buNone/>
              <a:defRPr/>
            </a:pPr>
            <a:r>
              <a:rPr lang="en-US" dirty="0">
                <a:sym typeface="Wingdings 2" pitchFamily="18" charset="2"/>
              </a:rPr>
              <a:t>	 </a:t>
            </a:r>
            <a:r>
              <a:rPr lang="en-US" dirty="0" smtClean="0">
                <a:sym typeface="Wingdings 2" pitchFamily="18" charset="2"/>
              </a:rPr>
              <a:t>  Submit documents to bank for negotiation  </a:t>
            </a:r>
          </a:p>
          <a:p>
            <a:pPr eaLnBrk="1" hangingPunct="1">
              <a:buFont typeface="Wingdings" panose="05000000000000000000" pitchFamily="2" charset="2"/>
              <a:buNone/>
              <a:defRPr/>
            </a:pPr>
            <a:endParaRPr lang="en-US" dirty="0" smtClean="0">
              <a:sym typeface="Wingdings 2" pitchFamily="18" charset="2"/>
            </a:endParaRPr>
          </a:p>
          <a:p>
            <a:pPr eaLnBrk="1" hangingPunct="1">
              <a:buFont typeface="Wingdings 2" pitchFamily="18" charset="2"/>
              <a:buChar char="¡"/>
              <a:defRPr/>
            </a:pPr>
            <a:endParaRPr lang="en-US" dirty="0" smtClean="0">
              <a:sym typeface="Wingdings 2" pitchFamily="18" charset="2"/>
            </a:endParaRPr>
          </a:p>
          <a:p>
            <a:pPr eaLnBrk="1" hangingPunct="1">
              <a:buFont typeface="Wingdings" panose="05000000000000000000" pitchFamily="2" charset="2"/>
              <a:buNone/>
              <a:defRPr/>
            </a:pPr>
            <a:endParaRPr lang="en-US" dirty="0" smtClean="0">
              <a:sym typeface="Wingdings 2" pitchFamily="18" charset="2"/>
            </a:endParaRPr>
          </a:p>
          <a:p>
            <a:pPr eaLnBrk="1" hangingPunct="1">
              <a:buFont typeface="Wingdings" panose="05000000000000000000" pitchFamily="2" charset="2"/>
              <a:buNone/>
              <a:defRPr/>
            </a:pPr>
            <a:endParaRPr lang="en-US" u="sng" dirty="0" smtClean="0"/>
          </a:p>
        </p:txBody>
      </p:sp>
    </p:spTree>
    <p:extLst>
      <p:ext uri="{BB962C8B-B14F-4D97-AF65-F5344CB8AC3E}">
        <p14:creationId xmlns:p14="http://schemas.microsoft.com/office/powerpoint/2010/main" val="2165205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3064" y="244900"/>
            <a:ext cx="8530936" cy="1022791"/>
          </a:xfrm>
        </p:spPr>
        <p:txBody>
          <a:bodyPr/>
          <a:lstStyle/>
          <a:p>
            <a:pPr eaLnBrk="1" hangingPunct="1">
              <a:defRPr/>
            </a:pPr>
            <a:r>
              <a:rPr lang="en-US" dirty="0" smtClean="0"/>
              <a:t>Function of a Merchandiser</a:t>
            </a:r>
          </a:p>
        </p:txBody>
      </p:sp>
      <p:sp>
        <p:nvSpPr>
          <p:cNvPr id="44035" name="Rectangle 3"/>
          <p:cNvSpPr>
            <a:spLocks noGrp="1" noChangeArrowheads="1"/>
          </p:cNvSpPr>
          <p:nvPr>
            <p:ph type="body" idx="1"/>
          </p:nvPr>
        </p:nvSpPr>
        <p:spPr>
          <a:xfrm>
            <a:off x="765353" y="1346343"/>
            <a:ext cx="8046137" cy="5096021"/>
          </a:xfrm>
        </p:spPr>
        <p:txBody>
          <a:bodyPr>
            <a:normAutofit/>
          </a:bodyPr>
          <a:lstStyle/>
          <a:p>
            <a:pPr eaLnBrk="1" hangingPunct="1">
              <a:lnSpc>
                <a:spcPct val="80000"/>
              </a:lnSpc>
              <a:buFont typeface="Wingdings" panose="05000000000000000000" pitchFamily="2" charset="2"/>
              <a:buNone/>
              <a:defRPr/>
            </a:pPr>
            <a:r>
              <a:rPr lang="en-US" sz="2800" b="1" dirty="0" smtClean="0"/>
              <a:t>B. Post Order Merchandising</a:t>
            </a:r>
          </a:p>
          <a:p>
            <a:pPr eaLnBrk="1" hangingPunct="1">
              <a:lnSpc>
                <a:spcPct val="80000"/>
              </a:lnSpc>
              <a:buFont typeface="Wingdings" panose="05000000000000000000" pitchFamily="2" charset="2"/>
              <a:buNone/>
              <a:defRPr/>
            </a:pPr>
            <a:r>
              <a:rPr lang="en-US" sz="2400" b="1" dirty="0" smtClean="0"/>
              <a:t>e. </a:t>
            </a:r>
            <a:r>
              <a:rPr lang="en-US" sz="2400" b="1" u="sng" dirty="0" smtClean="0"/>
              <a:t>Production of Garments</a:t>
            </a:r>
          </a:p>
          <a:p>
            <a:pPr>
              <a:lnSpc>
                <a:spcPct val="80000"/>
              </a:lnSpc>
              <a:buNone/>
              <a:defRPr/>
            </a:pPr>
            <a:r>
              <a:rPr lang="en-US" sz="2400" dirty="0" smtClean="0"/>
              <a:t>	 </a:t>
            </a:r>
            <a:r>
              <a:rPr lang="en-US" sz="2800" dirty="0">
                <a:sym typeface="Wingdings 2" pitchFamily="18" charset="2"/>
              </a:rPr>
              <a:t> </a:t>
            </a:r>
            <a:r>
              <a:rPr lang="en-US" dirty="0" smtClean="0">
                <a:sym typeface="Wingdings 2" pitchFamily="18" charset="2"/>
              </a:rPr>
              <a:t>Making Swatch Card, get approval from buyer and distribute in different sections (Production, QC, store, wash, etc) </a:t>
            </a:r>
            <a:endParaRPr lang="en-US" dirty="0" smtClean="0"/>
          </a:p>
          <a:p>
            <a:pPr eaLnBrk="1" hangingPunct="1">
              <a:lnSpc>
                <a:spcPct val="80000"/>
              </a:lnSpc>
              <a:buFont typeface="Wingdings" panose="05000000000000000000" pitchFamily="2" charset="2"/>
              <a:buNone/>
              <a:defRPr/>
            </a:pPr>
            <a:r>
              <a:rPr lang="en-US" dirty="0" smtClean="0"/>
              <a:t>	 </a:t>
            </a:r>
            <a:r>
              <a:rPr lang="en-US" dirty="0" smtClean="0">
                <a:sym typeface="Wingdings 2" pitchFamily="18" charset="2"/>
              </a:rPr>
              <a:t> Booking production line</a:t>
            </a:r>
          </a:p>
          <a:p>
            <a:pPr eaLnBrk="1" hangingPunct="1">
              <a:lnSpc>
                <a:spcPct val="80000"/>
              </a:lnSpc>
              <a:buFont typeface="Wingdings" panose="05000000000000000000" pitchFamily="2" charset="2"/>
              <a:buNone/>
              <a:defRPr/>
            </a:pPr>
            <a:r>
              <a:rPr lang="en-US" dirty="0" smtClean="0">
                <a:sym typeface="Wingdings 2" pitchFamily="18" charset="2"/>
              </a:rPr>
              <a:t>	  Receive inventory report on raw materials</a:t>
            </a:r>
          </a:p>
          <a:p>
            <a:pPr eaLnBrk="1" hangingPunct="1">
              <a:lnSpc>
                <a:spcPct val="80000"/>
              </a:lnSpc>
              <a:buFont typeface="Wingdings" panose="05000000000000000000" pitchFamily="2" charset="2"/>
              <a:buNone/>
              <a:defRPr/>
            </a:pPr>
            <a:r>
              <a:rPr lang="en-US" dirty="0" smtClean="0">
                <a:sym typeface="Wingdings 2" pitchFamily="18" charset="2"/>
              </a:rPr>
              <a:t>	  Attend Pre-production meeting</a:t>
            </a:r>
          </a:p>
          <a:p>
            <a:pPr eaLnBrk="1" hangingPunct="1">
              <a:lnSpc>
                <a:spcPct val="80000"/>
              </a:lnSpc>
              <a:buFont typeface="Wingdings" panose="05000000000000000000" pitchFamily="2" charset="2"/>
              <a:buNone/>
              <a:defRPr/>
            </a:pPr>
            <a:r>
              <a:rPr lang="en-US" dirty="0" smtClean="0">
                <a:sym typeface="Wingdings 2" pitchFamily="18" charset="2"/>
              </a:rPr>
              <a:t>	  Arrange testing of raw materials and send test report to buyer</a:t>
            </a:r>
          </a:p>
          <a:p>
            <a:pPr eaLnBrk="1" hangingPunct="1">
              <a:lnSpc>
                <a:spcPct val="80000"/>
              </a:lnSpc>
              <a:buFont typeface="Wingdings" panose="05000000000000000000" pitchFamily="2" charset="2"/>
              <a:buNone/>
              <a:defRPr/>
            </a:pPr>
            <a:r>
              <a:rPr lang="en-US" sz="2400" dirty="0" smtClean="0">
                <a:sym typeface="Wingdings 2" pitchFamily="18" charset="2"/>
              </a:rPr>
              <a:t>	</a:t>
            </a:r>
          </a:p>
        </p:txBody>
      </p:sp>
    </p:spTree>
    <p:extLst>
      <p:ext uri="{BB962C8B-B14F-4D97-AF65-F5344CB8AC3E}">
        <p14:creationId xmlns:p14="http://schemas.microsoft.com/office/powerpoint/2010/main" val="477241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5613" y="273050"/>
            <a:ext cx="8226425" cy="717550"/>
          </a:xfrm>
        </p:spPr>
        <p:txBody>
          <a:bodyPr/>
          <a:lstStyle/>
          <a:p>
            <a:pPr eaLnBrk="1" hangingPunct="1">
              <a:defRPr/>
            </a:pPr>
            <a:r>
              <a:rPr lang="en-US" sz="4000" smtClean="0"/>
              <a:t>Function of a Merchandiser</a:t>
            </a:r>
          </a:p>
        </p:txBody>
      </p:sp>
      <p:sp>
        <p:nvSpPr>
          <p:cNvPr id="46083" name="Rectangle 3"/>
          <p:cNvSpPr>
            <a:spLocks noGrp="1" noChangeArrowheads="1"/>
          </p:cNvSpPr>
          <p:nvPr>
            <p:ph type="body" idx="1"/>
          </p:nvPr>
        </p:nvSpPr>
        <p:spPr>
          <a:xfrm>
            <a:off x="455612" y="1463532"/>
            <a:ext cx="8226425" cy="4878387"/>
          </a:xfrm>
        </p:spPr>
        <p:txBody>
          <a:bodyPr/>
          <a:lstStyle/>
          <a:p>
            <a:pPr eaLnBrk="1" hangingPunct="1">
              <a:buFont typeface="Wingdings" panose="05000000000000000000" pitchFamily="2" charset="2"/>
              <a:buNone/>
              <a:defRPr/>
            </a:pPr>
            <a:r>
              <a:rPr lang="en-US" sz="2800" b="1" dirty="0" smtClean="0"/>
              <a:t>B. Post Order Merchandising</a:t>
            </a:r>
          </a:p>
          <a:p>
            <a:pPr eaLnBrk="1" hangingPunct="1">
              <a:buFont typeface="Wingdings" panose="05000000000000000000" pitchFamily="2" charset="2"/>
              <a:buNone/>
              <a:defRPr/>
            </a:pPr>
            <a:r>
              <a:rPr lang="en-US" sz="2400" b="1" dirty="0" smtClean="0"/>
              <a:t>e. </a:t>
            </a:r>
            <a:r>
              <a:rPr lang="en-US" sz="2400" b="1" u="sng" dirty="0" smtClean="0"/>
              <a:t>Production of Garments</a:t>
            </a:r>
          </a:p>
          <a:p>
            <a:pPr eaLnBrk="1" hangingPunct="1">
              <a:lnSpc>
                <a:spcPct val="80000"/>
              </a:lnSpc>
              <a:buFont typeface="Wingdings" panose="05000000000000000000" pitchFamily="2" charset="2"/>
              <a:buNone/>
              <a:defRPr/>
            </a:pPr>
            <a:r>
              <a:rPr lang="en-US" dirty="0" smtClean="0"/>
              <a:t>	</a:t>
            </a:r>
            <a:r>
              <a:rPr lang="en-US" dirty="0" smtClean="0">
                <a:sym typeface="Wingdings 2" pitchFamily="18" charset="2"/>
              </a:rPr>
              <a:t> </a:t>
            </a:r>
            <a:r>
              <a:rPr lang="en-US" dirty="0">
                <a:sym typeface="Wingdings 2" pitchFamily="18" charset="2"/>
              </a:rPr>
              <a:t>Arrange test cutting</a:t>
            </a:r>
          </a:p>
          <a:p>
            <a:pPr eaLnBrk="1" hangingPunct="1">
              <a:lnSpc>
                <a:spcPct val="80000"/>
              </a:lnSpc>
              <a:buFont typeface="Wingdings" panose="05000000000000000000" pitchFamily="2" charset="2"/>
              <a:buNone/>
              <a:defRPr/>
            </a:pPr>
            <a:r>
              <a:rPr lang="en-US" dirty="0">
                <a:sym typeface="Wingdings 2" pitchFamily="18" charset="2"/>
              </a:rPr>
              <a:t>	</a:t>
            </a:r>
            <a:r>
              <a:rPr lang="en-US" dirty="0" smtClean="0">
                <a:sym typeface="Wingdings 2" pitchFamily="18" charset="2"/>
              </a:rPr>
              <a:t> </a:t>
            </a:r>
            <a:r>
              <a:rPr lang="en-US" dirty="0">
                <a:sym typeface="Wingdings 2" pitchFamily="18" charset="2"/>
              </a:rPr>
              <a:t>Start bulk production</a:t>
            </a:r>
          </a:p>
          <a:p>
            <a:pPr eaLnBrk="1" hangingPunct="1">
              <a:buFont typeface="Wingdings" panose="05000000000000000000" pitchFamily="2" charset="2"/>
              <a:buNone/>
              <a:defRPr/>
            </a:pPr>
            <a:r>
              <a:rPr lang="en-US" dirty="0" smtClean="0"/>
              <a:t>   	</a:t>
            </a:r>
            <a:r>
              <a:rPr lang="en-US" dirty="0" smtClean="0">
                <a:sym typeface="Wingdings 2" pitchFamily="18" charset="2"/>
              </a:rPr>
              <a:t>  Request to buyer for Final Inspection</a:t>
            </a:r>
          </a:p>
          <a:p>
            <a:pPr eaLnBrk="1" hangingPunct="1">
              <a:buFont typeface="Wingdings" panose="05000000000000000000" pitchFamily="2" charset="2"/>
              <a:buNone/>
              <a:defRPr/>
            </a:pPr>
            <a:r>
              <a:rPr lang="en-US" dirty="0" smtClean="0">
                <a:sym typeface="Wingdings 2" pitchFamily="18" charset="2"/>
              </a:rPr>
              <a:t>	 Arrange Final Inspection, collect IC and send to buyer</a:t>
            </a:r>
          </a:p>
          <a:p>
            <a:pPr eaLnBrk="1" hangingPunct="1">
              <a:buFont typeface="Wingdings" panose="05000000000000000000" pitchFamily="2" charset="2"/>
              <a:buNone/>
              <a:defRPr/>
            </a:pPr>
            <a:r>
              <a:rPr lang="en-US" dirty="0" smtClean="0">
                <a:sym typeface="Wingdings 2" pitchFamily="18" charset="2"/>
              </a:rPr>
              <a:t>	 Hand over the goods to C&amp;F and collect B/L  </a:t>
            </a:r>
          </a:p>
        </p:txBody>
      </p:sp>
    </p:spTree>
    <p:extLst>
      <p:ext uri="{BB962C8B-B14F-4D97-AF65-F5344CB8AC3E}">
        <p14:creationId xmlns:p14="http://schemas.microsoft.com/office/powerpoint/2010/main" val="2824755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5613" y="273050"/>
            <a:ext cx="8226425" cy="793750"/>
          </a:xfrm>
        </p:spPr>
        <p:txBody>
          <a:bodyPr/>
          <a:lstStyle/>
          <a:p>
            <a:pPr eaLnBrk="1" hangingPunct="1">
              <a:defRPr/>
            </a:pPr>
            <a:r>
              <a:rPr lang="en-US" dirty="0" smtClean="0"/>
              <a:t>Function of a Merchandiser</a:t>
            </a:r>
          </a:p>
        </p:txBody>
      </p:sp>
      <p:sp>
        <p:nvSpPr>
          <p:cNvPr id="45059" name="Rectangle 3"/>
          <p:cNvSpPr>
            <a:spLocks noGrp="1" noChangeArrowheads="1"/>
          </p:cNvSpPr>
          <p:nvPr>
            <p:ph type="body" idx="1"/>
          </p:nvPr>
        </p:nvSpPr>
        <p:spPr>
          <a:xfrm>
            <a:off x="224631" y="1066800"/>
            <a:ext cx="8688387" cy="5335859"/>
          </a:xfrm>
        </p:spPr>
        <p:txBody>
          <a:bodyPr/>
          <a:lstStyle/>
          <a:p>
            <a:pPr eaLnBrk="1" hangingPunct="1">
              <a:lnSpc>
                <a:spcPct val="90000"/>
              </a:lnSpc>
              <a:buFont typeface="Wingdings" panose="05000000000000000000" pitchFamily="2" charset="2"/>
              <a:buNone/>
              <a:defRPr/>
            </a:pPr>
            <a:r>
              <a:rPr lang="en-US" sz="2800" b="1" dirty="0" smtClean="0"/>
              <a:t>B. Post Order Merchandising</a:t>
            </a:r>
          </a:p>
          <a:p>
            <a:pPr eaLnBrk="1" hangingPunct="1">
              <a:lnSpc>
                <a:spcPct val="90000"/>
              </a:lnSpc>
              <a:buFont typeface="Wingdings" panose="05000000000000000000" pitchFamily="2" charset="2"/>
              <a:buNone/>
              <a:defRPr/>
            </a:pPr>
            <a:r>
              <a:rPr lang="en-US" sz="2400" b="1" dirty="0" smtClean="0"/>
              <a:t>f. </a:t>
            </a:r>
            <a:r>
              <a:rPr lang="en-US" sz="2400" b="1" u="sng" dirty="0" smtClean="0"/>
              <a:t>Commercial Activities</a:t>
            </a:r>
          </a:p>
          <a:p>
            <a:pPr eaLnBrk="1" hangingPunct="1">
              <a:lnSpc>
                <a:spcPct val="90000"/>
              </a:lnSpc>
              <a:buFont typeface="Wingdings 2" panose="05020102010507070707" pitchFamily="18" charset="2"/>
              <a:buChar char="¡"/>
              <a:defRPr/>
            </a:pPr>
            <a:r>
              <a:rPr lang="en-US" dirty="0" smtClean="0">
                <a:sym typeface="Wingdings 2" pitchFamily="18" charset="2"/>
              </a:rPr>
              <a:t>Submit required documents to the bank for negotiation (receiving payment).  These documents are usually</a:t>
            </a:r>
          </a:p>
          <a:p>
            <a:pPr marL="0" indent="0" eaLnBrk="1" fontAlgn="auto" hangingPunct="1">
              <a:spcAft>
                <a:spcPts val="0"/>
              </a:spcAft>
              <a:buFont typeface="Wingdings" panose="05000000000000000000" pitchFamily="2" charset="2"/>
              <a:buNone/>
              <a:defRPr/>
            </a:pPr>
            <a:r>
              <a:rPr lang="en-US" dirty="0" smtClean="0"/>
              <a:t>01. Bill </a:t>
            </a:r>
            <a:r>
              <a:rPr lang="en-US" dirty="0"/>
              <a:t>of </a:t>
            </a:r>
            <a:r>
              <a:rPr lang="en-US" dirty="0" smtClean="0"/>
              <a:t>Lading						02. Bill </a:t>
            </a:r>
            <a:r>
              <a:rPr lang="en-US" dirty="0"/>
              <a:t>of Exchange</a:t>
            </a:r>
          </a:p>
          <a:p>
            <a:pPr marL="0" indent="0" eaLnBrk="1" fontAlgn="auto" hangingPunct="1">
              <a:spcAft>
                <a:spcPts val="0"/>
              </a:spcAft>
              <a:buFont typeface="Wingdings" panose="05000000000000000000" pitchFamily="2" charset="2"/>
              <a:buNone/>
              <a:defRPr/>
            </a:pPr>
            <a:r>
              <a:rPr lang="en-US" dirty="0" smtClean="0"/>
              <a:t>03. Commercial Invoice				04. Packing </a:t>
            </a:r>
            <a:r>
              <a:rPr lang="en-US" dirty="0"/>
              <a:t>List</a:t>
            </a:r>
          </a:p>
          <a:p>
            <a:pPr marL="0" indent="0" eaLnBrk="1" fontAlgn="auto" hangingPunct="1">
              <a:spcAft>
                <a:spcPts val="0"/>
              </a:spcAft>
              <a:buFont typeface="Wingdings" panose="05000000000000000000" pitchFamily="2" charset="2"/>
              <a:buNone/>
              <a:defRPr/>
            </a:pPr>
            <a:r>
              <a:rPr lang="en-US" dirty="0" smtClean="0"/>
              <a:t>05. Details </a:t>
            </a:r>
            <a:r>
              <a:rPr lang="en-US" dirty="0"/>
              <a:t>Packing </a:t>
            </a:r>
            <a:r>
              <a:rPr lang="en-US" dirty="0" smtClean="0"/>
              <a:t>List					06. </a:t>
            </a:r>
            <a:r>
              <a:rPr lang="en-US" dirty="0"/>
              <a:t>Certificate of Origin </a:t>
            </a:r>
            <a:endParaRPr lang="en-US" dirty="0" smtClean="0"/>
          </a:p>
          <a:p>
            <a:pPr marL="0" indent="0" eaLnBrk="1" fontAlgn="auto" hangingPunct="1">
              <a:spcAft>
                <a:spcPts val="0"/>
              </a:spcAft>
              <a:buFont typeface="Wingdings" panose="05000000000000000000" pitchFamily="2" charset="2"/>
              <a:buNone/>
              <a:defRPr/>
            </a:pPr>
            <a:r>
              <a:rPr lang="en-US" dirty="0" smtClean="0"/>
              <a:t>07. </a:t>
            </a:r>
            <a:r>
              <a:rPr lang="en-US" dirty="0"/>
              <a:t>Beneficiary’s </a:t>
            </a:r>
            <a:r>
              <a:rPr lang="en-US" dirty="0" smtClean="0"/>
              <a:t>Certificate			08. </a:t>
            </a:r>
            <a:r>
              <a:rPr lang="en-US" dirty="0"/>
              <a:t>Inspection Certificate</a:t>
            </a:r>
          </a:p>
          <a:p>
            <a:pPr marL="514350" indent="-514350" eaLnBrk="1" fontAlgn="auto" hangingPunct="1">
              <a:spcAft>
                <a:spcPts val="0"/>
              </a:spcAft>
              <a:buFont typeface="Wingdings" panose="05000000000000000000" pitchFamily="2" charset="2"/>
              <a:buNone/>
              <a:defRPr/>
            </a:pPr>
            <a:r>
              <a:rPr lang="en-US" dirty="0" smtClean="0"/>
              <a:t>09. </a:t>
            </a:r>
            <a:r>
              <a:rPr lang="en-US" dirty="0"/>
              <a:t>Lab Test </a:t>
            </a:r>
            <a:r>
              <a:rPr lang="en-US" dirty="0" smtClean="0"/>
              <a:t>Report					10. </a:t>
            </a:r>
            <a:r>
              <a:rPr lang="en-US" dirty="0"/>
              <a:t>Courier </a:t>
            </a:r>
            <a:r>
              <a:rPr lang="en-US" dirty="0" smtClean="0"/>
              <a:t>Copy</a:t>
            </a:r>
          </a:p>
          <a:p>
            <a:pPr marL="514350" indent="-514350">
              <a:buNone/>
              <a:defRPr/>
            </a:pPr>
            <a:r>
              <a:rPr lang="en-US" dirty="0" smtClean="0"/>
              <a:t>11. </a:t>
            </a:r>
            <a:r>
              <a:rPr lang="en-US" dirty="0"/>
              <a:t>Certificate of Origin GSP Form A </a:t>
            </a:r>
            <a:r>
              <a:rPr lang="en-US" dirty="0" smtClean="0"/>
              <a:t>   12. EXP 						</a:t>
            </a:r>
            <a:endParaRPr lang="en-US" dirty="0"/>
          </a:p>
          <a:p>
            <a:pPr marL="514350" indent="-514350" eaLnBrk="1" fontAlgn="auto" hangingPunct="1">
              <a:spcAft>
                <a:spcPts val="0"/>
              </a:spcAft>
              <a:buFont typeface="Wingdings" panose="05000000000000000000" pitchFamily="2" charset="2"/>
              <a:buNone/>
              <a:defRPr/>
            </a:pPr>
            <a:endParaRPr lang="en-US" sz="2400" dirty="0"/>
          </a:p>
          <a:p>
            <a:pPr marL="0" indent="0" eaLnBrk="1" fontAlgn="auto" hangingPunct="1">
              <a:spcAft>
                <a:spcPts val="0"/>
              </a:spcAft>
              <a:buFont typeface="Wingdings" panose="05000000000000000000" pitchFamily="2" charset="2"/>
              <a:buNone/>
              <a:defRPr/>
            </a:pPr>
            <a:endParaRPr lang="en-US" sz="2800" dirty="0" smtClean="0"/>
          </a:p>
          <a:p>
            <a:pPr eaLnBrk="1" hangingPunct="1">
              <a:lnSpc>
                <a:spcPct val="90000"/>
              </a:lnSpc>
              <a:buFont typeface="Wingdings 2" pitchFamily="18" charset="2"/>
              <a:buNone/>
              <a:defRPr/>
            </a:pPr>
            <a:endParaRPr lang="en-US" sz="2800" dirty="0" smtClean="0">
              <a:sym typeface="Wingdings 2" pitchFamily="18" charset="2"/>
            </a:endParaRPr>
          </a:p>
        </p:txBody>
      </p:sp>
    </p:spTree>
    <p:extLst>
      <p:ext uri="{BB962C8B-B14F-4D97-AF65-F5344CB8AC3E}">
        <p14:creationId xmlns:p14="http://schemas.microsoft.com/office/powerpoint/2010/main" val="3635504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endParaRPr lang="en-US" smtClean="0"/>
          </a:p>
        </p:txBody>
      </p:sp>
      <p:sp>
        <p:nvSpPr>
          <p:cNvPr id="47107" name="Rectangle 3"/>
          <p:cNvSpPr>
            <a:spLocks noGrp="1" noChangeArrowheads="1"/>
          </p:cNvSpPr>
          <p:nvPr>
            <p:ph type="body" idx="1"/>
          </p:nvPr>
        </p:nvSpPr>
        <p:spPr/>
        <p:txBody>
          <a:bodyPr/>
          <a:lstStyle/>
          <a:p>
            <a:pPr eaLnBrk="1" hangingPunct="1">
              <a:defRPr/>
            </a:pPr>
            <a:endParaRPr lang="en-US" smtClean="0"/>
          </a:p>
        </p:txBody>
      </p:sp>
    </p:spTree>
    <p:extLst>
      <p:ext uri="{BB962C8B-B14F-4D97-AF65-F5344CB8AC3E}">
        <p14:creationId xmlns:p14="http://schemas.microsoft.com/office/powerpoint/2010/main" val="3986744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688387" cy="717550"/>
          </a:xfrm>
        </p:spPr>
        <p:txBody>
          <a:bodyPr/>
          <a:lstStyle/>
          <a:p>
            <a:pPr>
              <a:defRPr/>
            </a:pPr>
            <a:r>
              <a:rPr lang="en-US" sz="2800" dirty="0" smtClean="0"/>
              <a:t>Organogram of Merchandising Department</a:t>
            </a:r>
            <a:endParaRPr lang="en-US" sz="2800" dirty="0"/>
          </a:p>
        </p:txBody>
      </p:sp>
      <p:sp>
        <p:nvSpPr>
          <p:cNvPr id="3" name="Content Placeholder 2"/>
          <p:cNvSpPr>
            <a:spLocks noGrp="1"/>
          </p:cNvSpPr>
          <p:nvPr>
            <p:ph idx="1"/>
          </p:nvPr>
        </p:nvSpPr>
        <p:spPr>
          <a:xfrm>
            <a:off x="403225" y="1066800"/>
            <a:ext cx="8740775" cy="6096000"/>
          </a:xfrm>
        </p:spPr>
        <p:txBody>
          <a:bodyPr/>
          <a:lstStyle/>
          <a:p>
            <a:pPr marL="0" indent="0" algn="ctr">
              <a:buFont typeface="Wingdings" panose="05000000000000000000" pitchFamily="2" charset="2"/>
              <a:buNone/>
              <a:defRPr/>
            </a:pPr>
            <a:r>
              <a:rPr lang="en-US" dirty="0" smtClean="0"/>
              <a:t>			Merchandising Director</a:t>
            </a:r>
          </a:p>
          <a:p>
            <a:pPr marL="0" indent="0">
              <a:buFont typeface="Wingdings" panose="05000000000000000000" pitchFamily="2" charset="2"/>
              <a:buNone/>
              <a:defRPr/>
            </a:pPr>
            <a:r>
              <a:rPr lang="en-US" dirty="0"/>
              <a:t>	</a:t>
            </a:r>
            <a:r>
              <a:rPr lang="en-US" dirty="0" smtClean="0"/>
              <a:t>			</a:t>
            </a:r>
            <a:endParaRPr lang="en-US" dirty="0"/>
          </a:p>
          <a:p>
            <a:pPr marL="0" indent="0">
              <a:buFont typeface="Wingdings" panose="05000000000000000000" pitchFamily="2" charset="2"/>
              <a:buNone/>
              <a:defRPr/>
            </a:pPr>
            <a:endParaRPr lang="en-US" dirty="0" smtClean="0"/>
          </a:p>
          <a:p>
            <a:pPr marL="0" indent="0">
              <a:buFont typeface="Wingdings" panose="05000000000000000000" pitchFamily="2" charset="2"/>
              <a:buNone/>
              <a:defRPr/>
            </a:pPr>
            <a:r>
              <a:rPr lang="en-US" dirty="0" smtClean="0"/>
              <a:t>GM (X)			                       GM (Sears)	   				GM(Y)</a:t>
            </a:r>
          </a:p>
          <a:p>
            <a:pPr marL="0" indent="0">
              <a:buFont typeface="Wingdings" panose="05000000000000000000" pitchFamily="2" charset="2"/>
              <a:buNone/>
              <a:defRPr/>
            </a:pPr>
            <a:r>
              <a:rPr lang="en-US" dirty="0"/>
              <a:t>		</a:t>
            </a:r>
            <a:r>
              <a:rPr lang="en-US" dirty="0" smtClean="0"/>
              <a:t>		</a:t>
            </a:r>
          </a:p>
          <a:p>
            <a:pPr marL="0" indent="0">
              <a:buFont typeface="Wingdings" panose="05000000000000000000" pitchFamily="2" charset="2"/>
              <a:buNone/>
              <a:defRPr/>
            </a:pPr>
            <a:r>
              <a:rPr lang="en-US" dirty="0"/>
              <a:t>	</a:t>
            </a:r>
            <a:r>
              <a:rPr lang="en-US" dirty="0" smtClean="0"/>
              <a:t>		Mgr1			Manager 2	</a:t>
            </a:r>
            <a:r>
              <a:rPr lang="en-US" dirty="0"/>
              <a:t> </a:t>
            </a:r>
            <a:r>
              <a:rPr lang="en-US" dirty="0" smtClean="0"/>
              <a:t>   						Mgr3</a:t>
            </a:r>
          </a:p>
          <a:p>
            <a:pPr marL="0" indent="0">
              <a:buFont typeface="Wingdings" panose="05000000000000000000" pitchFamily="2" charset="2"/>
              <a:buNone/>
              <a:defRPr/>
            </a:pPr>
            <a:endParaRPr lang="en-US" dirty="0"/>
          </a:p>
          <a:p>
            <a:pPr marL="0" indent="0">
              <a:buFont typeface="Wingdings" panose="05000000000000000000" pitchFamily="2" charset="2"/>
              <a:buNone/>
              <a:defRPr/>
            </a:pPr>
            <a:r>
              <a:rPr lang="en-US" dirty="0" smtClean="0"/>
              <a:t>				</a:t>
            </a:r>
          </a:p>
          <a:p>
            <a:pPr marL="0" indent="0">
              <a:buFont typeface="Wingdings" panose="05000000000000000000" pitchFamily="2" charset="2"/>
              <a:buNone/>
              <a:defRPr/>
            </a:pPr>
            <a:r>
              <a:rPr lang="en-US" dirty="0"/>
              <a:t>	</a:t>
            </a:r>
            <a:r>
              <a:rPr lang="en-US" dirty="0" smtClean="0"/>
              <a:t>						Sr. Merchandiser</a:t>
            </a:r>
          </a:p>
          <a:p>
            <a:pPr marL="0" indent="0">
              <a:buFont typeface="Wingdings" panose="05000000000000000000" pitchFamily="2" charset="2"/>
              <a:buNone/>
              <a:defRPr/>
            </a:pPr>
            <a:r>
              <a:rPr lang="en-US" dirty="0"/>
              <a:t>	</a:t>
            </a:r>
            <a:r>
              <a:rPr lang="en-US" dirty="0" smtClean="0"/>
              <a:t>						Merchandiser</a:t>
            </a:r>
          </a:p>
          <a:p>
            <a:pPr marL="0" indent="0">
              <a:buFont typeface="Wingdings" panose="05000000000000000000" pitchFamily="2" charset="2"/>
              <a:buNone/>
              <a:defRPr/>
            </a:pPr>
            <a:r>
              <a:rPr lang="en-US" dirty="0"/>
              <a:t>	</a:t>
            </a:r>
            <a:r>
              <a:rPr lang="en-US" dirty="0" smtClean="0"/>
              <a:t>						Assistant Merchandiser</a:t>
            </a:r>
          </a:p>
          <a:p>
            <a:pPr marL="0" indent="0">
              <a:buFont typeface="Wingdings" panose="05000000000000000000" pitchFamily="2" charset="2"/>
              <a:buNone/>
              <a:defRPr/>
            </a:pPr>
            <a:r>
              <a:rPr lang="en-US" dirty="0" smtClean="0"/>
              <a:t>							Trainee Merchandiser</a:t>
            </a:r>
            <a:endParaRPr lang="en-US" dirty="0"/>
          </a:p>
        </p:txBody>
      </p:sp>
      <p:cxnSp>
        <p:nvCxnSpPr>
          <p:cNvPr id="34820" name="Straight Arrow Connector 4"/>
          <p:cNvCxnSpPr>
            <a:cxnSpLocks noChangeShapeType="1"/>
          </p:cNvCxnSpPr>
          <p:nvPr/>
        </p:nvCxnSpPr>
        <p:spPr bwMode="auto">
          <a:xfrm>
            <a:off x="4567238" y="1676400"/>
            <a:ext cx="0" cy="2286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21" name="Straight Connector 6"/>
          <p:cNvCxnSpPr>
            <a:cxnSpLocks noChangeShapeType="1"/>
          </p:cNvCxnSpPr>
          <p:nvPr/>
        </p:nvCxnSpPr>
        <p:spPr bwMode="auto">
          <a:xfrm flipV="1">
            <a:off x="719138" y="1878013"/>
            <a:ext cx="7696200" cy="762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822" name="Straight Arrow Connector 8"/>
          <p:cNvCxnSpPr>
            <a:cxnSpLocks noChangeShapeType="1"/>
          </p:cNvCxnSpPr>
          <p:nvPr/>
        </p:nvCxnSpPr>
        <p:spPr bwMode="auto">
          <a:xfrm flipH="1">
            <a:off x="719138" y="1954213"/>
            <a:ext cx="19050" cy="3254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23" name="Straight Arrow Connector 10"/>
          <p:cNvCxnSpPr>
            <a:cxnSpLocks noChangeShapeType="1"/>
          </p:cNvCxnSpPr>
          <p:nvPr/>
        </p:nvCxnSpPr>
        <p:spPr bwMode="auto">
          <a:xfrm>
            <a:off x="4567238" y="1954213"/>
            <a:ext cx="0" cy="17938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24" name="Straight Arrow Connector 15"/>
          <p:cNvCxnSpPr>
            <a:cxnSpLocks noChangeShapeType="1"/>
          </p:cNvCxnSpPr>
          <p:nvPr/>
        </p:nvCxnSpPr>
        <p:spPr bwMode="auto">
          <a:xfrm flipH="1">
            <a:off x="8415338" y="1905000"/>
            <a:ext cx="20638" cy="37465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25" name="Straight Arrow Connector 16"/>
          <p:cNvCxnSpPr>
            <a:cxnSpLocks noChangeShapeType="1"/>
          </p:cNvCxnSpPr>
          <p:nvPr/>
        </p:nvCxnSpPr>
        <p:spPr bwMode="auto">
          <a:xfrm>
            <a:off x="4591050" y="4114800"/>
            <a:ext cx="0" cy="3429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26" name="Straight Arrow Connector 17"/>
          <p:cNvCxnSpPr>
            <a:cxnSpLocks noChangeShapeType="1"/>
          </p:cNvCxnSpPr>
          <p:nvPr/>
        </p:nvCxnSpPr>
        <p:spPr bwMode="auto">
          <a:xfrm>
            <a:off x="4567238" y="2971800"/>
            <a:ext cx="0" cy="2286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27" name="Straight Arrow Connector 18"/>
          <p:cNvCxnSpPr>
            <a:cxnSpLocks noChangeShapeType="1"/>
          </p:cNvCxnSpPr>
          <p:nvPr/>
        </p:nvCxnSpPr>
        <p:spPr bwMode="auto">
          <a:xfrm>
            <a:off x="2133600" y="2938463"/>
            <a:ext cx="0" cy="4572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28" name="Straight Connector 20"/>
          <p:cNvCxnSpPr>
            <a:cxnSpLocks noChangeShapeType="1"/>
          </p:cNvCxnSpPr>
          <p:nvPr/>
        </p:nvCxnSpPr>
        <p:spPr bwMode="auto">
          <a:xfrm>
            <a:off x="2119313" y="4081463"/>
            <a:ext cx="5334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829" name="Straight Connector 33"/>
          <p:cNvCxnSpPr>
            <a:cxnSpLocks noChangeShapeType="1"/>
          </p:cNvCxnSpPr>
          <p:nvPr/>
        </p:nvCxnSpPr>
        <p:spPr bwMode="auto">
          <a:xfrm>
            <a:off x="2119313" y="2895600"/>
            <a:ext cx="580548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830" name="Straight Arrow Connector 40"/>
          <p:cNvCxnSpPr>
            <a:cxnSpLocks noChangeShapeType="1"/>
          </p:cNvCxnSpPr>
          <p:nvPr/>
        </p:nvCxnSpPr>
        <p:spPr bwMode="auto">
          <a:xfrm>
            <a:off x="7931150" y="2895600"/>
            <a:ext cx="0" cy="4572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31" name="Straight Arrow Connector 41"/>
          <p:cNvCxnSpPr>
            <a:cxnSpLocks noChangeShapeType="1"/>
          </p:cNvCxnSpPr>
          <p:nvPr/>
        </p:nvCxnSpPr>
        <p:spPr bwMode="auto">
          <a:xfrm>
            <a:off x="2119313" y="4090988"/>
            <a:ext cx="0" cy="3429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32" name="Straight Arrow Connector 42"/>
          <p:cNvCxnSpPr>
            <a:cxnSpLocks noChangeShapeType="1"/>
          </p:cNvCxnSpPr>
          <p:nvPr/>
        </p:nvCxnSpPr>
        <p:spPr bwMode="auto">
          <a:xfrm>
            <a:off x="7439025" y="4081463"/>
            <a:ext cx="0" cy="3429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33" name="Straight Arrow Connector 43"/>
          <p:cNvCxnSpPr>
            <a:cxnSpLocks noChangeShapeType="1"/>
          </p:cNvCxnSpPr>
          <p:nvPr/>
        </p:nvCxnSpPr>
        <p:spPr bwMode="auto">
          <a:xfrm>
            <a:off x="4608513" y="4873336"/>
            <a:ext cx="0" cy="19742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34" name="Straight Arrow Connector 44"/>
          <p:cNvCxnSpPr>
            <a:cxnSpLocks noChangeShapeType="1"/>
          </p:cNvCxnSpPr>
          <p:nvPr/>
        </p:nvCxnSpPr>
        <p:spPr bwMode="auto">
          <a:xfrm>
            <a:off x="4613853" y="5234855"/>
            <a:ext cx="14288" cy="24245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35" name="Straight Arrow Connector 45"/>
          <p:cNvCxnSpPr>
            <a:cxnSpLocks noChangeShapeType="1"/>
          </p:cNvCxnSpPr>
          <p:nvPr/>
        </p:nvCxnSpPr>
        <p:spPr bwMode="auto">
          <a:xfrm>
            <a:off x="4628141" y="5715000"/>
            <a:ext cx="0" cy="17664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79758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837" y="452718"/>
            <a:ext cx="7055380" cy="1400530"/>
          </a:xfrm>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Tree>
    <p:extLst>
      <p:ext uri="{BB962C8B-B14F-4D97-AF65-F5344CB8AC3E}">
        <p14:creationId xmlns:p14="http://schemas.microsoft.com/office/powerpoint/2010/main" val="3792538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84710" y="452718"/>
            <a:ext cx="8659290" cy="1400530"/>
          </a:xfrm>
        </p:spPr>
        <p:txBody>
          <a:bodyPr/>
          <a:lstStyle/>
          <a:p>
            <a:pPr eaLnBrk="1" hangingPunct="1">
              <a:defRPr/>
            </a:pPr>
            <a:r>
              <a:rPr lang="en-US" sz="3200" b="1" dirty="0" smtClean="0"/>
              <a:t>Duty of Merchandiser to satisfy buyer: 4Rs</a:t>
            </a:r>
            <a:endParaRPr lang="en-US" sz="3200" dirty="0" smtClean="0"/>
          </a:p>
        </p:txBody>
      </p:sp>
      <p:sp>
        <p:nvSpPr>
          <p:cNvPr id="48131" name="Rectangle 3"/>
          <p:cNvSpPr>
            <a:spLocks noGrp="1" noChangeArrowheads="1"/>
          </p:cNvSpPr>
          <p:nvPr>
            <p:ph type="body" idx="1"/>
          </p:nvPr>
        </p:nvSpPr>
        <p:spPr>
          <a:xfrm>
            <a:off x="765354" y="1543771"/>
            <a:ext cx="7755191" cy="4888202"/>
          </a:xfrm>
        </p:spPr>
        <p:txBody>
          <a:bodyPr>
            <a:normAutofit/>
          </a:bodyPr>
          <a:lstStyle/>
          <a:p>
            <a:pPr eaLnBrk="1" hangingPunct="1">
              <a:lnSpc>
                <a:spcPct val="90000"/>
              </a:lnSpc>
              <a:buFont typeface="Wingdings" panose="05000000000000000000" pitchFamily="2" charset="2"/>
              <a:buNone/>
              <a:defRPr/>
            </a:pPr>
            <a:r>
              <a:rPr lang="en-US" sz="2400" dirty="0" smtClean="0"/>
              <a:t>	Merchandising denotes all the planned activities to execute and dispatch the merchandise on time, taking into consideration of the 4Rs to satisfy the customer. These are</a:t>
            </a:r>
          </a:p>
          <a:p>
            <a:pPr lvl="1" eaLnBrk="1" hangingPunct="1">
              <a:lnSpc>
                <a:spcPct val="90000"/>
              </a:lnSpc>
              <a:defRPr/>
            </a:pPr>
            <a:r>
              <a:rPr lang="en-US" sz="2000" b="1" dirty="0" smtClean="0"/>
              <a:t>Right Quantity</a:t>
            </a:r>
            <a:r>
              <a:rPr lang="en-US" sz="2000" i="1" dirty="0" smtClean="0"/>
              <a:t>:</a:t>
            </a:r>
            <a:r>
              <a:rPr lang="en-US" sz="2000" dirty="0" smtClean="0"/>
              <a:t> To dispatch right quantity of product what buyer ordered.</a:t>
            </a:r>
          </a:p>
          <a:p>
            <a:pPr lvl="1" eaLnBrk="1" hangingPunct="1">
              <a:lnSpc>
                <a:spcPct val="90000"/>
              </a:lnSpc>
              <a:defRPr/>
            </a:pPr>
            <a:r>
              <a:rPr lang="en-US" sz="2000" b="1" dirty="0" smtClean="0"/>
              <a:t>Right Quality</a:t>
            </a:r>
            <a:r>
              <a:rPr lang="en-US" sz="2000" i="1" dirty="0" smtClean="0"/>
              <a:t>:</a:t>
            </a:r>
            <a:r>
              <a:rPr lang="en-US" sz="2000" dirty="0" smtClean="0"/>
              <a:t> It should be with right quality as accepted both parties.</a:t>
            </a:r>
          </a:p>
          <a:p>
            <a:pPr lvl="1" eaLnBrk="1" hangingPunct="1">
              <a:lnSpc>
                <a:spcPct val="90000"/>
              </a:lnSpc>
              <a:defRPr/>
            </a:pPr>
            <a:r>
              <a:rPr lang="en-US" sz="2000" b="1" dirty="0" smtClean="0"/>
              <a:t>Right Cost</a:t>
            </a:r>
            <a:r>
              <a:rPr lang="en-US" sz="2000" i="1" dirty="0" smtClean="0"/>
              <a:t>:</a:t>
            </a:r>
            <a:r>
              <a:rPr lang="en-US" sz="2000" dirty="0" smtClean="0"/>
              <a:t> Everybody wants more from what they are paid.</a:t>
            </a:r>
          </a:p>
          <a:p>
            <a:pPr lvl="1" eaLnBrk="1" hangingPunct="1">
              <a:lnSpc>
                <a:spcPct val="90000"/>
              </a:lnSpc>
              <a:defRPr/>
            </a:pPr>
            <a:r>
              <a:rPr lang="en-US" sz="2000" b="1" dirty="0" smtClean="0"/>
              <a:t>Right Time</a:t>
            </a:r>
            <a:r>
              <a:rPr lang="en-US" sz="2000" b="1" i="1" dirty="0" smtClean="0"/>
              <a:t>: </a:t>
            </a:r>
            <a:r>
              <a:rPr lang="en-US" sz="2000" dirty="0" smtClean="0"/>
              <a:t> Keeping delivery schedule is mandatory as apparel is a seasonal product. </a:t>
            </a:r>
          </a:p>
          <a:p>
            <a:pPr eaLnBrk="1" hangingPunct="1">
              <a:lnSpc>
                <a:spcPct val="90000"/>
              </a:lnSpc>
              <a:defRPr/>
            </a:pPr>
            <a:endParaRPr lang="en-US" sz="2400" dirty="0" smtClean="0"/>
          </a:p>
        </p:txBody>
      </p:sp>
    </p:spTree>
    <p:extLst>
      <p:ext uri="{BB962C8B-B14F-4D97-AF65-F5344CB8AC3E}">
        <p14:creationId xmlns:p14="http://schemas.microsoft.com/office/powerpoint/2010/main" val="3629687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05345"/>
          </a:xfrm>
        </p:spPr>
        <p:txBody>
          <a:bodyPr/>
          <a:lstStyle/>
          <a:p>
            <a:r>
              <a:rPr lang="en-US" sz="4000" dirty="0"/>
              <a:t>Types of Merchandising</a:t>
            </a:r>
          </a:p>
        </p:txBody>
      </p:sp>
      <p:sp>
        <p:nvSpPr>
          <p:cNvPr id="3" name="Subtitle 2"/>
          <p:cNvSpPr>
            <a:spLocks noGrp="1"/>
          </p:cNvSpPr>
          <p:nvPr>
            <p:ph type="subTitle" idx="1"/>
          </p:nvPr>
        </p:nvSpPr>
        <p:spPr>
          <a:xfrm>
            <a:off x="471587" y="1628934"/>
            <a:ext cx="7674886" cy="3285966"/>
          </a:xfrm>
        </p:spPr>
        <p:txBody>
          <a:bodyPr>
            <a:normAutofit/>
          </a:bodyPr>
          <a:lstStyle/>
          <a:p>
            <a:pPr marL="457200" indent="-457200">
              <a:buAutoNum type="arabicPeriod"/>
            </a:pPr>
            <a:r>
              <a:rPr lang="en-US" b="1" dirty="0" smtClean="0"/>
              <a:t>Development Merchandising </a:t>
            </a:r>
          </a:p>
          <a:p>
            <a:pPr marL="457200" indent="-457200">
              <a:buFont typeface="Wingdings 3" charset="2"/>
              <a:buAutoNum type="arabicPeriod"/>
            </a:pPr>
            <a:r>
              <a:rPr lang="en-US" b="1" dirty="0"/>
              <a:t>Production </a:t>
            </a:r>
            <a:r>
              <a:rPr lang="en-US" b="1" dirty="0" smtClean="0"/>
              <a:t>Merchandising</a:t>
            </a:r>
          </a:p>
          <a:p>
            <a:pPr marL="457200" indent="-457200">
              <a:buFont typeface="Wingdings 3" charset="2"/>
              <a:buAutoNum type="arabicPeriod"/>
            </a:pPr>
            <a:r>
              <a:rPr lang="en-US" b="1" dirty="0"/>
              <a:t>Retail Merchandising</a:t>
            </a:r>
          </a:p>
          <a:p>
            <a:endParaRPr lang="en-US" dirty="0"/>
          </a:p>
          <a:p>
            <a:pPr marL="457200" indent="-457200">
              <a:buAutoNum type="arabicPeriod"/>
            </a:pPr>
            <a:endParaRPr lang="en-US" b="1" dirty="0"/>
          </a:p>
          <a:p>
            <a:r>
              <a:rPr lang="en-US" dirty="0" smtClean="0"/>
              <a:t>	</a:t>
            </a:r>
            <a:endParaRPr lang="en-US" dirty="0"/>
          </a:p>
        </p:txBody>
      </p:sp>
    </p:spTree>
    <p:extLst>
      <p:ext uri="{BB962C8B-B14F-4D97-AF65-F5344CB8AC3E}">
        <p14:creationId xmlns:p14="http://schemas.microsoft.com/office/powerpoint/2010/main" val="4008810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659290" cy="846146"/>
          </a:xfrm>
        </p:spPr>
        <p:txBody>
          <a:bodyPr/>
          <a:lstStyle/>
          <a:p>
            <a:pPr algn="ctr">
              <a:defRPr/>
            </a:pPr>
            <a:r>
              <a:rPr lang="en-US" dirty="0" smtClean="0"/>
              <a:t>Types of Packaging</a:t>
            </a:r>
            <a:endParaRPr lang="en-US" dirty="0"/>
          </a:p>
        </p:txBody>
      </p:sp>
      <p:sp>
        <p:nvSpPr>
          <p:cNvPr id="3" name="Content Placeholder 2"/>
          <p:cNvSpPr>
            <a:spLocks noGrp="1"/>
          </p:cNvSpPr>
          <p:nvPr>
            <p:ph idx="1"/>
          </p:nvPr>
        </p:nvSpPr>
        <p:spPr>
          <a:xfrm>
            <a:off x="827700" y="1402773"/>
            <a:ext cx="6711654" cy="4845633"/>
          </a:xfrm>
        </p:spPr>
        <p:txBody>
          <a:bodyPr/>
          <a:lstStyle/>
          <a:p>
            <a:pPr>
              <a:defRPr/>
            </a:pPr>
            <a:r>
              <a:rPr lang="en-US" b="1" dirty="0" smtClean="0"/>
              <a:t>Solid color solid size: </a:t>
            </a:r>
            <a:r>
              <a:rPr lang="en-US" dirty="0" smtClean="0"/>
              <a:t>One colored and one size garments in a carton</a:t>
            </a:r>
          </a:p>
          <a:p>
            <a:pPr marL="0" indent="0">
              <a:buNone/>
              <a:defRPr/>
            </a:pPr>
            <a:r>
              <a:rPr lang="en-US" dirty="0" smtClean="0"/>
              <a:t>	</a:t>
            </a:r>
          </a:p>
          <a:p>
            <a:pPr>
              <a:defRPr/>
            </a:pPr>
            <a:r>
              <a:rPr lang="en-US" b="1" dirty="0" smtClean="0"/>
              <a:t>Solid color assorted size: </a:t>
            </a:r>
            <a:r>
              <a:rPr lang="en-US" dirty="0"/>
              <a:t>One colored and </a:t>
            </a:r>
            <a:r>
              <a:rPr lang="en-US" dirty="0" smtClean="0"/>
              <a:t>different size </a:t>
            </a:r>
            <a:r>
              <a:rPr lang="en-US" dirty="0"/>
              <a:t>garments in a carton</a:t>
            </a:r>
          </a:p>
          <a:p>
            <a:pPr marL="0" indent="0">
              <a:buNone/>
              <a:defRPr/>
            </a:pPr>
            <a:endParaRPr lang="en-US" dirty="0" smtClean="0"/>
          </a:p>
          <a:p>
            <a:pPr>
              <a:defRPr/>
            </a:pPr>
            <a:r>
              <a:rPr lang="en-US" b="1" dirty="0" smtClean="0"/>
              <a:t>Assorted color solid size: </a:t>
            </a:r>
            <a:r>
              <a:rPr lang="en-US" dirty="0" smtClean="0"/>
              <a:t>Different colored </a:t>
            </a:r>
            <a:r>
              <a:rPr lang="en-US" dirty="0"/>
              <a:t>and one size garments in a carton</a:t>
            </a:r>
          </a:p>
          <a:p>
            <a:pPr>
              <a:defRPr/>
            </a:pPr>
            <a:endParaRPr lang="en-US" dirty="0" smtClean="0"/>
          </a:p>
          <a:p>
            <a:pPr>
              <a:defRPr/>
            </a:pPr>
            <a:r>
              <a:rPr lang="en-US" b="1" dirty="0" smtClean="0"/>
              <a:t>Assorted color assorted size: </a:t>
            </a:r>
            <a:r>
              <a:rPr lang="en-US" dirty="0" smtClean="0"/>
              <a:t>Different </a:t>
            </a:r>
            <a:r>
              <a:rPr lang="en-US" dirty="0"/>
              <a:t>colored and </a:t>
            </a:r>
            <a:r>
              <a:rPr lang="en-US" dirty="0" smtClean="0"/>
              <a:t>different </a:t>
            </a:r>
            <a:r>
              <a:rPr lang="en-US" dirty="0"/>
              <a:t>size garments in a carton</a:t>
            </a:r>
          </a:p>
          <a:p>
            <a:pPr>
              <a:defRPr/>
            </a:pPr>
            <a:endParaRPr lang="en-US" dirty="0"/>
          </a:p>
        </p:txBody>
      </p:sp>
    </p:spTree>
    <p:extLst>
      <p:ext uri="{BB962C8B-B14F-4D97-AF65-F5344CB8AC3E}">
        <p14:creationId xmlns:p14="http://schemas.microsoft.com/office/powerpoint/2010/main" val="4187850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8576163" cy="856537"/>
          </a:xfrm>
        </p:spPr>
        <p:txBody>
          <a:bodyPr/>
          <a:lstStyle/>
          <a:p>
            <a:pPr algn="ctr"/>
            <a:r>
              <a:rPr lang="en-US" dirty="0"/>
              <a:t>Types of Packaging</a:t>
            </a:r>
          </a:p>
        </p:txBody>
      </p:sp>
      <p:sp>
        <p:nvSpPr>
          <p:cNvPr id="3" name="Content Placeholder 2"/>
          <p:cNvSpPr>
            <a:spLocks noGrp="1"/>
          </p:cNvSpPr>
          <p:nvPr>
            <p:ph idx="1"/>
          </p:nvPr>
        </p:nvSpPr>
        <p:spPr>
          <a:xfrm>
            <a:off x="827699" y="1631373"/>
            <a:ext cx="8233173" cy="4998027"/>
          </a:xfrm>
        </p:spPr>
        <p:txBody>
          <a:bodyPr>
            <a:normAutofit lnSpcReduction="10000"/>
          </a:bodyPr>
          <a:lstStyle/>
          <a:p>
            <a:pPr marL="0" indent="0">
              <a:buNone/>
            </a:pPr>
            <a:r>
              <a:rPr lang="en-US" b="1" dirty="0" smtClean="0"/>
              <a:t>									</a:t>
            </a:r>
            <a:r>
              <a:rPr lang="en-US" b="1" u="sng" dirty="0" smtClean="0"/>
              <a:t>Color</a:t>
            </a:r>
            <a:r>
              <a:rPr lang="en-US" b="1" dirty="0" smtClean="0"/>
              <a:t>		</a:t>
            </a:r>
            <a:r>
              <a:rPr lang="en-US" b="1" u="sng" dirty="0" smtClean="0"/>
              <a:t>Size</a:t>
            </a:r>
            <a:r>
              <a:rPr lang="en-US" b="1" dirty="0" smtClean="0"/>
              <a:t>	</a:t>
            </a:r>
            <a:r>
              <a:rPr lang="en-US" b="1" u="sng" dirty="0" smtClean="0"/>
              <a:t>Quantity</a:t>
            </a:r>
            <a:r>
              <a:rPr lang="en-US" b="1" dirty="0" smtClean="0"/>
              <a:t> </a:t>
            </a:r>
          </a:p>
          <a:p>
            <a:r>
              <a:rPr lang="en-US" b="1" dirty="0" smtClean="0"/>
              <a:t>Solid </a:t>
            </a:r>
            <a:r>
              <a:rPr lang="en-US" b="1" dirty="0"/>
              <a:t>color solid size</a:t>
            </a:r>
            <a:r>
              <a:rPr lang="en-US" b="1" dirty="0" smtClean="0"/>
              <a:t>:			White		S		24 pieces</a:t>
            </a:r>
          </a:p>
          <a:p>
            <a:endParaRPr lang="en-US" b="1" dirty="0"/>
          </a:p>
          <a:p>
            <a:r>
              <a:rPr lang="en-US" b="1" dirty="0"/>
              <a:t>Solid color assorted </a:t>
            </a:r>
            <a:r>
              <a:rPr lang="en-US" b="1" dirty="0" smtClean="0"/>
              <a:t>size:		White		S		8 pieces</a:t>
            </a:r>
          </a:p>
          <a:p>
            <a:pPr marL="0" indent="0">
              <a:buNone/>
            </a:pPr>
            <a:r>
              <a:rPr lang="en-US" b="1" dirty="0"/>
              <a:t>	</a:t>
            </a:r>
            <a:r>
              <a:rPr lang="en-US" b="1" dirty="0" smtClean="0"/>
              <a:t>											M		8 pieces</a:t>
            </a:r>
          </a:p>
          <a:p>
            <a:pPr marL="0" indent="0">
              <a:buNone/>
            </a:pPr>
            <a:r>
              <a:rPr lang="en-US" b="1" dirty="0"/>
              <a:t>	</a:t>
            </a:r>
            <a:r>
              <a:rPr lang="en-US" b="1" dirty="0" smtClean="0"/>
              <a:t>											L		8 pieces</a:t>
            </a:r>
          </a:p>
          <a:p>
            <a:r>
              <a:rPr lang="en-US" b="1" dirty="0" smtClean="0"/>
              <a:t> </a:t>
            </a:r>
            <a:r>
              <a:rPr lang="en-US" b="1" dirty="0"/>
              <a:t>Assorted color solid </a:t>
            </a:r>
            <a:r>
              <a:rPr lang="en-US" b="1" dirty="0" smtClean="0"/>
              <a:t>size:		White</a:t>
            </a:r>
            <a:r>
              <a:rPr lang="en-US" b="1" dirty="0"/>
              <a:t>		</a:t>
            </a:r>
            <a:r>
              <a:rPr lang="en-US" b="1" dirty="0" smtClean="0"/>
              <a:t>XL</a:t>
            </a:r>
            <a:r>
              <a:rPr lang="en-US" b="1" dirty="0"/>
              <a:t>		8 pieces</a:t>
            </a:r>
          </a:p>
          <a:p>
            <a:pPr marL="0" indent="0">
              <a:buNone/>
            </a:pPr>
            <a:r>
              <a:rPr lang="en-US" b="1" dirty="0"/>
              <a:t>							</a:t>
            </a:r>
            <a:r>
              <a:rPr lang="en-US" b="1" dirty="0" smtClean="0"/>
              <a:t>		Black</a:t>
            </a:r>
            <a:r>
              <a:rPr lang="en-US" b="1" dirty="0"/>
              <a:t>		</a:t>
            </a:r>
            <a:r>
              <a:rPr lang="en-US" b="1" dirty="0" smtClean="0"/>
              <a:t>XL</a:t>
            </a:r>
            <a:r>
              <a:rPr lang="en-US" b="1" dirty="0"/>
              <a:t>		8 pieces</a:t>
            </a:r>
          </a:p>
          <a:p>
            <a:pPr marL="0" indent="0">
              <a:buNone/>
            </a:pPr>
            <a:r>
              <a:rPr lang="en-US" b="1" dirty="0"/>
              <a:t>							</a:t>
            </a:r>
            <a:r>
              <a:rPr lang="en-US" b="1" dirty="0" smtClean="0"/>
              <a:t>		Yellow</a:t>
            </a:r>
            <a:r>
              <a:rPr lang="en-US" b="1" dirty="0"/>
              <a:t>		</a:t>
            </a:r>
            <a:r>
              <a:rPr lang="en-US" b="1" dirty="0" smtClean="0"/>
              <a:t>XL</a:t>
            </a:r>
            <a:r>
              <a:rPr lang="en-US" b="1" dirty="0"/>
              <a:t>		8 </a:t>
            </a:r>
            <a:r>
              <a:rPr lang="en-US" b="1" dirty="0" smtClean="0"/>
              <a:t>pieces</a:t>
            </a:r>
          </a:p>
          <a:p>
            <a:r>
              <a:rPr lang="en-US" b="1" dirty="0"/>
              <a:t>Assorted color assorted </a:t>
            </a:r>
            <a:r>
              <a:rPr lang="en-US" b="1" dirty="0" smtClean="0"/>
              <a:t>size:	White</a:t>
            </a:r>
            <a:r>
              <a:rPr lang="en-US" b="1" dirty="0"/>
              <a:t>		</a:t>
            </a:r>
            <a:r>
              <a:rPr lang="en-US" b="1" dirty="0" smtClean="0"/>
              <a:t>S</a:t>
            </a:r>
            <a:r>
              <a:rPr lang="en-US" b="1" dirty="0"/>
              <a:t>		8 pieces</a:t>
            </a:r>
          </a:p>
          <a:p>
            <a:pPr marL="0" indent="0">
              <a:buNone/>
            </a:pPr>
            <a:r>
              <a:rPr lang="en-US" b="1" dirty="0"/>
              <a:t>								</a:t>
            </a:r>
            <a:r>
              <a:rPr lang="en-US" b="1" dirty="0" smtClean="0"/>
              <a:t>	Black</a:t>
            </a:r>
            <a:r>
              <a:rPr lang="en-US" b="1" dirty="0"/>
              <a:t>		</a:t>
            </a:r>
            <a:r>
              <a:rPr lang="en-US" b="1" dirty="0" smtClean="0"/>
              <a:t>M</a:t>
            </a:r>
            <a:r>
              <a:rPr lang="en-US" b="1" dirty="0"/>
              <a:t>		8 pieces</a:t>
            </a:r>
          </a:p>
          <a:p>
            <a:pPr marL="0" indent="0">
              <a:buNone/>
            </a:pPr>
            <a:r>
              <a:rPr lang="en-US" b="1" dirty="0"/>
              <a:t>								</a:t>
            </a:r>
            <a:r>
              <a:rPr lang="en-US" b="1" dirty="0" smtClean="0"/>
              <a:t>	Yellow</a:t>
            </a:r>
            <a:r>
              <a:rPr lang="en-US" b="1" dirty="0"/>
              <a:t>		XL		8 pieces</a:t>
            </a:r>
          </a:p>
          <a:p>
            <a:endParaRPr lang="en-US" b="1" dirty="0"/>
          </a:p>
          <a:p>
            <a:endParaRPr lang="en-US" dirty="0"/>
          </a:p>
        </p:txBody>
      </p:sp>
    </p:spTree>
    <p:extLst>
      <p:ext uri="{BB962C8B-B14F-4D97-AF65-F5344CB8AC3E}">
        <p14:creationId xmlns:p14="http://schemas.microsoft.com/office/powerpoint/2010/main" val="1983709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84710" y="452718"/>
            <a:ext cx="8659290" cy="929273"/>
          </a:xfrm>
        </p:spPr>
        <p:txBody>
          <a:bodyPr/>
          <a:lstStyle/>
          <a:p>
            <a:pPr eaLnBrk="1" hangingPunct="1">
              <a:defRPr/>
            </a:pPr>
            <a:r>
              <a:rPr lang="en-US" sz="4000" b="1" dirty="0" smtClean="0"/>
              <a:t>Golden Rules for Merchandising</a:t>
            </a:r>
            <a:r>
              <a:rPr lang="en-US" sz="4000" dirty="0" smtClean="0"/>
              <a:t> </a:t>
            </a:r>
          </a:p>
        </p:txBody>
      </p:sp>
      <p:sp>
        <p:nvSpPr>
          <p:cNvPr id="50179" name="Rectangle 3"/>
          <p:cNvSpPr>
            <a:spLocks noGrp="1" noChangeArrowheads="1"/>
          </p:cNvSpPr>
          <p:nvPr>
            <p:ph type="body" idx="1"/>
          </p:nvPr>
        </p:nvSpPr>
        <p:spPr>
          <a:xfrm>
            <a:off x="176646" y="1678853"/>
            <a:ext cx="8777784" cy="4805074"/>
          </a:xfrm>
        </p:spPr>
        <p:txBody>
          <a:bodyPr>
            <a:normAutofit/>
          </a:bodyPr>
          <a:lstStyle/>
          <a:p>
            <a:pPr marL="0" indent="0" eaLnBrk="1" hangingPunct="1">
              <a:lnSpc>
                <a:spcPct val="90000"/>
              </a:lnSpc>
              <a:buNone/>
              <a:defRPr/>
            </a:pPr>
            <a:r>
              <a:rPr lang="en-US" dirty="0" smtClean="0"/>
              <a:t>1. Be flexible dealing with any buyer for orders and styles</a:t>
            </a:r>
          </a:p>
          <a:p>
            <a:pPr marL="0" indent="0" eaLnBrk="1" hangingPunct="1">
              <a:lnSpc>
                <a:spcPct val="90000"/>
              </a:lnSpc>
              <a:buNone/>
              <a:defRPr/>
            </a:pPr>
            <a:r>
              <a:rPr lang="en-US" dirty="0" smtClean="0"/>
              <a:t>2. Do not overload the factory with excessive order </a:t>
            </a:r>
          </a:p>
          <a:p>
            <a:pPr marL="0" indent="0" eaLnBrk="1" hangingPunct="1">
              <a:lnSpc>
                <a:spcPct val="90000"/>
              </a:lnSpc>
              <a:buNone/>
              <a:defRPr/>
            </a:pPr>
            <a:r>
              <a:rPr lang="en-US" dirty="0" smtClean="0"/>
              <a:t>3. When the production is running, Keep constant attention on </a:t>
            </a:r>
          </a:p>
          <a:p>
            <a:pPr marL="0" indent="0" eaLnBrk="1" hangingPunct="1">
              <a:lnSpc>
                <a:spcPct val="90000"/>
              </a:lnSpc>
              <a:buNone/>
              <a:defRPr/>
            </a:pPr>
            <a:r>
              <a:rPr lang="en-US" dirty="0"/>
              <a:t> </a:t>
            </a:r>
            <a:r>
              <a:rPr lang="en-US" dirty="0" smtClean="0"/>
              <a:t>   the materials in production floor </a:t>
            </a:r>
          </a:p>
          <a:p>
            <a:pPr marL="0" indent="0" eaLnBrk="1" hangingPunct="1">
              <a:lnSpc>
                <a:spcPct val="90000"/>
              </a:lnSpc>
              <a:buNone/>
              <a:defRPr/>
            </a:pPr>
            <a:r>
              <a:rPr lang="en-US" dirty="0" smtClean="0"/>
              <a:t>4. Never push any order to its extreme. If so, disaster is imminent</a:t>
            </a:r>
          </a:p>
          <a:p>
            <a:pPr marL="0" indent="0">
              <a:buNone/>
              <a:defRPr/>
            </a:pPr>
            <a:r>
              <a:rPr lang="en-US" dirty="0" smtClean="0"/>
              <a:t>5. Approval </a:t>
            </a:r>
            <a:r>
              <a:rPr lang="en-US" dirty="0"/>
              <a:t>must be secured in all situations prior to production</a:t>
            </a:r>
          </a:p>
          <a:p>
            <a:pPr marL="0" indent="0">
              <a:buNone/>
              <a:defRPr/>
            </a:pPr>
            <a:r>
              <a:rPr lang="en-US" dirty="0" smtClean="0"/>
              <a:t>6. Be </a:t>
            </a:r>
            <a:r>
              <a:rPr lang="en-US" dirty="0"/>
              <a:t>Realistic and practical, pragmatic.</a:t>
            </a:r>
          </a:p>
          <a:p>
            <a:pPr marL="0" indent="0">
              <a:buNone/>
              <a:defRPr/>
            </a:pPr>
            <a:endParaRPr lang="en-US" dirty="0"/>
          </a:p>
          <a:p>
            <a:pPr marL="0" indent="0" eaLnBrk="1" hangingPunct="1">
              <a:lnSpc>
                <a:spcPct val="90000"/>
              </a:lnSpc>
              <a:buNone/>
              <a:defRPr/>
            </a:pPr>
            <a:r>
              <a:rPr lang="en-US" dirty="0" smtClean="0"/>
              <a:t> </a:t>
            </a:r>
          </a:p>
        </p:txBody>
      </p:sp>
    </p:spTree>
    <p:extLst>
      <p:ext uri="{BB962C8B-B14F-4D97-AF65-F5344CB8AC3E}">
        <p14:creationId xmlns:p14="http://schemas.microsoft.com/office/powerpoint/2010/main" val="316192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84710" y="452718"/>
            <a:ext cx="8659290" cy="1400530"/>
          </a:xfrm>
        </p:spPr>
        <p:txBody>
          <a:bodyPr/>
          <a:lstStyle/>
          <a:p>
            <a:pPr algn="ctr" eaLnBrk="1" hangingPunct="1">
              <a:defRPr/>
            </a:pPr>
            <a:r>
              <a:rPr lang="en-US" sz="4000" b="1" dirty="0" smtClean="0"/>
              <a:t>Golden Rules for Merchandising</a:t>
            </a:r>
          </a:p>
        </p:txBody>
      </p:sp>
      <p:sp>
        <p:nvSpPr>
          <p:cNvPr id="51203" name="Rectangle 3"/>
          <p:cNvSpPr>
            <a:spLocks noGrp="1" noChangeArrowheads="1"/>
          </p:cNvSpPr>
          <p:nvPr>
            <p:ph type="body" idx="1"/>
          </p:nvPr>
        </p:nvSpPr>
        <p:spPr>
          <a:xfrm>
            <a:off x="197428" y="1598613"/>
            <a:ext cx="8946572" cy="4497387"/>
          </a:xfrm>
        </p:spPr>
        <p:txBody>
          <a:bodyPr>
            <a:normAutofit/>
          </a:bodyPr>
          <a:lstStyle/>
          <a:p>
            <a:pPr marL="0" indent="0">
              <a:buNone/>
              <a:defRPr/>
            </a:pPr>
            <a:r>
              <a:rPr lang="en-US" dirty="0" smtClean="0"/>
              <a:t>7</a:t>
            </a:r>
            <a:r>
              <a:rPr lang="en-US" dirty="0"/>
              <a:t>. Always try to avoid buyers who seek concession </a:t>
            </a:r>
          </a:p>
          <a:p>
            <a:pPr marL="0" indent="0">
              <a:buNone/>
              <a:defRPr/>
            </a:pPr>
            <a:r>
              <a:rPr lang="en-US" dirty="0"/>
              <a:t>8. The order should always be protected from any disaster by </a:t>
            </a:r>
            <a:endParaRPr lang="en-US" dirty="0" smtClean="0"/>
          </a:p>
          <a:p>
            <a:pPr marL="0" indent="0">
              <a:buNone/>
              <a:defRPr/>
            </a:pPr>
            <a:r>
              <a:rPr lang="en-US" dirty="0"/>
              <a:t> </a:t>
            </a:r>
            <a:r>
              <a:rPr lang="en-US" dirty="0" smtClean="0"/>
              <a:t>    constant  supervision </a:t>
            </a:r>
            <a:r>
              <a:rPr lang="en-US" dirty="0"/>
              <a:t>and follow up </a:t>
            </a:r>
          </a:p>
          <a:p>
            <a:pPr marL="0" indent="0">
              <a:buNone/>
              <a:defRPr/>
            </a:pPr>
            <a:r>
              <a:rPr lang="en-US" dirty="0"/>
              <a:t>9. Before starting production ensure that you are well equipped (5M’s)</a:t>
            </a:r>
          </a:p>
          <a:p>
            <a:pPr marL="0" indent="0">
              <a:buNone/>
              <a:defRPr/>
            </a:pPr>
            <a:r>
              <a:rPr lang="en-US" dirty="0"/>
              <a:t>10. Accept order in staggering and balancing through the year </a:t>
            </a:r>
          </a:p>
          <a:p>
            <a:pPr marL="0" indent="0">
              <a:buNone/>
              <a:defRPr/>
            </a:pPr>
            <a:r>
              <a:rPr lang="en-US" dirty="0" smtClean="0"/>
              <a:t>11. Try </a:t>
            </a:r>
            <a:r>
              <a:rPr lang="en-US" dirty="0"/>
              <a:t>to avoid accepting any order of rare and unusual in nature </a:t>
            </a:r>
            <a:endParaRPr lang="en-US" dirty="0" smtClean="0"/>
          </a:p>
          <a:p>
            <a:pPr marL="0" indent="0">
              <a:buNone/>
              <a:defRPr/>
            </a:pPr>
            <a:r>
              <a:rPr lang="en-US" dirty="0" smtClean="0"/>
              <a:t>12. Do </a:t>
            </a:r>
            <a:r>
              <a:rPr lang="en-US" dirty="0"/>
              <a:t>not accept any order with high risk </a:t>
            </a:r>
          </a:p>
          <a:p>
            <a:pPr marL="609600" indent="-609600" eaLnBrk="1" hangingPunct="1">
              <a:defRPr/>
            </a:pPr>
            <a:endParaRPr lang="en-US" dirty="0" smtClean="0"/>
          </a:p>
          <a:p>
            <a:pPr marL="609600" indent="-609600" eaLnBrk="1" hangingPunct="1">
              <a:buFont typeface="Wingdings" panose="05000000000000000000" pitchFamily="2" charset="2"/>
              <a:buNone/>
              <a:defRPr/>
            </a:pPr>
            <a:r>
              <a:rPr lang="en-US" dirty="0" smtClean="0"/>
              <a:t> </a:t>
            </a:r>
          </a:p>
        </p:txBody>
      </p:sp>
    </p:spTree>
    <p:extLst>
      <p:ext uri="{BB962C8B-B14F-4D97-AF65-F5344CB8AC3E}">
        <p14:creationId xmlns:p14="http://schemas.microsoft.com/office/powerpoint/2010/main" val="25036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endParaRPr lang="en-US" smtClean="0"/>
          </a:p>
        </p:txBody>
      </p:sp>
      <p:sp>
        <p:nvSpPr>
          <p:cNvPr id="54275" name="Rectangle 3"/>
          <p:cNvSpPr>
            <a:spLocks noGrp="1" noChangeArrowheads="1"/>
          </p:cNvSpPr>
          <p:nvPr>
            <p:ph type="body" idx="1"/>
          </p:nvPr>
        </p:nvSpPr>
        <p:spPr/>
        <p:txBody>
          <a:bodyPr/>
          <a:lstStyle/>
          <a:p>
            <a:pPr eaLnBrk="1" hangingPunct="1">
              <a:defRPr/>
            </a:pPr>
            <a:endParaRPr lang="en-US" smtClean="0"/>
          </a:p>
        </p:txBody>
      </p:sp>
    </p:spTree>
    <p:extLst>
      <p:ext uri="{BB962C8B-B14F-4D97-AF65-F5344CB8AC3E}">
        <p14:creationId xmlns:p14="http://schemas.microsoft.com/office/powerpoint/2010/main" val="2608317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b="1" smtClean="0"/>
              <a:t>Analyze product package</a:t>
            </a:r>
            <a:endParaRPr lang="en-US" smtClean="0"/>
          </a:p>
        </p:txBody>
      </p:sp>
      <p:sp>
        <p:nvSpPr>
          <p:cNvPr id="55299" name="Rectangle 3"/>
          <p:cNvSpPr>
            <a:spLocks noGrp="1" noChangeArrowheads="1"/>
          </p:cNvSpPr>
          <p:nvPr>
            <p:ph type="body" idx="1"/>
          </p:nvPr>
        </p:nvSpPr>
        <p:spPr>
          <a:xfrm>
            <a:off x="828436" y="1853248"/>
            <a:ext cx="6711654" cy="4195481"/>
          </a:xfrm>
        </p:spPr>
        <p:txBody>
          <a:bodyPr/>
          <a:lstStyle/>
          <a:p>
            <a:pPr eaLnBrk="1" hangingPunct="1">
              <a:lnSpc>
                <a:spcPct val="90000"/>
              </a:lnSpc>
              <a:defRPr/>
            </a:pPr>
            <a:r>
              <a:rPr lang="en-US" dirty="0" smtClean="0"/>
              <a:t>Name of Buyer</a:t>
            </a:r>
          </a:p>
          <a:p>
            <a:pPr eaLnBrk="1" hangingPunct="1">
              <a:lnSpc>
                <a:spcPct val="90000"/>
              </a:lnSpc>
              <a:defRPr/>
            </a:pPr>
            <a:r>
              <a:rPr lang="en-US" dirty="0" smtClean="0"/>
              <a:t>Style Number/P.O. Number/ Item Number</a:t>
            </a:r>
          </a:p>
          <a:p>
            <a:pPr eaLnBrk="1" hangingPunct="1">
              <a:lnSpc>
                <a:spcPct val="90000"/>
              </a:lnSpc>
              <a:defRPr/>
            </a:pPr>
            <a:r>
              <a:rPr lang="en-US" dirty="0" smtClean="0"/>
              <a:t>Season, Year</a:t>
            </a:r>
          </a:p>
          <a:p>
            <a:pPr eaLnBrk="1" hangingPunct="1">
              <a:lnSpc>
                <a:spcPct val="90000"/>
              </a:lnSpc>
              <a:defRPr/>
            </a:pPr>
            <a:r>
              <a:rPr lang="en-US" dirty="0" smtClean="0"/>
              <a:t>Designed By and Creation Date </a:t>
            </a:r>
          </a:p>
          <a:p>
            <a:pPr eaLnBrk="1" hangingPunct="1">
              <a:lnSpc>
                <a:spcPct val="90000"/>
              </a:lnSpc>
              <a:defRPr/>
            </a:pPr>
            <a:r>
              <a:rPr lang="en-US" dirty="0" smtClean="0"/>
              <a:t>Any Revision with Date </a:t>
            </a:r>
          </a:p>
          <a:p>
            <a:pPr eaLnBrk="1" hangingPunct="1">
              <a:lnSpc>
                <a:spcPct val="90000"/>
              </a:lnSpc>
              <a:defRPr/>
            </a:pPr>
            <a:r>
              <a:rPr lang="en-US" dirty="0" smtClean="0"/>
              <a:t>Size Range of the product </a:t>
            </a:r>
          </a:p>
          <a:p>
            <a:pPr eaLnBrk="1" hangingPunct="1">
              <a:lnSpc>
                <a:spcPct val="90000"/>
              </a:lnSpc>
              <a:defRPr/>
            </a:pPr>
            <a:r>
              <a:rPr lang="en-US" dirty="0" smtClean="0"/>
              <a:t>Order Quantity </a:t>
            </a:r>
          </a:p>
          <a:p>
            <a:pPr>
              <a:defRPr/>
            </a:pPr>
            <a:r>
              <a:rPr lang="en-US" dirty="0"/>
              <a:t>Size and Color Break Down </a:t>
            </a:r>
          </a:p>
          <a:p>
            <a:pPr>
              <a:defRPr/>
            </a:pPr>
            <a:r>
              <a:rPr lang="en-US" dirty="0"/>
              <a:t>Packing Ratio </a:t>
            </a:r>
          </a:p>
          <a:p>
            <a:pPr marL="0" indent="0" eaLnBrk="1" hangingPunct="1">
              <a:lnSpc>
                <a:spcPct val="90000"/>
              </a:lnSpc>
              <a:buNone/>
              <a:defRPr/>
            </a:pPr>
            <a:endParaRPr lang="en-US" dirty="0" smtClean="0"/>
          </a:p>
        </p:txBody>
      </p:sp>
    </p:spTree>
    <p:extLst>
      <p:ext uri="{BB962C8B-B14F-4D97-AF65-F5344CB8AC3E}">
        <p14:creationId xmlns:p14="http://schemas.microsoft.com/office/powerpoint/2010/main" val="2006260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b="1" smtClean="0"/>
              <a:t>Analyze product package</a:t>
            </a:r>
          </a:p>
        </p:txBody>
      </p:sp>
      <p:sp>
        <p:nvSpPr>
          <p:cNvPr id="56323" name="Rectangle 3"/>
          <p:cNvSpPr>
            <a:spLocks noGrp="1" noChangeArrowheads="1"/>
          </p:cNvSpPr>
          <p:nvPr>
            <p:ph type="body" idx="1"/>
          </p:nvPr>
        </p:nvSpPr>
        <p:spPr>
          <a:xfrm>
            <a:off x="776176" y="1598613"/>
            <a:ext cx="7123815" cy="4497387"/>
          </a:xfrm>
        </p:spPr>
        <p:txBody>
          <a:bodyPr>
            <a:normAutofit/>
          </a:bodyPr>
          <a:lstStyle/>
          <a:p>
            <a:pPr eaLnBrk="1" hangingPunct="1">
              <a:defRPr/>
            </a:pPr>
            <a:r>
              <a:rPr lang="en-US" dirty="0" smtClean="0"/>
              <a:t>Fabric GSM and types in knit garment</a:t>
            </a:r>
          </a:p>
          <a:p>
            <a:pPr eaLnBrk="1" hangingPunct="1">
              <a:defRPr/>
            </a:pPr>
            <a:r>
              <a:rPr lang="en-US" dirty="0" smtClean="0"/>
              <a:t>Fabric construction and type for woven garment</a:t>
            </a:r>
          </a:p>
          <a:p>
            <a:pPr eaLnBrk="1" hangingPunct="1">
              <a:defRPr/>
            </a:pPr>
            <a:r>
              <a:rPr lang="en-US" dirty="0" smtClean="0"/>
              <a:t>Measurement sheet with pictorial description</a:t>
            </a:r>
          </a:p>
          <a:p>
            <a:pPr>
              <a:defRPr/>
            </a:pPr>
            <a:r>
              <a:rPr lang="en-US" dirty="0"/>
              <a:t>Stitching detail </a:t>
            </a:r>
          </a:p>
          <a:p>
            <a:pPr eaLnBrk="1" hangingPunct="1">
              <a:defRPr/>
            </a:pPr>
            <a:r>
              <a:rPr lang="en-US" dirty="0" smtClean="0"/>
              <a:t>Accessories details</a:t>
            </a:r>
          </a:p>
          <a:p>
            <a:pPr>
              <a:defRPr/>
            </a:pPr>
            <a:r>
              <a:rPr lang="en-US" dirty="0"/>
              <a:t>Details of samples and their destination </a:t>
            </a:r>
            <a:endParaRPr lang="en-US" dirty="0" smtClean="0"/>
          </a:p>
          <a:p>
            <a:pPr>
              <a:defRPr/>
            </a:pPr>
            <a:r>
              <a:rPr lang="en-US" dirty="0"/>
              <a:t>Packing </a:t>
            </a:r>
            <a:r>
              <a:rPr lang="en-US" dirty="0" smtClean="0"/>
              <a:t>details and  </a:t>
            </a:r>
            <a:r>
              <a:rPr lang="en-US" dirty="0"/>
              <a:t>Quantity per </a:t>
            </a:r>
            <a:r>
              <a:rPr lang="en-US" dirty="0" smtClean="0"/>
              <a:t>carton </a:t>
            </a:r>
          </a:p>
          <a:p>
            <a:pPr>
              <a:lnSpc>
                <a:spcPct val="90000"/>
              </a:lnSpc>
              <a:defRPr/>
            </a:pPr>
            <a:r>
              <a:rPr lang="en-US" dirty="0"/>
              <a:t>Details of Shipping Marks and Carton Marks</a:t>
            </a:r>
          </a:p>
          <a:p>
            <a:pPr>
              <a:lnSpc>
                <a:spcPct val="90000"/>
              </a:lnSpc>
              <a:defRPr/>
            </a:pPr>
            <a:r>
              <a:rPr lang="en-US" dirty="0"/>
              <a:t>Warehouse address/Details of Destinations </a:t>
            </a:r>
          </a:p>
          <a:p>
            <a:pPr marL="0" indent="0">
              <a:buNone/>
              <a:defRPr/>
            </a:pPr>
            <a:r>
              <a:rPr lang="en-US" dirty="0" smtClean="0"/>
              <a:t>                                                                                                                                                                                                                                                           </a:t>
            </a:r>
            <a:endParaRPr lang="en-US" sz="2800" dirty="0" smtClean="0"/>
          </a:p>
          <a:p>
            <a:pPr eaLnBrk="1" hangingPunct="1">
              <a:defRPr/>
            </a:pPr>
            <a:endParaRPr lang="en-US" sz="2800" dirty="0" smtClean="0"/>
          </a:p>
        </p:txBody>
      </p:sp>
    </p:spTree>
    <p:extLst>
      <p:ext uri="{BB962C8B-B14F-4D97-AF65-F5344CB8AC3E}">
        <p14:creationId xmlns:p14="http://schemas.microsoft.com/office/powerpoint/2010/main" val="2004179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b="1" smtClean="0"/>
              <a:t>Analyze product package</a:t>
            </a:r>
          </a:p>
        </p:txBody>
      </p:sp>
      <p:sp>
        <p:nvSpPr>
          <p:cNvPr id="57347" name="Rectangle 3"/>
          <p:cNvSpPr>
            <a:spLocks noGrp="1" noChangeArrowheads="1"/>
          </p:cNvSpPr>
          <p:nvPr>
            <p:ph type="body" idx="1"/>
          </p:nvPr>
        </p:nvSpPr>
        <p:spPr>
          <a:xfrm>
            <a:off x="455613" y="1598613"/>
            <a:ext cx="8535987" cy="4497387"/>
          </a:xfrm>
        </p:spPr>
        <p:txBody>
          <a:bodyPr>
            <a:normAutofit/>
          </a:bodyPr>
          <a:lstStyle/>
          <a:p>
            <a:pPr eaLnBrk="1" hangingPunct="1">
              <a:defRPr/>
            </a:pPr>
            <a:r>
              <a:rPr lang="en-US" dirty="0" smtClean="0"/>
              <a:t>Details of folding </a:t>
            </a:r>
          </a:p>
          <a:p>
            <a:pPr eaLnBrk="1" hangingPunct="1">
              <a:defRPr/>
            </a:pPr>
            <a:r>
              <a:rPr lang="en-US" dirty="0" smtClean="0"/>
              <a:t>Details of printing </a:t>
            </a:r>
          </a:p>
          <a:p>
            <a:pPr eaLnBrk="1" hangingPunct="1">
              <a:defRPr/>
            </a:pPr>
            <a:r>
              <a:rPr lang="en-US" dirty="0" smtClean="0"/>
              <a:t>Details of washing </a:t>
            </a:r>
          </a:p>
          <a:p>
            <a:pPr eaLnBrk="1" hangingPunct="1">
              <a:defRPr/>
            </a:pPr>
            <a:r>
              <a:rPr lang="en-US" dirty="0"/>
              <a:t>Details of Freight forwarder and freight payment </a:t>
            </a:r>
            <a:r>
              <a:rPr lang="en-US" dirty="0" smtClean="0"/>
              <a:t>terms</a:t>
            </a:r>
          </a:p>
          <a:p>
            <a:pPr>
              <a:lnSpc>
                <a:spcPct val="90000"/>
              </a:lnSpc>
              <a:defRPr/>
            </a:pPr>
            <a:r>
              <a:rPr lang="en-US" dirty="0"/>
              <a:t>Details of Lab test requirement and testing Organization </a:t>
            </a:r>
          </a:p>
          <a:p>
            <a:pPr>
              <a:lnSpc>
                <a:spcPct val="90000"/>
              </a:lnSpc>
              <a:defRPr/>
            </a:pPr>
            <a:r>
              <a:rPr lang="en-US" dirty="0"/>
              <a:t>Details of Inspection and Quality level (AQL)</a:t>
            </a:r>
          </a:p>
          <a:p>
            <a:pPr>
              <a:lnSpc>
                <a:spcPct val="90000"/>
              </a:lnSpc>
              <a:defRPr/>
            </a:pPr>
            <a:r>
              <a:rPr lang="en-US" dirty="0" smtClean="0"/>
              <a:t>Unit </a:t>
            </a:r>
            <a:r>
              <a:rPr lang="en-US" dirty="0"/>
              <a:t>Price (FOB) of the product</a:t>
            </a:r>
          </a:p>
          <a:p>
            <a:pPr>
              <a:lnSpc>
                <a:spcPct val="90000"/>
              </a:lnSpc>
              <a:defRPr/>
            </a:pPr>
            <a:r>
              <a:rPr lang="en-US" dirty="0"/>
              <a:t>Currency</a:t>
            </a:r>
          </a:p>
          <a:p>
            <a:pPr>
              <a:lnSpc>
                <a:spcPct val="90000"/>
              </a:lnSpc>
              <a:defRPr/>
            </a:pPr>
            <a:r>
              <a:rPr lang="en-US" dirty="0"/>
              <a:t>Payment terms, </a:t>
            </a:r>
            <a:r>
              <a:rPr lang="en-US" dirty="0" err="1"/>
              <a:t>etc</a:t>
            </a:r>
            <a:r>
              <a:rPr lang="en-US" dirty="0"/>
              <a:t> </a:t>
            </a:r>
          </a:p>
          <a:p>
            <a:pPr marL="0" indent="0" eaLnBrk="1" hangingPunct="1">
              <a:buNone/>
              <a:defRPr/>
            </a:pPr>
            <a:r>
              <a:rPr lang="en-US" dirty="0" smtClean="0"/>
              <a:t> </a:t>
            </a:r>
            <a:endParaRPr lang="en-US" dirty="0"/>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59323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b="1" dirty="0" smtClean="0"/>
              <a:t>Where to find information</a:t>
            </a:r>
          </a:p>
        </p:txBody>
      </p:sp>
      <p:sp>
        <p:nvSpPr>
          <p:cNvPr id="59395" name="Rectangle 3"/>
          <p:cNvSpPr>
            <a:spLocks noGrp="1" noChangeArrowheads="1"/>
          </p:cNvSpPr>
          <p:nvPr>
            <p:ph type="body" idx="1"/>
          </p:nvPr>
        </p:nvSpPr>
        <p:spPr/>
        <p:txBody>
          <a:bodyPr/>
          <a:lstStyle/>
          <a:p>
            <a:pPr eaLnBrk="1" hangingPunct="1">
              <a:defRPr/>
            </a:pPr>
            <a:r>
              <a:rPr lang="en-US" dirty="0" smtClean="0"/>
              <a:t> SOP: Contains information related to every order</a:t>
            </a:r>
          </a:p>
          <a:p>
            <a:pPr eaLnBrk="1" hangingPunct="1">
              <a:defRPr/>
            </a:pPr>
            <a:r>
              <a:rPr lang="en-US" dirty="0"/>
              <a:t> </a:t>
            </a:r>
            <a:r>
              <a:rPr lang="en-US" dirty="0" smtClean="0"/>
              <a:t>PO: Contains information related to specific order</a:t>
            </a:r>
          </a:p>
          <a:p>
            <a:pPr eaLnBrk="1" hangingPunct="1">
              <a:defRPr/>
            </a:pPr>
            <a:r>
              <a:rPr lang="en-US" dirty="0" smtClean="0"/>
              <a:t>PSS/BOM/Tech Pack: Contains information related to product specification of a specific order</a:t>
            </a:r>
          </a:p>
        </p:txBody>
      </p:sp>
    </p:spTree>
    <p:extLst>
      <p:ext uri="{BB962C8B-B14F-4D97-AF65-F5344CB8AC3E}">
        <p14:creationId xmlns:p14="http://schemas.microsoft.com/office/powerpoint/2010/main" val="2227344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7370817" cy="866927"/>
          </a:xfrm>
        </p:spPr>
        <p:txBody>
          <a:bodyPr/>
          <a:lstStyle/>
          <a:p>
            <a:r>
              <a:rPr lang="en-US" sz="3600" b="1" dirty="0" smtClean="0"/>
              <a:t>1. </a:t>
            </a:r>
            <a:r>
              <a:rPr lang="en-US" sz="3600" b="1" dirty="0"/>
              <a:t>Development Merchandising:</a:t>
            </a:r>
            <a:r>
              <a:rPr lang="en-US" b="1" dirty="0"/>
              <a:t/>
            </a:r>
            <a:br>
              <a:rPr lang="en-US" b="1" dirty="0"/>
            </a:br>
            <a:endParaRPr lang="en-US" dirty="0"/>
          </a:p>
        </p:txBody>
      </p:sp>
      <p:sp>
        <p:nvSpPr>
          <p:cNvPr id="3" name="Content Placeholder 2"/>
          <p:cNvSpPr>
            <a:spLocks noGrp="1"/>
          </p:cNvSpPr>
          <p:nvPr>
            <p:ph idx="1"/>
          </p:nvPr>
        </p:nvSpPr>
        <p:spPr>
          <a:xfrm>
            <a:off x="814290" y="1502207"/>
            <a:ext cx="6711654" cy="4195481"/>
          </a:xfrm>
        </p:spPr>
        <p:txBody>
          <a:bodyPr/>
          <a:lstStyle/>
          <a:p>
            <a:pPr marL="0" indent="0">
              <a:buFont typeface="Wingdings" panose="05000000000000000000" pitchFamily="2" charset="2"/>
              <a:buNone/>
              <a:defRPr/>
            </a:pPr>
            <a:r>
              <a:rPr lang="en-US" dirty="0" smtClean="0"/>
              <a:t>Development </a:t>
            </a:r>
            <a:r>
              <a:rPr lang="en-US" dirty="0"/>
              <a:t>merchandising addressed the following six “rights of merchandising”;  </a:t>
            </a:r>
          </a:p>
          <a:p>
            <a:pPr marL="0" indent="0">
              <a:buFont typeface="Wingdings" panose="05000000000000000000" pitchFamily="2" charset="2"/>
              <a:buNone/>
              <a:defRPr/>
            </a:pPr>
            <a:r>
              <a:rPr lang="en-US" dirty="0" smtClean="0"/>
              <a:t>	</a:t>
            </a:r>
            <a:r>
              <a:rPr lang="en-US" dirty="0" err="1" smtClean="0"/>
              <a:t>i</a:t>
            </a:r>
            <a:r>
              <a:rPr lang="en-US" dirty="0"/>
              <a:t>. the right merchandise (material and style), </a:t>
            </a:r>
          </a:p>
          <a:p>
            <a:pPr marL="0" indent="0">
              <a:buFont typeface="Wingdings" panose="05000000000000000000" pitchFamily="2" charset="2"/>
              <a:buNone/>
              <a:defRPr/>
            </a:pPr>
            <a:r>
              <a:rPr lang="en-US" dirty="0" smtClean="0"/>
              <a:t>	ii</a:t>
            </a:r>
            <a:r>
              <a:rPr lang="en-US" dirty="0"/>
              <a:t>. in the right quantities, </a:t>
            </a:r>
          </a:p>
          <a:p>
            <a:pPr marL="0" indent="0">
              <a:buFont typeface="Wingdings" panose="05000000000000000000" pitchFamily="2" charset="2"/>
              <a:buNone/>
              <a:defRPr/>
            </a:pPr>
            <a:r>
              <a:rPr lang="en-US" dirty="0" smtClean="0"/>
              <a:t>	iii</a:t>
            </a:r>
            <a:r>
              <a:rPr lang="en-US" dirty="0"/>
              <a:t>. in the right colors, sizes, </a:t>
            </a:r>
          </a:p>
          <a:p>
            <a:pPr marL="0" indent="0">
              <a:buFont typeface="Wingdings" panose="05000000000000000000" pitchFamily="2" charset="2"/>
              <a:buNone/>
              <a:defRPr/>
            </a:pPr>
            <a:r>
              <a:rPr lang="en-US" dirty="0" smtClean="0"/>
              <a:t>	iv</a:t>
            </a:r>
            <a:r>
              <a:rPr lang="en-US" dirty="0"/>
              <a:t>. at the right time, </a:t>
            </a:r>
          </a:p>
          <a:p>
            <a:pPr marL="0" indent="0">
              <a:buFont typeface="Wingdings" panose="05000000000000000000" pitchFamily="2" charset="2"/>
              <a:buNone/>
              <a:defRPr/>
            </a:pPr>
            <a:r>
              <a:rPr lang="en-US" dirty="0" smtClean="0"/>
              <a:t>	v</a:t>
            </a:r>
            <a:r>
              <a:rPr lang="en-US" dirty="0"/>
              <a:t>. at the right price, and </a:t>
            </a:r>
          </a:p>
          <a:p>
            <a:pPr marL="0" indent="0">
              <a:buFont typeface="Wingdings" panose="05000000000000000000" pitchFamily="2" charset="2"/>
              <a:buNone/>
              <a:defRPr/>
            </a:pPr>
            <a:r>
              <a:rPr lang="en-US" dirty="0" smtClean="0"/>
              <a:t>	vi</a:t>
            </a:r>
            <a:r>
              <a:rPr lang="en-US" dirty="0"/>
              <a:t>. in the right place </a:t>
            </a:r>
            <a:endParaRPr lang="en-US" b="1" dirty="0"/>
          </a:p>
          <a:p>
            <a:endParaRPr lang="en-US" dirty="0"/>
          </a:p>
        </p:txBody>
      </p:sp>
    </p:spTree>
    <p:extLst>
      <p:ext uri="{BB962C8B-B14F-4D97-AF65-F5344CB8AC3E}">
        <p14:creationId xmlns:p14="http://schemas.microsoft.com/office/powerpoint/2010/main" val="3595508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2. </a:t>
            </a:r>
            <a:r>
              <a:rPr lang="en-US" sz="3600" b="1" dirty="0"/>
              <a:t>Production Merchandising</a:t>
            </a:r>
            <a:endParaRPr lang="en-US" sz="3600" dirty="0"/>
          </a:p>
        </p:txBody>
      </p:sp>
      <p:sp>
        <p:nvSpPr>
          <p:cNvPr id="3" name="Content Placeholder 2"/>
          <p:cNvSpPr>
            <a:spLocks noGrp="1"/>
          </p:cNvSpPr>
          <p:nvPr>
            <p:ph idx="1"/>
          </p:nvPr>
        </p:nvSpPr>
        <p:spPr>
          <a:xfrm>
            <a:off x="744572" y="1699634"/>
            <a:ext cx="7578545" cy="4195481"/>
          </a:xfrm>
        </p:spPr>
        <p:txBody>
          <a:bodyPr>
            <a:normAutofit lnSpcReduction="10000"/>
          </a:bodyPr>
          <a:lstStyle/>
          <a:p>
            <a:pPr marL="0" indent="0">
              <a:buNone/>
            </a:pPr>
            <a:endParaRPr lang="en-US" dirty="0" smtClean="0"/>
          </a:p>
          <a:p>
            <a:pPr marL="0" indent="0">
              <a:lnSpc>
                <a:spcPct val="150000"/>
              </a:lnSpc>
              <a:buNone/>
            </a:pPr>
            <a:r>
              <a:rPr lang="en-US" dirty="0"/>
              <a:t>	</a:t>
            </a:r>
            <a:r>
              <a:rPr lang="en-US" sz="2400" dirty="0" smtClean="0"/>
              <a:t>Production </a:t>
            </a:r>
            <a:r>
              <a:rPr lang="en-US" sz="2400" dirty="0"/>
              <a:t>Merchandising in garment trade refers to the work of </a:t>
            </a:r>
            <a:r>
              <a:rPr lang="en-US" sz="2400" dirty="0" smtClean="0"/>
              <a:t>contacting </a:t>
            </a:r>
            <a:r>
              <a:rPr lang="en-US" sz="2400" dirty="0"/>
              <a:t>with buyer, Costing and quoting price of required garments, </a:t>
            </a:r>
            <a:r>
              <a:rPr lang="en-US" sz="2400" dirty="0" smtClean="0"/>
              <a:t>Collecting </a:t>
            </a:r>
            <a:r>
              <a:rPr lang="en-US" sz="2400" dirty="0"/>
              <a:t>raw materials, </a:t>
            </a:r>
            <a:r>
              <a:rPr lang="en-US" sz="2400" dirty="0" smtClean="0"/>
              <a:t>Planning </a:t>
            </a:r>
            <a:r>
              <a:rPr lang="en-US" sz="2400" dirty="0"/>
              <a:t>and  production of the garments, </a:t>
            </a:r>
            <a:r>
              <a:rPr lang="en-US" sz="2400" dirty="0" smtClean="0"/>
              <a:t>Maintaining </a:t>
            </a:r>
            <a:r>
              <a:rPr lang="en-US" sz="2400" dirty="0"/>
              <a:t>required quality level and </a:t>
            </a:r>
            <a:r>
              <a:rPr lang="en-US" sz="2400" dirty="0" smtClean="0"/>
              <a:t>Shipment </a:t>
            </a:r>
            <a:r>
              <a:rPr lang="en-US" sz="2400" dirty="0"/>
              <a:t>to the right destination at right time.</a:t>
            </a:r>
          </a:p>
          <a:p>
            <a:pPr marL="0" indent="0">
              <a:buNone/>
            </a:pPr>
            <a:endParaRPr lang="en-US" dirty="0"/>
          </a:p>
        </p:txBody>
      </p:sp>
    </p:spTree>
    <p:extLst>
      <p:ext uri="{BB962C8B-B14F-4D97-AF65-F5344CB8AC3E}">
        <p14:creationId xmlns:p14="http://schemas.microsoft.com/office/powerpoint/2010/main" val="150408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sz="3600" b="1" dirty="0"/>
              <a:t>Retail Merchandising</a:t>
            </a:r>
            <a:endParaRPr lang="en-US" sz="3600" dirty="0"/>
          </a:p>
        </p:txBody>
      </p:sp>
      <p:sp>
        <p:nvSpPr>
          <p:cNvPr id="3" name="Content Placeholder 2"/>
          <p:cNvSpPr>
            <a:spLocks noGrp="1"/>
          </p:cNvSpPr>
          <p:nvPr>
            <p:ph idx="1"/>
          </p:nvPr>
        </p:nvSpPr>
        <p:spPr>
          <a:xfrm>
            <a:off x="827699" y="2052925"/>
            <a:ext cx="7547373" cy="4195481"/>
          </a:xfrm>
        </p:spPr>
        <p:txBody>
          <a:bodyPr/>
          <a:lstStyle/>
          <a:p>
            <a:pPr marL="0" indent="0">
              <a:buNone/>
            </a:pPr>
            <a:r>
              <a:rPr lang="en-US" dirty="0" smtClean="0"/>
              <a:t>	</a:t>
            </a:r>
          </a:p>
          <a:p>
            <a:pPr marL="0" indent="0">
              <a:lnSpc>
                <a:spcPct val="150000"/>
              </a:lnSpc>
              <a:buNone/>
            </a:pPr>
            <a:r>
              <a:rPr lang="en-US" dirty="0"/>
              <a:t>	</a:t>
            </a:r>
            <a:r>
              <a:rPr lang="en-US" sz="2200" dirty="0" smtClean="0"/>
              <a:t>Retail </a:t>
            </a:r>
            <a:r>
              <a:rPr lang="en-US" sz="2200" dirty="0"/>
              <a:t>merchandising is the displaying merchandise in a way that the potential customers get easily access to their desired goods, attracted to purchase, offer other services to make customer satisfied and replenish the sold quantities.</a:t>
            </a:r>
            <a:endParaRPr lang="en-US" sz="2200" b="1" dirty="0"/>
          </a:p>
          <a:p>
            <a:pPr marL="0" indent="0">
              <a:buNone/>
            </a:pPr>
            <a:endParaRPr lang="en-US" dirty="0"/>
          </a:p>
        </p:txBody>
      </p:sp>
    </p:spTree>
    <p:extLst>
      <p:ext uri="{BB962C8B-B14F-4D97-AF65-F5344CB8AC3E}">
        <p14:creationId xmlns:p14="http://schemas.microsoft.com/office/powerpoint/2010/main" val="2890041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3046"/>
            <a:ext cx="9144000" cy="724710"/>
          </a:xfrm>
        </p:spPr>
        <p:txBody>
          <a:bodyPr/>
          <a:lstStyle/>
          <a:p>
            <a:pPr algn="ctr" eaLnBrk="1" hangingPunct="1">
              <a:defRPr/>
            </a:pPr>
            <a:r>
              <a:rPr lang="en-US" sz="4000" dirty="0" smtClean="0"/>
              <a:t>Flow Chart of Merchandising</a:t>
            </a:r>
          </a:p>
        </p:txBody>
      </p:sp>
      <p:sp>
        <p:nvSpPr>
          <p:cNvPr id="6147" name="Rectangle 3"/>
          <p:cNvSpPr>
            <a:spLocks noGrp="1" noChangeArrowheads="1"/>
          </p:cNvSpPr>
          <p:nvPr>
            <p:ph type="subTitle" idx="1"/>
          </p:nvPr>
        </p:nvSpPr>
        <p:spPr>
          <a:xfrm>
            <a:off x="609600" y="1198417"/>
            <a:ext cx="8001000" cy="5410201"/>
          </a:xfrm>
        </p:spPr>
        <p:txBody>
          <a:bodyPr>
            <a:normAutofit/>
          </a:bodyPr>
          <a:lstStyle/>
          <a:p>
            <a:pPr eaLnBrk="1" hangingPunct="1">
              <a:lnSpc>
                <a:spcPct val="90000"/>
              </a:lnSpc>
              <a:defRPr/>
            </a:pPr>
            <a:r>
              <a:rPr lang="en-US" sz="2800" dirty="0" smtClean="0"/>
              <a:t>					</a:t>
            </a:r>
            <a:r>
              <a:rPr lang="en-US" sz="2800" cap="none" dirty="0" smtClean="0">
                <a:latin typeface="Times New Roman" panose="02020603050405020304" pitchFamily="18" charset="0"/>
                <a:cs typeface="Times New Roman" panose="02020603050405020304" pitchFamily="18" charset="0"/>
              </a:rPr>
              <a:t>Contact Buyer</a:t>
            </a:r>
          </a:p>
          <a:p>
            <a:pPr eaLnBrk="1" hangingPunct="1">
              <a:lnSpc>
                <a:spcPct val="90000"/>
              </a:lnSpc>
              <a:defRPr/>
            </a:pPr>
            <a:endParaRPr lang="en-US" sz="1600" dirty="0" smtClean="0">
              <a:latin typeface="Times New Roman" panose="02020603050405020304" pitchFamily="18" charset="0"/>
              <a:cs typeface="Times New Roman" panose="02020603050405020304" pitchFamily="18" charset="0"/>
            </a:endParaRPr>
          </a:p>
          <a:p>
            <a:pPr eaLnBrk="1" hangingPunct="1">
              <a:lnSpc>
                <a:spcPct val="90000"/>
              </a:lnSpc>
              <a:defRPr/>
            </a:pPr>
            <a:r>
              <a:rPr lang="en-US" sz="2800" dirty="0" smtClean="0">
                <a:latin typeface="Times New Roman" panose="02020603050405020304" pitchFamily="18" charset="0"/>
                <a:cs typeface="Times New Roman" panose="02020603050405020304" pitchFamily="18" charset="0"/>
              </a:rPr>
              <a:t>					</a:t>
            </a:r>
            <a:r>
              <a:rPr lang="en-US" sz="2800" cap="none" dirty="0" smtClean="0">
                <a:latin typeface="Times New Roman" panose="02020603050405020304" pitchFamily="18" charset="0"/>
                <a:cs typeface="Times New Roman" panose="02020603050405020304" pitchFamily="18" charset="0"/>
              </a:rPr>
              <a:t>Audit </a:t>
            </a:r>
            <a:r>
              <a:rPr lang="en-US" sz="2400" cap="none" dirty="0" smtClean="0">
                <a:latin typeface="Times New Roman" panose="02020603050405020304" pitchFamily="18" charset="0"/>
                <a:cs typeface="Times New Roman" panose="02020603050405020304" pitchFamily="18" charset="0"/>
              </a:rPr>
              <a:t>(For Initial Orders)</a:t>
            </a:r>
          </a:p>
          <a:p>
            <a:pPr eaLnBrk="1" hangingPunct="1">
              <a:lnSpc>
                <a:spcPct val="90000"/>
              </a:lnSpc>
              <a:defRPr/>
            </a:pPr>
            <a:endParaRPr lang="en-US" sz="1600" cap="none" dirty="0" smtClean="0">
              <a:latin typeface="Times New Roman" panose="02020603050405020304" pitchFamily="18" charset="0"/>
              <a:cs typeface="Times New Roman" panose="02020603050405020304" pitchFamily="18" charset="0"/>
            </a:endParaRPr>
          </a:p>
          <a:p>
            <a:pPr eaLnBrk="1" hangingPunct="1">
              <a:lnSpc>
                <a:spcPct val="90000"/>
              </a:lnSpc>
              <a:defRPr/>
            </a:pPr>
            <a:r>
              <a:rPr lang="en-US" sz="2800" cap="none" dirty="0" smtClean="0">
                <a:latin typeface="Times New Roman" panose="02020603050405020304" pitchFamily="18" charset="0"/>
                <a:cs typeface="Times New Roman" panose="02020603050405020304" pitchFamily="18" charset="0"/>
              </a:rPr>
              <a:t>					Receive Enquiry Sheet</a:t>
            </a:r>
          </a:p>
          <a:p>
            <a:pPr eaLnBrk="1" hangingPunct="1">
              <a:lnSpc>
                <a:spcPct val="90000"/>
              </a:lnSpc>
              <a:defRPr/>
            </a:pPr>
            <a:endParaRPr lang="en-US" sz="1600" cap="none" dirty="0" smtClean="0">
              <a:latin typeface="Times New Roman" panose="02020603050405020304" pitchFamily="18" charset="0"/>
              <a:cs typeface="Times New Roman" panose="02020603050405020304" pitchFamily="18" charset="0"/>
            </a:endParaRPr>
          </a:p>
          <a:p>
            <a:pPr eaLnBrk="1" hangingPunct="1">
              <a:lnSpc>
                <a:spcPct val="90000"/>
              </a:lnSpc>
              <a:defRPr/>
            </a:pPr>
            <a:r>
              <a:rPr lang="en-US" sz="2800" cap="none" dirty="0" smtClean="0">
                <a:latin typeface="Times New Roman" panose="02020603050405020304" pitchFamily="18" charset="0"/>
                <a:cs typeface="Times New Roman" panose="02020603050405020304" pitchFamily="18" charset="0"/>
              </a:rPr>
              <a:t>					Develop Sample</a:t>
            </a:r>
          </a:p>
          <a:p>
            <a:pPr eaLnBrk="1" hangingPunct="1">
              <a:lnSpc>
                <a:spcPct val="90000"/>
              </a:lnSpc>
              <a:defRPr/>
            </a:pPr>
            <a:endParaRPr lang="en-US" sz="1600" cap="none" dirty="0" smtClean="0">
              <a:latin typeface="Times New Roman" panose="02020603050405020304" pitchFamily="18" charset="0"/>
              <a:cs typeface="Times New Roman" panose="02020603050405020304" pitchFamily="18" charset="0"/>
            </a:endParaRPr>
          </a:p>
          <a:p>
            <a:pPr eaLnBrk="1" hangingPunct="1">
              <a:lnSpc>
                <a:spcPct val="90000"/>
              </a:lnSpc>
              <a:defRPr/>
            </a:pPr>
            <a:r>
              <a:rPr lang="en-US" sz="2800" cap="none" dirty="0" smtClean="0">
                <a:latin typeface="Times New Roman" panose="02020603050405020304" pitchFamily="18" charset="0"/>
                <a:cs typeface="Times New Roman" panose="02020603050405020304" pitchFamily="18" charset="0"/>
              </a:rPr>
              <a:t>					Consumption Of Material</a:t>
            </a:r>
          </a:p>
          <a:p>
            <a:pPr eaLnBrk="1" hangingPunct="1">
              <a:lnSpc>
                <a:spcPct val="90000"/>
              </a:lnSpc>
              <a:defRPr/>
            </a:pPr>
            <a:endParaRPr lang="en-US" sz="1600" dirty="0" smtClean="0">
              <a:latin typeface="Times New Roman" panose="02020603050405020304" pitchFamily="18" charset="0"/>
              <a:cs typeface="Times New Roman" panose="02020603050405020304" pitchFamily="18" charset="0"/>
            </a:endParaRPr>
          </a:p>
          <a:p>
            <a:pPr marL="0" lvl="4" algn="l">
              <a:lnSpc>
                <a:spcPct val="90000"/>
              </a:lnSpc>
              <a:defRPr/>
            </a:pPr>
            <a:r>
              <a:rPr lang="en-US" sz="2800" dirty="0" smtClean="0">
                <a:latin typeface="Times New Roman" panose="02020603050405020304" pitchFamily="18" charset="0"/>
                <a:cs typeface="Times New Roman" panose="02020603050405020304" pitchFamily="18" charset="0"/>
              </a:rPr>
              <a:t>			Costing of Materials including CM</a:t>
            </a:r>
            <a:endParaRPr lang="en-US" dirty="0" smtClean="0"/>
          </a:p>
        </p:txBody>
      </p:sp>
      <p:pic>
        <p:nvPicPr>
          <p:cNvPr id="2" name="Picture 1"/>
          <p:cNvPicPr>
            <a:picLocks noChangeAspect="1"/>
          </p:cNvPicPr>
          <p:nvPr/>
        </p:nvPicPr>
        <p:blipFill>
          <a:blip r:embed="rId2"/>
          <a:stretch>
            <a:fillRect/>
          </a:stretch>
        </p:blipFill>
        <p:spPr>
          <a:xfrm>
            <a:off x="3890072" y="1602117"/>
            <a:ext cx="158510" cy="536494"/>
          </a:xfrm>
          <a:prstGeom prst="rect">
            <a:avLst/>
          </a:prstGeom>
        </p:spPr>
      </p:pic>
      <p:pic>
        <p:nvPicPr>
          <p:cNvPr id="10" name="Picture 9"/>
          <p:cNvPicPr>
            <a:picLocks noChangeAspect="1"/>
          </p:cNvPicPr>
          <p:nvPr/>
        </p:nvPicPr>
        <p:blipFill>
          <a:blip r:embed="rId2"/>
          <a:stretch>
            <a:fillRect/>
          </a:stretch>
        </p:blipFill>
        <p:spPr>
          <a:xfrm>
            <a:off x="3890072" y="2443411"/>
            <a:ext cx="158510" cy="536494"/>
          </a:xfrm>
          <a:prstGeom prst="rect">
            <a:avLst/>
          </a:prstGeom>
        </p:spPr>
      </p:pic>
      <p:pic>
        <p:nvPicPr>
          <p:cNvPr id="11" name="Picture 10"/>
          <p:cNvPicPr>
            <a:picLocks noChangeAspect="1"/>
          </p:cNvPicPr>
          <p:nvPr/>
        </p:nvPicPr>
        <p:blipFill>
          <a:blip r:embed="rId2"/>
          <a:stretch>
            <a:fillRect/>
          </a:stretch>
        </p:blipFill>
        <p:spPr>
          <a:xfrm>
            <a:off x="3893535" y="3313961"/>
            <a:ext cx="158510" cy="536494"/>
          </a:xfrm>
          <a:prstGeom prst="rect">
            <a:avLst/>
          </a:prstGeom>
        </p:spPr>
      </p:pic>
      <p:pic>
        <p:nvPicPr>
          <p:cNvPr id="12" name="Picture 11"/>
          <p:cNvPicPr>
            <a:picLocks noChangeAspect="1"/>
          </p:cNvPicPr>
          <p:nvPr/>
        </p:nvPicPr>
        <p:blipFill>
          <a:blip r:embed="rId2"/>
          <a:stretch>
            <a:fillRect/>
          </a:stretch>
        </p:blipFill>
        <p:spPr>
          <a:xfrm>
            <a:off x="3890072" y="4184511"/>
            <a:ext cx="158510" cy="536494"/>
          </a:xfrm>
          <a:prstGeom prst="rect">
            <a:avLst/>
          </a:prstGeom>
        </p:spPr>
      </p:pic>
      <p:pic>
        <p:nvPicPr>
          <p:cNvPr id="13" name="Picture 12"/>
          <p:cNvPicPr>
            <a:picLocks noChangeAspect="1"/>
          </p:cNvPicPr>
          <p:nvPr/>
        </p:nvPicPr>
        <p:blipFill>
          <a:blip r:embed="rId2"/>
          <a:stretch>
            <a:fillRect/>
          </a:stretch>
        </p:blipFill>
        <p:spPr>
          <a:xfrm>
            <a:off x="3907390" y="5066999"/>
            <a:ext cx="158510" cy="536494"/>
          </a:xfrm>
          <a:prstGeom prst="rect">
            <a:avLst/>
          </a:prstGeom>
        </p:spPr>
      </p:pic>
      <p:pic>
        <p:nvPicPr>
          <p:cNvPr id="14" name="Picture 13"/>
          <p:cNvPicPr>
            <a:picLocks noChangeAspect="1"/>
          </p:cNvPicPr>
          <p:nvPr/>
        </p:nvPicPr>
        <p:blipFill>
          <a:blip r:embed="rId2"/>
          <a:stretch>
            <a:fillRect/>
          </a:stretch>
        </p:blipFill>
        <p:spPr>
          <a:xfrm>
            <a:off x="3907390" y="5884049"/>
            <a:ext cx="158510" cy="536494"/>
          </a:xfrm>
          <a:prstGeom prst="rect">
            <a:avLst/>
          </a:prstGeom>
        </p:spPr>
      </p:pic>
    </p:spTree>
    <p:extLst>
      <p:ext uri="{BB962C8B-B14F-4D97-AF65-F5344CB8AC3E}">
        <p14:creationId xmlns:p14="http://schemas.microsoft.com/office/powerpoint/2010/main" val="2890896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116841"/>
          </a:xfrm>
        </p:spPr>
        <p:txBody>
          <a:bodyPr/>
          <a:lstStyle/>
          <a:p>
            <a:pPr algn="ctr" eaLnBrk="1" hangingPunct="1">
              <a:defRPr/>
            </a:pPr>
            <a:r>
              <a:rPr lang="en-US" sz="4000" dirty="0" smtClean="0"/>
              <a:t>Flow Chart of Merchandising</a:t>
            </a:r>
          </a:p>
        </p:txBody>
      </p:sp>
      <p:sp>
        <p:nvSpPr>
          <p:cNvPr id="29699" name="Rectangle 3"/>
          <p:cNvSpPr>
            <a:spLocks noGrp="1" noChangeArrowheads="1"/>
          </p:cNvSpPr>
          <p:nvPr>
            <p:ph type="body" idx="1"/>
          </p:nvPr>
        </p:nvSpPr>
        <p:spPr>
          <a:xfrm>
            <a:off x="455613" y="768927"/>
            <a:ext cx="8226425" cy="6317673"/>
          </a:xfrm>
        </p:spPr>
        <p:txBody>
          <a:bodyPr>
            <a:normAutofit/>
          </a:bodyPr>
          <a:lstStyle/>
          <a:p>
            <a:pPr lvl="4" eaLnBrk="1" hangingPunct="1">
              <a:lnSpc>
                <a:spcPct val="80000"/>
              </a:lnSpc>
              <a:buFont typeface="Wingdings" panose="05000000000000000000" pitchFamily="2" charset="2"/>
              <a:buNone/>
              <a:defRPr/>
            </a:pPr>
            <a:endParaRPr lang="en-US" sz="1800" dirty="0"/>
          </a:p>
          <a:p>
            <a:pPr lvl="4" eaLnBrk="1" hangingPunct="1">
              <a:lnSpc>
                <a:spcPct val="80000"/>
              </a:lnSpc>
              <a:buFont typeface="Wingdings" panose="05000000000000000000" pitchFamily="2" charset="2"/>
              <a:buNone/>
              <a:defRPr/>
            </a:pPr>
            <a:r>
              <a:rPr lang="en-US" sz="1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Quotation</a:t>
            </a:r>
          </a:p>
          <a:p>
            <a:pPr lvl="4" eaLnBrk="1" hangingPunct="1">
              <a:lnSpc>
                <a:spcPct val="80000"/>
              </a:lnSpc>
              <a:buFont typeface="Wingdings" panose="05000000000000000000" pitchFamily="2" charset="2"/>
              <a:buNone/>
              <a:defRPr/>
            </a:pPr>
            <a:endParaRPr lang="en-US" sz="1600" dirty="0">
              <a:latin typeface="Times New Roman" panose="02020603050405020304" pitchFamily="18" charset="0"/>
              <a:cs typeface="Times New Roman" panose="02020603050405020304" pitchFamily="18" charset="0"/>
            </a:endParaRPr>
          </a:p>
          <a:p>
            <a:pPr lvl="4" eaLnBrk="1" hangingPunct="1">
              <a:lnSpc>
                <a:spcPct val="80000"/>
              </a:lnSpc>
              <a:buFont typeface="Wingdings" panose="05000000000000000000" pitchFamily="2" charset="2"/>
              <a:buNone/>
              <a:defRPr/>
            </a:pPr>
            <a:r>
              <a:rPr lang="en-US" sz="2800" dirty="0" smtClean="0">
                <a:latin typeface="Times New Roman" panose="02020603050405020304" pitchFamily="18" charset="0"/>
                <a:cs typeface="Times New Roman" panose="02020603050405020304" pitchFamily="18" charset="0"/>
              </a:rPr>
              <a:t>  		Negotiate with Buyer</a:t>
            </a:r>
          </a:p>
          <a:p>
            <a:pPr lvl="4" eaLnBrk="1" hangingPunct="1">
              <a:lnSpc>
                <a:spcPct val="80000"/>
              </a:lnSpc>
              <a:buFont typeface="Wingdings" panose="05000000000000000000" pitchFamily="2" charset="2"/>
              <a:buNone/>
              <a:defRPr/>
            </a:pPr>
            <a:endParaRPr lang="en-US" sz="1600" dirty="0" smtClean="0">
              <a:latin typeface="Times New Roman" panose="02020603050405020304" pitchFamily="18" charset="0"/>
              <a:cs typeface="Times New Roman" panose="02020603050405020304" pitchFamily="18" charset="0"/>
            </a:endParaRPr>
          </a:p>
          <a:p>
            <a:pPr lvl="4" eaLnBrk="1" hangingPunct="1">
              <a:lnSpc>
                <a:spcPct val="80000"/>
              </a:lnSpc>
              <a:buFont typeface="Wingdings" panose="05000000000000000000" pitchFamily="2" charset="2"/>
              <a:buNone/>
              <a:defRPr/>
            </a:pPr>
            <a:r>
              <a:rPr lang="en-US" sz="2800" dirty="0" smtClean="0">
                <a:latin typeface="Times New Roman" panose="02020603050405020304" pitchFamily="18" charset="0"/>
                <a:cs typeface="Times New Roman" panose="02020603050405020304" pitchFamily="18" charset="0"/>
              </a:rPr>
              <a:t>     Order Receive</a:t>
            </a:r>
          </a:p>
          <a:p>
            <a:pPr lvl="4" eaLnBrk="1" hangingPunct="1">
              <a:lnSpc>
                <a:spcPct val="80000"/>
              </a:lnSpc>
              <a:buFont typeface="Wingdings" panose="05000000000000000000" pitchFamily="2" charset="2"/>
              <a:buNone/>
              <a:defRPr/>
            </a:pPr>
            <a:endParaRPr lang="en-US" sz="1600" dirty="0" smtClean="0">
              <a:latin typeface="Times New Roman" panose="02020603050405020304" pitchFamily="18" charset="0"/>
              <a:cs typeface="Times New Roman" panose="02020603050405020304" pitchFamily="18" charset="0"/>
            </a:endParaRPr>
          </a:p>
          <a:p>
            <a:pPr lvl="4" eaLnBrk="1" hangingPunct="1">
              <a:lnSpc>
                <a:spcPct val="80000"/>
              </a:lnSpc>
              <a:buFont typeface="Wingdings" panose="05000000000000000000" pitchFamily="2" charset="2"/>
              <a:buNone/>
              <a:defRPr/>
            </a:pPr>
            <a:r>
              <a:rPr lang="en-US" sz="2800" dirty="0" smtClean="0">
                <a:latin typeface="Times New Roman" panose="02020603050405020304" pitchFamily="18" charset="0"/>
                <a:cs typeface="Times New Roman" panose="02020603050405020304" pitchFamily="18" charset="0"/>
              </a:rPr>
              <a:t>		Receive Master L/C</a:t>
            </a:r>
          </a:p>
          <a:p>
            <a:pPr lvl="4" eaLnBrk="1" hangingPunct="1">
              <a:lnSpc>
                <a:spcPct val="80000"/>
              </a:lnSpc>
              <a:buFont typeface="Wingdings" panose="05000000000000000000" pitchFamily="2" charset="2"/>
              <a:buNone/>
              <a:defRPr/>
            </a:pPr>
            <a:endParaRPr lang="en-US" sz="1600" dirty="0">
              <a:latin typeface="Times New Roman" panose="02020603050405020304" pitchFamily="18" charset="0"/>
              <a:cs typeface="Times New Roman" panose="02020603050405020304" pitchFamily="18" charset="0"/>
            </a:endParaRPr>
          </a:p>
          <a:p>
            <a:pPr lvl="4" eaLnBrk="1" hangingPunct="1">
              <a:lnSpc>
                <a:spcPct val="80000"/>
              </a:lnSpc>
              <a:buFont typeface="Wingdings" panose="05000000000000000000" pitchFamily="2" charset="2"/>
              <a:buNone/>
              <a:defRPr/>
            </a:pPr>
            <a:r>
              <a:rPr lang="en-US" sz="2800" dirty="0" smtClean="0">
                <a:latin typeface="Times New Roman" panose="02020603050405020304" pitchFamily="18" charset="0"/>
                <a:cs typeface="Times New Roman" panose="02020603050405020304" pitchFamily="18" charset="0"/>
              </a:rPr>
              <a:t>		Make a TNA</a:t>
            </a:r>
          </a:p>
          <a:p>
            <a:pPr lvl="4" eaLnBrk="1" hangingPunct="1">
              <a:lnSpc>
                <a:spcPct val="80000"/>
              </a:lnSpc>
              <a:buFont typeface="Wingdings" panose="05000000000000000000" pitchFamily="2" charset="2"/>
              <a:buNone/>
              <a:defRPr/>
            </a:pPr>
            <a:endParaRPr lang="en-US" sz="1600" dirty="0" smtClean="0">
              <a:latin typeface="Times New Roman" panose="02020603050405020304" pitchFamily="18" charset="0"/>
              <a:cs typeface="Times New Roman" panose="02020603050405020304" pitchFamily="18" charset="0"/>
            </a:endParaRPr>
          </a:p>
          <a:p>
            <a:pPr lvl="4" eaLnBrk="1" hangingPunct="1">
              <a:lnSpc>
                <a:spcPct val="80000"/>
              </a:lnSpc>
              <a:buFont typeface="Wingdings" panose="05000000000000000000" pitchFamily="2" charset="2"/>
              <a:buNone/>
              <a:defRPr/>
            </a:pPr>
            <a:r>
              <a:rPr lang="en-US" sz="2800" dirty="0" smtClean="0">
                <a:latin typeface="Times New Roman" panose="02020603050405020304" pitchFamily="18" charset="0"/>
                <a:cs typeface="Times New Roman" panose="02020603050405020304" pitchFamily="18" charset="0"/>
              </a:rPr>
              <a:t>		Booking Fabric and Accessories</a:t>
            </a:r>
          </a:p>
          <a:p>
            <a:pPr lvl="4" eaLnBrk="1" hangingPunct="1">
              <a:lnSpc>
                <a:spcPct val="80000"/>
              </a:lnSpc>
              <a:buFont typeface="Wingdings" panose="05000000000000000000" pitchFamily="2" charset="2"/>
              <a:buNone/>
              <a:defRPr/>
            </a:pPr>
            <a:endParaRPr lang="en-US" sz="1800" dirty="0" smtClean="0"/>
          </a:p>
        </p:txBody>
      </p:sp>
      <p:pic>
        <p:nvPicPr>
          <p:cNvPr id="2" name="Picture 1"/>
          <p:cNvPicPr>
            <a:picLocks noChangeAspect="1"/>
          </p:cNvPicPr>
          <p:nvPr/>
        </p:nvPicPr>
        <p:blipFill>
          <a:blip r:embed="rId2"/>
          <a:stretch>
            <a:fillRect/>
          </a:stretch>
        </p:blipFill>
        <p:spPr>
          <a:xfrm>
            <a:off x="3727570" y="4712459"/>
            <a:ext cx="158510" cy="536494"/>
          </a:xfrm>
          <a:prstGeom prst="rect">
            <a:avLst/>
          </a:prstGeom>
        </p:spPr>
      </p:pic>
      <p:pic>
        <p:nvPicPr>
          <p:cNvPr id="3" name="Picture 2"/>
          <p:cNvPicPr>
            <a:picLocks noChangeAspect="1"/>
          </p:cNvPicPr>
          <p:nvPr/>
        </p:nvPicPr>
        <p:blipFill>
          <a:blip r:embed="rId2"/>
          <a:stretch>
            <a:fillRect/>
          </a:stretch>
        </p:blipFill>
        <p:spPr>
          <a:xfrm>
            <a:off x="3720354" y="3898506"/>
            <a:ext cx="158510" cy="536494"/>
          </a:xfrm>
          <a:prstGeom prst="rect">
            <a:avLst/>
          </a:prstGeom>
        </p:spPr>
      </p:pic>
      <p:pic>
        <p:nvPicPr>
          <p:cNvPr id="4" name="Picture 3"/>
          <p:cNvPicPr>
            <a:picLocks noChangeAspect="1"/>
          </p:cNvPicPr>
          <p:nvPr/>
        </p:nvPicPr>
        <p:blipFill>
          <a:blip r:embed="rId2"/>
          <a:stretch>
            <a:fillRect/>
          </a:stretch>
        </p:blipFill>
        <p:spPr>
          <a:xfrm>
            <a:off x="3720354" y="3084553"/>
            <a:ext cx="158510" cy="536494"/>
          </a:xfrm>
          <a:prstGeom prst="rect">
            <a:avLst/>
          </a:prstGeom>
        </p:spPr>
      </p:pic>
      <p:pic>
        <p:nvPicPr>
          <p:cNvPr id="5" name="Picture 4"/>
          <p:cNvPicPr>
            <a:picLocks noChangeAspect="1"/>
          </p:cNvPicPr>
          <p:nvPr/>
        </p:nvPicPr>
        <p:blipFill>
          <a:blip r:embed="rId2"/>
          <a:stretch>
            <a:fillRect/>
          </a:stretch>
        </p:blipFill>
        <p:spPr>
          <a:xfrm>
            <a:off x="3735075" y="2285230"/>
            <a:ext cx="158510" cy="536494"/>
          </a:xfrm>
          <a:prstGeom prst="rect">
            <a:avLst/>
          </a:prstGeom>
        </p:spPr>
      </p:pic>
      <p:pic>
        <p:nvPicPr>
          <p:cNvPr id="6" name="Picture 5"/>
          <p:cNvPicPr>
            <a:picLocks noChangeAspect="1"/>
          </p:cNvPicPr>
          <p:nvPr/>
        </p:nvPicPr>
        <p:blipFill>
          <a:blip r:embed="rId2"/>
          <a:stretch>
            <a:fillRect/>
          </a:stretch>
        </p:blipFill>
        <p:spPr>
          <a:xfrm>
            <a:off x="3720354" y="1536308"/>
            <a:ext cx="158510" cy="536494"/>
          </a:xfrm>
          <a:prstGeom prst="rect">
            <a:avLst/>
          </a:prstGeom>
        </p:spPr>
      </p:pic>
      <p:pic>
        <p:nvPicPr>
          <p:cNvPr id="7" name="Picture 6"/>
          <p:cNvPicPr>
            <a:picLocks noChangeAspect="1"/>
          </p:cNvPicPr>
          <p:nvPr/>
        </p:nvPicPr>
        <p:blipFill>
          <a:blip r:embed="rId2"/>
          <a:stretch>
            <a:fillRect/>
          </a:stretch>
        </p:blipFill>
        <p:spPr>
          <a:xfrm>
            <a:off x="3727570" y="5588755"/>
            <a:ext cx="158510" cy="536494"/>
          </a:xfrm>
          <a:prstGeom prst="rect">
            <a:avLst/>
          </a:prstGeom>
        </p:spPr>
      </p:pic>
    </p:spTree>
    <p:extLst>
      <p:ext uri="{BB962C8B-B14F-4D97-AF65-F5344CB8AC3E}">
        <p14:creationId xmlns:p14="http://schemas.microsoft.com/office/powerpoint/2010/main" val="2929361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7"/>
            <a:ext cx="9144000" cy="831273"/>
          </a:xfrm>
        </p:spPr>
        <p:txBody>
          <a:bodyPr/>
          <a:lstStyle/>
          <a:p>
            <a:pPr algn="ctr">
              <a:defRPr/>
            </a:pPr>
            <a:r>
              <a:rPr lang="en-US" sz="4000" dirty="0" smtClean="0"/>
              <a:t>Flow Chart of Merchandising</a:t>
            </a:r>
            <a:endParaRPr lang="en-US" sz="4000" dirty="0"/>
          </a:p>
        </p:txBody>
      </p:sp>
      <p:sp>
        <p:nvSpPr>
          <p:cNvPr id="3" name="Content Placeholder 2"/>
          <p:cNvSpPr>
            <a:spLocks noGrp="1"/>
          </p:cNvSpPr>
          <p:nvPr>
            <p:ph idx="1"/>
          </p:nvPr>
        </p:nvSpPr>
        <p:spPr>
          <a:xfrm>
            <a:off x="301336" y="1208807"/>
            <a:ext cx="8226425" cy="5462155"/>
          </a:xfrm>
        </p:spPr>
        <p:txBody>
          <a:bodyPr>
            <a:normAutofit/>
          </a:bodyPr>
          <a:lstStyle/>
          <a:p>
            <a:pPr lvl="4" eaLnBrk="1" hangingPunct="1">
              <a:lnSpc>
                <a:spcPct val="80000"/>
              </a:lnSpc>
              <a:buFont typeface="Wingdings" panose="05000000000000000000" pitchFamily="2" charset="2"/>
              <a:buNone/>
              <a:defRPr/>
            </a:pPr>
            <a:endParaRPr lang="en-US" sz="1800" dirty="0" smtClean="0"/>
          </a:p>
          <a:p>
            <a:pPr lvl="4" eaLnBrk="1" hangingPunct="1">
              <a:lnSpc>
                <a:spcPct val="80000"/>
              </a:lnSpc>
              <a:buFont typeface="Wingdings" panose="05000000000000000000" pitchFamily="2" charset="2"/>
              <a:buNone/>
              <a:defRPr/>
            </a:pPr>
            <a:r>
              <a:rPr lang="en-US" sz="2800" dirty="0" smtClean="0">
                <a:latin typeface="Times New Roman" panose="02020603050405020304" pitchFamily="18" charset="0"/>
                <a:cs typeface="Times New Roman" panose="02020603050405020304" pitchFamily="18" charset="0"/>
              </a:rPr>
              <a:t>	Open BB L/C </a:t>
            </a:r>
          </a:p>
          <a:p>
            <a:pPr lvl="4" eaLnBrk="1" hangingPunct="1">
              <a:lnSpc>
                <a:spcPct val="80000"/>
              </a:lnSpc>
              <a:buFont typeface="Wingdings" panose="05000000000000000000" pitchFamily="2" charset="2"/>
              <a:buNone/>
              <a:defRPr/>
            </a:pPr>
            <a:endParaRPr lang="en-US" sz="1600" dirty="0" smtClean="0">
              <a:latin typeface="Times New Roman" panose="02020603050405020304" pitchFamily="18" charset="0"/>
              <a:cs typeface="Times New Roman" panose="02020603050405020304" pitchFamily="18" charset="0"/>
            </a:endParaRPr>
          </a:p>
          <a:p>
            <a:pPr lvl="4" eaLnBrk="1" hangingPunct="1">
              <a:lnSpc>
                <a:spcPct val="80000"/>
              </a:lnSpc>
              <a:buFont typeface="Wingdings" panose="05000000000000000000" pitchFamily="2" charset="2"/>
              <a:buNone/>
              <a:defRPr/>
            </a:pPr>
            <a:r>
              <a:rPr lang="en-US" sz="2800" dirty="0" smtClean="0">
                <a:latin typeface="Times New Roman" panose="02020603050405020304" pitchFamily="18" charset="0"/>
                <a:cs typeface="Times New Roman" panose="02020603050405020304" pitchFamily="18" charset="0"/>
              </a:rPr>
              <a:t>	Sample Approving</a:t>
            </a:r>
          </a:p>
          <a:p>
            <a:pPr lvl="4" eaLnBrk="1" hangingPunct="1">
              <a:lnSpc>
                <a:spcPct val="80000"/>
              </a:lnSpc>
              <a:buFont typeface="Wingdings" panose="05000000000000000000" pitchFamily="2" charset="2"/>
              <a:buNone/>
              <a:defRPr/>
            </a:pPr>
            <a:endParaRPr lang="en-US" sz="1600" dirty="0" smtClean="0">
              <a:latin typeface="Times New Roman" panose="02020603050405020304" pitchFamily="18" charset="0"/>
              <a:cs typeface="Times New Roman" panose="02020603050405020304" pitchFamily="18" charset="0"/>
            </a:endParaRPr>
          </a:p>
          <a:p>
            <a:pPr lvl="4" eaLnBrk="1" hangingPunct="1">
              <a:lnSpc>
                <a:spcPct val="80000"/>
              </a:lnSpc>
              <a:buFont typeface="Wingdings" panose="05000000000000000000" pitchFamily="2" charset="2"/>
              <a:buNone/>
              <a:defRPr/>
            </a:pPr>
            <a:r>
              <a:rPr lang="en-US" sz="2800" dirty="0" smtClean="0">
                <a:latin typeface="Times New Roman" panose="02020603050405020304" pitchFamily="18" charset="0"/>
                <a:cs typeface="Times New Roman" panose="02020603050405020304" pitchFamily="18" charset="0"/>
              </a:rPr>
              <a:t>	Receive </a:t>
            </a:r>
            <a:r>
              <a:rPr lang="en-US" sz="2800" dirty="0">
                <a:latin typeface="Times New Roman" panose="02020603050405020304" pitchFamily="18" charset="0"/>
                <a:cs typeface="Times New Roman" panose="02020603050405020304" pitchFamily="18" charset="0"/>
              </a:rPr>
              <a:t>F</a:t>
            </a:r>
            <a:r>
              <a:rPr lang="en-US" sz="2800" dirty="0" smtClean="0">
                <a:latin typeface="Times New Roman" panose="02020603050405020304" pitchFamily="18" charset="0"/>
                <a:cs typeface="Times New Roman" panose="02020603050405020304" pitchFamily="18" charset="0"/>
              </a:rPr>
              <a:t>abric and Accessories</a:t>
            </a:r>
          </a:p>
          <a:p>
            <a:pPr lvl="4" eaLnBrk="1" hangingPunct="1">
              <a:lnSpc>
                <a:spcPct val="80000"/>
              </a:lnSpc>
              <a:buFont typeface="Wingdings" panose="05000000000000000000" pitchFamily="2" charset="2"/>
              <a:buNone/>
              <a:defRPr/>
            </a:pPr>
            <a:endParaRPr lang="en-US" sz="1600" dirty="0" smtClean="0">
              <a:latin typeface="Times New Roman" panose="02020603050405020304" pitchFamily="18" charset="0"/>
              <a:cs typeface="Times New Roman" panose="02020603050405020304" pitchFamily="18" charset="0"/>
            </a:endParaRPr>
          </a:p>
          <a:p>
            <a:pPr lvl="4" eaLnBrk="1" hangingPunct="1">
              <a:lnSpc>
                <a:spcPct val="80000"/>
              </a:lnSpc>
              <a:buFont typeface="Wingdings" panose="05000000000000000000" pitchFamily="2" charset="2"/>
              <a:buNone/>
              <a:defRPr/>
            </a:pPr>
            <a:r>
              <a:rPr lang="en-US" sz="2800" dirty="0" smtClean="0">
                <a:latin typeface="Times New Roman" panose="02020603050405020304" pitchFamily="18" charset="0"/>
                <a:cs typeface="Times New Roman" panose="02020603050405020304" pitchFamily="18" charset="0"/>
              </a:rPr>
              <a:t>	Swatch Card Making and Approval</a:t>
            </a:r>
          </a:p>
          <a:p>
            <a:pPr lvl="4" eaLnBrk="1" hangingPunct="1">
              <a:lnSpc>
                <a:spcPct val="150000"/>
              </a:lnSpc>
              <a:buFont typeface="Wingdings" panose="05000000000000000000" pitchFamily="2" charset="2"/>
              <a:buNone/>
              <a:defRPr/>
            </a:pPr>
            <a:r>
              <a:rPr lang="en-US" sz="2800" dirty="0" smtClean="0">
                <a:latin typeface="Times New Roman" panose="02020603050405020304" pitchFamily="18" charset="0"/>
                <a:cs typeface="Times New Roman" panose="02020603050405020304" pitchFamily="18" charset="0"/>
              </a:rPr>
              <a:t>	Approval for Bulk Production</a:t>
            </a:r>
          </a:p>
          <a:p>
            <a:pPr>
              <a:lnSpc>
                <a:spcPct val="150000"/>
              </a:lnSpc>
              <a:buFont typeface="Wingdings" panose="05000000000000000000" pitchFamily="2" charset="2"/>
              <a:buNone/>
              <a:defRPr/>
            </a:pPr>
            <a:r>
              <a:rPr lang="en-US"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Lab Test</a:t>
            </a:r>
            <a:endParaRPr lang="en-US" sz="2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339354" y="1955407"/>
            <a:ext cx="158510" cy="536494"/>
          </a:xfrm>
          <a:prstGeom prst="rect">
            <a:avLst/>
          </a:prstGeom>
        </p:spPr>
      </p:pic>
      <p:pic>
        <p:nvPicPr>
          <p:cNvPr id="5" name="Picture 4"/>
          <p:cNvPicPr>
            <a:picLocks noChangeAspect="1"/>
          </p:cNvPicPr>
          <p:nvPr/>
        </p:nvPicPr>
        <p:blipFill>
          <a:blip r:embed="rId2"/>
          <a:stretch>
            <a:fillRect/>
          </a:stretch>
        </p:blipFill>
        <p:spPr>
          <a:xfrm>
            <a:off x="3339354" y="2702007"/>
            <a:ext cx="158510" cy="536494"/>
          </a:xfrm>
          <a:prstGeom prst="rect">
            <a:avLst/>
          </a:prstGeom>
        </p:spPr>
      </p:pic>
      <p:pic>
        <p:nvPicPr>
          <p:cNvPr id="6" name="Picture 5"/>
          <p:cNvPicPr>
            <a:picLocks noChangeAspect="1"/>
          </p:cNvPicPr>
          <p:nvPr/>
        </p:nvPicPr>
        <p:blipFill>
          <a:blip r:embed="rId2"/>
          <a:stretch>
            <a:fillRect/>
          </a:stretch>
        </p:blipFill>
        <p:spPr>
          <a:xfrm>
            <a:off x="3339354" y="3448607"/>
            <a:ext cx="158510" cy="536494"/>
          </a:xfrm>
          <a:prstGeom prst="rect">
            <a:avLst/>
          </a:prstGeom>
        </p:spPr>
      </p:pic>
      <p:pic>
        <p:nvPicPr>
          <p:cNvPr id="7" name="Picture 6"/>
          <p:cNvPicPr>
            <a:picLocks noChangeAspect="1"/>
          </p:cNvPicPr>
          <p:nvPr/>
        </p:nvPicPr>
        <p:blipFill>
          <a:blip r:embed="rId2"/>
          <a:stretch>
            <a:fillRect/>
          </a:stretch>
        </p:blipFill>
        <p:spPr>
          <a:xfrm>
            <a:off x="3339354" y="4256378"/>
            <a:ext cx="158510" cy="536494"/>
          </a:xfrm>
          <a:prstGeom prst="rect">
            <a:avLst/>
          </a:prstGeom>
        </p:spPr>
      </p:pic>
      <p:pic>
        <p:nvPicPr>
          <p:cNvPr id="8" name="Picture 7"/>
          <p:cNvPicPr>
            <a:picLocks noChangeAspect="1"/>
          </p:cNvPicPr>
          <p:nvPr/>
        </p:nvPicPr>
        <p:blipFill>
          <a:blip r:embed="rId2"/>
          <a:stretch>
            <a:fillRect/>
          </a:stretch>
        </p:blipFill>
        <p:spPr>
          <a:xfrm>
            <a:off x="3339354" y="4927176"/>
            <a:ext cx="158510" cy="536494"/>
          </a:xfrm>
          <a:prstGeom prst="rect">
            <a:avLst/>
          </a:prstGeom>
        </p:spPr>
      </p:pic>
      <p:pic>
        <p:nvPicPr>
          <p:cNvPr id="9" name="Picture 8"/>
          <p:cNvPicPr>
            <a:picLocks noChangeAspect="1"/>
          </p:cNvPicPr>
          <p:nvPr/>
        </p:nvPicPr>
        <p:blipFill>
          <a:blip r:embed="rId2"/>
          <a:stretch>
            <a:fillRect/>
          </a:stretch>
        </p:blipFill>
        <p:spPr>
          <a:xfrm>
            <a:off x="3339354" y="5834277"/>
            <a:ext cx="158510" cy="536494"/>
          </a:xfrm>
          <a:prstGeom prst="rect">
            <a:avLst/>
          </a:prstGeom>
        </p:spPr>
      </p:pic>
    </p:spTree>
    <p:extLst>
      <p:ext uri="{BB962C8B-B14F-4D97-AF65-F5344CB8AC3E}">
        <p14:creationId xmlns:p14="http://schemas.microsoft.com/office/powerpoint/2010/main" val="2920976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914</TotalTime>
  <Words>727</Words>
  <Application>Microsoft Office PowerPoint</Application>
  <PresentationFormat>On-screen Show (4:3)</PresentationFormat>
  <Paragraphs>299</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Century Gothic</vt:lpstr>
      <vt:lpstr>Times New Roman</vt:lpstr>
      <vt:lpstr>Wingdings</vt:lpstr>
      <vt:lpstr>Wingdings 2</vt:lpstr>
      <vt:lpstr>Wingdings 3</vt:lpstr>
      <vt:lpstr>Ion</vt:lpstr>
      <vt:lpstr>Areas Covered</vt:lpstr>
      <vt:lpstr>Apparel Supply Chain</vt:lpstr>
      <vt:lpstr>Types of Merchandising</vt:lpstr>
      <vt:lpstr>1. Development Merchandising: </vt:lpstr>
      <vt:lpstr>2. Production Merchandising</vt:lpstr>
      <vt:lpstr>3. Retail Merchandising</vt:lpstr>
      <vt:lpstr>Flow Chart of Merchandising</vt:lpstr>
      <vt:lpstr>Flow Chart of Merchandising</vt:lpstr>
      <vt:lpstr>Flow Chart of Merchandising</vt:lpstr>
      <vt:lpstr>Flow Chart of Merchandising</vt:lpstr>
      <vt:lpstr>Basic Qualities of a Merchandiser</vt:lpstr>
      <vt:lpstr>Basic Qualities of a Merchandiser</vt:lpstr>
      <vt:lpstr>Basic Qualities of a Merchandiser</vt:lpstr>
      <vt:lpstr>Basic Qualities of a Merchandiser</vt:lpstr>
      <vt:lpstr>Basic Qualities of a Merchandiser</vt:lpstr>
      <vt:lpstr>PowerPoint Presentation</vt:lpstr>
      <vt:lpstr>Function of a Merchandiser</vt:lpstr>
      <vt:lpstr>Function of a Merchandiser</vt:lpstr>
      <vt:lpstr>Function of a Merchandiser</vt:lpstr>
      <vt:lpstr>Function of a Merchandiser</vt:lpstr>
      <vt:lpstr>Function of a Merchandiser</vt:lpstr>
      <vt:lpstr>Function of a Merchandiser</vt:lpstr>
      <vt:lpstr>Function of a Merchandiser</vt:lpstr>
      <vt:lpstr>Function of a Merchandiser</vt:lpstr>
      <vt:lpstr>Function of a Merchandiser</vt:lpstr>
      <vt:lpstr>PowerPoint Presentation</vt:lpstr>
      <vt:lpstr>Organogram of Merchandising Department</vt:lpstr>
      <vt:lpstr>PowerPoint Presentation</vt:lpstr>
      <vt:lpstr>Duty of Merchandiser to satisfy buyer: 4Rs</vt:lpstr>
      <vt:lpstr>Types of Packaging</vt:lpstr>
      <vt:lpstr>Types of Packaging</vt:lpstr>
      <vt:lpstr>Golden Rules for Merchandising </vt:lpstr>
      <vt:lpstr>Golden Rules for Merchandising</vt:lpstr>
      <vt:lpstr>PowerPoint Presentation</vt:lpstr>
      <vt:lpstr>Analyze product package</vt:lpstr>
      <vt:lpstr>Analyze product package</vt:lpstr>
      <vt:lpstr>Analyze product package</vt:lpstr>
      <vt:lpstr>Where to find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dc:title>
  <dc:creator>OIKKO</dc:creator>
  <cp:lastModifiedBy>User</cp:lastModifiedBy>
  <cp:revision>59</cp:revision>
  <dcterms:created xsi:type="dcterms:W3CDTF">2020-05-03T05:10:41Z</dcterms:created>
  <dcterms:modified xsi:type="dcterms:W3CDTF">2020-09-16T08:53:34Z</dcterms:modified>
</cp:coreProperties>
</file>