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79E03-3675-4645-8A14-08DEBF8B402F}" type="datetimeFigureOut">
              <a:rPr lang="en-US" smtClean="0"/>
              <a:t>01-Jun-20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1FAE8-ACAB-42AD-A2A5-583FCFD961FF}" type="slidenum">
              <a:rPr lang="en-US" smtClean="0"/>
              <a:t>‹#›</a:t>
            </a:fld>
            <a:endParaRPr lang="en-US"/>
          </a:p>
        </p:txBody>
      </p:sp>
    </p:spTree>
    <p:extLst>
      <p:ext uri="{BB962C8B-B14F-4D97-AF65-F5344CB8AC3E}">
        <p14:creationId xmlns:p14="http://schemas.microsoft.com/office/powerpoint/2010/main" val="157542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1FAE8-ACAB-42AD-A2A5-583FCFD961FF}" type="slidenum">
              <a:rPr lang="en-US" smtClean="0"/>
              <a:t>4</a:t>
            </a:fld>
            <a:endParaRPr lang="en-US"/>
          </a:p>
        </p:txBody>
      </p:sp>
    </p:spTree>
    <p:extLst>
      <p:ext uri="{BB962C8B-B14F-4D97-AF65-F5344CB8AC3E}">
        <p14:creationId xmlns:p14="http://schemas.microsoft.com/office/powerpoint/2010/main" val="223216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1FAE8-ACAB-42AD-A2A5-583FCFD961FF}" type="slidenum">
              <a:rPr lang="en-US" smtClean="0"/>
              <a:t>14</a:t>
            </a:fld>
            <a:endParaRPr lang="en-US"/>
          </a:p>
        </p:txBody>
      </p:sp>
    </p:spTree>
    <p:extLst>
      <p:ext uri="{BB962C8B-B14F-4D97-AF65-F5344CB8AC3E}">
        <p14:creationId xmlns:p14="http://schemas.microsoft.com/office/powerpoint/2010/main" val="31960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97938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275136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61499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216469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410899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20604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5798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164832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201876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416560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A4095-8C28-41DA-812F-3783B6F9B806}" type="datetimeFigureOut">
              <a:rPr lang="en-US" smtClean="0"/>
              <a:t>01-Jun-20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479ED7-043C-4184-8948-ADAC7D103282}" type="slidenum">
              <a:rPr lang="en-US" smtClean="0"/>
              <a:t>‹#›</a:t>
            </a:fld>
            <a:endParaRPr lang="en-US" dirty="0"/>
          </a:p>
        </p:txBody>
      </p:sp>
    </p:spTree>
    <p:extLst>
      <p:ext uri="{BB962C8B-B14F-4D97-AF65-F5344CB8AC3E}">
        <p14:creationId xmlns:p14="http://schemas.microsoft.com/office/powerpoint/2010/main" val="346121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A4095-8C28-41DA-812F-3783B6F9B806}" type="datetimeFigureOut">
              <a:rPr lang="en-US" smtClean="0"/>
              <a:t>01-Jun-20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79ED7-043C-4184-8948-ADAC7D103282}" type="slidenum">
              <a:rPr lang="en-US" smtClean="0"/>
              <a:t>‹#›</a:t>
            </a:fld>
            <a:endParaRPr lang="en-US" dirty="0"/>
          </a:p>
        </p:txBody>
      </p:sp>
    </p:spTree>
    <p:extLst>
      <p:ext uri="{BB962C8B-B14F-4D97-AF65-F5344CB8AC3E}">
        <p14:creationId xmlns:p14="http://schemas.microsoft.com/office/powerpoint/2010/main" val="198568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2.xml"/><Relationship Id="rId7" Type="http://schemas.openxmlformats.org/officeDocument/2006/relationships/image" Target="../media/image54.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Layout" Target="../slideLayouts/slideLayout2.xml"/><Relationship Id="rId7" Type="http://schemas.openxmlformats.org/officeDocument/2006/relationships/image" Target="../media/image74.pn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Layout" Target="../slideLayouts/slideLayout2.xml"/><Relationship Id="rId7" Type="http://schemas.openxmlformats.org/officeDocument/2006/relationships/image" Target="../media/image84.png"/><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2.xml"/><Relationship Id="rId7" Type="http://schemas.openxmlformats.org/officeDocument/2006/relationships/image" Target="../media/image89.png"/><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Layout" Target="../slideLayouts/slideLayout2.xml"/><Relationship Id="rId7" Type="http://schemas.openxmlformats.org/officeDocument/2006/relationships/image" Target="../media/image94.png"/><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853"/>
            <a:ext cx="9144000" cy="464695"/>
          </a:xfrm>
        </p:spPr>
        <p:txBody>
          <a:bodyPr>
            <a:normAutofit fontScale="90000"/>
          </a:bodyPr>
          <a:lstStyle/>
          <a:p>
            <a:r>
              <a:rPr lang="en-US" sz="3600" dirty="0" smtClean="0"/>
              <a:t>Apparel Buyer’s in Bangladesh</a:t>
            </a:r>
            <a:endParaRPr lang="en-US" sz="3600" dirty="0"/>
          </a:p>
        </p:txBody>
      </p:sp>
      <p:sp>
        <p:nvSpPr>
          <p:cNvPr id="3" name="Subtitle 2"/>
          <p:cNvSpPr>
            <a:spLocks noGrp="1"/>
          </p:cNvSpPr>
          <p:nvPr>
            <p:ph type="subTitle" idx="1"/>
          </p:nvPr>
        </p:nvSpPr>
        <p:spPr>
          <a:xfrm>
            <a:off x="224852" y="1518404"/>
            <a:ext cx="11662348" cy="5032297"/>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7085179"/>
              </p:ext>
            </p:extLst>
          </p:nvPr>
        </p:nvGraphicFramePr>
        <p:xfrm>
          <a:off x="-29980" y="959372"/>
          <a:ext cx="12221981" cy="5969466"/>
        </p:xfrm>
        <a:graphic>
          <a:graphicData uri="http://schemas.openxmlformats.org/drawingml/2006/table">
            <a:tbl>
              <a:tblPr firstRow="1" bandRow="1">
                <a:tableStyleId>{5C22544A-7EE6-4342-B048-85BDC9FD1C3A}</a:tableStyleId>
              </a:tblPr>
              <a:tblGrid>
                <a:gridCol w="1915051"/>
                <a:gridCol w="3080824"/>
                <a:gridCol w="2194560"/>
                <a:gridCol w="5031546"/>
              </a:tblGrid>
              <a:tr h="983105">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1053941">
                <a:tc>
                  <a:txBody>
                    <a:bodyPr/>
                    <a:lstStyle/>
                    <a:p>
                      <a:pPr algn="ctr"/>
                      <a:r>
                        <a:rPr lang="en-US" dirty="0" smtClean="0"/>
                        <a:t>Walmart</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pPr algn="l"/>
                      <a:r>
                        <a:rPr lang="en-US" sz="1600" dirty="0" smtClean="0"/>
                        <a:t>World’s biggest retailer. American based hypermarket</a:t>
                      </a:r>
                      <a:r>
                        <a:rPr lang="en-US" sz="1600" baseline="0" dirty="0" smtClean="0"/>
                        <a:t> chain. Controlled by Walton Family. Founded 1962, </a:t>
                      </a:r>
                      <a:r>
                        <a:rPr lang="en-US" sz="1600" baseline="0" dirty="0" err="1" smtClean="0"/>
                        <a:t>Bontonville</a:t>
                      </a:r>
                      <a:r>
                        <a:rPr lang="en-US" sz="1600" baseline="0" dirty="0" smtClean="0"/>
                        <a:t>, Arkansas, USA.</a:t>
                      </a:r>
                      <a:endParaRPr lang="en-US" sz="1600" dirty="0"/>
                    </a:p>
                  </a:txBody>
                  <a:tcPr/>
                </a:tc>
              </a:tr>
              <a:tr h="983105">
                <a:tc>
                  <a:txBody>
                    <a:bodyPr/>
                    <a:lstStyle/>
                    <a:p>
                      <a:pPr algn="ctr"/>
                      <a:r>
                        <a:rPr lang="en-US" dirty="0" smtClean="0"/>
                        <a:t>GAP</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pPr algn="l"/>
                      <a:r>
                        <a:rPr lang="en-US" sz="1600" dirty="0" smtClean="0"/>
                        <a:t>Known</a:t>
                      </a:r>
                      <a:r>
                        <a:rPr lang="en-US" sz="1600" baseline="0" dirty="0" smtClean="0"/>
                        <a:t> as Gap Inc. founded in 1969 at  San Francisco, California.</a:t>
                      </a:r>
                      <a:endParaRPr lang="en-US" sz="1600" dirty="0"/>
                    </a:p>
                  </a:txBody>
                  <a:tcPr/>
                </a:tc>
              </a:tr>
              <a:tr h="983105">
                <a:tc>
                  <a:txBody>
                    <a:bodyPr/>
                    <a:lstStyle/>
                    <a:p>
                      <a:pPr algn="ctr"/>
                      <a:r>
                        <a:rPr lang="en-US" dirty="0" smtClean="0"/>
                        <a:t>LEVI’S</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pPr algn="l"/>
                      <a:r>
                        <a:rPr lang="en-US" sz="1600" b="0" i="0" kern="1200" dirty="0" smtClean="0">
                          <a:solidFill>
                            <a:schemeClr val="dk1"/>
                          </a:solidFill>
                          <a:effectLst/>
                          <a:latin typeface="+mn-lt"/>
                          <a:ea typeface="+mn-ea"/>
                          <a:cs typeface="+mn-cs"/>
                        </a:rPr>
                        <a:t>Levi Strauss &amp; Co. is famous </a:t>
                      </a:r>
                      <a:r>
                        <a:rPr lang="en-US" sz="1600" dirty="0" smtClean="0"/>
                        <a:t>Denim Brand known</a:t>
                      </a:r>
                      <a:r>
                        <a:rPr lang="en-US" sz="1600" baseline="0" dirty="0" smtClean="0"/>
                        <a:t> for LEVI’S Brand. By </a:t>
                      </a:r>
                      <a:r>
                        <a:rPr lang="en-US" sz="1600" b="0" i="0" kern="1200" dirty="0" smtClean="0">
                          <a:solidFill>
                            <a:schemeClr val="dk1"/>
                          </a:solidFill>
                          <a:effectLst/>
                          <a:latin typeface="+mn-lt"/>
                          <a:ea typeface="+mn-ea"/>
                          <a:cs typeface="+mn-cs"/>
                        </a:rPr>
                        <a:t>Levi Strauss in</a:t>
                      </a:r>
                      <a:r>
                        <a:rPr lang="en-US" sz="1600" b="0" i="0" kern="1200" baseline="0" dirty="0" smtClean="0">
                          <a:solidFill>
                            <a:schemeClr val="dk1"/>
                          </a:solidFill>
                          <a:effectLst/>
                          <a:latin typeface="+mn-lt"/>
                          <a:ea typeface="+mn-ea"/>
                          <a:cs typeface="+mn-cs"/>
                        </a:rPr>
                        <a:t> 1853 at San Francisco.</a:t>
                      </a:r>
                      <a:endParaRPr lang="en-US" sz="1600" dirty="0"/>
                    </a:p>
                  </a:txBody>
                  <a:tcPr/>
                </a:tc>
              </a:tr>
              <a:tr h="983105">
                <a:tc>
                  <a:txBody>
                    <a:bodyPr/>
                    <a:lstStyle/>
                    <a:p>
                      <a:pPr algn="ctr"/>
                      <a:r>
                        <a:rPr lang="en-US" dirty="0" err="1" smtClean="0"/>
                        <a:t>Haggar</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pPr algn="l"/>
                      <a:r>
                        <a:rPr lang="en-US" sz="1600" b="0" i="0" kern="1200" dirty="0" smtClean="0">
                          <a:solidFill>
                            <a:schemeClr val="dk1"/>
                          </a:solidFill>
                          <a:effectLst/>
                          <a:latin typeface="+mn-lt"/>
                          <a:ea typeface="+mn-ea"/>
                          <a:cs typeface="+mn-cs"/>
                        </a:rPr>
                        <a:t>Dallas-based menswear brand sold in the United States, Canada, and Mexico.</a:t>
                      </a:r>
                      <a:endParaRPr lang="en-US" sz="1600" dirty="0"/>
                    </a:p>
                  </a:txBody>
                  <a:tcPr/>
                </a:tc>
              </a:tr>
              <a:tr h="983105">
                <a:tc>
                  <a:txBody>
                    <a:bodyPr/>
                    <a:lstStyle/>
                    <a:p>
                      <a:pPr algn="ctr"/>
                      <a:r>
                        <a:rPr lang="en-US" dirty="0" smtClean="0"/>
                        <a:t>LEBATEX</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pPr algn="l"/>
                      <a:r>
                        <a:rPr lang="en-US" sz="1600" b="0" i="0" kern="1200" dirty="0" err="1" smtClean="0">
                          <a:solidFill>
                            <a:schemeClr val="dk1"/>
                          </a:solidFill>
                          <a:effectLst/>
                          <a:latin typeface="+mn-lt"/>
                          <a:ea typeface="+mn-ea"/>
                          <a:cs typeface="+mn-cs"/>
                        </a:rPr>
                        <a:t>LebaTex</a:t>
                      </a:r>
                      <a:r>
                        <a:rPr lang="en-US" sz="1600" b="0" i="0" kern="1200" dirty="0" smtClean="0">
                          <a:solidFill>
                            <a:schemeClr val="dk1"/>
                          </a:solidFill>
                          <a:effectLst/>
                          <a:latin typeface="+mn-lt"/>
                          <a:ea typeface="+mn-ea"/>
                          <a:cs typeface="+mn-cs"/>
                        </a:rPr>
                        <a:t> is a New York</a:t>
                      </a:r>
                      <a:r>
                        <a:rPr lang="en-US" sz="1600" b="0" i="0" kern="1200" baseline="0" dirty="0" smtClean="0">
                          <a:solidFill>
                            <a:schemeClr val="dk1"/>
                          </a:solidFill>
                          <a:effectLst/>
                          <a:latin typeface="+mn-lt"/>
                          <a:ea typeface="+mn-ea"/>
                          <a:cs typeface="+mn-cs"/>
                        </a:rPr>
                        <a:t> based </a:t>
                      </a:r>
                      <a:r>
                        <a:rPr lang="en-US" sz="1600" b="0" i="0" kern="1200" dirty="0" smtClean="0">
                          <a:solidFill>
                            <a:schemeClr val="dk1"/>
                          </a:solidFill>
                          <a:effectLst/>
                          <a:latin typeface="+mn-lt"/>
                          <a:ea typeface="+mn-ea"/>
                          <a:cs typeface="+mn-cs"/>
                        </a:rPr>
                        <a:t>commercial textile supplier, producing high-performance upholstery, flame retardant drapery, hospitality, healthcare.</a:t>
                      </a:r>
                      <a:endParaRPr lang="en-US" sz="1600" b="0" dirty="0"/>
                    </a:p>
                  </a:txBody>
                  <a:tcPr/>
                </a:tc>
              </a:tr>
            </a:tbl>
          </a:graphicData>
        </a:graphic>
      </p:graphicFrame>
      <p:pic>
        <p:nvPicPr>
          <p:cNvPr id="6" name="Picture 5"/>
          <p:cNvPicPr>
            <a:picLocks noChangeAspect="1"/>
          </p:cNvPicPr>
          <p:nvPr/>
        </p:nvPicPr>
        <p:blipFill>
          <a:blip r:embed="rId4"/>
          <a:stretch>
            <a:fillRect/>
          </a:stretch>
        </p:blipFill>
        <p:spPr>
          <a:xfrm>
            <a:off x="1967152" y="2032163"/>
            <a:ext cx="2959234" cy="918383"/>
          </a:xfrm>
          <a:prstGeom prst="rect">
            <a:avLst/>
          </a:prstGeom>
        </p:spPr>
      </p:pic>
      <p:pic>
        <p:nvPicPr>
          <p:cNvPr id="7" name="image17.jpeg"/>
          <p:cNvPicPr/>
          <p:nvPr/>
        </p:nvPicPr>
        <p:blipFill>
          <a:blip r:embed="rId5" cstate="print"/>
          <a:stretch>
            <a:fillRect/>
          </a:stretch>
        </p:blipFill>
        <p:spPr>
          <a:xfrm>
            <a:off x="1990316" y="2950546"/>
            <a:ext cx="1631352" cy="931905"/>
          </a:xfrm>
          <a:prstGeom prst="rect">
            <a:avLst/>
          </a:prstGeom>
        </p:spPr>
      </p:pic>
      <p:pic>
        <p:nvPicPr>
          <p:cNvPr id="8" name="Picture 7"/>
          <p:cNvPicPr>
            <a:picLocks noChangeAspect="1"/>
          </p:cNvPicPr>
          <p:nvPr/>
        </p:nvPicPr>
        <p:blipFill>
          <a:blip r:embed="rId6"/>
          <a:stretch>
            <a:fillRect/>
          </a:stretch>
        </p:blipFill>
        <p:spPr>
          <a:xfrm>
            <a:off x="1979795" y="3981157"/>
            <a:ext cx="1616974" cy="950607"/>
          </a:xfrm>
          <a:prstGeom prst="rect">
            <a:avLst/>
          </a:prstGeom>
        </p:spPr>
      </p:pic>
      <p:pic>
        <p:nvPicPr>
          <p:cNvPr id="10" name="Picture 9"/>
          <p:cNvPicPr>
            <a:picLocks noChangeAspect="1"/>
          </p:cNvPicPr>
          <p:nvPr/>
        </p:nvPicPr>
        <p:blipFill>
          <a:blip r:embed="rId7"/>
          <a:stretch>
            <a:fillRect/>
          </a:stretch>
        </p:blipFill>
        <p:spPr>
          <a:xfrm>
            <a:off x="1967152" y="6154316"/>
            <a:ext cx="1858736" cy="923595"/>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5956" y="5178614"/>
            <a:ext cx="14208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86651983"/>
      </p:ext>
    </p:extLst>
  </p:cSld>
  <p:clrMapOvr>
    <a:masterClrMapping/>
  </p:clrMapOvr>
  <mc:AlternateContent xmlns:mc="http://schemas.openxmlformats.org/markup-compatibility/2006">
    <mc:Choice xmlns:p14="http://schemas.microsoft.com/office/powerpoint/2010/main" Requires="p14">
      <p:transition spd="slow" p14:dur="2000" advTm="146585"/>
    </mc:Choice>
    <mc:Fallback>
      <p:transition spd="slow" advTm="146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4305"/>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5205810"/>
              </p:ext>
            </p:extLst>
          </p:nvPr>
        </p:nvGraphicFramePr>
        <p:xfrm>
          <a:off x="0" y="1244185"/>
          <a:ext cx="12192000" cy="6160955"/>
        </p:xfrm>
        <a:graphic>
          <a:graphicData uri="http://schemas.openxmlformats.org/drawingml/2006/table">
            <a:tbl>
              <a:tblPr firstRow="1" bandRow="1">
                <a:tableStyleId>{5C22544A-7EE6-4342-B048-85BDC9FD1C3A}</a:tableStyleId>
              </a:tblPr>
              <a:tblGrid>
                <a:gridCol w="1997612"/>
                <a:gridCol w="3066757"/>
                <a:gridCol w="1871003"/>
                <a:gridCol w="5256628"/>
              </a:tblGrid>
              <a:tr h="1082420">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1015707">
                <a:tc>
                  <a:txBody>
                    <a:bodyPr/>
                    <a:lstStyle/>
                    <a:p>
                      <a:pPr marL="0" marR="0" algn="ctr">
                        <a:lnSpc>
                          <a:spcPct val="115000"/>
                        </a:lnSpc>
                        <a:spcBef>
                          <a:spcPts val="0"/>
                        </a:spcBef>
                        <a:spcAft>
                          <a:spcPts val="1000"/>
                        </a:spcAft>
                      </a:pPr>
                      <a:r>
                        <a:rPr lang="en-US" sz="1800" dirty="0" smtClean="0">
                          <a:effectLst/>
                          <a:latin typeface="+mn-lt"/>
                          <a:ea typeface="Times New Roman" panose="02020603050405020304" pitchFamily="18" charset="0"/>
                          <a:cs typeface="Times New Roman" panose="02020603050405020304" pitchFamily="18" charset="0"/>
                        </a:rPr>
                        <a:t>La </a:t>
                      </a:r>
                      <a:r>
                        <a:rPr lang="en-US" sz="1800" dirty="0" err="1" smtClean="0">
                          <a:effectLst/>
                          <a:latin typeface="+mn-lt"/>
                          <a:ea typeface="Times New Roman" panose="02020603050405020304" pitchFamily="18" charset="0"/>
                          <a:cs typeface="Times New Roman" panose="02020603050405020304" pitchFamily="18" charset="0"/>
                        </a:rPr>
                        <a:t>redoute</a:t>
                      </a:r>
                      <a:endParaRPr lang="en-US" sz="1800" dirty="0">
                        <a:effectLst/>
                        <a:latin typeface="+mn-lt"/>
                        <a:ea typeface="Times New Roman" panose="02020603050405020304" pitchFamily="18" charset="0"/>
                        <a:cs typeface="Times New Roman" panose="02020603050405020304" pitchFamily="18" charset="0"/>
                      </a:endParaRPr>
                    </a:p>
                  </a:txBody>
                  <a:tcPr marL="114300" marR="114300" marT="0" marB="0"/>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La </a:t>
                      </a:r>
                      <a:r>
                        <a:rPr lang="en-US" sz="1600" b="0" i="0" kern="1200" dirty="0" err="1" smtClean="0">
                          <a:solidFill>
                            <a:schemeClr val="dk1"/>
                          </a:solidFill>
                          <a:effectLst/>
                          <a:latin typeface="+mn-lt"/>
                          <a:ea typeface="+mn-ea"/>
                          <a:cs typeface="+mn-cs"/>
                        </a:rPr>
                        <a:t>Redoute</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specialises</a:t>
                      </a:r>
                      <a:r>
                        <a:rPr lang="en-US" sz="1600" b="0" i="0" kern="1200" dirty="0" smtClean="0">
                          <a:solidFill>
                            <a:schemeClr val="dk1"/>
                          </a:solidFill>
                          <a:effectLst/>
                          <a:latin typeface="+mn-lt"/>
                          <a:ea typeface="+mn-ea"/>
                          <a:cs typeface="+mn-cs"/>
                        </a:rPr>
                        <a:t> in ready to wear apparel and home decor, La </a:t>
                      </a:r>
                      <a:r>
                        <a:rPr lang="en-US" sz="1600" b="0" i="0" kern="1200" dirty="0" err="1" smtClean="0">
                          <a:solidFill>
                            <a:schemeClr val="dk1"/>
                          </a:solidFill>
                          <a:effectLst/>
                          <a:latin typeface="+mn-lt"/>
                          <a:ea typeface="+mn-ea"/>
                          <a:cs typeface="+mn-cs"/>
                        </a:rPr>
                        <a:t>Redoute</a:t>
                      </a:r>
                      <a:r>
                        <a:rPr lang="en-US" sz="1600" b="0" i="0" kern="1200" dirty="0" smtClean="0">
                          <a:solidFill>
                            <a:schemeClr val="dk1"/>
                          </a:solidFill>
                          <a:effectLst/>
                          <a:latin typeface="+mn-lt"/>
                          <a:ea typeface="+mn-ea"/>
                          <a:cs typeface="+mn-cs"/>
                        </a:rPr>
                        <a:t> is the 2nd largest seller of women's apparel and the 3rd largest seller of linens in France.</a:t>
                      </a:r>
                      <a:endParaRPr lang="en-US" sz="1600" b="0" dirty="0"/>
                    </a:p>
                  </a:txBody>
                  <a:tcPr/>
                </a:tc>
              </a:tr>
              <a:tr h="1015707">
                <a:tc>
                  <a:txBody>
                    <a:bodyPr/>
                    <a:lstStyle/>
                    <a:p>
                      <a:pPr algn="ctr"/>
                      <a:r>
                        <a:rPr lang="en-US" sz="1800" kern="1200" dirty="0" smtClean="0">
                          <a:solidFill>
                            <a:schemeClr val="dk1"/>
                          </a:solidFill>
                          <a:effectLst/>
                          <a:latin typeface="+mn-lt"/>
                          <a:ea typeface="+mn-ea"/>
                          <a:cs typeface="+mn-cs"/>
                        </a:rPr>
                        <a:t>PERRY ELLIS</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Perry Ellis is a clothing brand owned by Perry Ellis International and founded by designer Perry Ellis.</a:t>
                      </a:r>
                      <a:endParaRPr lang="en-US" sz="1600" b="0" dirty="0"/>
                    </a:p>
                  </a:txBody>
                  <a:tcPr/>
                </a:tc>
              </a:tr>
              <a:tr h="1015707">
                <a:tc>
                  <a:txBody>
                    <a:bodyPr/>
                    <a:lstStyle/>
                    <a:p>
                      <a:pPr algn="ctr"/>
                      <a:r>
                        <a:rPr lang="en-US" dirty="0" smtClean="0"/>
                        <a:t>DECATHLON</a:t>
                      </a:r>
                      <a:endParaRPr lang="en-US" dirty="0"/>
                    </a:p>
                  </a:txBody>
                  <a:tcPr/>
                </a:tc>
                <a:tc>
                  <a:txBody>
                    <a:bodyPr/>
                    <a:lstStyle/>
                    <a:p>
                      <a:endParaRPr lang="en-US" dirty="0"/>
                    </a:p>
                  </a:txBody>
                  <a:tcPr/>
                </a:tc>
                <a:tc>
                  <a:txBody>
                    <a:bodyPr/>
                    <a:lstStyle/>
                    <a:p>
                      <a:pPr algn="ctr"/>
                      <a:r>
                        <a:rPr lang="en-US" dirty="0" smtClean="0"/>
                        <a:t>FRANCE</a:t>
                      </a:r>
                      <a:endParaRPr lang="en-US" dirty="0"/>
                    </a:p>
                  </a:txBody>
                  <a:tcPr/>
                </a:tc>
                <a:tc>
                  <a:txBody>
                    <a:bodyPr/>
                    <a:lstStyle/>
                    <a:p>
                      <a:r>
                        <a:rPr lang="en-US" sz="1600" b="0" i="0" kern="1200" dirty="0" smtClean="0">
                          <a:solidFill>
                            <a:schemeClr val="dk1"/>
                          </a:solidFill>
                          <a:effectLst/>
                          <a:latin typeface="+mn-lt"/>
                          <a:ea typeface="+mn-ea"/>
                          <a:cs typeface="+mn-cs"/>
                        </a:rPr>
                        <a:t>French sporting goods retailer. With over 1400 stores in 48 countries, it is the largest sporting goods retailer in the world.</a:t>
                      </a:r>
                      <a:endParaRPr lang="en-US" sz="1600" b="0" dirty="0"/>
                    </a:p>
                  </a:txBody>
                  <a:tcPr/>
                </a:tc>
              </a:tr>
              <a:tr h="1015707">
                <a:tc>
                  <a:txBody>
                    <a:bodyPr/>
                    <a:lstStyle/>
                    <a:p>
                      <a:pPr algn="ctr"/>
                      <a:r>
                        <a:rPr lang="en-US" dirty="0" smtClean="0"/>
                        <a:t>AUCHAN</a:t>
                      </a:r>
                      <a:endParaRPr lang="en-US" dirty="0"/>
                    </a:p>
                  </a:txBody>
                  <a:tcPr/>
                </a:tc>
                <a:tc>
                  <a:txBody>
                    <a:bodyPr/>
                    <a:lstStyle/>
                    <a:p>
                      <a:endParaRPr lang="en-US" dirty="0"/>
                    </a:p>
                  </a:txBody>
                  <a:tcPr/>
                </a:tc>
                <a:tc>
                  <a:txBody>
                    <a:bodyPr/>
                    <a:lstStyle/>
                    <a:p>
                      <a:pPr algn="ctr"/>
                      <a:r>
                        <a:rPr lang="en-US" dirty="0" smtClean="0"/>
                        <a:t>FRANCE</a:t>
                      </a:r>
                      <a:endParaRPr lang="en-US" dirty="0"/>
                    </a:p>
                  </a:txBody>
                  <a:tcPr/>
                </a:tc>
                <a:tc>
                  <a:txBody>
                    <a:bodyPr/>
                    <a:lstStyle/>
                    <a:p>
                      <a:r>
                        <a:rPr lang="en-US" sz="1600" b="0" i="0" kern="1200" dirty="0" smtClean="0">
                          <a:solidFill>
                            <a:schemeClr val="dk1"/>
                          </a:solidFill>
                          <a:effectLst/>
                          <a:latin typeface="+mn-lt"/>
                          <a:ea typeface="+mn-ea"/>
                          <a:cs typeface="+mn-cs"/>
                        </a:rPr>
                        <a:t>It is one of the world's principal distribution groups with a presence in France and 15 countries.</a:t>
                      </a:r>
                      <a:endParaRPr lang="en-US" sz="1600" b="0" dirty="0"/>
                    </a:p>
                  </a:txBody>
                  <a:tcPr/>
                </a:tc>
              </a:tr>
              <a:tr h="1015707">
                <a:tc>
                  <a:txBody>
                    <a:bodyPr/>
                    <a:lstStyle/>
                    <a:p>
                      <a:pPr algn="ctr"/>
                      <a:r>
                        <a:rPr lang="en-US" dirty="0" smtClean="0"/>
                        <a:t>CARREFOUR</a:t>
                      </a:r>
                      <a:endParaRPr lang="en-US" dirty="0"/>
                    </a:p>
                  </a:txBody>
                  <a:tcPr/>
                </a:tc>
                <a:tc>
                  <a:txBody>
                    <a:bodyPr/>
                    <a:lstStyle/>
                    <a:p>
                      <a:endParaRPr lang="en-US" dirty="0"/>
                    </a:p>
                  </a:txBody>
                  <a:tcPr/>
                </a:tc>
                <a:tc>
                  <a:txBody>
                    <a:bodyPr/>
                    <a:lstStyle/>
                    <a:p>
                      <a:pPr algn="ctr"/>
                      <a:r>
                        <a:rPr lang="en-US" dirty="0" smtClean="0"/>
                        <a:t>FRANCE</a:t>
                      </a:r>
                      <a:endParaRPr lang="en-US" dirty="0"/>
                    </a:p>
                  </a:txBody>
                  <a:tcPr/>
                </a:tc>
                <a:tc>
                  <a:txBody>
                    <a:bodyPr/>
                    <a:lstStyle/>
                    <a:p>
                      <a:r>
                        <a:rPr lang="en-US" sz="1600" b="0" i="0" kern="1200" dirty="0" smtClean="0">
                          <a:solidFill>
                            <a:schemeClr val="dk1"/>
                          </a:solidFill>
                          <a:effectLst/>
                          <a:latin typeface="+mn-lt"/>
                          <a:ea typeface="+mn-ea"/>
                          <a:cs typeface="+mn-cs"/>
                        </a:rPr>
                        <a:t>It is one of the largest hypermarket chains in the world with 12,300 self-service shops .</a:t>
                      </a:r>
                      <a:endParaRPr lang="en-US" sz="1600" b="0" dirty="0"/>
                    </a:p>
                  </a:txBody>
                  <a:tcPr/>
                </a:tc>
              </a:tr>
            </a:tbl>
          </a:graphicData>
        </a:graphic>
      </p:graphicFrame>
      <p:pic>
        <p:nvPicPr>
          <p:cNvPr id="5" name="Picture 4"/>
          <p:cNvPicPr>
            <a:picLocks noChangeAspect="1"/>
          </p:cNvPicPr>
          <p:nvPr/>
        </p:nvPicPr>
        <p:blipFill>
          <a:blip r:embed="rId4"/>
          <a:stretch>
            <a:fillRect/>
          </a:stretch>
        </p:blipFill>
        <p:spPr>
          <a:xfrm>
            <a:off x="1998042" y="2414873"/>
            <a:ext cx="2983433" cy="733893"/>
          </a:xfrm>
          <a:prstGeom prst="rect">
            <a:avLst/>
          </a:prstGeom>
        </p:spPr>
      </p:pic>
      <p:pic>
        <p:nvPicPr>
          <p:cNvPr id="6" name="Picture 5"/>
          <p:cNvPicPr>
            <a:picLocks noChangeAspect="1"/>
          </p:cNvPicPr>
          <p:nvPr/>
        </p:nvPicPr>
        <p:blipFill>
          <a:blip r:embed="rId5"/>
          <a:stretch>
            <a:fillRect/>
          </a:stretch>
        </p:blipFill>
        <p:spPr>
          <a:xfrm>
            <a:off x="1998042" y="3303107"/>
            <a:ext cx="3022382" cy="902334"/>
          </a:xfrm>
          <a:prstGeom prst="rect">
            <a:avLst/>
          </a:prstGeom>
        </p:spPr>
      </p:pic>
      <p:pic>
        <p:nvPicPr>
          <p:cNvPr id="7" name="Picture 6"/>
          <p:cNvPicPr>
            <a:picLocks noChangeAspect="1"/>
          </p:cNvPicPr>
          <p:nvPr/>
        </p:nvPicPr>
        <p:blipFill>
          <a:blip r:embed="rId6"/>
          <a:stretch>
            <a:fillRect/>
          </a:stretch>
        </p:blipFill>
        <p:spPr>
          <a:xfrm>
            <a:off x="1998042" y="4474968"/>
            <a:ext cx="2060627" cy="798645"/>
          </a:xfrm>
          <a:prstGeom prst="rect">
            <a:avLst/>
          </a:prstGeom>
        </p:spPr>
      </p:pic>
      <p:pic>
        <p:nvPicPr>
          <p:cNvPr id="8" name="Picture 7"/>
          <p:cNvPicPr>
            <a:picLocks noChangeAspect="1"/>
          </p:cNvPicPr>
          <p:nvPr/>
        </p:nvPicPr>
        <p:blipFill>
          <a:blip r:embed="rId7"/>
          <a:stretch>
            <a:fillRect/>
          </a:stretch>
        </p:blipFill>
        <p:spPr>
          <a:xfrm>
            <a:off x="1977080" y="5543436"/>
            <a:ext cx="2672309" cy="809468"/>
          </a:xfrm>
          <a:prstGeom prst="rect">
            <a:avLst/>
          </a:prstGeom>
        </p:spPr>
      </p:pic>
      <p:pic>
        <p:nvPicPr>
          <p:cNvPr id="9" name="Picture 8"/>
          <p:cNvPicPr>
            <a:picLocks noChangeAspect="1"/>
          </p:cNvPicPr>
          <p:nvPr/>
        </p:nvPicPr>
        <p:blipFill>
          <a:blip r:embed="rId8"/>
          <a:stretch>
            <a:fillRect/>
          </a:stretch>
        </p:blipFill>
        <p:spPr>
          <a:xfrm>
            <a:off x="1977080" y="6352904"/>
            <a:ext cx="2296165" cy="90746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9023090"/>
      </p:ext>
    </p:extLst>
  </p:cSld>
  <p:clrMapOvr>
    <a:masterClrMapping/>
  </p:clrMapOvr>
  <mc:AlternateContent xmlns:mc="http://schemas.openxmlformats.org/markup-compatibility/2006">
    <mc:Choice xmlns:p14="http://schemas.microsoft.com/office/powerpoint/2010/main" Requires="p14">
      <p:transition spd="slow" p14:dur="2000" advTm="32345"/>
    </mc:Choice>
    <mc:Fallback>
      <p:transition spd="slow" advTm="32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236"/>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2475749"/>
              </p:ext>
            </p:extLst>
          </p:nvPr>
        </p:nvGraphicFramePr>
        <p:xfrm>
          <a:off x="0" y="1615761"/>
          <a:ext cx="12192000" cy="5090375"/>
        </p:xfrm>
        <a:graphic>
          <a:graphicData uri="http://schemas.openxmlformats.org/drawingml/2006/table">
            <a:tbl>
              <a:tblPr firstRow="1" bandRow="1">
                <a:tableStyleId>{5C22544A-7EE6-4342-B048-85BDC9FD1C3A}</a:tableStyleId>
              </a:tblPr>
              <a:tblGrid>
                <a:gridCol w="1716258"/>
                <a:gridCol w="3291840"/>
                <a:gridCol w="1772530"/>
                <a:gridCol w="5411372"/>
              </a:tblGrid>
              <a:tr h="752685">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67538">
                <a:tc>
                  <a:txBody>
                    <a:bodyPr/>
                    <a:lstStyle/>
                    <a:p>
                      <a:pPr algn="ctr"/>
                      <a:r>
                        <a:rPr lang="en-US" sz="1800" kern="1200" dirty="0" smtClean="0">
                          <a:solidFill>
                            <a:schemeClr val="dk1"/>
                          </a:solidFill>
                          <a:effectLst/>
                          <a:latin typeface="+mn-lt"/>
                          <a:ea typeface="+mn-ea"/>
                          <a:cs typeface="+mn-cs"/>
                        </a:rPr>
                        <a:t>BEST MOUNTAIN</a:t>
                      </a:r>
                      <a:endParaRPr lang="en-US" dirty="0"/>
                    </a:p>
                  </a:txBody>
                  <a:tcPr/>
                </a:tc>
                <a:tc>
                  <a:txBody>
                    <a:bodyPr/>
                    <a:lstStyle/>
                    <a:p>
                      <a:endParaRPr lang="en-US" dirty="0"/>
                    </a:p>
                  </a:txBody>
                  <a:tcPr/>
                </a:tc>
                <a:tc>
                  <a:txBody>
                    <a:bodyPr/>
                    <a:lstStyle/>
                    <a:p>
                      <a:pPr algn="ctr"/>
                      <a:r>
                        <a:rPr lang="en-US" dirty="0" smtClean="0"/>
                        <a:t>FRANCE</a:t>
                      </a:r>
                      <a:endParaRPr lang="en-US" dirty="0"/>
                    </a:p>
                  </a:txBody>
                  <a:tcPr/>
                </a:tc>
                <a:tc>
                  <a:txBody>
                    <a:bodyPr/>
                    <a:lstStyle/>
                    <a:p>
                      <a:r>
                        <a:rPr lang="en-US" sz="1600" b="0" i="0" kern="1200" dirty="0" smtClean="0">
                          <a:solidFill>
                            <a:schemeClr val="dk1"/>
                          </a:solidFill>
                          <a:effectLst/>
                          <a:latin typeface="+mn-lt"/>
                          <a:ea typeface="+mn-ea"/>
                          <a:cs typeface="+mn-cs"/>
                        </a:rPr>
                        <a:t>BEST MOUNTAIN is present in Europe and internationally in nearly 1,000 multi-brand and franchised stores.</a:t>
                      </a:r>
                      <a:endParaRPr lang="en-US" sz="1600" dirty="0"/>
                    </a:p>
                  </a:txBody>
                  <a:tcPr/>
                </a:tc>
              </a:tr>
              <a:tr h="867538">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EDITION ATLAS</a:t>
                      </a:r>
                    </a:p>
                  </a:txBody>
                  <a:tcPr marL="114300" marR="11430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dirty="0" smtClean="0"/>
                        <a:t>Die-cast</a:t>
                      </a:r>
                      <a:r>
                        <a:rPr lang="en-US" sz="1600" baseline="0" dirty="0" smtClean="0"/>
                        <a:t> toy manufacturer, they are famous for their toys.</a:t>
                      </a:r>
                      <a:endParaRPr lang="en-US" sz="1600" dirty="0"/>
                    </a:p>
                  </a:txBody>
                  <a:tcPr/>
                </a:tc>
              </a:tr>
              <a:tr h="867538">
                <a:tc>
                  <a:txBody>
                    <a:bodyPr/>
                    <a:lstStyle/>
                    <a:p>
                      <a:pPr algn="ctr"/>
                      <a:r>
                        <a:rPr lang="en-US" dirty="0" smtClean="0"/>
                        <a:t>CELIO</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b="0" i="0" kern="1200" dirty="0" smtClean="0">
                          <a:solidFill>
                            <a:schemeClr val="dk1"/>
                          </a:solidFill>
                          <a:effectLst/>
                          <a:latin typeface="+mn-lt"/>
                          <a:ea typeface="+mn-ea"/>
                          <a:cs typeface="+mn-cs"/>
                        </a:rPr>
                        <a:t> French men's clothing retailer headquartered in Saint-</a:t>
                      </a:r>
                      <a:r>
                        <a:rPr lang="en-US" sz="1600" b="0" i="0" kern="1200" dirty="0" err="1" smtClean="0">
                          <a:solidFill>
                            <a:schemeClr val="dk1"/>
                          </a:solidFill>
                          <a:effectLst/>
                          <a:latin typeface="+mn-lt"/>
                          <a:ea typeface="+mn-ea"/>
                          <a:cs typeface="+mn-cs"/>
                        </a:rPr>
                        <a:t>Ouen</a:t>
                      </a:r>
                      <a:r>
                        <a:rPr lang="en-US" sz="1600" b="0" i="0" kern="1200" dirty="0" smtClean="0">
                          <a:solidFill>
                            <a:schemeClr val="dk1"/>
                          </a:solidFill>
                          <a:effectLst/>
                          <a:latin typeface="+mn-lt"/>
                          <a:ea typeface="+mn-ea"/>
                          <a:cs typeface="+mn-cs"/>
                        </a:rPr>
                        <a:t>, France. It caters primarily to the Continental European market</a:t>
                      </a:r>
                      <a:endParaRPr lang="en-US" sz="1600" dirty="0"/>
                    </a:p>
                  </a:txBody>
                  <a:tcPr/>
                </a:tc>
              </a:tr>
              <a:tr h="867538">
                <a:tc>
                  <a:txBody>
                    <a:bodyPr/>
                    <a:lstStyle/>
                    <a:p>
                      <a:pPr algn="ctr"/>
                      <a:r>
                        <a:rPr lang="en-US" sz="1800" kern="1200" dirty="0" smtClean="0">
                          <a:solidFill>
                            <a:schemeClr val="dk1"/>
                          </a:solidFill>
                          <a:effectLst/>
                          <a:latin typeface="+mn-lt"/>
                          <a:ea typeface="+mn-ea"/>
                          <a:cs typeface="+mn-cs"/>
                        </a:rPr>
                        <a:t>MONOPRIX</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b="0" i="0" kern="1200" dirty="0" smtClean="0">
                          <a:solidFill>
                            <a:schemeClr val="dk1"/>
                          </a:solidFill>
                          <a:effectLst/>
                          <a:latin typeface="+mn-lt"/>
                          <a:ea typeface="+mn-ea"/>
                          <a:cs typeface="+mn-cs"/>
                        </a:rPr>
                        <a:t>French retail chain with its headquarters in Clichy, </a:t>
                      </a:r>
                      <a:r>
                        <a:rPr lang="en-US" sz="1600" b="0" i="0" kern="1200" dirty="0" err="1" smtClean="0">
                          <a:solidFill>
                            <a:schemeClr val="dk1"/>
                          </a:solidFill>
                          <a:effectLst/>
                          <a:latin typeface="+mn-lt"/>
                          <a:ea typeface="+mn-ea"/>
                          <a:cs typeface="+mn-cs"/>
                        </a:rPr>
                        <a:t>Hauts</a:t>
                      </a:r>
                      <a:r>
                        <a:rPr lang="en-US" sz="1600" b="0" i="0" kern="1200" dirty="0" smtClean="0">
                          <a:solidFill>
                            <a:schemeClr val="dk1"/>
                          </a:solidFill>
                          <a:effectLst/>
                          <a:latin typeface="+mn-lt"/>
                          <a:ea typeface="+mn-ea"/>
                          <a:cs typeface="+mn-cs"/>
                        </a:rPr>
                        <a:t>-de-Seine, France, near Paris. The company's stores combine food retailing with hardware, clothing, household items and gifts</a:t>
                      </a:r>
                      <a:endParaRPr lang="en-US" sz="1600" dirty="0"/>
                    </a:p>
                  </a:txBody>
                  <a:tcPr/>
                </a:tc>
              </a:tr>
              <a:tr h="867538">
                <a:tc>
                  <a:txBody>
                    <a:bodyPr/>
                    <a:lstStyle/>
                    <a:p>
                      <a:pPr algn="ctr"/>
                      <a:r>
                        <a:rPr lang="en-US" dirty="0" smtClean="0"/>
                        <a:t>K &amp; L</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endParaRPr lang="en-US" dirty="0"/>
                    </a:p>
                  </a:txBody>
                  <a:tcPr/>
                </a:tc>
              </a:tr>
            </a:tbl>
          </a:graphicData>
        </a:graphic>
      </p:graphicFrame>
      <p:pic>
        <p:nvPicPr>
          <p:cNvPr id="5" name="Picture 4"/>
          <p:cNvPicPr>
            <a:picLocks noChangeAspect="1"/>
          </p:cNvPicPr>
          <p:nvPr/>
        </p:nvPicPr>
        <p:blipFill>
          <a:blip r:embed="rId4"/>
          <a:stretch>
            <a:fillRect/>
          </a:stretch>
        </p:blipFill>
        <p:spPr>
          <a:xfrm>
            <a:off x="1829862" y="2392668"/>
            <a:ext cx="2952089" cy="710295"/>
          </a:xfrm>
          <a:prstGeom prst="rect">
            <a:avLst/>
          </a:prstGeom>
        </p:spPr>
      </p:pic>
      <p:pic>
        <p:nvPicPr>
          <p:cNvPr id="6" name="Picture 5"/>
          <p:cNvPicPr>
            <a:picLocks noChangeAspect="1"/>
          </p:cNvPicPr>
          <p:nvPr/>
        </p:nvPicPr>
        <p:blipFill>
          <a:blip r:embed="rId5"/>
          <a:stretch>
            <a:fillRect/>
          </a:stretch>
        </p:blipFill>
        <p:spPr>
          <a:xfrm>
            <a:off x="1801277" y="3232655"/>
            <a:ext cx="1504630" cy="886835"/>
          </a:xfrm>
          <a:prstGeom prst="rect">
            <a:avLst/>
          </a:prstGeom>
        </p:spPr>
      </p:pic>
      <p:pic>
        <p:nvPicPr>
          <p:cNvPr id="7" name="Picture 6"/>
          <p:cNvPicPr>
            <a:picLocks noChangeAspect="1"/>
          </p:cNvPicPr>
          <p:nvPr/>
        </p:nvPicPr>
        <p:blipFill>
          <a:blip r:embed="rId6"/>
          <a:stretch>
            <a:fillRect/>
          </a:stretch>
        </p:blipFill>
        <p:spPr>
          <a:xfrm>
            <a:off x="1759927" y="4119490"/>
            <a:ext cx="2838922" cy="842254"/>
          </a:xfrm>
          <a:prstGeom prst="rect">
            <a:avLst/>
          </a:prstGeom>
        </p:spPr>
      </p:pic>
      <p:pic>
        <p:nvPicPr>
          <p:cNvPr id="8" name="Picture 7"/>
          <p:cNvPicPr>
            <a:picLocks noChangeAspect="1"/>
          </p:cNvPicPr>
          <p:nvPr/>
        </p:nvPicPr>
        <p:blipFill>
          <a:blip r:embed="rId7"/>
          <a:stretch>
            <a:fillRect/>
          </a:stretch>
        </p:blipFill>
        <p:spPr>
          <a:xfrm>
            <a:off x="1829201" y="5071577"/>
            <a:ext cx="2769648" cy="712562"/>
          </a:xfrm>
          <a:prstGeom prst="rect">
            <a:avLst/>
          </a:prstGeom>
        </p:spPr>
      </p:pic>
      <p:pic>
        <p:nvPicPr>
          <p:cNvPr id="9" name="Picture 8"/>
          <p:cNvPicPr>
            <a:picLocks noChangeAspect="1"/>
          </p:cNvPicPr>
          <p:nvPr/>
        </p:nvPicPr>
        <p:blipFill>
          <a:blip r:embed="rId8"/>
          <a:stretch>
            <a:fillRect/>
          </a:stretch>
        </p:blipFill>
        <p:spPr>
          <a:xfrm>
            <a:off x="1759927" y="5848579"/>
            <a:ext cx="2299321" cy="83703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91605689"/>
      </p:ext>
    </p:extLst>
  </p:cSld>
  <p:clrMapOvr>
    <a:masterClrMapping/>
  </p:clrMapOvr>
  <mc:AlternateContent xmlns:mc="http://schemas.openxmlformats.org/markup-compatibility/2006">
    <mc:Choice xmlns:p14="http://schemas.microsoft.com/office/powerpoint/2010/main" Requires="p14">
      <p:transition spd="slow" p14:dur="2000" advTm="13788"/>
    </mc:Choice>
    <mc:Fallback>
      <p:transition spd="slow" advTm="13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106337"/>
              </p:ext>
            </p:extLst>
          </p:nvPr>
        </p:nvGraphicFramePr>
        <p:xfrm>
          <a:off x="0" y="1690688"/>
          <a:ext cx="12192000" cy="5167312"/>
        </p:xfrm>
        <a:graphic>
          <a:graphicData uri="http://schemas.openxmlformats.org/drawingml/2006/table">
            <a:tbl>
              <a:tblPr firstRow="1" bandRow="1">
                <a:tableStyleId>{5C22544A-7EE6-4342-B048-85BDC9FD1C3A}</a:tableStyleId>
              </a:tblPr>
              <a:tblGrid>
                <a:gridCol w="1688123"/>
                <a:gridCol w="2700997"/>
                <a:gridCol w="1842868"/>
                <a:gridCol w="5960012"/>
              </a:tblGrid>
              <a:tr h="702707">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92921">
                <a:tc>
                  <a:txBody>
                    <a:bodyPr/>
                    <a:lstStyle/>
                    <a:p>
                      <a:pPr algn="ctr"/>
                      <a:r>
                        <a:rPr lang="en-US" sz="1800" kern="1200" dirty="0" smtClean="0">
                          <a:solidFill>
                            <a:schemeClr val="dk1"/>
                          </a:solidFill>
                          <a:effectLst/>
                          <a:latin typeface="+mn-lt"/>
                          <a:ea typeface="+mn-ea"/>
                          <a:cs typeface="+mn-cs"/>
                        </a:rPr>
                        <a:t>FASHION FIT</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endParaRPr lang="en-US"/>
                    </a:p>
                  </a:txBody>
                  <a:tcPr/>
                </a:tc>
              </a:tr>
              <a:tr h="892921">
                <a:tc>
                  <a:txBody>
                    <a:bodyPr/>
                    <a:lstStyle/>
                    <a:p>
                      <a:pPr algn="ctr"/>
                      <a:r>
                        <a:rPr lang="en-US" sz="1800" kern="1200" dirty="0" smtClean="0">
                          <a:solidFill>
                            <a:schemeClr val="dk1"/>
                          </a:solidFill>
                          <a:effectLst/>
                          <a:latin typeface="+mn-lt"/>
                          <a:ea typeface="+mn-ea"/>
                          <a:cs typeface="+mn-cs"/>
                        </a:rPr>
                        <a:t>OKAIDI</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b="1" i="0" kern="1200" dirty="0" err="1" smtClean="0">
                          <a:solidFill>
                            <a:schemeClr val="dk1"/>
                          </a:solidFill>
                          <a:effectLst/>
                          <a:latin typeface="+mn-lt"/>
                          <a:ea typeface="+mn-ea"/>
                          <a:cs typeface="+mn-cs"/>
                        </a:rPr>
                        <a:t>Okaïdi</a:t>
                      </a:r>
                      <a:r>
                        <a:rPr lang="en-US" sz="1600" b="0" i="0" kern="1200" dirty="0" smtClean="0">
                          <a:solidFill>
                            <a:schemeClr val="dk1"/>
                          </a:solidFill>
                          <a:effectLst/>
                          <a:latin typeface="+mn-lt"/>
                          <a:ea typeface="+mn-ea"/>
                          <a:cs typeface="+mn-cs"/>
                        </a:rPr>
                        <a:t> proposes modern and creative collections for all life's different moments. Respect each child.</a:t>
                      </a:r>
                      <a:endParaRPr lang="en-US" sz="1600" dirty="0"/>
                    </a:p>
                  </a:txBody>
                  <a:tcPr/>
                </a:tc>
              </a:tr>
              <a:tr h="892921">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JULES</a:t>
                      </a:r>
                    </a:p>
                  </a:txBody>
                  <a:tcPr marL="68580" marR="6858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b="0" i="0" kern="1200" dirty="0" smtClean="0">
                          <a:solidFill>
                            <a:schemeClr val="dk1"/>
                          </a:solidFill>
                          <a:effectLst/>
                          <a:latin typeface="+mn-lt"/>
                          <a:ea typeface="+mn-ea"/>
                          <a:cs typeface="+mn-cs"/>
                        </a:rPr>
                        <a:t>The brand was created in 1991 by </a:t>
                      </a:r>
                      <a:r>
                        <a:rPr lang="en-US" sz="1600" b="0" i="0" u="none" strike="noStrike" kern="1200" dirty="0" smtClean="0">
                          <a:solidFill>
                            <a:schemeClr val="dk1"/>
                          </a:solidFill>
                          <a:effectLst/>
                          <a:latin typeface="+mn-lt"/>
                          <a:ea typeface="+mn-ea"/>
                          <a:cs typeface="+mn-cs"/>
                        </a:rPr>
                        <a:t>Camaïeu</a:t>
                      </a:r>
                      <a:r>
                        <a:rPr lang="en-US" sz="1600" b="0" i="0" kern="1200" dirty="0" smtClean="0">
                          <a:solidFill>
                            <a:schemeClr val="dk1"/>
                          </a:solidFill>
                          <a:effectLst/>
                          <a:latin typeface="+mn-lt"/>
                          <a:ea typeface="+mn-ea"/>
                          <a:cs typeface="+mn-cs"/>
                        </a:rPr>
                        <a:t> under the name of Camaïeu </a:t>
                      </a:r>
                      <a:r>
                        <a:rPr lang="en-US" sz="1600" b="0" i="0" kern="1200" dirty="0" err="1" smtClean="0">
                          <a:solidFill>
                            <a:schemeClr val="dk1"/>
                          </a:solidFill>
                          <a:effectLst/>
                          <a:latin typeface="+mn-lt"/>
                          <a:ea typeface="+mn-ea"/>
                          <a:cs typeface="+mn-cs"/>
                        </a:rPr>
                        <a:t>Homme</a:t>
                      </a:r>
                      <a:r>
                        <a:rPr lang="en-US" sz="1600" b="0" i="0" kern="1200" dirty="0" smtClean="0">
                          <a:solidFill>
                            <a:schemeClr val="dk1"/>
                          </a:solidFill>
                          <a:effectLst/>
                          <a:latin typeface="+mn-lt"/>
                          <a:ea typeface="+mn-ea"/>
                          <a:cs typeface="+mn-cs"/>
                        </a:rPr>
                        <a:t> . After separating from her </a:t>
                      </a:r>
                      <a:r>
                        <a:rPr lang="en-US" sz="1600" b="0" i="0" u="none" strike="noStrike" kern="1200" dirty="0" smtClean="0">
                          <a:solidFill>
                            <a:schemeClr val="dk1"/>
                          </a:solidFill>
                          <a:effectLst/>
                          <a:latin typeface="+mn-lt"/>
                          <a:ea typeface="+mn-ea"/>
                          <a:cs typeface="+mn-cs"/>
                        </a:rPr>
                        <a:t>children's textile stores</a:t>
                      </a:r>
                      <a:r>
                        <a:rPr lang="en-US" sz="1600" b="0" i="0" kern="1200" dirty="0" smtClean="0">
                          <a:solidFill>
                            <a:schemeClr val="dk1"/>
                          </a:solidFill>
                          <a:effectLst/>
                          <a:latin typeface="+mn-lt"/>
                          <a:ea typeface="+mn-ea"/>
                          <a:cs typeface="+mn-cs"/>
                        </a:rPr>
                        <a:t> , she also thinks of leaving her sector for men</a:t>
                      </a:r>
                      <a:endParaRPr lang="en-US" sz="1600" dirty="0"/>
                    </a:p>
                  </a:txBody>
                  <a:tcPr/>
                </a:tc>
              </a:tr>
              <a:tr h="892921">
                <a:tc>
                  <a:txBody>
                    <a:bodyPr/>
                    <a:lstStyle/>
                    <a:p>
                      <a:pPr marL="0" marR="0" algn="ctr">
                        <a:lnSpc>
                          <a:spcPct val="115000"/>
                        </a:lnSpc>
                        <a:spcBef>
                          <a:spcPts val="0"/>
                        </a:spcBef>
                        <a:spcAft>
                          <a:spcPts val="1000"/>
                        </a:spcAft>
                      </a:pPr>
                      <a:r>
                        <a:rPr lang="en-US" sz="1800">
                          <a:effectLst/>
                          <a:latin typeface="+mn-lt"/>
                          <a:ea typeface="Times New Roman" panose="02020603050405020304" pitchFamily="18" charset="0"/>
                          <a:cs typeface="Times New Roman" panose="02020603050405020304" pitchFamily="18" charset="0"/>
                        </a:rPr>
                        <a:t>WE</a:t>
                      </a:r>
                    </a:p>
                  </a:txBody>
                  <a:tcPr marL="68580" marR="68580" marT="0" marB="0"/>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b="0" i="0" kern="1200" dirty="0" smtClean="0">
                          <a:solidFill>
                            <a:schemeClr val="dk1"/>
                          </a:solidFill>
                          <a:effectLst/>
                          <a:latin typeface="+mn-lt"/>
                          <a:ea typeface="+mn-ea"/>
                          <a:cs typeface="+mn-cs"/>
                        </a:rPr>
                        <a:t>WE Fashion, is originally a Dutch fashion chain which sells clothing, shoes, bags and other accessories. WE has approximately 240 shops.</a:t>
                      </a:r>
                      <a:endParaRPr lang="en-US" sz="1600" dirty="0"/>
                    </a:p>
                  </a:txBody>
                  <a:tcPr/>
                </a:tc>
              </a:tr>
              <a:tr h="892921">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CAMAIEU</a:t>
                      </a:r>
                    </a:p>
                  </a:txBody>
                  <a:tcPr marL="68580" marR="6858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p>
                      <a:pPr algn="ctr"/>
                      <a:endParaRPr lang="en-US" dirty="0"/>
                    </a:p>
                  </a:txBody>
                  <a:tcPr/>
                </a:tc>
                <a:tc>
                  <a:txBody>
                    <a:bodyPr/>
                    <a:lstStyle/>
                    <a:p>
                      <a:r>
                        <a:rPr lang="en-US" sz="1600" b="0" i="0" kern="1200" dirty="0" smtClean="0">
                          <a:solidFill>
                            <a:schemeClr val="dk1"/>
                          </a:solidFill>
                          <a:effectLst/>
                          <a:latin typeface="+mn-lt"/>
                          <a:ea typeface="+mn-ea"/>
                          <a:cs typeface="+mn-cs"/>
                        </a:rPr>
                        <a:t>Camaïeu is a French retail clothing company which manufactures and sells its own collections of women's clothing.</a:t>
                      </a:r>
                      <a:endParaRPr lang="en-US" sz="1600" dirty="0"/>
                    </a:p>
                  </a:txBody>
                  <a:tcPr/>
                </a:tc>
              </a:tr>
            </a:tbl>
          </a:graphicData>
        </a:graphic>
      </p:graphicFrame>
      <p:pic>
        <p:nvPicPr>
          <p:cNvPr id="5" name="Picture 4"/>
          <p:cNvPicPr>
            <a:picLocks noChangeAspect="1"/>
          </p:cNvPicPr>
          <p:nvPr/>
        </p:nvPicPr>
        <p:blipFill>
          <a:blip r:embed="rId4"/>
          <a:stretch>
            <a:fillRect/>
          </a:stretch>
        </p:blipFill>
        <p:spPr>
          <a:xfrm>
            <a:off x="1733183" y="2395250"/>
            <a:ext cx="1922175" cy="902586"/>
          </a:xfrm>
          <a:prstGeom prst="rect">
            <a:avLst/>
          </a:prstGeom>
        </p:spPr>
      </p:pic>
      <p:pic>
        <p:nvPicPr>
          <p:cNvPr id="6" name="Picture 5"/>
          <p:cNvPicPr>
            <a:picLocks noChangeAspect="1"/>
          </p:cNvPicPr>
          <p:nvPr/>
        </p:nvPicPr>
        <p:blipFill>
          <a:blip r:embed="rId5"/>
          <a:stretch>
            <a:fillRect/>
          </a:stretch>
        </p:blipFill>
        <p:spPr>
          <a:xfrm>
            <a:off x="1743751" y="3354047"/>
            <a:ext cx="2564983" cy="899410"/>
          </a:xfrm>
          <a:prstGeom prst="rect">
            <a:avLst/>
          </a:prstGeom>
        </p:spPr>
      </p:pic>
      <p:pic>
        <p:nvPicPr>
          <p:cNvPr id="7" name="Picture 6"/>
          <p:cNvPicPr>
            <a:picLocks noChangeAspect="1"/>
          </p:cNvPicPr>
          <p:nvPr/>
        </p:nvPicPr>
        <p:blipFill>
          <a:blip r:embed="rId6"/>
          <a:stretch>
            <a:fillRect/>
          </a:stretch>
        </p:blipFill>
        <p:spPr>
          <a:xfrm>
            <a:off x="1762205" y="4253457"/>
            <a:ext cx="2017618" cy="846373"/>
          </a:xfrm>
          <a:prstGeom prst="rect">
            <a:avLst/>
          </a:prstGeom>
        </p:spPr>
      </p:pic>
      <p:pic>
        <p:nvPicPr>
          <p:cNvPr id="8" name="Picture 7"/>
          <p:cNvPicPr>
            <a:picLocks noChangeAspect="1"/>
          </p:cNvPicPr>
          <p:nvPr/>
        </p:nvPicPr>
        <p:blipFill>
          <a:blip r:embed="rId7"/>
          <a:stretch>
            <a:fillRect/>
          </a:stretch>
        </p:blipFill>
        <p:spPr>
          <a:xfrm>
            <a:off x="1771000" y="5099830"/>
            <a:ext cx="2059057" cy="881243"/>
          </a:xfrm>
          <a:prstGeom prst="rect">
            <a:avLst/>
          </a:prstGeom>
        </p:spPr>
      </p:pic>
      <p:pic>
        <p:nvPicPr>
          <p:cNvPr id="9" name="Picture 8"/>
          <p:cNvPicPr>
            <a:picLocks noChangeAspect="1"/>
          </p:cNvPicPr>
          <p:nvPr/>
        </p:nvPicPr>
        <p:blipFill>
          <a:blip r:embed="rId8"/>
          <a:stretch>
            <a:fillRect/>
          </a:stretch>
        </p:blipFill>
        <p:spPr>
          <a:xfrm>
            <a:off x="1733183" y="6133906"/>
            <a:ext cx="1856452" cy="72409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23150860"/>
      </p:ext>
    </p:extLst>
  </p:cSld>
  <p:clrMapOvr>
    <a:masterClrMapping/>
  </p:clrMapOvr>
  <mc:AlternateContent xmlns:mc="http://schemas.openxmlformats.org/markup-compatibility/2006">
    <mc:Choice xmlns:p14="http://schemas.microsoft.com/office/powerpoint/2010/main" Requires="p14">
      <p:transition spd="slow" p14:dur="2000" advTm="10658"/>
    </mc:Choice>
    <mc:Fallback>
      <p:transition spd="slow" advTm="10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960421"/>
              </p:ext>
            </p:extLst>
          </p:nvPr>
        </p:nvGraphicFramePr>
        <p:xfrm>
          <a:off x="13738" y="1690688"/>
          <a:ext cx="12178260" cy="5572645"/>
        </p:xfrm>
        <a:graphic>
          <a:graphicData uri="http://schemas.openxmlformats.org/drawingml/2006/table">
            <a:tbl>
              <a:tblPr firstRow="1" bandRow="1">
                <a:tableStyleId>{5C22544A-7EE6-4342-B048-85BDC9FD1C3A}</a:tableStyleId>
              </a:tblPr>
              <a:tblGrid>
                <a:gridCol w="2166754"/>
                <a:gridCol w="2433711"/>
                <a:gridCol w="1730326"/>
                <a:gridCol w="5847469"/>
              </a:tblGrid>
              <a:tr h="846646">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64133">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BONOBO</a:t>
                      </a:r>
                    </a:p>
                  </a:txBody>
                  <a:tcPr marL="68580" marR="6858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txBody>
                  <a:tcPr/>
                </a:tc>
                <a:tc>
                  <a:txBody>
                    <a:bodyPr/>
                    <a:lstStyle/>
                    <a:p>
                      <a:r>
                        <a:rPr lang="en-US" sz="1600" b="0" i="0" kern="1200" dirty="0" smtClean="0">
                          <a:solidFill>
                            <a:schemeClr val="dk1"/>
                          </a:solidFill>
                          <a:effectLst/>
                          <a:latin typeface="+mn-lt"/>
                          <a:ea typeface="+mn-ea"/>
                          <a:cs typeface="+mn-cs"/>
                        </a:rPr>
                        <a:t>Bonobos is an e-commerce-driven apparel subsidiary of </a:t>
                      </a:r>
                      <a:r>
                        <a:rPr lang="en-US" sz="1600" b="0" i="0" kern="1200" dirty="0" err="1" smtClean="0">
                          <a:solidFill>
                            <a:schemeClr val="dk1"/>
                          </a:solidFill>
                          <a:effectLst/>
                          <a:latin typeface="+mn-lt"/>
                          <a:ea typeface="+mn-ea"/>
                          <a:cs typeface="+mn-cs"/>
                        </a:rPr>
                        <a:t>Walmart</a:t>
                      </a:r>
                      <a:r>
                        <a:rPr lang="en-US" sz="1600" b="0" i="0" kern="1200" dirty="0" smtClean="0">
                          <a:solidFill>
                            <a:schemeClr val="dk1"/>
                          </a:solidFill>
                          <a:effectLst/>
                          <a:latin typeface="+mn-lt"/>
                          <a:ea typeface="+mn-ea"/>
                          <a:cs typeface="+mn-cs"/>
                        </a:rPr>
                        <a:t> headquartered in New York City that designs and sells men's clothing.</a:t>
                      </a:r>
                      <a:endParaRPr lang="en-US" sz="1600" b="0" i="0" dirty="0"/>
                    </a:p>
                  </a:txBody>
                  <a:tcPr/>
                </a:tc>
              </a:tr>
              <a:tr h="1086127">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PHILDAR</a:t>
                      </a:r>
                    </a:p>
                  </a:txBody>
                  <a:tcPr marL="68580" marR="6858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txBody>
                  <a:tcPr/>
                </a:tc>
                <a:tc>
                  <a:txBody>
                    <a:bodyPr/>
                    <a:lstStyle/>
                    <a:p>
                      <a:r>
                        <a:rPr lang="en-US" sz="1600" b="0" i="0" kern="1200" dirty="0" err="1" smtClean="0">
                          <a:solidFill>
                            <a:schemeClr val="dk1"/>
                          </a:solidFill>
                          <a:effectLst/>
                          <a:latin typeface="+mn-lt"/>
                          <a:ea typeface="+mn-ea"/>
                          <a:cs typeface="+mn-cs"/>
                        </a:rPr>
                        <a:t>Phildar</a:t>
                      </a:r>
                      <a:r>
                        <a:rPr lang="en-US" sz="1600" b="0" i="0" kern="1200" dirty="0" smtClean="0">
                          <a:solidFill>
                            <a:schemeClr val="dk1"/>
                          </a:solidFill>
                          <a:effectLst/>
                          <a:latin typeface="+mn-lt"/>
                          <a:ea typeface="+mn-ea"/>
                          <a:cs typeface="+mn-cs"/>
                        </a:rPr>
                        <a:t> is a company </a:t>
                      </a:r>
                      <a:r>
                        <a:rPr lang="en-US" sz="1600" b="0" i="0" u="none" strike="noStrike" kern="1200" dirty="0" smtClean="0">
                          <a:solidFill>
                            <a:schemeClr val="dk1"/>
                          </a:solidFill>
                          <a:effectLst/>
                          <a:latin typeface="+mn-lt"/>
                          <a:ea typeface="+mn-ea"/>
                          <a:cs typeface="+mn-cs"/>
                        </a:rPr>
                        <a:t>French</a:t>
                      </a:r>
                      <a:r>
                        <a:rPr lang="en-US" sz="1600" b="0" i="0" kern="1200" dirty="0" smtClean="0">
                          <a:solidFill>
                            <a:schemeClr val="dk1"/>
                          </a:solidFill>
                          <a:effectLst/>
                          <a:latin typeface="+mn-lt"/>
                          <a:ea typeface="+mn-ea"/>
                          <a:cs typeface="+mn-cs"/>
                        </a:rPr>
                        <a:t> of </a:t>
                      </a:r>
                      <a:r>
                        <a:rPr lang="en-US" sz="1600" b="0" i="0" u="none" strike="noStrike" kern="1200" dirty="0" smtClean="0">
                          <a:solidFill>
                            <a:schemeClr val="dk1"/>
                          </a:solidFill>
                          <a:effectLst/>
                          <a:latin typeface="+mn-lt"/>
                          <a:ea typeface="+mn-ea"/>
                          <a:cs typeface="+mn-cs"/>
                        </a:rPr>
                        <a:t>ready-to-wear</a:t>
                      </a:r>
                      <a:r>
                        <a:rPr lang="en-US" sz="1600" b="0" i="0" kern="1200" dirty="0" smtClean="0">
                          <a:solidFill>
                            <a:schemeClr val="dk1"/>
                          </a:solidFill>
                          <a:effectLst/>
                          <a:latin typeface="+mn-lt"/>
                          <a:ea typeface="+mn-ea"/>
                          <a:cs typeface="+mn-cs"/>
                        </a:rPr>
                        <a:t> feminine and ready-to-knit. </a:t>
                      </a:r>
                      <a:r>
                        <a:rPr lang="en-US" sz="1600" b="0" i="0" kern="1200" dirty="0" err="1" smtClean="0">
                          <a:solidFill>
                            <a:schemeClr val="dk1"/>
                          </a:solidFill>
                          <a:effectLst/>
                          <a:latin typeface="+mn-lt"/>
                          <a:ea typeface="+mn-ea"/>
                          <a:cs typeface="+mn-cs"/>
                        </a:rPr>
                        <a:t>Phildar</a:t>
                      </a:r>
                      <a:r>
                        <a:rPr lang="en-US" sz="1600" b="0" i="0" kern="1200" dirty="0" smtClean="0">
                          <a:solidFill>
                            <a:schemeClr val="dk1"/>
                          </a:solidFill>
                          <a:effectLst/>
                          <a:latin typeface="+mn-lt"/>
                          <a:ea typeface="+mn-ea"/>
                          <a:cs typeface="+mn-cs"/>
                        </a:rPr>
                        <a:t> continues to grow everywhere in France in cities with more than 10,000 inhabitants and we find the brand in Europe and North America</a:t>
                      </a:r>
                    </a:p>
                    <a:p>
                      <a:endParaRPr lang="en-US" sz="1600" b="0" i="0" dirty="0"/>
                    </a:p>
                  </a:txBody>
                  <a:tcPr/>
                </a:tc>
              </a:tr>
              <a:tr h="732090">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JACADI</a:t>
                      </a:r>
                    </a:p>
                  </a:txBody>
                  <a:tcPr marL="68580" marR="6858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txBody>
                  <a:tcPr/>
                </a:tc>
                <a:tc>
                  <a:txBody>
                    <a:bodyPr/>
                    <a:lstStyle/>
                    <a:p>
                      <a:r>
                        <a:rPr lang="en-US" sz="1600" b="0" i="0" kern="1200" dirty="0" err="1" smtClean="0">
                          <a:solidFill>
                            <a:schemeClr val="dk1"/>
                          </a:solidFill>
                          <a:effectLst/>
                          <a:latin typeface="+mn-lt"/>
                          <a:ea typeface="+mn-ea"/>
                          <a:cs typeface="+mn-cs"/>
                        </a:rPr>
                        <a:t>Jacadi</a:t>
                      </a:r>
                      <a:r>
                        <a:rPr lang="en-US" sz="1600" b="0" i="0" kern="1200" dirty="0" smtClean="0">
                          <a:solidFill>
                            <a:schemeClr val="dk1"/>
                          </a:solidFill>
                          <a:effectLst/>
                          <a:latin typeface="+mn-lt"/>
                          <a:ea typeface="+mn-ea"/>
                          <a:cs typeface="+mn-cs"/>
                        </a:rPr>
                        <a:t> is a registered </a:t>
                      </a:r>
                      <a:r>
                        <a:rPr lang="en-US" sz="1600" b="0" i="0" u="none" strike="noStrike" kern="1200" dirty="0" smtClean="0">
                          <a:solidFill>
                            <a:schemeClr val="dk1"/>
                          </a:solidFill>
                          <a:effectLst/>
                          <a:latin typeface="+mn-lt"/>
                          <a:ea typeface="+mn-ea"/>
                          <a:cs typeface="+mn-cs"/>
                        </a:rPr>
                        <a:t>French</a:t>
                      </a:r>
                      <a:r>
                        <a:rPr lang="en-US" sz="1600" b="0" i="0" kern="1200" dirty="0" smtClean="0">
                          <a:solidFill>
                            <a:schemeClr val="dk1"/>
                          </a:solidFill>
                          <a:effectLst/>
                          <a:latin typeface="+mn-lt"/>
                          <a:ea typeface="+mn-ea"/>
                          <a:cs typeface="+mn-cs"/>
                        </a:rPr>
                        <a:t> of </a:t>
                      </a:r>
                      <a:r>
                        <a:rPr lang="en-US" sz="1600" b="0" i="0" u="none" strike="noStrike" kern="1200" dirty="0" smtClean="0">
                          <a:solidFill>
                            <a:schemeClr val="dk1"/>
                          </a:solidFill>
                          <a:effectLst/>
                          <a:latin typeface="+mn-lt"/>
                          <a:ea typeface="+mn-ea"/>
                          <a:cs typeface="+mn-cs"/>
                        </a:rPr>
                        <a:t>ready-to-wear</a:t>
                      </a:r>
                      <a:r>
                        <a:rPr lang="en-US" sz="1600" b="0" i="0" kern="1200" dirty="0" smtClean="0">
                          <a:solidFill>
                            <a:schemeClr val="dk1"/>
                          </a:solidFill>
                          <a:effectLst/>
                          <a:latin typeface="+mn-lt"/>
                          <a:ea typeface="+mn-ea"/>
                          <a:cs typeface="+mn-cs"/>
                        </a:rPr>
                        <a:t> specializing in children's clothing from 0 to 12 years. The brand is inspired by the clothes of France of the </a:t>
                      </a:r>
                      <a:r>
                        <a:rPr lang="en-US" sz="1600" b="0" i="0" u="none" strike="noStrike" kern="1200" dirty="0" smtClean="0">
                          <a:solidFill>
                            <a:schemeClr val="dk1"/>
                          </a:solidFill>
                          <a:effectLst/>
                          <a:latin typeface="+mn-lt"/>
                          <a:ea typeface="+mn-ea"/>
                          <a:cs typeface="+mn-cs"/>
                        </a:rPr>
                        <a:t>Belle </a:t>
                      </a:r>
                      <a:r>
                        <a:rPr lang="en-US" sz="1600" b="0" i="0" u="none" strike="noStrike" kern="1200" dirty="0" err="1" smtClean="0">
                          <a:solidFill>
                            <a:schemeClr val="dk1"/>
                          </a:solidFill>
                          <a:effectLst/>
                          <a:latin typeface="+mn-lt"/>
                          <a:ea typeface="+mn-ea"/>
                          <a:cs typeface="+mn-cs"/>
                        </a:rPr>
                        <a:t>Epoque</a:t>
                      </a:r>
                      <a:r>
                        <a:rPr lang="en-US" sz="1600" b="0" i="0" u="none" strike="noStrike" kern="1200" dirty="0" smtClean="0">
                          <a:solidFill>
                            <a:schemeClr val="dk1"/>
                          </a:solidFill>
                          <a:effectLst/>
                          <a:latin typeface="+mn-lt"/>
                          <a:ea typeface="+mn-ea"/>
                          <a:cs typeface="+mn-cs"/>
                        </a:rPr>
                        <a:t>.</a:t>
                      </a:r>
                      <a:endParaRPr lang="en-US" sz="1600" b="0" i="0" dirty="0"/>
                    </a:p>
                  </a:txBody>
                  <a:tcPr/>
                </a:tc>
              </a:tr>
              <a:tr h="864133">
                <a:tc>
                  <a:txBody>
                    <a:bodyPr/>
                    <a:lstStyle/>
                    <a:p>
                      <a:pPr algn="ctr"/>
                      <a:r>
                        <a:rPr lang="en-US" dirty="0" smtClean="0"/>
                        <a:t>KIABI</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FRANCE</a:t>
                      </a:r>
                    </a:p>
                  </a:txBody>
                  <a:tcPr/>
                </a:tc>
                <a:tc>
                  <a:txBody>
                    <a:bodyPr/>
                    <a:lstStyle/>
                    <a:p>
                      <a:r>
                        <a:rPr lang="en-US" sz="1600" b="0" i="0" kern="1200" dirty="0" err="1" smtClean="0">
                          <a:solidFill>
                            <a:schemeClr val="dk1"/>
                          </a:solidFill>
                          <a:effectLst/>
                          <a:latin typeface="+mn-lt"/>
                          <a:ea typeface="+mn-ea"/>
                          <a:cs typeface="+mn-cs"/>
                        </a:rPr>
                        <a:t>Kiabi</a:t>
                      </a:r>
                      <a:r>
                        <a:rPr lang="en-US" sz="1600" b="0" i="0" kern="1200" dirty="0" smtClean="0">
                          <a:solidFill>
                            <a:schemeClr val="dk1"/>
                          </a:solidFill>
                          <a:effectLst/>
                          <a:latin typeface="+mn-lt"/>
                          <a:ea typeface="+mn-ea"/>
                          <a:cs typeface="+mn-cs"/>
                        </a:rPr>
                        <a:t> is the French largest fashion retail brand and offers his own label products across </a:t>
                      </a:r>
                      <a:r>
                        <a:rPr lang="en-US" sz="1600" b="0" i="0" kern="1200" dirty="0" err="1" smtClean="0">
                          <a:solidFill>
                            <a:schemeClr val="dk1"/>
                          </a:solidFill>
                          <a:effectLst/>
                          <a:latin typeface="+mn-lt"/>
                          <a:ea typeface="+mn-ea"/>
                          <a:cs typeface="+mn-cs"/>
                        </a:rPr>
                        <a:t>womenswear</a:t>
                      </a:r>
                      <a:r>
                        <a:rPr lang="en-US" sz="1600" b="0" i="0" kern="1200" dirty="0" smtClean="0">
                          <a:solidFill>
                            <a:schemeClr val="dk1"/>
                          </a:solidFill>
                          <a:effectLst/>
                          <a:latin typeface="+mn-lt"/>
                          <a:ea typeface="+mn-ea"/>
                          <a:cs typeface="+mn-cs"/>
                        </a:rPr>
                        <a:t>, menswear, boys, girls and </a:t>
                      </a:r>
                      <a:r>
                        <a:rPr lang="en-US" sz="1600" b="0" i="0" kern="1200" dirty="0" err="1" smtClean="0">
                          <a:solidFill>
                            <a:schemeClr val="dk1"/>
                          </a:solidFill>
                          <a:effectLst/>
                          <a:latin typeface="+mn-lt"/>
                          <a:ea typeface="+mn-ea"/>
                          <a:cs typeface="+mn-cs"/>
                        </a:rPr>
                        <a:t>babywea</a:t>
                      </a:r>
                      <a:endParaRPr lang="en-US" sz="1600" b="0" i="0" dirty="0"/>
                    </a:p>
                  </a:txBody>
                  <a:tcPr/>
                </a:tc>
              </a:tr>
              <a:tr h="864133">
                <a:tc>
                  <a:txBody>
                    <a:bodyPr/>
                    <a:lstStyle/>
                    <a:p>
                      <a:pPr algn="ctr"/>
                      <a:r>
                        <a:rPr lang="en-US" dirty="0" smtClean="0"/>
                        <a:t>ZARA –INDITEX GROUP</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SPAIN</a:t>
                      </a:r>
                    </a:p>
                  </a:txBody>
                  <a:tcPr/>
                </a:tc>
                <a:tc>
                  <a:txBody>
                    <a:bodyPr/>
                    <a:lstStyle/>
                    <a:p>
                      <a:r>
                        <a:rPr lang="en-US" sz="1600" b="0" i="0" kern="1200" dirty="0" smtClean="0">
                          <a:solidFill>
                            <a:schemeClr val="dk1"/>
                          </a:solidFill>
                          <a:effectLst/>
                          <a:latin typeface="+mn-lt"/>
                          <a:ea typeface="+mn-ea"/>
                          <a:cs typeface="+mn-cs"/>
                        </a:rPr>
                        <a:t>Zara (retailer) ... It is the main brand of the </a:t>
                      </a:r>
                      <a:r>
                        <a:rPr lang="en-US" sz="1600" b="0" i="0" kern="1200" dirty="0" err="1" smtClean="0">
                          <a:solidFill>
                            <a:schemeClr val="dk1"/>
                          </a:solidFill>
                          <a:effectLst/>
                          <a:latin typeface="+mn-lt"/>
                          <a:ea typeface="+mn-ea"/>
                          <a:cs typeface="+mn-cs"/>
                        </a:rPr>
                        <a:t>Inditex</a:t>
                      </a:r>
                      <a:r>
                        <a:rPr lang="en-US" sz="1600" b="0" i="0" kern="1200" dirty="0" smtClean="0">
                          <a:solidFill>
                            <a:schemeClr val="dk1"/>
                          </a:solidFill>
                          <a:effectLst/>
                          <a:latin typeface="+mn-lt"/>
                          <a:ea typeface="+mn-ea"/>
                          <a:cs typeface="+mn-cs"/>
                        </a:rPr>
                        <a:t> group, Europe’s largest apparel retailer</a:t>
                      </a:r>
                      <a:endParaRPr lang="en-US" sz="1600" b="0" i="0" dirty="0"/>
                    </a:p>
                  </a:txBody>
                  <a:tcPr/>
                </a:tc>
              </a:tr>
            </a:tbl>
          </a:graphicData>
        </a:graphic>
      </p:graphicFrame>
      <p:pic>
        <p:nvPicPr>
          <p:cNvPr id="5" name="Picture 4"/>
          <p:cNvPicPr>
            <a:picLocks noChangeAspect="1"/>
          </p:cNvPicPr>
          <p:nvPr/>
        </p:nvPicPr>
        <p:blipFill>
          <a:blip r:embed="rId4"/>
          <a:stretch>
            <a:fillRect/>
          </a:stretch>
        </p:blipFill>
        <p:spPr>
          <a:xfrm>
            <a:off x="2194264" y="2602771"/>
            <a:ext cx="1704017" cy="770016"/>
          </a:xfrm>
          <a:prstGeom prst="rect">
            <a:avLst/>
          </a:prstGeom>
        </p:spPr>
      </p:pic>
      <p:pic>
        <p:nvPicPr>
          <p:cNvPr id="6" name="Picture 5"/>
          <p:cNvPicPr>
            <a:picLocks noChangeAspect="1"/>
          </p:cNvPicPr>
          <p:nvPr/>
        </p:nvPicPr>
        <p:blipFill>
          <a:blip r:embed="rId5"/>
          <a:stretch>
            <a:fillRect/>
          </a:stretch>
        </p:blipFill>
        <p:spPr>
          <a:xfrm>
            <a:off x="2171436" y="3579188"/>
            <a:ext cx="2101367" cy="912083"/>
          </a:xfrm>
          <a:prstGeom prst="rect">
            <a:avLst/>
          </a:prstGeom>
        </p:spPr>
      </p:pic>
      <p:pic>
        <p:nvPicPr>
          <p:cNvPr id="7" name="Picture 6"/>
          <p:cNvPicPr>
            <a:picLocks noChangeAspect="1"/>
          </p:cNvPicPr>
          <p:nvPr/>
        </p:nvPicPr>
        <p:blipFill>
          <a:blip r:embed="rId6"/>
          <a:stretch>
            <a:fillRect/>
          </a:stretch>
        </p:blipFill>
        <p:spPr>
          <a:xfrm>
            <a:off x="2194264" y="4622375"/>
            <a:ext cx="2009941" cy="886738"/>
          </a:xfrm>
          <a:prstGeom prst="rect">
            <a:avLst/>
          </a:prstGeom>
        </p:spPr>
      </p:pic>
      <p:pic>
        <p:nvPicPr>
          <p:cNvPr id="8" name="Picture 7"/>
          <p:cNvPicPr>
            <a:picLocks noChangeAspect="1"/>
          </p:cNvPicPr>
          <p:nvPr/>
        </p:nvPicPr>
        <p:blipFill>
          <a:blip r:embed="rId7"/>
          <a:stretch>
            <a:fillRect/>
          </a:stretch>
        </p:blipFill>
        <p:spPr>
          <a:xfrm>
            <a:off x="2194264" y="5509113"/>
            <a:ext cx="1345760" cy="870312"/>
          </a:xfrm>
          <a:prstGeom prst="rect">
            <a:avLst/>
          </a:prstGeom>
        </p:spPr>
      </p:pic>
      <p:pic>
        <p:nvPicPr>
          <p:cNvPr id="9" name="Picture 8"/>
          <p:cNvPicPr>
            <a:picLocks noChangeAspect="1"/>
          </p:cNvPicPr>
          <p:nvPr/>
        </p:nvPicPr>
        <p:blipFill>
          <a:blip r:embed="rId8"/>
          <a:stretch>
            <a:fillRect/>
          </a:stretch>
        </p:blipFill>
        <p:spPr>
          <a:xfrm>
            <a:off x="2140607" y="6486920"/>
            <a:ext cx="2493331" cy="742159"/>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76584359"/>
      </p:ext>
    </p:extLst>
  </p:cSld>
  <p:clrMapOvr>
    <a:masterClrMapping/>
  </p:clrMapOvr>
  <mc:AlternateContent xmlns:mc="http://schemas.openxmlformats.org/markup-compatibility/2006">
    <mc:Choice xmlns:p14="http://schemas.microsoft.com/office/powerpoint/2010/main" Requires="p14">
      <p:transition spd="slow" p14:dur="2000" advTm="20864"/>
    </mc:Choice>
    <mc:Fallback>
      <p:transition spd="slow" advTm="20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5865467"/>
              </p:ext>
            </p:extLst>
          </p:nvPr>
        </p:nvGraphicFramePr>
        <p:xfrm>
          <a:off x="13738" y="1690688"/>
          <a:ext cx="12178264" cy="5167314"/>
        </p:xfrm>
        <a:graphic>
          <a:graphicData uri="http://schemas.openxmlformats.org/drawingml/2006/table">
            <a:tbl>
              <a:tblPr firstRow="1" bandRow="1">
                <a:tableStyleId>{5C22544A-7EE6-4342-B048-85BDC9FD1C3A}</a:tableStyleId>
              </a:tblPr>
              <a:tblGrid>
                <a:gridCol w="1927604"/>
                <a:gridCol w="2700996"/>
                <a:gridCol w="1772530"/>
                <a:gridCol w="5777134"/>
              </a:tblGrid>
              <a:tr h="790384">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75386">
                <a:tc>
                  <a:txBody>
                    <a:bodyPr/>
                    <a:lstStyle/>
                    <a:p>
                      <a:pPr algn="ctr"/>
                      <a:r>
                        <a:rPr lang="en-US" dirty="0" smtClean="0"/>
                        <a:t>GU</a:t>
                      </a:r>
                      <a:endParaRPr lang="en-US" dirty="0"/>
                    </a:p>
                  </a:txBody>
                  <a:tcPr/>
                </a:tc>
                <a:tc>
                  <a:txBody>
                    <a:bodyPr/>
                    <a:lstStyle/>
                    <a:p>
                      <a:endParaRPr lang="en-US" dirty="0"/>
                    </a:p>
                  </a:txBody>
                  <a:tcPr/>
                </a:tc>
                <a:tc>
                  <a:txBody>
                    <a:bodyPr/>
                    <a:lstStyle/>
                    <a:p>
                      <a:pPr algn="ctr"/>
                      <a:r>
                        <a:rPr lang="en-US" dirty="0" smtClean="0"/>
                        <a:t>JAPAN</a:t>
                      </a:r>
                      <a:endParaRPr lang="en-US" dirty="0"/>
                    </a:p>
                  </a:txBody>
                  <a:tcPr/>
                </a:tc>
                <a:tc>
                  <a:txBody>
                    <a:bodyPr/>
                    <a:lstStyle/>
                    <a:p>
                      <a:r>
                        <a:rPr lang="en-US" sz="1600" b="0" i="0" kern="1200" dirty="0" smtClean="0">
                          <a:solidFill>
                            <a:schemeClr val="dk1"/>
                          </a:solidFill>
                          <a:effectLst/>
                          <a:latin typeface="+mn-lt"/>
                          <a:ea typeface="+mn-ea"/>
                          <a:cs typeface="+mn-cs"/>
                        </a:rPr>
                        <a:t>G.U. is a Japanese discount casual wear designer, manufacturer and retailer, with 280 stores across the country.</a:t>
                      </a:r>
                      <a:endParaRPr lang="en-US" sz="1600" b="0" i="0" dirty="0"/>
                    </a:p>
                  </a:txBody>
                  <a:tcPr/>
                </a:tc>
              </a:tr>
              <a:tr h="875386">
                <a:tc>
                  <a:txBody>
                    <a:bodyPr/>
                    <a:lstStyle/>
                    <a:p>
                      <a:pPr algn="ctr"/>
                      <a:r>
                        <a:rPr lang="en-US" sz="1800" kern="1200" dirty="0" smtClean="0">
                          <a:solidFill>
                            <a:schemeClr val="dk1"/>
                          </a:solidFill>
                          <a:effectLst/>
                          <a:latin typeface="+mn-lt"/>
                          <a:ea typeface="+mn-ea"/>
                          <a:cs typeface="+mn-cs"/>
                        </a:rPr>
                        <a:t>EL CORTE</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SPAIN</a:t>
                      </a:r>
                    </a:p>
                    <a:p>
                      <a:pPr algn="ctr"/>
                      <a:endParaRPr lang="en-US" dirty="0"/>
                    </a:p>
                  </a:txBody>
                  <a:tcPr/>
                </a:tc>
                <a:tc>
                  <a:txBody>
                    <a:bodyPr/>
                    <a:lstStyle/>
                    <a:p>
                      <a:r>
                        <a:rPr lang="en-US" sz="1600" b="0" i="0" kern="1200" dirty="0" smtClean="0">
                          <a:solidFill>
                            <a:schemeClr val="dk1"/>
                          </a:solidFill>
                          <a:effectLst/>
                          <a:latin typeface="+mn-lt"/>
                          <a:ea typeface="+mn-ea"/>
                          <a:cs typeface="+mn-cs"/>
                        </a:rPr>
                        <a:t>Headquartered in Madrid, is the biggest department store group in Europe and ranks fourth worldwide.</a:t>
                      </a:r>
                      <a:endParaRPr lang="en-US" sz="1600" b="0" i="0" dirty="0"/>
                    </a:p>
                  </a:txBody>
                  <a:tcPr/>
                </a:tc>
              </a:tr>
              <a:tr h="875386">
                <a:tc>
                  <a:txBody>
                    <a:bodyPr/>
                    <a:lstStyle/>
                    <a:p>
                      <a:pPr algn="ctr"/>
                      <a:r>
                        <a:rPr lang="en-US" dirty="0" smtClean="0"/>
                        <a:t>PALM GROVE</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SPAIN</a:t>
                      </a:r>
                    </a:p>
                    <a:p>
                      <a:pPr algn="ctr"/>
                      <a:endParaRPr lang="en-US" dirty="0"/>
                    </a:p>
                  </a:txBody>
                  <a:tcPr/>
                </a:tc>
                <a:tc>
                  <a:txBody>
                    <a:bodyPr/>
                    <a:lstStyle/>
                    <a:p>
                      <a:r>
                        <a:rPr lang="en-US" sz="1600" b="0" i="0" kern="1200" dirty="0" smtClean="0">
                          <a:solidFill>
                            <a:schemeClr val="dk1"/>
                          </a:solidFill>
                          <a:effectLst/>
                          <a:latin typeface="+mn-lt"/>
                          <a:ea typeface="+mn-ea"/>
                          <a:cs typeface="+mn-cs"/>
                        </a:rPr>
                        <a:t>Palm Grove produce a range of golf clothing including polo shirts and sweaters</a:t>
                      </a:r>
                      <a:endParaRPr lang="en-US" sz="1600" b="0" i="0" dirty="0"/>
                    </a:p>
                  </a:txBody>
                  <a:tcPr/>
                </a:tc>
              </a:tr>
              <a:tr h="875386">
                <a:tc>
                  <a:txBody>
                    <a:bodyPr/>
                    <a:lstStyle/>
                    <a:p>
                      <a:pPr algn="ctr"/>
                      <a:r>
                        <a:rPr lang="en-US" dirty="0" smtClean="0"/>
                        <a:t>MANGO</a:t>
                      </a:r>
                      <a:endParaRPr lang="en-US" dirty="0"/>
                    </a:p>
                  </a:txBody>
                  <a:tcPr/>
                </a:tc>
                <a:tc>
                  <a:txBody>
                    <a:bodyPr/>
                    <a:lstStyle/>
                    <a:p>
                      <a:endParaRPr lang="en-US" dirty="0"/>
                    </a:p>
                  </a:txBody>
                  <a:tcPr/>
                </a:tc>
                <a:tc>
                  <a:txBody>
                    <a:bodyPr/>
                    <a:lstStyle/>
                    <a:p>
                      <a:pPr algn="ctr"/>
                      <a:r>
                        <a:rPr lang="en-US" dirty="0" smtClean="0"/>
                        <a:t>SPAIN</a:t>
                      </a:r>
                      <a:endParaRPr lang="en-US" dirty="0"/>
                    </a:p>
                  </a:txBody>
                  <a:tcPr/>
                </a:tc>
                <a:tc>
                  <a:txBody>
                    <a:bodyPr/>
                    <a:lstStyle/>
                    <a:p>
                      <a:r>
                        <a:rPr lang="en-US" sz="1600" b="0" i="0" kern="1200" dirty="0" smtClean="0">
                          <a:solidFill>
                            <a:schemeClr val="dk1"/>
                          </a:solidFill>
                          <a:effectLst/>
                          <a:latin typeface="+mn-lt"/>
                          <a:ea typeface="+mn-ea"/>
                          <a:cs typeface="+mn-cs"/>
                        </a:rPr>
                        <a:t>A Spanish clothing design and manufacturing company, founded in Barcelona, Catalonia,</a:t>
                      </a:r>
                      <a:endParaRPr lang="en-US" sz="1600" b="0" i="0" dirty="0"/>
                    </a:p>
                  </a:txBody>
                  <a:tcPr/>
                </a:tc>
              </a:tr>
              <a:tr h="875386">
                <a:tc>
                  <a:txBody>
                    <a:bodyPr/>
                    <a:lstStyle/>
                    <a:p>
                      <a:pPr algn="ctr"/>
                      <a:r>
                        <a:rPr lang="en-US" dirty="0" smtClean="0"/>
                        <a:t>MAYORAL</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SPAIN</a:t>
                      </a:r>
                    </a:p>
                    <a:p>
                      <a:pPr algn="ctr"/>
                      <a:endParaRPr lang="en-US" dirty="0"/>
                    </a:p>
                  </a:txBody>
                  <a:tcPr/>
                </a:tc>
                <a:tc>
                  <a:txBody>
                    <a:bodyPr/>
                    <a:lstStyle/>
                    <a:p>
                      <a:r>
                        <a:rPr lang="en-US" sz="1600" b="0" i="0" kern="1200" dirty="0" smtClean="0">
                          <a:solidFill>
                            <a:schemeClr val="dk1"/>
                          </a:solidFill>
                          <a:effectLst/>
                          <a:latin typeface="+mn-lt"/>
                          <a:ea typeface="+mn-ea"/>
                          <a:cs typeface="+mn-cs"/>
                        </a:rPr>
                        <a:t>Mayoral, a Spanish Children's Fashion Company</a:t>
                      </a:r>
                      <a:r>
                        <a:rPr lang="en-US"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presents their collection of clothes and accessories for new born, plus boys and girls clothing.</a:t>
                      </a:r>
                      <a:endParaRPr lang="en-US" sz="1600" b="0" i="0" dirty="0"/>
                    </a:p>
                  </a:txBody>
                  <a:tcPr/>
                </a:tc>
              </a:tr>
            </a:tbl>
          </a:graphicData>
        </a:graphic>
      </p:graphicFrame>
      <p:pic>
        <p:nvPicPr>
          <p:cNvPr id="5" name="Picture 4"/>
          <p:cNvPicPr>
            <a:picLocks noChangeAspect="1"/>
          </p:cNvPicPr>
          <p:nvPr/>
        </p:nvPicPr>
        <p:blipFill>
          <a:blip r:embed="rId5"/>
          <a:stretch>
            <a:fillRect/>
          </a:stretch>
        </p:blipFill>
        <p:spPr>
          <a:xfrm>
            <a:off x="1903147" y="2529909"/>
            <a:ext cx="1891963" cy="812897"/>
          </a:xfrm>
          <a:prstGeom prst="rect">
            <a:avLst/>
          </a:prstGeom>
        </p:spPr>
      </p:pic>
      <p:pic>
        <p:nvPicPr>
          <p:cNvPr id="6" name="Picture 5"/>
          <p:cNvPicPr>
            <a:picLocks noChangeAspect="1"/>
          </p:cNvPicPr>
          <p:nvPr/>
        </p:nvPicPr>
        <p:blipFill>
          <a:blip r:embed="rId6"/>
          <a:stretch>
            <a:fillRect/>
          </a:stretch>
        </p:blipFill>
        <p:spPr>
          <a:xfrm>
            <a:off x="1903147" y="3342806"/>
            <a:ext cx="2689812" cy="839221"/>
          </a:xfrm>
          <a:prstGeom prst="rect">
            <a:avLst/>
          </a:prstGeom>
        </p:spPr>
      </p:pic>
      <p:pic>
        <p:nvPicPr>
          <p:cNvPr id="7" name="Picture 6"/>
          <p:cNvPicPr>
            <a:picLocks noChangeAspect="1"/>
          </p:cNvPicPr>
          <p:nvPr/>
        </p:nvPicPr>
        <p:blipFill>
          <a:blip r:embed="rId7"/>
          <a:stretch>
            <a:fillRect/>
          </a:stretch>
        </p:blipFill>
        <p:spPr>
          <a:xfrm>
            <a:off x="1928115" y="4182025"/>
            <a:ext cx="1438698" cy="929619"/>
          </a:xfrm>
          <a:prstGeom prst="rect">
            <a:avLst/>
          </a:prstGeom>
        </p:spPr>
      </p:pic>
      <p:pic>
        <p:nvPicPr>
          <p:cNvPr id="8" name="Picture 7"/>
          <p:cNvPicPr/>
          <p:nvPr/>
        </p:nvPicPr>
        <p:blipFill>
          <a:blip r:embed="rId8"/>
          <a:stretch>
            <a:fillRect/>
          </a:stretch>
        </p:blipFill>
        <p:spPr>
          <a:xfrm>
            <a:off x="1933192" y="5052490"/>
            <a:ext cx="1286377" cy="884421"/>
          </a:xfrm>
          <a:prstGeom prst="rect">
            <a:avLst/>
          </a:prstGeom>
        </p:spPr>
      </p:pic>
      <p:pic>
        <p:nvPicPr>
          <p:cNvPr id="9" name="Picture 8"/>
          <p:cNvPicPr>
            <a:picLocks noChangeAspect="1"/>
          </p:cNvPicPr>
          <p:nvPr/>
        </p:nvPicPr>
        <p:blipFill>
          <a:blip r:embed="rId9"/>
          <a:stretch>
            <a:fillRect/>
          </a:stretch>
        </p:blipFill>
        <p:spPr>
          <a:xfrm>
            <a:off x="1933192" y="5996066"/>
            <a:ext cx="2295558" cy="86193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2989530"/>
      </p:ext>
    </p:extLst>
  </p:cSld>
  <p:clrMapOvr>
    <a:masterClrMapping/>
  </p:clrMapOvr>
  <mc:AlternateContent xmlns:mc="http://schemas.openxmlformats.org/markup-compatibility/2006">
    <mc:Choice xmlns:p14="http://schemas.microsoft.com/office/powerpoint/2010/main" Requires="p14">
      <p:transition spd="slow" p14:dur="2000" advTm="22365"/>
    </mc:Choice>
    <mc:Fallback>
      <p:transition spd="slow" advTm="22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6039813"/>
              </p:ext>
            </p:extLst>
          </p:nvPr>
        </p:nvGraphicFramePr>
        <p:xfrm>
          <a:off x="0" y="1690688"/>
          <a:ext cx="12192000" cy="5167314"/>
        </p:xfrm>
        <a:graphic>
          <a:graphicData uri="http://schemas.openxmlformats.org/drawingml/2006/table">
            <a:tbl>
              <a:tblPr firstRow="1" bandRow="1">
                <a:tableStyleId>{5C22544A-7EE6-4342-B048-85BDC9FD1C3A}</a:tableStyleId>
              </a:tblPr>
              <a:tblGrid>
                <a:gridCol w="1716258"/>
                <a:gridCol w="2743200"/>
                <a:gridCol w="1927274"/>
                <a:gridCol w="5805268"/>
              </a:tblGrid>
              <a:tr h="874659">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58531">
                <a:tc>
                  <a:txBody>
                    <a:bodyPr/>
                    <a:lstStyle/>
                    <a:p>
                      <a:pPr algn="ctr"/>
                      <a:r>
                        <a:rPr lang="en-US" dirty="0" smtClean="0"/>
                        <a:t>Benetton</a:t>
                      </a:r>
                      <a:endParaRPr lang="en-US" dirty="0"/>
                    </a:p>
                  </a:txBody>
                  <a:tcPr/>
                </a:tc>
                <a:tc>
                  <a:txBody>
                    <a:bodyPr/>
                    <a:lstStyle/>
                    <a:p>
                      <a:pPr algn="l"/>
                      <a:endParaRPr lang="en-US" dirty="0"/>
                    </a:p>
                  </a:txBody>
                  <a:tcPr/>
                </a:tc>
                <a:tc>
                  <a:txBody>
                    <a:bodyPr/>
                    <a:lstStyle/>
                    <a:p>
                      <a:pPr algn="ctr"/>
                      <a:r>
                        <a:rPr lang="en-US" dirty="0" smtClean="0"/>
                        <a:t>ITALY</a:t>
                      </a:r>
                      <a:endParaRPr lang="en-US" dirty="0"/>
                    </a:p>
                  </a:txBody>
                  <a:tcPr/>
                </a:tc>
                <a:tc>
                  <a:txBody>
                    <a:bodyPr/>
                    <a:lstStyle/>
                    <a:p>
                      <a:r>
                        <a:rPr lang="en-US" sz="1600" i="0" dirty="0" smtClean="0"/>
                        <a:t>Introduced Garment Dyeing</a:t>
                      </a:r>
                      <a:endParaRPr lang="en-US" sz="1600" i="0" dirty="0"/>
                    </a:p>
                  </a:txBody>
                  <a:tcPr/>
                </a:tc>
              </a:tr>
              <a:tr h="858531">
                <a:tc>
                  <a:txBody>
                    <a:bodyPr/>
                    <a:lstStyle/>
                    <a:p>
                      <a:pPr algn="ctr"/>
                      <a:r>
                        <a:rPr lang="en-US" dirty="0" smtClean="0"/>
                        <a:t>TERRANOVA</a:t>
                      </a:r>
                      <a:endParaRPr lang="en-US" dirty="0"/>
                    </a:p>
                  </a:txBody>
                  <a:tcPr/>
                </a:tc>
                <a:tc>
                  <a:txBody>
                    <a:bodyPr/>
                    <a:lstStyle/>
                    <a:p>
                      <a:pPr algn="l"/>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ITALY</a:t>
                      </a:r>
                    </a:p>
                    <a:p>
                      <a:pPr algn="ctr"/>
                      <a:endParaRPr lang="en-US" dirty="0"/>
                    </a:p>
                  </a:txBody>
                  <a:tcPr/>
                </a:tc>
                <a:tc>
                  <a:txBody>
                    <a:bodyPr/>
                    <a:lstStyle/>
                    <a:p>
                      <a:r>
                        <a:rPr lang="en-US" sz="1600" b="0" i="0" kern="1200" dirty="0" err="1" smtClean="0">
                          <a:solidFill>
                            <a:schemeClr val="dk1"/>
                          </a:solidFill>
                          <a:effectLst/>
                          <a:latin typeface="+mn-lt"/>
                          <a:ea typeface="+mn-ea"/>
                          <a:cs typeface="+mn-cs"/>
                        </a:rPr>
                        <a:t>Terranova</a:t>
                      </a:r>
                      <a:r>
                        <a:rPr lang="en-US" sz="1600" b="0" i="0" kern="1200" dirty="0" smtClean="0">
                          <a:solidFill>
                            <a:schemeClr val="dk1"/>
                          </a:solidFill>
                          <a:effectLst/>
                          <a:latin typeface="+mn-lt"/>
                          <a:ea typeface="+mn-ea"/>
                          <a:cs typeface="+mn-cs"/>
                        </a:rPr>
                        <a:t> - is a successful and well-known Italian company, which specialized design, development, manufacture and sale of youth clothing</a:t>
                      </a:r>
                      <a:endParaRPr lang="en-US" sz="1600" b="0" i="0" dirty="0"/>
                    </a:p>
                  </a:txBody>
                  <a:tcPr/>
                </a:tc>
              </a:tr>
              <a:tr h="858531">
                <a:tc>
                  <a:txBody>
                    <a:bodyPr/>
                    <a:lstStyle/>
                    <a:p>
                      <a:pPr algn="ctr"/>
                      <a:r>
                        <a:rPr lang="en-US" dirty="0" smtClean="0"/>
                        <a:t>KAPPA</a:t>
                      </a:r>
                      <a:endParaRPr lang="en-US" dirty="0"/>
                    </a:p>
                  </a:txBody>
                  <a:tcPr/>
                </a:tc>
                <a:tc>
                  <a:txBody>
                    <a:bodyPr/>
                    <a:lstStyle/>
                    <a:p>
                      <a:pPr algn="l"/>
                      <a:endParaRPr lang="en-US" dirty="0"/>
                    </a:p>
                  </a:txBody>
                  <a:tcPr/>
                </a:tc>
                <a:tc>
                  <a:txBody>
                    <a:bodyPr/>
                    <a:lstStyle/>
                    <a:p>
                      <a:pPr algn="ctr"/>
                      <a:r>
                        <a:rPr lang="en-US" sz="2000" b="0" dirty="0" smtClean="0"/>
                        <a:t>ITALY</a:t>
                      </a:r>
                      <a:endParaRPr lang="en-US" sz="2000" b="0" dirty="0"/>
                    </a:p>
                  </a:txBody>
                  <a:tcPr/>
                </a:tc>
                <a:tc>
                  <a:txBody>
                    <a:bodyPr/>
                    <a:lstStyle/>
                    <a:p>
                      <a:r>
                        <a:rPr lang="en-US" sz="1600" i="0" dirty="0" smtClean="0"/>
                        <a:t>Turin</a:t>
                      </a:r>
                      <a:r>
                        <a:rPr lang="en-US" sz="1600" i="0" baseline="0" dirty="0" smtClean="0"/>
                        <a:t> based Italian company, popular for sports wear and textile. Founded 1926 and 1967 it became Kappa.</a:t>
                      </a:r>
                      <a:r>
                        <a:rPr lang="en-US" sz="1600" i="0" dirty="0" smtClean="0"/>
                        <a:t> </a:t>
                      </a:r>
                      <a:endParaRPr lang="en-US" sz="1600" i="0" dirty="0"/>
                    </a:p>
                  </a:txBody>
                  <a:tcPr/>
                </a:tc>
              </a:tr>
              <a:tr h="858531">
                <a:tc>
                  <a:txBody>
                    <a:bodyPr/>
                    <a:lstStyle/>
                    <a:p>
                      <a:pPr algn="ctr"/>
                      <a:r>
                        <a:rPr lang="en-US" dirty="0" smtClean="0"/>
                        <a:t>KAPPAHL</a:t>
                      </a:r>
                      <a:endParaRPr lang="en-US" dirty="0"/>
                    </a:p>
                  </a:txBody>
                  <a:tcPr/>
                </a:tc>
                <a:tc>
                  <a:txBody>
                    <a:bodyPr/>
                    <a:lstStyle/>
                    <a:p>
                      <a:pPr algn="l"/>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t>SWEDEN</a:t>
                      </a:r>
                    </a:p>
                    <a:p>
                      <a:pPr algn="ctr"/>
                      <a:endParaRPr lang="en-US" sz="2000" b="0" dirty="0"/>
                    </a:p>
                  </a:txBody>
                  <a:tcPr/>
                </a:tc>
                <a:tc>
                  <a:txBody>
                    <a:bodyPr/>
                    <a:lstStyle/>
                    <a:p>
                      <a:r>
                        <a:rPr lang="en-US" sz="1600" b="0" i="0" kern="1200" dirty="0" smtClean="0">
                          <a:solidFill>
                            <a:schemeClr val="dk1"/>
                          </a:solidFill>
                          <a:effectLst/>
                          <a:latin typeface="+mn-lt"/>
                          <a:ea typeface="+mn-ea"/>
                          <a:cs typeface="+mn-cs"/>
                        </a:rPr>
                        <a:t>"Affordable fashion for many people" and one is aimed at women, men and children with a special focus on women in the middle of life.</a:t>
                      </a:r>
                      <a:endParaRPr lang="en-US" sz="1600" i="0" dirty="0"/>
                    </a:p>
                  </a:txBody>
                  <a:tcPr/>
                </a:tc>
              </a:tr>
              <a:tr h="858531">
                <a:tc>
                  <a:txBody>
                    <a:bodyPr/>
                    <a:lstStyle/>
                    <a:p>
                      <a:pPr algn="ctr"/>
                      <a:r>
                        <a:rPr lang="en-US" dirty="0" smtClean="0"/>
                        <a:t>LINDEX</a:t>
                      </a:r>
                      <a:endParaRPr lang="en-US" dirty="0"/>
                    </a:p>
                  </a:txBody>
                  <a:tcPr/>
                </a:tc>
                <a:tc>
                  <a:txBody>
                    <a:bodyPr/>
                    <a:lstStyle/>
                    <a:p>
                      <a:pPr algn="l"/>
                      <a:endParaRPr lang="en-US" dirty="0"/>
                    </a:p>
                  </a:txBody>
                  <a:tcPr/>
                </a:tc>
                <a:tc>
                  <a:txBody>
                    <a:bodyPr/>
                    <a:lstStyle/>
                    <a:p>
                      <a:pPr algn="ctr"/>
                      <a:r>
                        <a:rPr lang="en-US" sz="2000" b="0" dirty="0" smtClean="0"/>
                        <a:t>SWEDEN</a:t>
                      </a:r>
                      <a:endParaRPr lang="en-US" sz="2000" b="0" dirty="0"/>
                    </a:p>
                  </a:txBody>
                  <a:tcPr/>
                </a:tc>
                <a:tc>
                  <a:txBody>
                    <a:bodyPr/>
                    <a:lstStyle/>
                    <a:p>
                      <a:r>
                        <a:rPr lang="en-US" sz="1600" b="0" i="0" kern="1200" dirty="0" err="1" smtClean="0">
                          <a:solidFill>
                            <a:schemeClr val="dk1"/>
                          </a:solidFill>
                          <a:effectLst/>
                          <a:latin typeface="+mn-lt"/>
                          <a:ea typeface="+mn-ea"/>
                          <a:cs typeface="+mn-cs"/>
                        </a:rPr>
                        <a:t>Lindex</a:t>
                      </a:r>
                      <a:r>
                        <a:rPr lang="en-US" sz="1600" b="0" i="0" kern="1200" dirty="0" smtClean="0">
                          <a:solidFill>
                            <a:schemeClr val="dk1"/>
                          </a:solidFill>
                          <a:effectLst/>
                          <a:latin typeface="+mn-lt"/>
                          <a:ea typeface="+mn-ea"/>
                          <a:cs typeface="+mn-cs"/>
                        </a:rPr>
                        <a:t> is a Swedish owned fashion chain within the </a:t>
                      </a:r>
                      <a:r>
                        <a:rPr lang="en-US" sz="1600" b="0" i="0" kern="1200" dirty="0" err="1" smtClean="0">
                          <a:solidFill>
                            <a:schemeClr val="dk1"/>
                          </a:solidFill>
                          <a:effectLst/>
                          <a:latin typeface="+mn-lt"/>
                          <a:ea typeface="+mn-ea"/>
                          <a:cs typeface="+mn-cs"/>
                        </a:rPr>
                        <a:t>Stockmann</a:t>
                      </a:r>
                      <a:r>
                        <a:rPr lang="en-US" sz="1600" b="0" i="0" kern="1200" dirty="0" smtClean="0">
                          <a:solidFill>
                            <a:schemeClr val="dk1"/>
                          </a:solidFill>
                          <a:effectLst/>
                          <a:latin typeface="+mn-lt"/>
                          <a:ea typeface="+mn-ea"/>
                          <a:cs typeface="+mn-cs"/>
                        </a:rPr>
                        <a:t> Group. The company has around 480 stores in 18 markets.</a:t>
                      </a:r>
                      <a:endParaRPr lang="en-US" sz="1600" i="0" dirty="0"/>
                    </a:p>
                  </a:txBody>
                  <a:tcPr/>
                </a:tc>
              </a:tr>
            </a:tbl>
          </a:graphicData>
        </a:graphic>
      </p:graphicFrame>
      <p:pic>
        <p:nvPicPr>
          <p:cNvPr id="5" name="Picture 4"/>
          <p:cNvPicPr>
            <a:picLocks noChangeAspect="1"/>
          </p:cNvPicPr>
          <p:nvPr/>
        </p:nvPicPr>
        <p:blipFill>
          <a:blip r:embed="rId4"/>
          <a:stretch>
            <a:fillRect/>
          </a:stretch>
        </p:blipFill>
        <p:spPr>
          <a:xfrm>
            <a:off x="1856196" y="2584591"/>
            <a:ext cx="2030839" cy="833165"/>
          </a:xfrm>
          <a:prstGeom prst="rect">
            <a:avLst/>
          </a:prstGeom>
        </p:spPr>
      </p:pic>
      <p:pic>
        <p:nvPicPr>
          <p:cNvPr id="6" name="Picture 5"/>
          <p:cNvPicPr>
            <a:picLocks noChangeAspect="1"/>
          </p:cNvPicPr>
          <p:nvPr/>
        </p:nvPicPr>
        <p:blipFill>
          <a:blip r:embed="rId5"/>
          <a:stretch>
            <a:fillRect/>
          </a:stretch>
        </p:blipFill>
        <p:spPr>
          <a:xfrm>
            <a:off x="1821105" y="3417755"/>
            <a:ext cx="2477081" cy="893903"/>
          </a:xfrm>
          <a:prstGeom prst="rect">
            <a:avLst/>
          </a:prstGeom>
        </p:spPr>
      </p:pic>
      <p:pic>
        <p:nvPicPr>
          <p:cNvPr id="8" name="Picture 7"/>
          <p:cNvPicPr>
            <a:picLocks noChangeAspect="1"/>
          </p:cNvPicPr>
          <p:nvPr/>
        </p:nvPicPr>
        <p:blipFill>
          <a:blip r:embed="rId6"/>
          <a:stretch>
            <a:fillRect/>
          </a:stretch>
        </p:blipFill>
        <p:spPr>
          <a:xfrm>
            <a:off x="1809131" y="5117978"/>
            <a:ext cx="2077904" cy="905753"/>
          </a:xfrm>
          <a:prstGeom prst="rect">
            <a:avLst/>
          </a:prstGeom>
        </p:spPr>
      </p:pic>
      <p:pic>
        <p:nvPicPr>
          <p:cNvPr id="9" name="Picture 8"/>
          <p:cNvPicPr>
            <a:picLocks noChangeAspect="1"/>
          </p:cNvPicPr>
          <p:nvPr/>
        </p:nvPicPr>
        <p:blipFill>
          <a:blip r:embed="rId7"/>
          <a:stretch>
            <a:fillRect/>
          </a:stretch>
        </p:blipFill>
        <p:spPr>
          <a:xfrm>
            <a:off x="1856196" y="6023731"/>
            <a:ext cx="2360368" cy="746361"/>
          </a:xfrm>
          <a:prstGeom prst="rect">
            <a:avLst/>
          </a:prstGeom>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6196" y="4311658"/>
            <a:ext cx="12858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08250422"/>
      </p:ext>
    </p:extLst>
  </p:cSld>
  <p:clrMapOvr>
    <a:masterClrMapping/>
  </p:clrMapOvr>
  <mc:AlternateContent xmlns:mc="http://schemas.openxmlformats.org/markup-compatibility/2006">
    <mc:Choice xmlns:p14="http://schemas.microsoft.com/office/powerpoint/2010/main" Requires="p14">
      <p:transition spd="slow" p14:dur="2000" advTm="29629"/>
    </mc:Choice>
    <mc:Fallback>
      <p:transition spd="slow" advTm="29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206"/>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649399"/>
              </p:ext>
            </p:extLst>
          </p:nvPr>
        </p:nvGraphicFramePr>
        <p:xfrm>
          <a:off x="0" y="1540812"/>
          <a:ext cx="12192000" cy="5528648"/>
        </p:xfrm>
        <a:graphic>
          <a:graphicData uri="http://schemas.openxmlformats.org/drawingml/2006/table">
            <a:tbl>
              <a:tblPr firstRow="1" bandRow="1">
                <a:tableStyleId>{5C22544A-7EE6-4342-B048-85BDC9FD1C3A}</a:tableStyleId>
              </a:tblPr>
              <a:tblGrid>
                <a:gridCol w="1885071"/>
                <a:gridCol w="2194560"/>
                <a:gridCol w="1899138"/>
                <a:gridCol w="6213231"/>
              </a:tblGrid>
              <a:tr h="892835">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84871">
                <a:tc>
                  <a:txBody>
                    <a:bodyPr/>
                    <a:lstStyle/>
                    <a:p>
                      <a:pPr algn="ctr"/>
                      <a:r>
                        <a:rPr lang="en-US" dirty="0" smtClean="0"/>
                        <a:t>H &amp; M</a:t>
                      </a:r>
                      <a:endParaRPr lang="en-US" dirty="0"/>
                    </a:p>
                  </a:txBody>
                  <a:tcPr/>
                </a:tc>
                <a:tc>
                  <a:txBody>
                    <a:bodyPr/>
                    <a:lstStyle/>
                    <a:p>
                      <a:endParaRPr lang="en-US" dirty="0"/>
                    </a:p>
                  </a:txBody>
                  <a:tcPr/>
                </a:tc>
                <a:tc>
                  <a:txBody>
                    <a:bodyPr/>
                    <a:lstStyle/>
                    <a:p>
                      <a:pPr algn="ctr"/>
                      <a:r>
                        <a:rPr lang="en-US" dirty="0" smtClean="0"/>
                        <a:t>SWEDEN</a:t>
                      </a:r>
                      <a:endParaRPr lang="en-US" dirty="0"/>
                    </a:p>
                  </a:txBody>
                  <a:tcPr/>
                </a:tc>
                <a:tc>
                  <a:txBody>
                    <a:bodyPr/>
                    <a:lstStyle/>
                    <a:p>
                      <a:r>
                        <a:rPr lang="en-US" sz="1600" i="0" dirty="0" smtClean="0"/>
                        <a:t>Second biggest retailer of fast fashion in Europe.</a:t>
                      </a:r>
                      <a:endParaRPr lang="en-US" sz="1600" i="0" dirty="0"/>
                    </a:p>
                  </a:txBody>
                  <a:tcPr/>
                </a:tc>
              </a:tr>
              <a:tr h="884871">
                <a:tc>
                  <a:txBody>
                    <a:bodyPr/>
                    <a:lstStyle/>
                    <a:p>
                      <a:pPr algn="ctr"/>
                      <a:r>
                        <a:rPr lang="en-US" dirty="0" smtClean="0"/>
                        <a:t>IKEA</a:t>
                      </a:r>
                      <a:endParaRPr lang="en-US" dirty="0"/>
                    </a:p>
                  </a:txBody>
                  <a:tcPr/>
                </a:tc>
                <a:tc>
                  <a:txBody>
                    <a:bodyPr/>
                    <a:lstStyle/>
                    <a:p>
                      <a:endParaRPr lang="en-US" dirty="0"/>
                    </a:p>
                  </a:txBody>
                  <a:tcPr/>
                </a:tc>
                <a:tc>
                  <a:txBody>
                    <a:bodyPr/>
                    <a:lstStyle/>
                    <a:p>
                      <a:pPr algn="ctr"/>
                      <a:r>
                        <a:rPr lang="en-US" dirty="0" smtClean="0"/>
                        <a:t>SWEDEN</a:t>
                      </a:r>
                      <a:endParaRPr lang="en-US" dirty="0"/>
                    </a:p>
                  </a:txBody>
                  <a:tcPr/>
                </a:tc>
                <a:tc>
                  <a:txBody>
                    <a:bodyPr/>
                    <a:lstStyle/>
                    <a:p>
                      <a:r>
                        <a:rPr lang="en-US" sz="1600" b="0" i="0" kern="1200" dirty="0" smtClean="0">
                          <a:solidFill>
                            <a:schemeClr val="dk1"/>
                          </a:solidFill>
                          <a:effectLst/>
                          <a:latin typeface="+mn-lt"/>
                          <a:ea typeface="+mn-ea"/>
                          <a:cs typeface="+mn-cs"/>
                        </a:rPr>
                        <a:t>Whorls</a:t>
                      </a:r>
                      <a:r>
                        <a:rPr lang="en-US" sz="1600" b="0" i="0" kern="1200" baseline="0" dirty="0" smtClean="0">
                          <a:solidFill>
                            <a:schemeClr val="dk1"/>
                          </a:solidFill>
                          <a:effectLst/>
                          <a:latin typeface="+mn-lt"/>
                          <a:ea typeface="+mn-ea"/>
                          <a:cs typeface="+mn-cs"/>
                        </a:rPr>
                        <a:t> biggest furniture </a:t>
                      </a:r>
                      <a:r>
                        <a:rPr lang="en-US" sz="1600" b="0" i="0" kern="1200" baseline="0" dirty="0" smtClean="0">
                          <a:solidFill>
                            <a:schemeClr val="dk1"/>
                          </a:solidFill>
                          <a:effectLst/>
                          <a:latin typeface="+mn-lt"/>
                          <a:ea typeface="+mn-ea"/>
                          <a:cs typeface="+mn-cs"/>
                        </a:rPr>
                        <a:t>retailer</a:t>
                      </a:r>
                      <a:r>
                        <a:rPr lang="en-US" sz="1600" b="0" i="0" kern="1200" baseline="0" dirty="0" smtClean="0">
                          <a:solidFill>
                            <a:schemeClr val="dk1"/>
                          </a:solidFill>
                          <a:effectLst/>
                          <a:latin typeface="+mn-lt"/>
                          <a:ea typeface="+mn-ea"/>
                          <a:cs typeface="+mn-cs"/>
                        </a:rPr>
                        <a:t>.</a:t>
                      </a:r>
                      <a:endParaRPr lang="en-US" sz="1600" i="0" dirty="0"/>
                    </a:p>
                  </a:txBody>
                  <a:tcPr/>
                </a:tc>
              </a:tr>
              <a:tr h="884871">
                <a:tc>
                  <a:txBody>
                    <a:bodyPr/>
                    <a:lstStyle/>
                    <a:p>
                      <a:pPr algn="ctr"/>
                      <a:r>
                        <a:rPr lang="en-US" dirty="0" smtClean="0"/>
                        <a:t>NYGARD</a:t>
                      </a:r>
                      <a:endParaRPr lang="en-US" dirty="0"/>
                    </a:p>
                  </a:txBody>
                  <a:tcPr/>
                </a:tc>
                <a:tc>
                  <a:txBody>
                    <a:bodyPr/>
                    <a:lstStyle/>
                    <a:p>
                      <a:endParaRPr lang="en-US" dirty="0"/>
                    </a:p>
                  </a:txBody>
                  <a:tcPr/>
                </a:tc>
                <a:tc>
                  <a:txBody>
                    <a:bodyPr/>
                    <a:lstStyle/>
                    <a:p>
                      <a:pPr algn="ctr"/>
                      <a:r>
                        <a:rPr lang="en-US" dirty="0" smtClean="0"/>
                        <a:t>CANADA</a:t>
                      </a:r>
                      <a:endParaRPr lang="en-US" dirty="0"/>
                    </a:p>
                  </a:txBody>
                  <a:tcPr/>
                </a:tc>
                <a:tc>
                  <a:txBody>
                    <a:bodyPr/>
                    <a:lstStyle/>
                    <a:p>
                      <a:r>
                        <a:rPr lang="en-US" sz="1600" b="0" i="0" kern="1200" dirty="0" smtClean="0">
                          <a:solidFill>
                            <a:schemeClr val="dk1"/>
                          </a:solidFill>
                          <a:effectLst/>
                          <a:latin typeface="+mn-lt"/>
                          <a:ea typeface="+mn-ea"/>
                          <a:cs typeface="+mn-cs"/>
                        </a:rPr>
                        <a:t>Canadian clothing brand based in Winnipeg, Manitoba. It is one of the largest women's clothing manufacturers and suppliers in the world.</a:t>
                      </a:r>
                      <a:endParaRPr lang="en-US" sz="1600" i="0" dirty="0"/>
                    </a:p>
                  </a:txBody>
                  <a:tcPr/>
                </a:tc>
              </a:tr>
              <a:tr h="884871">
                <a:tc>
                  <a:txBody>
                    <a:bodyPr/>
                    <a:lstStyle/>
                    <a:p>
                      <a:pPr algn="ctr"/>
                      <a:r>
                        <a:rPr lang="en-US" sz="1800" kern="1200" dirty="0" smtClean="0">
                          <a:solidFill>
                            <a:schemeClr val="dk1"/>
                          </a:solidFill>
                          <a:effectLst/>
                          <a:latin typeface="+mn-lt"/>
                          <a:ea typeface="+mn-ea"/>
                          <a:cs typeface="+mn-cs"/>
                        </a:rPr>
                        <a:t>ILANCO INTL APPAREL &amp; FASHION</a:t>
                      </a:r>
                      <a:endParaRPr lang="en-US" dirty="0"/>
                    </a:p>
                  </a:txBody>
                  <a:tcPr/>
                </a:tc>
                <a:tc>
                  <a:txBody>
                    <a:bodyPr/>
                    <a:lstStyle/>
                    <a:p>
                      <a:endParaRPr lang="en-US" dirty="0"/>
                    </a:p>
                  </a:txBody>
                  <a:tcPr/>
                </a:tc>
                <a:tc>
                  <a:txBody>
                    <a:bodyPr/>
                    <a:lstStyle/>
                    <a:p>
                      <a:pPr algn="ctr"/>
                      <a:r>
                        <a:rPr lang="en-US" dirty="0" smtClean="0"/>
                        <a:t>CANADA</a:t>
                      </a:r>
                      <a:endParaRPr lang="en-US" dirty="0"/>
                    </a:p>
                  </a:txBody>
                  <a:tcPr/>
                </a:tc>
                <a:tc>
                  <a:txBody>
                    <a:bodyPr/>
                    <a:lstStyle/>
                    <a:p>
                      <a:r>
                        <a:rPr lang="en-US" sz="1600" b="0" i="0" kern="1200" dirty="0" smtClean="0">
                          <a:solidFill>
                            <a:schemeClr val="dk1"/>
                          </a:solidFill>
                          <a:effectLst/>
                          <a:latin typeface="+mn-lt"/>
                          <a:ea typeface="+mn-ea"/>
                          <a:cs typeface="+mn-cs"/>
                        </a:rPr>
                        <a:t>ILANCO INTERNATIONAL founded by the Cohen brothers in late 1991. Young aggressive and very successful company</a:t>
                      </a:r>
                      <a:endParaRPr lang="en-US" sz="1600" i="0" dirty="0"/>
                    </a:p>
                  </a:txBody>
                  <a:tcPr/>
                </a:tc>
              </a:tr>
              <a:tr h="884871">
                <a:tc>
                  <a:txBody>
                    <a:bodyPr/>
                    <a:lstStyle/>
                    <a:p>
                      <a:pPr algn="ctr"/>
                      <a:r>
                        <a:rPr lang="en-US" dirty="0" smtClean="0"/>
                        <a:t>ITOCHU</a:t>
                      </a:r>
                      <a:endParaRPr lang="en-US" dirty="0"/>
                    </a:p>
                  </a:txBody>
                  <a:tcPr/>
                </a:tc>
                <a:tc>
                  <a:txBody>
                    <a:bodyPr/>
                    <a:lstStyle/>
                    <a:p>
                      <a:endParaRPr lang="en-US" dirty="0"/>
                    </a:p>
                  </a:txBody>
                  <a:tcPr/>
                </a:tc>
                <a:tc>
                  <a:txBody>
                    <a:bodyPr/>
                    <a:lstStyle/>
                    <a:p>
                      <a:pPr algn="ctr"/>
                      <a:r>
                        <a:rPr lang="en-US" dirty="0" smtClean="0"/>
                        <a:t>JAPAN</a:t>
                      </a:r>
                      <a:endParaRPr lang="en-US" dirty="0"/>
                    </a:p>
                  </a:txBody>
                  <a:tcPr/>
                </a:tc>
                <a:tc>
                  <a:txBody>
                    <a:bodyPr/>
                    <a:lstStyle/>
                    <a:p>
                      <a:r>
                        <a:rPr lang="en-US" sz="1600" b="0" i="0" kern="1200" dirty="0" smtClean="0">
                          <a:solidFill>
                            <a:schemeClr val="dk1"/>
                          </a:solidFill>
                          <a:effectLst/>
                          <a:latin typeface="+mn-lt"/>
                          <a:ea typeface="+mn-ea"/>
                          <a:cs typeface="+mn-cs"/>
                        </a:rPr>
                        <a:t>Itochu trades in raw materials and finished apparel, and also has a brand business. It owns a portfolio of investments and rights in well-known fashion brands including </a:t>
                      </a:r>
                      <a:r>
                        <a:rPr lang="en-US" sz="1600" b="0" i="0" u="none" strike="noStrike" kern="1200" dirty="0" smtClean="0">
                          <a:solidFill>
                            <a:schemeClr val="dk1"/>
                          </a:solidFill>
                          <a:effectLst/>
                          <a:latin typeface="+mn-lt"/>
                          <a:ea typeface="+mn-ea"/>
                          <a:cs typeface="+mn-cs"/>
                        </a:rPr>
                        <a:t>Converse</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Hunting World</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Le </a:t>
                      </a:r>
                      <a:r>
                        <a:rPr lang="en-US" sz="1600" b="0" i="0" u="none" strike="noStrike" kern="1200" dirty="0" err="1" smtClean="0">
                          <a:solidFill>
                            <a:schemeClr val="dk1"/>
                          </a:solidFill>
                          <a:effectLst/>
                          <a:latin typeface="+mn-lt"/>
                          <a:ea typeface="+mn-ea"/>
                          <a:cs typeface="+mn-cs"/>
                        </a:rPr>
                        <a:t>Sportsac</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Mila </a:t>
                      </a:r>
                      <a:r>
                        <a:rPr lang="en-US" sz="1600" b="0" i="0" u="none" strike="noStrike" kern="1200" dirty="0" err="1" smtClean="0">
                          <a:solidFill>
                            <a:schemeClr val="dk1"/>
                          </a:solidFill>
                          <a:effectLst/>
                          <a:latin typeface="+mn-lt"/>
                          <a:ea typeface="+mn-ea"/>
                          <a:cs typeface="+mn-cs"/>
                        </a:rPr>
                        <a:t>Schön</a:t>
                      </a:r>
                      <a:r>
                        <a:rPr lang="en-US" sz="1600" b="0" i="0" kern="1200" dirty="0" smtClean="0">
                          <a:solidFill>
                            <a:schemeClr val="dk1"/>
                          </a:solidFill>
                          <a:effectLst/>
                          <a:latin typeface="+mn-lt"/>
                          <a:ea typeface="+mn-ea"/>
                          <a:cs typeface="+mn-cs"/>
                        </a:rPr>
                        <a:t> and </a:t>
                      </a:r>
                      <a:r>
                        <a:rPr lang="en-US" sz="1600" b="0" i="0" u="none" strike="noStrike" kern="1200" dirty="0" smtClean="0">
                          <a:solidFill>
                            <a:schemeClr val="dk1"/>
                          </a:solidFill>
                          <a:effectLst/>
                          <a:latin typeface="+mn-lt"/>
                          <a:ea typeface="+mn-ea"/>
                          <a:cs typeface="+mn-cs"/>
                        </a:rPr>
                        <a:t>Paul Smith</a:t>
                      </a:r>
                      <a:r>
                        <a:rPr lang="en-US" sz="1600" b="0" i="0" kern="1200" dirty="0" smtClean="0">
                          <a:solidFill>
                            <a:schemeClr val="dk1"/>
                          </a:solidFill>
                          <a:effectLst/>
                          <a:latin typeface="+mn-lt"/>
                          <a:ea typeface="+mn-ea"/>
                          <a:cs typeface="+mn-cs"/>
                        </a:rPr>
                        <a:t>.</a:t>
                      </a:r>
                      <a:endParaRPr lang="en-US" sz="1600" i="0" dirty="0"/>
                    </a:p>
                  </a:txBody>
                  <a:tcPr/>
                </a:tc>
              </a:tr>
            </a:tbl>
          </a:graphicData>
        </a:graphic>
      </p:graphicFrame>
      <p:sp>
        <p:nvSpPr>
          <p:cNvPr id="5" name="Rounded Rectangle 4"/>
          <p:cNvSpPr/>
          <p:nvPr/>
        </p:nvSpPr>
        <p:spPr>
          <a:xfrm>
            <a:off x="1902057" y="2467423"/>
            <a:ext cx="811343" cy="758409"/>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6" name="Picture 5"/>
          <p:cNvPicPr>
            <a:picLocks noChangeAspect="1"/>
          </p:cNvPicPr>
          <p:nvPr/>
        </p:nvPicPr>
        <p:blipFill>
          <a:blip r:embed="rId5"/>
          <a:stretch>
            <a:fillRect/>
          </a:stretch>
        </p:blipFill>
        <p:spPr>
          <a:xfrm>
            <a:off x="1959024" y="4294968"/>
            <a:ext cx="1815249" cy="779489"/>
          </a:xfrm>
          <a:prstGeom prst="rect">
            <a:avLst/>
          </a:prstGeom>
        </p:spPr>
      </p:pic>
      <p:pic>
        <p:nvPicPr>
          <p:cNvPr id="9" name="Picture 8"/>
          <p:cNvPicPr>
            <a:picLocks noChangeAspect="1"/>
          </p:cNvPicPr>
          <p:nvPr/>
        </p:nvPicPr>
        <p:blipFill>
          <a:blip r:embed="rId6"/>
          <a:stretch>
            <a:fillRect/>
          </a:stretch>
        </p:blipFill>
        <p:spPr>
          <a:xfrm>
            <a:off x="1988109" y="6196014"/>
            <a:ext cx="1188823" cy="487722"/>
          </a:xfrm>
          <a:prstGeom prst="rect">
            <a:avLst/>
          </a:prstGeom>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2057" y="5074457"/>
            <a:ext cx="15303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2057" y="3445669"/>
            <a:ext cx="20796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40896265"/>
      </p:ext>
    </p:extLst>
  </p:cSld>
  <p:clrMapOvr>
    <a:masterClrMapping/>
  </p:clrMapOvr>
  <mc:AlternateContent xmlns:mc="http://schemas.openxmlformats.org/markup-compatibility/2006">
    <mc:Choice xmlns:p14="http://schemas.microsoft.com/office/powerpoint/2010/main" Requires="p14">
      <p:transition spd="slow" p14:dur="2000" advTm="47628"/>
    </mc:Choice>
    <mc:Fallback>
      <p:transition spd="slow" advTm="47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226"/>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655620"/>
              </p:ext>
            </p:extLst>
          </p:nvPr>
        </p:nvGraphicFramePr>
        <p:xfrm>
          <a:off x="0" y="1270991"/>
          <a:ext cx="12192000" cy="5691912"/>
        </p:xfrm>
        <a:graphic>
          <a:graphicData uri="http://schemas.openxmlformats.org/drawingml/2006/table">
            <a:tbl>
              <a:tblPr firstRow="1" bandRow="1">
                <a:tableStyleId>{5C22544A-7EE6-4342-B048-85BDC9FD1C3A}</a:tableStyleId>
              </a:tblPr>
              <a:tblGrid>
                <a:gridCol w="2194560"/>
                <a:gridCol w="2926080"/>
                <a:gridCol w="1885071"/>
                <a:gridCol w="5186289"/>
              </a:tblGrid>
              <a:tr h="777520">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61898">
                <a:tc>
                  <a:txBody>
                    <a:bodyPr/>
                    <a:lstStyle/>
                    <a:p>
                      <a:pPr algn="ctr"/>
                      <a:r>
                        <a:rPr lang="en-US" dirty="0" smtClean="0"/>
                        <a:t>UNIQLO</a:t>
                      </a:r>
                      <a:endParaRPr lang="en-US" dirty="0"/>
                    </a:p>
                  </a:txBody>
                  <a:tcPr/>
                </a:tc>
                <a:tc>
                  <a:txBody>
                    <a:bodyPr/>
                    <a:lstStyle/>
                    <a:p>
                      <a:endParaRPr lang="en-US" dirty="0"/>
                    </a:p>
                  </a:txBody>
                  <a:tcPr/>
                </a:tc>
                <a:tc>
                  <a:txBody>
                    <a:bodyPr/>
                    <a:lstStyle/>
                    <a:p>
                      <a:pPr algn="ctr"/>
                      <a:r>
                        <a:rPr lang="en-US" dirty="0" smtClean="0"/>
                        <a:t>JAPAN</a:t>
                      </a:r>
                      <a:endParaRPr lang="en-US" dirty="0"/>
                    </a:p>
                  </a:txBody>
                  <a:tcPr/>
                </a:tc>
                <a:tc>
                  <a:txBody>
                    <a:bodyPr/>
                    <a:lstStyle/>
                    <a:p>
                      <a:r>
                        <a:rPr lang="en-US" sz="1600" b="0" i="0" u="none" kern="1200" dirty="0" smtClean="0">
                          <a:solidFill>
                            <a:schemeClr val="dk1"/>
                          </a:solidFill>
                          <a:effectLst/>
                          <a:latin typeface="+mn-lt"/>
                          <a:ea typeface="+mn-ea"/>
                          <a:cs typeface="+mn-cs"/>
                        </a:rPr>
                        <a:t>Japanese casual</a:t>
                      </a:r>
                      <a:r>
                        <a:rPr lang="en-US" sz="1600" b="0" i="0" u="none" strike="noStrike" kern="1200" dirty="0" smtClean="0">
                          <a:solidFill>
                            <a:schemeClr val="dk1"/>
                          </a:solidFill>
                          <a:effectLst/>
                          <a:latin typeface="+mn-lt"/>
                          <a:ea typeface="+mn-ea"/>
                          <a:cs typeface="+mn-cs"/>
                        </a:rPr>
                        <a:t> wear</a:t>
                      </a:r>
                      <a:r>
                        <a:rPr lang="en-US" sz="1600" b="0" i="0" kern="1200" dirty="0" smtClean="0">
                          <a:solidFill>
                            <a:schemeClr val="dk1"/>
                          </a:solidFill>
                          <a:effectLst/>
                          <a:latin typeface="+mn-lt"/>
                          <a:ea typeface="+mn-ea"/>
                          <a:cs typeface="+mn-cs"/>
                        </a:rPr>
                        <a:t> designer, manufacturer and </a:t>
                      </a:r>
                      <a:r>
                        <a:rPr lang="en-US" sz="1600" b="0" i="0" u="none" strike="noStrike" kern="1200" dirty="0" smtClean="0">
                          <a:solidFill>
                            <a:schemeClr val="dk1"/>
                          </a:solidFill>
                          <a:effectLst/>
                          <a:latin typeface="+mn-lt"/>
                          <a:ea typeface="+mn-ea"/>
                          <a:cs typeface="+mn-cs"/>
                        </a:rPr>
                        <a:t>retailer. The</a:t>
                      </a:r>
                      <a:r>
                        <a:rPr lang="en-US" sz="1600" b="0" i="0" kern="1200" dirty="0" smtClean="0">
                          <a:solidFill>
                            <a:schemeClr val="dk1"/>
                          </a:solidFill>
                          <a:effectLst/>
                          <a:latin typeface="+mn-lt"/>
                          <a:ea typeface="+mn-ea"/>
                          <a:cs typeface="+mn-cs"/>
                        </a:rPr>
                        <a:t> company has been a wholly owned subsidiary of </a:t>
                      </a:r>
                      <a:r>
                        <a:rPr lang="en-US" sz="1600" b="0" i="0" u="none" strike="noStrike" kern="1200" dirty="0" smtClean="0">
                          <a:solidFill>
                            <a:schemeClr val="dk1"/>
                          </a:solidFill>
                          <a:effectLst/>
                          <a:latin typeface="+mn-lt"/>
                          <a:ea typeface="+mn-ea"/>
                          <a:cs typeface="+mn-cs"/>
                        </a:rPr>
                        <a:t>Fast Retailing Co., Ltd. The</a:t>
                      </a:r>
                      <a:r>
                        <a:rPr lang="en-US" sz="1600" b="0" i="0" kern="1200" dirty="0" smtClean="0">
                          <a:solidFill>
                            <a:schemeClr val="dk1"/>
                          </a:solidFill>
                          <a:effectLst/>
                          <a:latin typeface="+mn-lt"/>
                          <a:ea typeface="+mn-ea"/>
                          <a:cs typeface="+mn-cs"/>
                        </a:rPr>
                        <a:t> company operates in Japan and several other countries</a:t>
                      </a:r>
                      <a:endParaRPr lang="en-US" sz="1600" i="0" dirty="0"/>
                    </a:p>
                  </a:txBody>
                  <a:tcPr/>
                </a:tc>
              </a:tr>
              <a:tr h="961898">
                <a:tc>
                  <a:txBody>
                    <a:bodyPr/>
                    <a:lstStyle/>
                    <a:p>
                      <a:pPr algn="ctr"/>
                      <a:r>
                        <a:rPr lang="en-US" dirty="0" smtClean="0"/>
                        <a:t>AMICO</a:t>
                      </a:r>
                      <a:endParaRPr lang="en-US" dirty="0"/>
                    </a:p>
                  </a:txBody>
                  <a:tcPr/>
                </a:tc>
                <a:tc>
                  <a:txBody>
                    <a:bodyPr/>
                    <a:lstStyle/>
                    <a:p>
                      <a:endParaRPr lang="en-US" dirty="0"/>
                    </a:p>
                  </a:txBody>
                  <a:tcPr/>
                </a:tc>
                <a:tc>
                  <a:txBody>
                    <a:bodyPr/>
                    <a:lstStyle/>
                    <a:p>
                      <a:pPr algn="ctr"/>
                      <a:r>
                        <a:rPr lang="en-US" dirty="0" smtClean="0"/>
                        <a:t>JAPAN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mn-lt"/>
                          <a:ea typeface="+mn-ea"/>
                          <a:cs typeface="+mn-cs"/>
                        </a:rPr>
                        <a:t>As a men's &amp; women's dress up manufacturer, they ship more than 4,000 items each week to more than 1.200 specialty shops throughout the Japan.</a:t>
                      </a:r>
                      <a:endParaRPr lang="en-US" sz="1600" i="0" dirty="0" smtClean="0"/>
                    </a:p>
                  </a:txBody>
                  <a:tcPr/>
                </a:tc>
              </a:tr>
              <a:tr h="961898">
                <a:tc>
                  <a:txBody>
                    <a:bodyPr/>
                    <a:lstStyle/>
                    <a:p>
                      <a:pPr algn="ctr"/>
                      <a:r>
                        <a:rPr lang="en-US" dirty="0" smtClean="0"/>
                        <a:t>WOOLWORTHS</a:t>
                      </a:r>
                      <a:endParaRPr lang="en-US" dirty="0"/>
                    </a:p>
                  </a:txBody>
                  <a:tcPr/>
                </a:tc>
                <a:tc>
                  <a:txBody>
                    <a:bodyPr/>
                    <a:lstStyle/>
                    <a:p>
                      <a:endParaRPr lang="en-US" dirty="0"/>
                    </a:p>
                  </a:txBody>
                  <a:tcPr/>
                </a:tc>
                <a:tc>
                  <a:txBody>
                    <a:bodyPr/>
                    <a:lstStyle/>
                    <a:p>
                      <a:pPr algn="ctr"/>
                      <a:r>
                        <a:rPr lang="en-US" dirty="0" smtClean="0"/>
                        <a:t>AUSTRALIA</a:t>
                      </a:r>
                      <a:endParaRPr lang="en-US" dirty="0"/>
                    </a:p>
                  </a:txBody>
                  <a:tcPr/>
                </a:tc>
                <a:tc>
                  <a:txBody>
                    <a:bodyPr/>
                    <a:lstStyle/>
                    <a:p>
                      <a:r>
                        <a:rPr lang="en-US" sz="1600" b="0" i="0" kern="1200" dirty="0" smtClean="0">
                          <a:solidFill>
                            <a:schemeClr val="dk1"/>
                          </a:solidFill>
                          <a:effectLst/>
                          <a:latin typeface="+mn-lt"/>
                          <a:ea typeface="+mn-ea"/>
                          <a:cs typeface="+mn-cs"/>
                        </a:rPr>
                        <a:t>Australian supermarkets accounting for about 80% of the Australian market.</a:t>
                      </a:r>
                      <a:endParaRPr lang="en-US" sz="1600" i="0" dirty="0"/>
                    </a:p>
                  </a:txBody>
                  <a:tcPr/>
                </a:tc>
              </a:tr>
              <a:tr h="961898">
                <a:tc>
                  <a:txBody>
                    <a:bodyPr/>
                    <a:lstStyle/>
                    <a:p>
                      <a:pPr algn="ctr"/>
                      <a:r>
                        <a:rPr lang="en-US" dirty="0" smtClean="0"/>
                        <a:t>BIG W</a:t>
                      </a:r>
                      <a:endParaRPr lang="en-US" dirty="0"/>
                    </a:p>
                  </a:txBody>
                  <a:tcPr/>
                </a:tc>
                <a:tc>
                  <a:txBody>
                    <a:bodyPr/>
                    <a:lstStyle/>
                    <a:p>
                      <a:endParaRPr lang="en-US" dirty="0"/>
                    </a:p>
                  </a:txBody>
                  <a:tcPr/>
                </a:tc>
                <a:tc>
                  <a:txBody>
                    <a:bodyPr/>
                    <a:lstStyle/>
                    <a:p>
                      <a:pPr algn="ctr"/>
                      <a:r>
                        <a:rPr lang="en-US" dirty="0" smtClean="0"/>
                        <a:t>AUSTRALIA</a:t>
                      </a:r>
                      <a:endParaRPr lang="en-US" dirty="0"/>
                    </a:p>
                  </a:txBody>
                  <a:tcPr/>
                </a:tc>
                <a:tc>
                  <a:txBody>
                    <a:bodyPr/>
                    <a:lstStyle/>
                    <a:p>
                      <a:r>
                        <a:rPr lang="en-US" sz="1600" b="0" i="0" kern="1200" dirty="0" smtClean="0">
                          <a:solidFill>
                            <a:schemeClr val="dk1"/>
                          </a:solidFill>
                          <a:effectLst/>
                          <a:latin typeface="+mn-lt"/>
                          <a:ea typeface="+mn-ea"/>
                          <a:cs typeface="+mn-cs"/>
                        </a:rPr>
                        <a:t>Big W is an Australian chain of discount department stores, which was founded in regional New South Wales in 1964. The company is a division of Woolworth</a:t>
                      </a:r>
                      <a:endParaRPr lang="en-US" sz="1600" b="0" i="0" dirty="0"/>
                    </a:p>
                  </a:txBody>
                  <a:tcPr/>
                </a:tc>
              </a:tr>
              <a:tr h="961898">
                <a:tc>
                  <a:txBody>
                    <a:bodyPr/>
                    <a:lstStyle/>
                    <a:p>
                      <a:pPr algn="ctr"/>
                      <a:r>
                        <a:rPr lang="en-US" dirty="0" smtClean="0"/>
                        <a:t>THEO DORE</a:t>
                      </a:r>
                      <a:endParaRPr lang="en-US" dirty="0"/>
                    </a:p>
                  </a:txBody>
                  <a:tcPr/>
                </a:tc>
                <a:tc>
                  <a:txBody>
                    <a:bodyPr/>
                    <a:lstStyle/>
                    <a:p>
                      <a:endParaRPr lang="en-US" dirty="0"/>
                    </a:p>
                  </a:txBody>
                  <a:tcPr/>
                </a:tc>
                <a:tc>
                  <a:txBody>
                    <a:bodyPr/>
                    <a:lstStyle/>
                    <a:p>
                      <a:pPr algn="ctr"/>
                      <a:r>
                        <a:rPr lang="en-US" dirty="0" smtClean="0"/>
                        <a:t>AUSTRALIA</a:t>
                      </a:r>
                      <a:endParaRPr lang="en-US" dirty="0"/>
                    </a:p>
                  </a:txBody>
                  <a:tcPr/>
                </a:tc>
                <a:tc>
                  <a:txBody>
                    <a:bodyPr/>
                    <a:lstStyle/>
                    <a:p>
                      <a:r>
                        <a:rPr lang="en-US" sz="1600" b="0" i="0" kern="1200" dirty="0" err="1" smtClean="0">
                          <a:solidFill>
                            <a:schemeClr val="dk1"/>
                          </a:solidFill>
                          <a:effectLst/>
                          <a:latin typeface="+mn-lt"/>
                          <a:ea typeface="+mn-ea"/>
                          <a:cs typeface="+mn-cs"/>
                        </a:rPr>
                        <a:t>Scanlan</a:t>
                      </a:r>
                      <a:r>
                        <a:rPr lang="en-US" sz="1600" b="0" i="0" kern="1200" dirty="0" smtClean="0">
                          <a:solidFill>
                            <a:schemeClr val="dk1"/>
                          </a:solidFill>
                          <a:effectLst/>
                          <a:latin typeface="+mn-lt"/>
                          <a:ea typeface="+mn-ea"/>
                          <a:cs typeface="+mn-cs"/>
                        </a:rPr>
                        <a:t> Theodore is a women's fashion and accessories brand offering a range of ready-to-wear, handbags, and footwear</a:t>
                      </a:r>
                      <a:endParaRPr lang="en-US" sz="1600" b="0" i="0" dirty="0"/>
                    </a:p>
                  </a:txBody>
                  <a:tcPr/>
                </a:tc>
              </a:tr>
            </a:tbl>
          </a:graphicData>
        </a:graphic>
      </p:graphicFrame>
      <p:pic>
        <p:nvPicPr>
          <p:cNvPr id="5" name="Picture 4"/>
          <p:cNvPicPr>
            <a:picLocks noChangeAspect="1"/>
          </p:cNvPicPr>
          <p:nvPr/>
        </p:nvPicPr>
        <p:blipFill>
          <a:blip r:embed="rId4"/>
          <a:stretch>
            <a:fillRect/>
          </a:stretch>
        </p:blipFill>
        <p:spPr>
          <a:xfrm>
            <a:off x="2211095" y="2052735"/>
            <a:ext cx="884075" cy="960287"/>
          </a:xfrm>
          <a:prstGeom prst="rect">
            <a:avLst/>
          </a:prstGeom>
        </p:spPr>
      </p:pic>
      <p:pic>
        <p:nvPicPr>
          <p:cNvPr id="6" name="Picture 5"/>
          <p:cNvPicPr>
            <a:picLocks noChangeAspect="1"/>
          </p:cNvPicPr>
          <p:nvPr/>
        </p:nvPicPr>
        <p:blipFill>
          <a:blip r:embed="rId5"/>
          <a:stretch>
            <a:fillRect/>
          </a:stretch>
        </p:blipFill>
        <p:spPr>
          <a:xfrm>
            <a:off x="2287116" y="4099919"/>
            <a:ext cx="1111829" cy="914400"/>
          </a:xfrm>
          <a:prstGeom prst="rect">
            <a:avLst/>
          </a:prstGeom>
        </p:spPr>
      </p:pic>
      <p:pic>
        <p:nvPicPr>
          <p:cNvPr id="7" name="Picture 6"/>
          <p:cNvPicPr>
            <a:picLocks noChangeAspect="1"/>
          </p:cNvPicPr>
          <p:nvPr/>
        </p:nvPicPr>
        <p:blipFill>
          <a:blip r:embed="rId6"/>
          <a:stretch>
            <a:fillRect/>
          </a:stretch>
        </p:blipFill>
        <p:spPr>
          <a:xfrm>
            <a:off x="2287116" y="5014319"/>
            <a:ext cx="1170432" cy="914400"/>
          </a:xfrm>
          <a:prstGeom prst="rect">
            <a:avLst/>
          </a:prstGeom>
        </p:spPr>
      </p:pic>
      <p:pic>
        <p:nvPicPr>
          <p:cNvPr id="8" name="Picture 7"/>
          <p:cNvPicPr>
            <a:picLocks noChangeAspect="1"/>
          </p:cNvPicPr>
          <p:nvPr/>
        </p:nvPicPr>
        <p:blipFill>
          <a:blip r:embed="rId7"/>
          <a:stretch>
            <a:fillRect/>
          </a:stretch>
        </p:blipFill>
        <p:spPr>
          <a:xfrm>
            <a:off x="2287116" y="6080345"/>
            <a:ext cx="2715758" cy="777655"/>
          </a:xfrm>
          <a:prstGeom prst="rect">
            <a:avLst/>
          </a:prstGeom>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650" y="3151163"/>
            <a:ext cx="1747575" cy="81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99489088"/>
      </p:ext>
    </p:extLst>
  </p:cSld>
  <p:clrMapOvr>
    <a:masterClrMapping/>
  </p:clrMapOvr>
  <mc:AlternateContent xmlns:mc="http://schemas.openxmlformats.org/markup-compatibility/2006">
    <mc:Choice xmlns:p14="http://schemas.microsoft.com/office/powerpoint/2010/main" Requires="p14">
      <p:transition spd="slow" p14:dur="2000" advTm="15983"/>
    </mc:Choice>
    <mc:Fallback>
      <p:transition spd="slow" advTm="15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196"/>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4668321"/>
              </p:ext>
            </p:extLst>
          </p:nvPr>
        </p:nvGraphicFramePr>
        <p:xfrm>
          <a:off x="-2" y="1229191"/>
          <a:ext cx="12177012" cy="5478906"/>
        </p:xfrm>
        <a:graphic>
          <a:graphicData uri="http://schemas.openxmlformats.org/drawingml/2006/table">
            <a:tbl>
              <a:tblPr firstRow="1" bandRow="1">
                <a:tableStyleId>{5C22544A-7EE6-4342-B048-85BDC9FD1C3A}</a:tableStyleId>
              </a:tblPr>
              <a:tblGrid>
                <a:gridCol w="2222697"/>
                <a:gridCol w="2630659"/>
                <a:gridCol w="2152357"/>
                <a:gridCol w="5171299"/>
              </a:tblGrid>
              <a:tr h="913151">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13151">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Indigo </a:t>
                      </a:r>
                      <a:r>
                        <a:rPr lang="en-US" sz="1800" dirty="0" smtClean="0">
                          <a:effectLst/>
                          <a:latin typeface="+mn-lt"/>
                          <a:ea typeface="Times New Roman" panose="02020603050405020304" pitchFamily="18" charset="0"/>
                          <a:cs typeface="Times New Roman" panose="02020603050405020304" pitchFamily="18" charset="0"/>
                        </a:rPr>
                        <a:t>Collections</a:t>
                      </a:r>
                      <a:endParaRPr lang="en-US" sz="1800" dirty="0">
                        <a:effectLst/>
                        <a:latin typeface="+mn-lt"/>
                        <a:ea typeface="Times New Roman" panose="02020603050405020304" pitchFamily="18" charset="0"/>
                        <a:cs typeface="Times New Roman" panose="02020603050405020304" pitchFamily="18" charset="0"/>
                      </a:endParaRPr>
                    </a:p>
                  </a:txBody>
                  <a:tcPr marL="114300" marR="114300" marT="0" marB="0"/>
                </a:tc>
                <a:tc>
                  <a:txBody>
                    <a:bodyPr/>
                    <a:lstStyle/>
                    <a:p>
                      <a:endParaRPr lang="en-US" dirty="0"/>
                    </a:p>
                  </a:txBody>
                  <a:tcPr/>
                </a:tc>
                <a:tc>
                  <a:txBody>
                    <a:bodyPr/>
                    <a:lstStyle/>
                    <a:p>
                      <a:pPr algn="ctr"/>
                      <a:r>
                        <a:rPr lang="en-US" dirty="0" smtClean="0"/>
                        <a:t>POLAND</a:t>
                      </a:r>
                      <a:endParaRPr lang="en-US" dirty="0"/>
                    </a:p>
                  </a:txBody>
                  <a:tcPr/>
                </a:tc>
                <a:tc>
                  <a:txBody>
                    <a:bodyPr/>
                    <a:lstStyle/>
                    <a:p>
                      <a:r>
                        <a:rPr lang="en-US" sz="1600" b="0" i="0" kern="1200" dirty="0" smtClean="0">
                          <a:solidFill>
                            <a:schemeClr val="dk1"/>
                          </a:solidFill>
                          <a:effectLst/>
                          <a:latin typeface="+mn-lt"/>
                          <a:ea typeface="+mn-ea"/>
                          <a:cs typeface="+mn-cs"/>
                        </a:rPr>
                        <a:t>The Indigo collection This is a new range, aimed at the core, 18-25, </a:t>
                      </a:r>
                      <a:r>
                        <a:rPr lang="en-US" sz="1600" b="0" i="0" u="none" strike="noStrike" kern="1200" dirty="0" smtClean="0">
                          <a:solidFill>
                            <a:schemeClr val="dk1"/>
                          </a:solidFill>
                          <a:effectLst/>
                          <a:latin typeface="+mn-lt"/>
                          <a:ea typeface="+mn-ea"/>
                          <a:cs typeface="+mn-cs"/>
                        </a:rPr>
                        <a:t>feminine</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casual-comfortable</a:t>
                      </a:r>
                      <a:r>
                        <a:rPr lang="en-US" sz="1600" b="0" i="0" kern="1200" dirty="0" smtClean="0">
                          <a:solidFill>
                            <a:schemeClr val="dk1"/>
                          </a:solidFill>
                          <a:effectLst/>
                          <a:latin typeface="+mn-lt"/>
                          <a:ea typeface="+mn-ea"/>
                          <a:cs typeface="+mn-cs"/>
                        </a:rPr>
                        <a:t> type</a:t>
                      </a:r>
                      <a:endParaRPr lang="en-US" sz="1600" b="0" i="0" dirty="0"/>
                    </a:p>
                  </a:txBody>
                  <a:tcPr/>
                </a:tc>
              </a:tr>
              <a:tr h="913151">
                <a:tc>
                  <a:txBody>
                    <a:bodyPr/>
                    <a:lstStyle/>
                    <a:p>
                      <a:pPr algn="ctr"/>
                      <a:r>
                        <a:rPr lang="en-US" sz="1800" kern="1200" dirty="0" smtClean="0">
                          <a:solidFill>
                            <a:schemeClr val="dk1"/>
                          </a:solidFill>
                          <a:effectLst/>
                          <a:latin typeface="+mn-lt"/>
                          <a:ea typeface="+mn-ea"/>
                          <a:cs typeface="+mn-cs"/>
                        </a:rPr>
                        <a:t>Jack and Jones</a:t>
                      </a:r>
                      <a:endParaRPr lang="en-US" dirty="0"/>
                    </a:p>
                  </a:txBody>
                  <a:tcPr/>
                </a:tc>
                <a:tc>
                  <a:txBody>
                    <a:bodyPr/>
                    <a:lstStyle/>
                    <a:p>
                      <a:endParaRPr lang="en-US" dirty="0"/>
                    </a:p>
                  </a:txBody>
                  <a:tcPr/>
                </a:tc>
                <a:tc>
                  <a:txBody>
                    <a:bodyPr/>
                    <a:lstStyle/>
                    <a:p>
                      <a:pPr algn="ctr"/>
                      <a:r>
                        <a:rPr lang="en-US" sz="1800" kern="1200" dirty="0" smtClean="0">
                          <a:solidFill>
                            <a:schemeClr val="dk1"/>
                          </a:solidFill>
                          <a:effectLst/>
                          <a:latin typeface="+mn-lt"/>
                          <a:ea typeface="+mn-ea"/>
                          <a:cs typeface="+mn-cs"/>
                        </a:rPr>
                        <a:t>DENMARK</a:t>
                      </a:r>
                      <a:endParaRPr lang="en-US" dirty="0"/>
                    </a:p>
                  </a:txBody>
                  <a:tcPr/>
                </a:tc>
                <a:tc>
                  <a:txBody>
                    <a:bodyPr/>
                    <a:lstStyle/>
                    <a:p>
                      <a:r>
                        <a:rPr lang="en-US" sz="1600" b="0" i="0" kern="1200" dirty="0" smtClean="0">
                          <a:solidFill>
                            <a:schemeClr val="dk1"/>
                          </a:solidFill>
                          <a:effectLst/>
                          <a:latin typeface="+mn-lt"/>
                          <a:ea typeface="+mn-ea"/>
                          <a:cs typeface="+mn-cs"/>
                        </a:rPr>
                        <a:t>Jack &amp; Jones - brand targeted at younger customers, with underwear and other garments aimed at the young consumer market.</a:t>
                      </a:r>
                      <a:endParaRPr lang="en-US" sz="1600" i="0" dirty="0"/>
                    </a:p>
                  </a:txBody>
                  <a:tcPr/>
                </a:tc>
              </a:tr>
              <a:tr h="913151">
                <a:tc>
                  <a:txBody>
                    <a:bodyPr/>
                    <a:lstStyle/>
                    <a:p>
                      <a:pPr algn="ctr"/>
                      <a:r>
                        <a:rPr lang="en-US" dirty="0" smtClean="0"/>
                        <a:t>Joules</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Joules is a British clothing company that sells clothing and home wear products inspired by British country lifestyles. </a:t>
                      </a:r>
                      <a:endParaRPr lang="en-US" sz="1600" i="0" dirty="0"/>
                    </a:p>
                  </a:txBody>
                  <a:tcPr/>
                </a:tc>
              </a:tr>
              <a:tr h="913151">
                <a:tc>
                  <a:txBody>
                    <a:bodyPr/>
                    <a:lstStyle/>
                    <a:p>
                      <a:pPr algn="ctr"/>
                      <a:r>
                        <a:rPr lang="en-US" dirty="0" smtClean="0"/>
                        <a:t>DOLCE</a:t>
                      </a:r>
                      <a:r>
                        <a:rPr lang="en-US" baseline="0" dirty="0" smtClean="0"/>
                        <a:t> and GABBANA</a:t>
                      </a:r>
                      <a:endParaRPr lang="en-US" dirty="0"/>
                    </a:p>
                  </a:txBody>
                  <a:tcPr/>
                </a:tc>
                <a:tc>
                  <a:txBody>
                    <a:bodyPr/>
                    <a:lstStyle/>
                    <a:p>
                      <a:endParaRPr lang="en-US" dirty="0"/>
                    </a:p>
                  </a:txBody>
                  <a:tcPr/>
                </a:tc>
                <a:tc>
                  <a:txBody>
                    <a:bodyPr/>
                    <a:lstStyle/>
                    <a:p>
                      <a:pPr algn="ctr"/>
                      <a:r>
                        <a:rPr lang="en-US" dirty="0" smtClean="0"/>
                        <a:t>ITALY</a:t>
                      </a:r>
                      <a:endParaRPr lang="en-US" dirty="0"/>
                    </a:p>
                  </a:txBody>
                  <a:tcPr/>
                </a:tc>
                <a:tc>
                  <a:txBody>
                    <a:bodyPr/>
                    <a:lstStyle/>
                    <a:p>
                      <a:r>
                        <a:rPr lang="en-US" sz="1600" b="0" i="0" kern="1200" dirty="0" smtClean="0">
                          <a:solidFill>
                            <a:schemeClr val="dk1"/>
                          </a:solidFill>
                          <a:effectLst/>
                          <a:latin typeface="+mn-lt"/>
                          <a:ea typeface="+mn-ea"/>
                          <a:cs typeface="+mn-cs"/>
                        </a:rPr>
                        <a:t> Italian </a:t>
                      </a:r>
                      <a:r>
                        <a:rPr lang="en-US" sz="1600" b="0" i="0" u="none" strike="noStrike" kern="1200" dirty="0" smtClean="0">
                          <a:solidFill>
                            <a:schemeClr val="dk1"/>
                          </a:solidFill>
                          <a:effectLst/>
                          <a:latin typeface="+mn-lt"/>
                          <a:ea typeface="+mn-ea"/>
                          <a:cs typeface="+mn-cs"/>
                        </a:rPr>
                        <a:t>luxury</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fashion house</a:t>
                      </a:r>
                      <a:r>
                        <a:rPr lang="en-US" sz="1600" b="0" i="0" kern="1200" dirty="0" smtClean="0">
                          <a:solidFill>
                            <a:schemeClr val="dk1"/>
                          </a:solidFill>
                          <a:effectLst/>
                          <a:latin typeface="+mn-lt"/>
                          <a:ea typeface="+mn-ea"/>
                          <a:cs typeface="+mn-cs"/>
                        </a:rPr>
                        <a:t> founded in 1985 in </a:t>
                      </a:r>
                      <a:r>
                        <a:rPr lang="en-US" sz="1600" b="0" i="0" u="none" kern="1200" dirty="0" smtClean="0">
                          <a:solidFill>
                            <a:schemeClr val="dk1"/>
                          </a:solidFill>
                          <a:effectLst/>
                          <a:latin typeface="+mn-lt"/>
                          <a:ea typeface="+mn-ea"/>
                          <a:cs typeface="+mn-cs"/>
                        </a:rPr>
                        <a:t>Legnano.</a:t>
                      </a:r>
                      <a:endParaRPr lang="en-US" sz="1600" i="0" u="none" dirty="0"/>
                    </a:p>
                  </a:txBody>
                  <a:tcPr/>
                </a:tc>
              </a:tr>
              <a:tr h="913151">
                <a:tc>
                  <a:txBody>
                    <a:bodyPr/>
                    <a:lstStyle/>
                    <a:p>
                      <a:pPr algn="ctr"/>
                      <a:r>
                        <a:rPr lang="en-US" dirty="0" smtClean="0"/>
                        <a:t>TEIDEM</a:t>
                      </a:r>
                      <a:endParaRPr lang="en-US" dirty="0"/>
                    </a:p>
                  </a:txBody>
                  <a:tcPr/>
                </a:tc>
                <a:tc>
                  <a:txBody>
                    <a:bodyPr/>
                    <a:lstStyle/>
                    <a:p>
                      <a:endParaRPr lang="en-US" dirty="0"/>
                    </a:p>
                  </a:txBody>
                  <a:tcPr/>
                </a:tc>
                <a:tc>
                  <a:txBody>
                    <a:bodyPr/>
                    <a:lstStyle/>
                    <a:p>
                      <a:pPr algn="ctr"/>
                      <a:r>
                        <a:rPr lang="en-US" dirty="0" smtClean="0"/>
                        <a:t>THE</a:t>
                      </a:r>
                      <a:r>
                        <a:rPr lang="en-US" baseline="0" dirty="0" smtClean="0"/>
                        <a:t> NETHERLANDS</a:t>
                      </a:r>
                      <a:endParaRPr lang="en-US" dirty="0"/>
                    </a:p>
                  </a:txBody>
                  <a:tcPr/>
                </a:tc>
                <a:tc>
                  <a:txBody>
                    <a:bodyPr/>
                    <a:lstStyle/>
                    <a:p>
                      <a:r>
                        <a:rPr lang="en-US" sz="1600" b="0" i="0" kern="1200" dirty="0" smtClean="0">
                          <a:solidFill>
                            <a:schemeClr val="dk1"/>
                          </a:solidFill>
                          <a:effectLst/>
                          <a:latin typeface="+mn-lt"/>
                          <a:ea typeface="+mn-ea"/>
                          <a:cs typeface="+mn-cs"/>
                        </a:rPr>
                        <a:t>Teidem BV was founded in 1984 and is based in Leiderdorp, the Netherlands</a:t>
                      </a:r>
                      <a:r>
                        <a:rPr lang="en-US" sz="1600" b="0" i="0" kern="1200" baseline="0" dirty="0" smtClean="0">
                          <a:solidFill>
                            <a:schemeClr val="dk1"/>
                          </a:solidFill>
                          <a:effectLst/>
                          <a:latin typeface="+mn-lt"/>
                          <a:ea typeface="+mn-ea"/>
                          <a:cs typeface="+mn-cs"/>
                        </a:rPr>
                        <a:t>. And retails all shorts of textiles.</a:t>
                      </a:r>
                      <a:endParaRPr lang="en-US" sz="1600" i="0" dirty="0"/>
                    </a:p>
                  </a:txBody>
                  <a:tcPr/>
                </a:tc>
              </a:tr>
            </a:tbl>
          </a:graphicData>
        </a:graphic>
      </p:graphicFrame>
      <p:pic>
        <p:nvPicPr>
          <p:cNvPr id="5" name="Picture 4"/>
          <p:cNvPicPr>
            <a:picLocks noChangeAspect="1"/>
          </p:cNvPicPr>
          <p:nvPr/>
        </p:nvPicPr>
        <p:blipFill>
          <a:blip r:embed="rId4"/>
          <a:stretch>
            <a:fillRect/>
          </a:stretch>
        </p:blipFill>
        <p:spPr>
          <a:xfrm>
            <a:off x="2277212" y="2143967"/>
            <a:ext cx="1545365" cy="914026"/>
          </a:xfrm>
          <a:prstGeom prst="rect">
            <a:avLst/>
          </a:prstGeom>
        </p:spPr>
      </p:pic>
      <p:pic>
        <p:nvPicPr>
          <p:cNvPr id="6" name="Picture 5"/>
          <p:cNvPicPr>
            <a:picLocks noChangeAspect="1"/>
          </p:cNvPicPr>
          <p:nvPr/>
        </p:nvPicPr>
        <p:blipFill>
          <a:blip r:embed="rId5"/>
          <a:stretch>
            <a:fillRect/>
          </a:stretch>
        </p:blipFill>
        <p:spPr>
          <a:xfrm>
            <a:off x="2222140" y="3057991"/>
            <a:ext cx="1265449" cy="989351"/>
          </a:xfrm>
          <a:prstGeom prst="rect">
            <a:avLst/>
          </a:prstGeom>
        </p:spPr>
      </p:pic>
      <p:pic>
        <p:nvPicPr>
          <p:cNvPr id="3" name="Picture 2"/>
          <p:cNvPicPr>
            <a:picLocks noChangeAspect="1"/>
          </p:cNvPicPr>
          <p:nvPr/>
        </p:nvPicPr>
        <p:blipFill>
          <a:blip r:embed="rId6"/>
          <a:stretch>
            <a:fillRect/>
          </a:stretch>
        </p:blipFill>
        <p:spPr>
          <a:xfrm>
            <a:off x="2222140" y="4047342"/>
            <a:ext cx="2560875" cy="779491"/>
          </a:xfrm>
          <a:prstGeom prst="rect">
            <a:avLst/>
          </a:prstGeom>
        </p:spPr>
      </p:pic>
      <p:pic>
        <p:nvPicPr>
          <p:cNvPr id="7" name="Picture 6"/>
          <p:cNvPicPr>
            <a:picLocks noChangeAspect="1"/>
          </p:cNvPicPr>
          <p:nvPr/>
        </p:nvPicPr>
        <p:blipFill>
          <a:blip r:embed="rId7"/>
          <a:stretch>
            <a:fillRect/>
          </a:stretch>
        </p:blipFill>
        <p:spPr>
          <a:xfrm>
            <a:off x="2222140" y="4987156"/>
            <a:ext cx="849687" cy="775652"/>
          </a:xfrm>
          <a:prstGeom prst="rect">
            <a:avLst/>
          </a:prstGeom>
        </p:spPr>
      </p:pic>
      <p:pic>
        <p:nvPicPr>
          <p:cNvPr id="8" name="Picture 7"/>
          <p:cNvPicPr/>
          <p:nvPr/>
        </p:nvPicPr>
        <p:blipFill>
          <a:blip r:embed="rId8"/>
          <a:stretch>
            <a:fillRect/>
          </a:stretch>
        </p:blipFill>
        <p:spPr>
          <a:xfrm>
            <a:off x="2222140" y="5885275"/>
            <a:ext cx="1988941" cy="815328"/>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72778138"/>
      </p:ext>
    </p:extLst>
  </p:cSld>
  <p:clrMapOvr>
    <a:masterClrMapping/>
  </p:clrMapOvr>
  <mc:AlternateContent xmlns:mc="http://schemas.openxmlformats.org/markup-compatibility/2006">
    <mc:Choice xmlns:p14="http://schemas.microsoft.com/office/powerpoint/2010/main" Requires="p14">
      <p:transition spd="slow" p14:dur="2000" advTm="23816"/>
    </mc:Choice>
    <mc:Fallback>
      <p:transition spd="slow" advTm="23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236"/>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501097"/>
              </p:ext>
            </p:extLst>
          </p:nvPr>
        </p:nvGraphicFramePr>
        <p:xfrm>
          <a:off x="0" y="1244187"/>
          <a:ext cx="12192000" cy="5613814"/>
        </p:xfrm>
        <a:graphic>
          <a:graphicData uri="http://schemas.openxmlformats.org/drawingml/2006/table">
            <a:tbl>
              <a:tblPr firstRow="1" bandRow="1">
                <a:tableStyleId>{5C22544A-7EE6-4342-B048-85BDC9FD1C3A}</a:tableStyleId>
              </a:tblPr>
              <a:tblGrid>
                <a:gridCol w="2321169"/>
                <a:gridCol w="2250831"/>
                <a:gridCol w="2039815"/>
                <a:gridCol w="5580185"/>
              </a:tblGrid>
              <a:tr h="924894">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37784">
                <a:tc>
                  <a:txBody>
                    <a:bodyPr/>
                    <a:lstStyle/>
                    <a:p>
                      <a:pPr algn="ctr"/>
                      <a:r>
                        <a:rPr lang="en-US" sz="1800" kern="1200" dirty="0" smtClean="0">
                          <a:solidFill>
                            <a:schemeClr val="dk1"/>
                          </a:solidFill>
                          <a:effectLst/>
                          <a:latin typeface="+mn-lt"/>
                          <a:ea typeface="+mn-ea"/>
                          <a:cs typeface="+mn-cs"/>
                        </a:rPr>
                        <a:t>Holland House Fashion BV </a:t>
                      </a:r>
                      <a:endParaRPr lang="en-US" dirty="0"/>
                    </a:p>
                  </a:txBody>
                  <a:tcPr/>
                </a:tc>
                <a:tc>
                  <a:txBody>
                    <a:bodyPr/>
                    <a:lstStyle/>
                    <a:p>
                      <a:endParaRPr lang="en-US" dirty="0"/>
                    </a:p>
                  </a:txBody>
                  <a:tcPr/>
                </a:tc>
                <a:tc>
                  <a:txBody>
                    <a:bodyPr/>
                    <a:lstStyle/>
                    <a:p>
                      <a:pPr algn="ctr"/>
                      <a:r>
                        <a:rPr lang="en-US" dirty="0" smtClean="0"/>
                        <a:t>THE</a:t>
                      </a:r>
                      <a:r>
                        <a:rPr lang="en-US" baseline="0" dirty="0" smtClean="0"/>
                        <a:t> NETHERLANDS </a:t>
                      </a:r>
                      <a:endParaRPr lang="en-US" dirty="0"/>
                    </a:p>
                  </a:txBody>
                  <a:tcPr/>
                </a:tc>
                <a:tc>
                  <a:txBody>
                    <a:bodyPr/>
                    <a:lstStyle/>
                    <a:p>
                      <a:r>
                        <a:rPr lang="en-US" sz="1600" b="0" i="0" kern="1200" dirty="0" smtClean="0">
                          <a:solidFill>
                            <a:schemeClr val="dk1"/>
                          </a:solidFill>
                          <a:effectLst/>
                          <a:latin typeface="+mn-lt"/>
                          <a:ea typeface="+mn-ea"/>
                          <a:cs typeface="+mn-cs"/>
                        </a:rPr>
                        <a:t>Holland House Fashion B.V. distributes women’s and kids apparel.</a:t>
                      </a:r>
                      <a:endParaRPr lang="en-US" sz="1600" dirty="0"/>
                    </a:p>
                  </a:txBody>
                  <a:tcPr/>
                </a:tc>
              </a:tr>
              <a:tr h="937784">
                <a:tc>
                  <a:txBody>
                    <a:bodyPr/>
                    <a:lstStyle/>
                    <a:p>
                      <a:pPr algn="ctr"/>
                      <a:r>
                        <a:rPr lang="en-US" dirty="0" smtClean="0"/>
                        <a:t>ZEEMAN</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NETHERLANDS </a:t>
                      </a:r>
                      <a:endParaRPr lang="en-US" dirty="0" smtClean="0"/>
                    </a:p>
                    <a:p>
                      <a:pPr algn="ctr"/>
                      <a:endParaRPr lang="en-US" dirty="0"/>
                    </a:p>
                  </a:txBody>
                  <a:tcPr/>
                </a:tc>
                <a:tc>
                  <a:txBody>
                    <a:bodyPr/>
                    <a:lstStyle/>
                    <a:p>
                      <a:r>
                        <a:rPr lang="en-US" sz="1600" b="0" i="0" kern="1200" dirty="0" smtClean="0">
                          <a:solidFill>
                            <a:schemeClr val="dk1"/>
                          </a:solidFill>
                          <a:effectLst/>
                          <a:latin typeface="+mn-lt"/>
                          <a:ea typeface="+mn-ea"/>
                          <a:cs typeface="+mn-cs"/>
                        </a:rPr>
                        <a:t>Zeeman is a European chain store with 1,300 establishments in the Netherlands, Germany, Belgium, France, Luxembourg and Spain.</a:t>
                      </a:r>
                      <a:endParaRPr lang="en-US" sz="1600" dirty="0"/>
                    </a:p>
                  </a:txBody>
                  <a:tcPr/>
                </a:tc>
              </a:tr>
              <a:tr h="937784">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Character world</a:t>
                      </a:r>
                    </a:p>
                  </a:txBody>
                  <a:tcPr marL="114300" marR="114300" marT="0" marB="0"/>
                </a:tc>
                <a:tc>
                  <a:txBody>
                    <a:bodyPr/>
                    <a:lstStyle/>
                    <a:p>
                      <a:endParaRPr lang="en-US" dirty="0"/>
                    </a:p>
                  </a:txBody>
                  <a:tcPr/>
                </a:tc>
                <a:tc>
                  <a:txBody>
                    <a:bodyPr/>
                    <a:lstStyle/>
                    <a:p>
                      <a:pPr algn="ctr"/>
                      <a:r>
                        <a:rPr lang="en-US" dirty="0" smtClean="0"/>
                        <a:t>CANADA</a:t>
                      </a:r>
                      <a:endParaRPr lang="en-US" dirty="0"/>
                    </a:p>
                  </a:txBody>
                  <a:tcPr/>
                </a:tc>
                <a:tc>
                  <a:txBody>
                    <a:bodyPr/>
                    <a:lstStyle/>
                    <a:p>
                      <a:r>
                        <a:rPr lang="en-US" sz="1600" b="0" i="0" kern="1200" dirty="0" smtClean="0">
                          <a:solidFill>
                            <a:schemeClr val="dk1"/>
                          </a:solidFill>
                          <a:effectLst/>
                          <a:latin typeface="+mn-lt"/>
                          <a:ea typeface="+mn-ea"/>
                          <a:cs typeface="+mn-cs"/>
                        </a:rPr>
                        <a:t>Founded as a family business in 1998 by Tommy </a:t>
                      </a:r>
                      <a:r>
                        <a:rPr lang="en-US" sz="1600" b="0" i="0" kern="1200" dirty="0" err="1" smtClean="0">
                          <a:solidFill>
                            <a:schemeClr val="dk1"/>
                          </a:solidFill>
                          <a:effectLst/>
                          <a:latin typeface="+mn-lt"/>
                          <a:ea typeface="+mn-ea"/>
                          <a:cs typeface="+mn-cs"/>
                        </a:rPr>
                        <a:t>Schweiger.All</a:t>
                      </a:r>
                      <a:r>
                        <a:rPr lang="en-US" sz="1600" b="0" i="0" kern="1200" baseline="0" dirty="0" smtClean="0">
                          <a:solidFill>
                            <a:schemeClr val="dk1"/>
                          </a:solidFill>
                          <a:effectLst/>
                          <a:latin typeface="+mn-lt"/>
                          <a:ea typeface="+mn-ea"/>
                          <a:cs typeface="+mn-cs"/>
                        </a:rPr>
                        <a:t> shorts of kids </a:t>
                      </a:r>
                      <a:r>
                        <a:rPr lang="en-US" sz="1600" b="0" i="0" kern="1200" baseline="0" dirty="0" err="1" smtClean="0">
                          <a:solidFill>
                            <a:schemeClr val="dk1"/>
                          </a:solidFill>
                          <a:effectLst/>
                          <a:latin typeface="+mn-lt"/>
                          <a:ea typeface="+mn-ea"/>
                          <a:cs typeface="+mn-cs"/>
                        </a:rPr>
                        <a:t>hometex</a:t>
                      </a:r>
                      <a:r>
                        <a:rPr lang="en-US" sz="1600" b="0" i="0" kern="1200" baseline="0" dirty="0" smtClean="0">
                          <a:solidFill>
                            <a:schemeClr val="dk1"/>
                          </a:solidFill>
                          <a:effectLst/>
                          <a:latin typeface="+mn-lt"/>
                          <a:ea typeface="+mn-ea"/>
                          <a:cs typeface="+mn-cs"/>
                        </a:rPr>
                        <a:t> and home décor lineup.</a:t>
                      </a:r>
                      <a:endParaRPr lang="en-US" sz="1600" dirty="0"/>
                    </a:p>
                  </a:txBody>
                  <a:tcPr/>
                </a:tc>
              </a:tr>
              <a:tr h="937784">
                <a:tc>
                  <a:txBody>
                    <a:bodyPr/>
                    <a:lstStyle/>
                    <a:p>
                      <a:pPr algn="ctr"/>
                      <a:r>
                        <a:rPr lang="en-US" dirty="0" smtClean="0"/>
                        <a:t>DRESSMAN</a:t>
                      </a:r>
                      <a:endParaRPr lang="en-US" dirty="0"/>
                    </a:p>
                  </a:txBody>
                  <a:tcPr/>
                </a:tc>
                <a:tc>
                  <a:txBody>
                    <a:bodyPr/>
                    <a:lstStyle/>
                    <a:p>
                      <a:endParaRPr lang="en-US" dirty="0"/>
                    </a:p>
                  </a:txBody>
                  <a:tcPr/>
                </a:tc>
                <a:tc>
                  <a:txBody>
                    <a:bodyPr/>
                    <a:lstStyle/>
                    <a:p>
                      <a:pPr algn="ctr"/>
                      <a:r>
                        <a:rPr lang="en-US" dirty="0" smtClean="0"/>
                        <a:t>NORWAY</a:t>
                      </a:r>
                      <a:endParaRPr lang="en-US" dirty="0"/>
                    </a:p>
                  </a:txBody>
                  <a:tcPr/>
                </a:tc>
                <a:tc>
                  <a:txBody>
                    <a:bodyPr/>
                    <a:lstStyle/>
                    <a:p>
                      <a:r>
                        <a:rPr lang="en-US" sz="1600" b="0" i="0" kern="1200" dirty="0" err="1" smtClean="0">
                          <a:solidFill>
                            <a:schemeClr val="dk1"/>
                          </a:solidFill>
                          <a:effectLst/>
                          <a:latin typeface="+mn-lt"/>
                          <a:ea typeface="+mn-ea"/>
                          <a:cs typeface="+mn-cs"/>
                        </a:rPr>
                        <a:t>Dressmann</a:t>
                      </a:r>
                      <a:r>
                        <a:rPr lang="en-US" sz="1600" b="0" i="0" kern="1200" dirty="0" smtClean="0">
                          <a:solidFill>
                            <a:schemeClr val="dk1"/>
                          </a:solidFill>
                          <a:effectLst/>
                          <a:latin typeface="+mn-lt"/>
                          <a:ea typeface="+mn-ea"/>
                          <a:cs typeface="+mn-cs"/>
                        </a:rPr>
                        <a:t> is now the leading chain of men's clothing stores in Northern Europe.</a:t>
                      </a:r>
                      <a:endParaRPr lang="en-US" sz="1600" dirty="0"/>
                    </a:p>
                  </a:txBody>
                  <a:tcPr/>
                </a:tc>
              </a:tr>
              <a:tr h="937784">
                <a:tc>
                  <a:txBody>
                    <a:bodyPr/>
                    <a:lstStyle/>
                    <a:p>
                      <a:pPr algn="ctr"/>
                      <a:r>
                        <a:rPr lang="en-US" sz="1800" b="0" i="0" kern="1200" dirty="0" smtClean="0">
                          <a:solidFill>
                            <a:schemeClr val="dk1"/>
                          </a:solidFill>
                          <a:effectLst/>
                          <a:latin typeface="+mn-lt"/>
                          <a:ea typeface="+mn-ea"/>
                          <a:cs typeface="+mn-cs"/>
                        </a:rPr>
                        <a:t>Charles </a:t>
                      </a:r>
                      <a:r>
                        <a:rPr lang="en-US" sz="1800" b="0" i="0" kern="1200" dirty="0" err="1" smtClean="0">
                          <a:solidFill>
                            <a:schemeClr val="dk1"/>
                          </a:solidFill>
                          <a:effectLst/>
                          <a:latin typeface="+mn-lt"/>
                          <a:ea typeface="+mn-ea"/>
                          <a:cs typeface="+mn-cs"/>
                        </a:rPr>
                        <a:t>Vögele</a:t>
                      </a:r>
                      <a:r>
                        <a:rPr lang="en-US" sz="1800" b="0" i="0" kern="1200" dirty="0" smtClean="0">
                          <a:solidFill>
                            <a:schemeClr val="dk1"/>
                          </a:solidFill>
                          <a:effectLst/>
                          <a:latin typeface="+mn-lt"/>
                          <a:ea typeface="+mn-ea"/>
                          <a:cs typeface="+mn-cs"/>
                        </a:rPr>
                        <a:t>(CV)</a:t>
                      </a:r>
                      <a:endParaRPr lang="en-US" dirty="0"/>
                    </a:p>
                  </a:txBody>
                  <a:tcPr/>
                </a:tc>
                <a:tc>
                  <a:txBody>
                    <a:bodyPr/>
                    <a:lstStyle/>
                    <a:p>
                      <a:endParaRPr lang="en-US" dirty="0"/>
                    </a:p>
                  </a:txBody>
                  <a:tcPr/>
                </a:tc>
                <a:tc>
                  <a:txBody>
                    <a:bodyPr/>
                    <a:lstStyle/>
                    <a:p>
                      <a:pPr algn="ctr"/>
                      <a:r>
                        <a:rPr lang="en-US" dirty="0" smtClean="0"/>
                        <a:t>SWITZERLAND</a:t>
                      </a:r>
                      <a:endParaRPr lang="en-US" dirty="0"/>
                    </a:p>
                  </a:txBody>
                  <a:tcPr/>
                </a:tc>
                <a:tc>
                  <a:txBody>
                    <a:bodyPr/>
                    <a:lstStyle/>
                    <a:p>
                      <a:r>
                        <a:rPr lang="en-US" sz="1600" b="0" i="0" kern="1200" dirty="0" smtClean="0">
                          <a:solidFill>
                            <a:schemeClr val="dk1"/>
                          </a:solidFill>
                          <a:effectLst/>
                          <a:latin typeface="+mn-lt"/>
                          <a:ea typeface="+mn-ea"/>
                          <a:cs typeface="+mn-cs"/>
                        </a:rPr>
                        <a:t>Swiss fashion retailer based in </a:t>
                      </a:r>
                      <a:r>
                        <a:rPr lang="en-US" sz="1600" b="0" i="0" u="none" strike="noStrike" kern="1200" dirty="0" smtClean="0">
                          <a:solidFill>
                            <a:schemeClr val="dk1"/>
                          </a:solidFill>
                          <a:effectLst/>
                          <a:latin typeface="+mn-lt"/>
                          <a:ea typeface="+mn-ea"/>
                          <a:cs typeface="+mn-cs"/>
                        </a:rPr>
                        <a:t>Pfäffikon SZ.</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Charles Vögele</a:t>
                      </a:r>
                      <a:r>
                        <a:rPr lang="en-US" sz="1600" b="0" i="0" kern="1200" dirty="0" smtClean="0">
                          <a:solidFill>
                            <a:schemeClr val="dk1"/>
                          </a:solidFill>
                          <a:effectLst/>
                          <a:latin typeface="+mn-lt"/>
                          <a:ea typeface="+mn-ea"/>
                          <a:cs typeface="+mn-cs"/>
                        </a:rPr>
                        <a:t> and his wife Agnes and initially sold special </a:t>
                      </a:r>
                      <a:r>
                        <a:rPr lang="en-US" sz="1600" b="0" i="0" u="none" strike="noStrike" kern="1200" dirty="0" smtClean="0">
                          <a:solidFill>
                            <a:schemeClr val="dk1"/>
                          </a:solidFill>
                          <a:effectLst/>
                          <a:latin typeface="+mn-lt"/>
                          <a:ea typeface="+mn-ea"/>
                          <a:cs typeface="+mn-cs"/>
                        </a:rPr>
                        <a:t>clothing</a:t>
                      </a:r>
                      <a:r>
                        <a:rPr lang="en-US" sz="1600" b="0" i="0" kern="1200" dirty="0" smtClean="0">
                          <a:solidFill>
                            <a:schemeClr val="dk1"/>
                          </a:solidFill>
                          <a:effectLst/>
                          <a:latin typeface="+mn-lt"/>
                          <a:ea typeface="+mn-ea"/>
                          <a:cs typeface="+mn-cs"/>
                        </a:rPr>
                        <a:t> for </a:t>
                      </a:r>
                      <a:r>
                        <a:rPr lang="en-US" sz="1600" b="0" i="0" u="none" strike="noStrike" kern="1200" dirty="0" smtClean="0">
                          <a:solidFill>
                            <a:schemeClr val="dk1"/>
                          </a:solidFill>
                          <a:effectLst/>
                          <a:latin typeface="+mn-lt"/>
                          <a:ea typeface="+mn-ea"/>
                          <a:cs typeface="+mn-cs"/>
                        </a:rPr>
                        <a:t>scooter riders</a:t>
                      </a:r>
                      <a:r>
                        <a:rPr lang="en-US" sz="1600" b="0" i="0" kern="1200" dirty="0" smtClean="0">
                          <a:solidFill>
                            <a:schemeClr val="dk1"/>
                          </a:solidFill>
                          <a:effectLst/>
                          <a:latin typeface="+mn-lt"/>
                          <a:ea typeface="+mn-ea"/>
                          <a:cs typeface="+mn-cs"/>
                        </a:rPr>
                        <a:t> .</a:t>
                      </a:r>
                      <a:endParaRPr lang="en-US" sz="1600" dirty="0"/>
                    </a:p>
                  </a:txBody>
                  <a:tcPr/>
                </a:tc>
              </a:tr>
            </a:tbl>
          </a:graphicData>
        </a:graphic>
      </p:graphicFrame>
      <p:pic>
        <p:nvPicPr>
          <p:cNvPr id="3" name="Picture 2"/>
          <p:cNvPicPr>
            <a:picLocks noChangeAspect="1"/>
          </p:cNvPicPr>
          <p:nvPr/>
        </p:nvPicPr>
        <p:blipFill>
          <a:blip r:embed="rId4"/>
          <a:stretch>
            <a:fillRect/>
          </a:stretch>
        </p:blipFill>
        <p:spPr>
          <a:xfrm>
            <a:off x="2351197" y="2204431"/>
            <a:ext cx="1532383" cy="838572"/>
          </a:xfrm>
          <a:prstGeom prst="rect">
            <a:avLst/>
          </a:prstGeom>
        </p:spPr>
      </p:pic>
      <p:pic>
        <p:nvPicPr>
          <p:cNvPr id="5" name="Picture 4"/>
          <p:cNvPicPr>
            <a:picLocks noChangeAspect="1"/>
          </p:cNvPicPr>
          <p:nvPr/>
        </p:nvPicPr>
        <p:blipFill>
          <a:blip r:embed="rId5"/>
          <a:stretch>
            <a:fillRect/>
          </a:stretch>
        </p:blipFill>
        <p:spPr>
          <a:xfrm>
            <a:off x="2383148" y="3173483"/>
            <a:ext cx="902286" cy="810838"/>
          </a:xfrm>
          <a:prstGeom prst="rect">
            <a:avLst/>
          </a:prstGeom>
        </p:spPr>
      </p:pic>
      <p:pic>
        <p:nvPicPr>
          <p:cNvPr id="6" name="Picture 5"/>
          <p:cNvPicPr>
            <a:picLocks noChangeAspect="1"/>
          </p:cNvPicPr>
          <p:nvPr/>
        </p:nvPicPr>
        <p:blipFill>
          <a:blip r:embed="rId6"/>
          <a:stretch>
            <a:fillRect/>
          </a:stretch>
        </p:blipFill>
        <p:spPr>
          <a:xfrm>
            <a:off x="2331490" y="4114801"/>
            <a:ext cx="1993565" cy="737680"/>
          </a:xfrm>
          <a:prstGeom prst="rect">
            <a:avLst/>
          </a:prstGeom>
        </p:spPr>
      </p:pic>
      <p:pic>
        <p:nvPicPr>
          <p:cNvPr id="7" name="Picture 6"/>
          <p:cNvPicPr>
            <a:picLocks noChangeAspect="1"/>
          </p:cNvPicPr>
          <p:nvPr/>
        </p:nvPicPr>
        <p:blipFill>
          <a:blip r:embed="rId7"/>
          <a:stretch>
            <a:fillRect/>
          </a:stretch>
        </p:blipFill>
        <p:spPr>
          <a:xfrm>
            <a:off x="2399674" y="5056119"/>
            <a:ext cx="2060627" cy="829128"/>
          </a:xfrm>
          <a:prstGeom prst="rect">
            <a:avLst/>
          </a:prstGeom>
        </p:spPr>
      </p:pic>
      <p:pic>
        <p:nvPicPr>
          <p:cNvPr id="8" name="Picture 7"/>
          <p:cNvPicPr>
            <a:picLocks noChangeAspect="1"/>
          </p:cNvPicPr>
          <p:nvPr/>
        </p:nvPicPr>
        <p:blipFill>
          <a:blip r:embed="rId8"/>
          <a:stretch>
            <a:fillRect/>
          </a:stretch>
        </p:blipFill>
        <p:spPr>
          <a:xfrm>
            <a:off x="2399674" y="6088885"/>
            <a:ext cx="1485714" cy="714286"/>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48267887"/>
      </p:ext>
    </p:extLst>
  </p:cSld>
  <p:clrMapOvr>
    <a:masterClrMapping/>
  </p:clrMapOvr>
  <mc:AlternateContent xmlns:mc="http://schemas.openxmlformats.org/markup-compatibility/2006">
    <mc:Choice xmlns:p14="http://schemas.microsoft.com/office/powerpoint/2010/main" Requires="p14">
      <p:transition spd="slow" p14:dur="2000" advTm="18950"/>
    </mc:Choice>
    <mc:Fallback>
      <p:transition spd="slow" advTm="18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236"/>
          </a:xfrm>
        </p:spPr>
        <p:txBody>
          <a:bodyPr>
            <a:normAutofit fontScale="90000"/>
          </a:bodyPr>
          <a:lstStyle/>
          <a:p>
            <a:pPr algn="ctr"/>
            <a:r>
              <a:rPr lang="en-US" dirty="0" smtClean="0"/>
              <a:t>Apparel Buyer’s in Bangladesh</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4526721"/>
              </p:ext>
            </p:extLst>
          </p:nvPr>
        </p:nvGraphicFramePr>
        <p:xfrm>
          <a:off x="0" y="1184221"/>
          <a:ext cx="12192000" cy="6481309"/>
        </p:xfrm>
        <a:graphic>
          <a:graphicData uri="http://schemas.openxmlformats.org/drawingml/2006/table">
            <a:tbl>
              <a:tblPr firstRow="1" bandRow="1">
                <a:tableStyleId>{5C22544A-7EE6-4342-B048-85BDC9FD1C3A}</a:tableStyleId>
              </a:tblPr>
              <a:tblGrid>
                <a:gridCol w="2588455"/>
                <a:gridCol w="3052690"/>
                <a:gridCol w="2532184"/>
                <a:gridCol w="4018671"/>
              </a:tblGrid>
              <a:tr h="838200">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38200">
                <a:tc>
                  <a:txBody>
                    <a:bodyPr/>
                    <a:lstStyle/>
                    <a:p>
                      <a:pPr algn="ctr"/>
                      <a:r>
                        <a:rPr lang="en-US" sz="1800" b="0" kern="1200" dirty="0" smtClean="0">
                          <a:solidFill>
                            <a:schemeClr val="dk1"/>
                          </a:solidFill>
                          <a:effectLst/>
                          <a:latin typeface="+mn-lt"/>
                          <a:ea typeface="+mn-ea"/>
                          <a:cs typeface="+mn-cs"/>
                        </a:rPr>
                        <a:t>Phillips- Van Heusen(PVH)</a:t>
                      </a:r>
                      <a:endParaRPr lang="en-US" b="0"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r>
                        <a:rPr lang="en-US" sz="1600" b="0" i="0" kern="1200" dirty="0" smtClean="0">
                          <a:solidFill>
                            <a:schemeClr val="dk1"/>
                          </a:solidFill>
                          <a:effectLst/>
                          <a:latin typeface="+mn-lt"/>
                          <a:ea typeface="+mn-ea"/>
                          <a:cs typeface="+mn-cs"/>
                        </a:rPr>
                        <a:t>PVH Corp. Manhattan</a:t>
                      </a:r>
                      <a:r>
                        <a:rPr lang="en-US" sz="1600" b="0" i="0" kern="1200" baseline="0" dirty="0" smtClean="0">
                          <a:solidFill>
                            <a:schemeClr val="dk1"/>
                          </a:solidFill>
                          <a:effectLst/>
                          <a:latin typeface="+mn-lt"/>
                          <a:ea typeface="+mn-ea"/>
                          <a:cs typeface="+mn-cs"/>
                        </a:rPr>
                        <a:t> based American clothing company.</a:t>
                      </a:r>
                      <a:r>
                        <a:rPr lang="en-US" sz="1600" b="0" i="0" kern="1200" dirty="0" smtClean="0">
                          <a:solidFill>
                            <a:schemeClr val="dk1"/>
                          </a:solidFill>
                          <a:effectLst/>
                          <a:latin typeface="+mn-lt"/>
                          <a:ea typeface="+mn-ea"/>
                          <a:cs typeface="+mn-cs"/>
                        </a:rPr>
                        <a:t> In 1910 invented a new process that fused cloth on a curve.</a:t>
                      </a:r>
                      <a:endParaRPr lang="en-US" sz="1600" b="0" dirty="0"/>
                    </a:p>
                  </a:txBody>
                  <a:tcPr/>
                </a:tc>
              </a:tr>
              <a:tr h="1050197">
                <a:tc>
                  <a:txBody>
                    <a:bodyPr/>
                    <a:lstStyle/>
                    <a:p>
                      <a:pPr marL="0" marR="0" algn="ctr">
                        <a:lnSpc>
                          <a:spcPct val="115000"/>
                        </a:lnSpc>
                        <a:spcBef>
                          <a:spcPts val="0"/>
                        </a:spcBef>
                        <a:spcAft>
                          <a:spcPts val="1000"/>
                        </a:spcAft>
                      </a:pPr>
                      <a:r>
                        <a:rPr lang="en-US" sz="1800" dirty="0" smtClean="0">
                          <a:effectLst/>
                          <a:latin typeface="+mn-lt"/>
                          <a:ea typeface="Times New Roman" panose="02020603050405020304" pitchFamily="18" charset="0"/>
                          <a:cs typeface="Times New Roman" panose="02020603050405020304" pitchFamily="18" charset="0"/>
                        </a:rPr>
                        <a:t>PERRY ELLIS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800" dirty="0">
                          <a:effectLst/>
                          <a:latin typeface="+mn-lt"/>
                          <a:ea typeface="Times New Roman" panose="02020603050405020304" pitchFamily="18" charset="0"/>
                          <a:cs typeface="Times New Roman" panose="02020603050405020304" pitchFamily="18" charset="0"/>
                        </a:rPr>
                        <a:t>USA</a:t>
                      </a:r>
                    </a:p>
                  </a:txBody>
                  <a:tcPr marL="68580" marR="68580" marT="0" marB="0"/>
                </a:tc>
                <a:tc>
                  <a:txBody>
                    <a:bodyPr/>
                    <a:lstStyle/>
                    <a:p>
                      <a:r>
                        <a:rPr lang="en-US" sz="1600" b="0" i="0" kern="1200" dirty="0" smtClean="0">
                          <a:solidFill>
                            <a:schemeClr val="dk1"/>
                          </a:solidFill>
                          <a:effectLst/>
                          <a:latin typeface="+mn-lt"/>
                          <a:ea typeface="+mn-ea"/>
                          <a:cs typeface="+mn-cs"/>
                        </a:rPr>
                        <a:t>Owned by </a:t>
                      </a:r>
                      <a:r>
                        <a:rPr lang="en-US" sz="1600" b="0" i="0" u="none" strike="noStrike" kern="1200" dirty="0" smtClean="0">
                          <a:solidFill>
                            <a:schemeClr val="dk1"/>
                          </a:solidFill>
                          <a:effectLst/>
                          <a:latin typeface="+mn-lt"/>
                          <a:ea typeface="+mn-ea"/>
                          <a:cs typeface="+mn-cs"/>
                        </a:rPr>
                        <a:t>Perry Ellis International</a:t>
                      </a:r>
                      <a:r>
                        <a:rPr lang="en-US" sz="1600" b="0" i="0" kern="1200" dirty="0" smtClean="0">
                          <a:solidFill>
                            <a:schemeClr val="dk1"/>
                          </a:solidFill>
                          <a:effectLst/>
                          <a:latin typeface="+mn-lt"/>
                          <a:ea typeface="+mn-ea"/>
                          <a:cs typeface="+mn-cs"/>
                        </a:rPr>
                        <a:t> and founded by designer </a:t>
                      </a:r>
                      <a:r>
                        <a:rPr lang="en-US" sz="1600" b="0" i="0" u="none" strike="noStrike" kern="1200" dirty="0" smtClean="0">
                          <a:solidFill>
                            <a:schemeClr val="dk1"/>
                          </a:solidFill>
                          <a:effectLst/>
                          <a:latin typeface="+mn-lt"/>
                          <a:ea typeface="+mn-ea"/>
                          <a:cs typeface="+mn-cs"/>
                        </a:rPr>
                        <a:t>Perry Ellis. Founded in 1978 at New york.</a:t>
                      </a:r>
                      <a:endParaRPr lang="en-US" sz="1600" dirty="0"/>
                    </a:p>
                  </a:txBody>
                  <a:tcPr/>
                </a:tc>
              </a:tr>
              <a:tr h="1253007">
                <a:tc>
                  <a:txBody>
                    <a:bodyPr/>
                    <a:lstStyle/>
                    <a:p>
                      <a:pPr algn="ctr"/>
                      <a:r>
                        <a:rPr lang="en-US" sz="1800" kern="1200" dirty="0" smtClean="0">
                          <a:solidFill>
                            <a:schemeClr val="dk1"/>
                          </a:solidFill>
                          <a:effectLst/>
                          <a:latin typeface="+mn-lt"/>
                          <a:ea typeface="+mn-ea"/>
                          <a:cs typeface="+mn-cs"/>
                        </a:rPr>
                        <a:t>TESSIVAL</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panose="02020603050405020304" pitchFamily="18" charset="0"/>
                          <a:cs typeface="Times New Roman" panose="02020603050405020304" pitchFamily="18" charset="0"/>
                        </a:rPr>
                        <a:t>USA</a:t>
                      </a:r>
                    </a:p>
                    <a:p>
                      <a:pPr algn="ctr"/>
                      <a:endParaRPr lang="en-US" dirty="0"/>
                    </a:p>
                  </a:txBody>
                  <a:tcPr/>
                </a:tc>
                <a:tc>
                  <a:txBody>
                    <a:bodyPr/>
                    <a:lstStyle/>
                    <a:p>
                      <a:endParaRPr lang="en-US" sz="1600"/>
                    </a:p>
                  </a:txBody>
                  <a:tcPr/>
                </a:tc>
              </a:tr>
              <a:tr h="1068163">
                <a:tc>
                  <a:txBody>
                    <a:bodyPr/>
                    <a:lstStyle/>
                    <a:p>
                      <a:pPr algn="ctr"/>
                      <a:r>
                        <a:rPr lang="en-US" sz="1800" kern="1200" dirty="0" smtClean="0">
                          <a:solidFill>
                            <a:schemeClr val="dk1"/>
                          </a:solidFill>
                          <a:effectLst/>
                          <a:latin typeface="+mn-lt"/>
                          <a:ea typeface="+mn-ea"/>
                          <a:cs typeface="+mn-cs"/>
                        </a:rPr>
                        <a:t>CALVIN KLEIN</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panose="02020603050405020304" pitchFamily="18" charset="0"/>
                          <a:cs typeface="Times New Roman" panose="02020603050405020304" pitchFamily="18" charset="0"/>
                        </a:rPr>
                        <a:t>USA</a:t>
                      </a:r>
                    </a:p>
                    <a:p>
                      <a:pPr algn="ctr"/>
                      <a:endParaRPr lang="en-US" dirty="0"/>
                    </a:p>
                  </a:txBody>
                  <a:tcPr/>
                </a:tc>
                <a:tc>
                  <a:txBody>
                    <a:bodyPr/>
                    <a:lstStyle/>
                    <a:p>
                      <a:r>
                        <a:rPr lang="en-US" sz="1600" b="0" i="0" kern="1200" dirty="0" smtClean="0">
                          <a:solidFill>
                            <a:schemeClr val="dk1"/>
                          </a:solidFill>
                          <a:effectLst/>
                          <a:latin typeface="+mn-lt"/>
                          <a:ea typeface="+mn-ea"/>
                          <a:cs typeface="+mn-cs"/>
                        </a:rPr>
                        <a:t>Calvin Klein Inc. is a</a:t>
                      </a:r>
                      <a:r>
                        <a:rPr lang="en-US" sz="1600" b="0" i="0" kern="1200" baseline="0" dirty="0" smtClean="0">
                          <a:solidFill>
                            <a:schemeClr val="dk1"/>
                          </a:solidFill>
                          <a:effectLst/>
                          <a:latin typeface="+mn-lt"/>
                          <a:ea typeface="+mn-ea"/>
                          <a:cs typeface="+mn-cs"/>
                        </a:rPr>
                        <a:t> New York based</a:t>
                      </a:r>
                      <a:r>
                        <a:rPr lang="en-US" sz="1600" b="0" i="0" kern="1200" dirty="0" smtClean="0">
                          <a:solidFill>
                            <a:schemeClr val="dk1"/>
                          </a:solidFill>
                          <a:effectLst/>
                          <a:latin typeface="+mn-lt"/>
                          <a:ea typeface="+mn-ea"/>
                          <a:cs typeface="+mn-cs"/>
                        </a:rPr>
                        <a:t> American fashion house and luxury goods manufacturer established in 1968</a:t>
                      </a:r>
                      <a:endParaRPr lang="en-US" sz="1600" dirty="0"/>
                    </a:p>
                  </a:txBody>
                  <a:tcPr/>
                </a:tc>
              </a:tr>
              <a:tr h="1433542">
                <a:tc>
                  <a:txBody>
                    <a:bodyPr/>
                    <a:lstStyle/>
                    <a:p>
                      <a:pPr marL="0" marR="0" algn="ctr">
                        <a:lnSpc>
                          <a:spcPct val="115000"/>
                        </a:lnSpc>
                        <a:spcBef>
                          <a:spcPts val="0"/>
                        </a:spcBef>
                        <a:spcAft>
                          <a:spcPts val="1000"/>
                        </a:spcAft>
                      </a:pPr>
                      <a:r>
                        <a:rPr lang="en-US" sz="1800" dirty="0" smtClean="0">
                          <a:effectLst/>
                          <a:latin typeface="+mn-lt"/>
                          <a:ea typeface="Times New Roman" panose="02020603050405020304" pitchFamily="18" charset="0"/>
                          <a:cs typeface="Times New Roman" panose="02020603050405020304" pitchFamily="18" charset="0"/>
                        </a:rPr>
                        <a:t>TJ MAXX</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panose="02020603050405020304" pitchFamily="18" charset="0"/>
                          <a:cs typeface="Times New Roman" panose="02020603050405020304" pitchFamily="18" charset="0"/>
                        </a:rPr>
                        <a:t>USA</a:t>
                      </a:r>
                    </a:p>
                    <a:p>
                      <a:pPr algn="ctr"/>
                      <a:endParaRPr lang="en-US" dirty="0"/>
                    </a:p>
                  </a:txBody>
                  <a:tcPr/>
                </a:tc>
                <a:tc>
                  <a:txBody>
                    <a:bodyPr/>
                    <a:lstStyle/>
                    <a:p>
                      <a:r>
                        <a:rPr lang="en-US" sz="1600" b="0" i="0" kern="1200" dirty="0" smtClean="0">
                          <a:solidFill>
                            <a:schemeClr val="dk1"/>
                          </a:solidFill>
                          <a:effectLst/>
                          <a:latin typeface="+mn-lt"/>
                          <a:ea typeface="+mn-ea"/>
                          <a:cs typeface="+mn-cs"/>
                        </a:rPr>
                        <a:t>TJ Maxx is an American departmental store chain. Founded in 1976 </a:t>
                      </a:r>
                      <a:r>
                        <a:rPr lang="en-US" sz="1600" b="0" i="0" u="none" kern="1200" dirty="0" smtClean="0">
                          <a:solidFill>
                            <a:schemeClr val="dk1"/>
                          </a:solidFill>
                          <a:effectLst/>
                          <a:latin typeface="+mn-lt"/>
                          <a:ea typeface="+mn-ea"/>
                          <a:cs typeface="+mn-cs"/>
                        </a:rPr>
                        <a:t>at Framingham, Massachusetts.</a:t>
                      </a:r>
                      <a:endParaRPr lang="en-US" sz="1600" u="none" dirty="0"/>
                    </a:p>
                  </a:txBody>
                  <a:tcPr/>
                </a:tc>
              </a:tr>
            </a:tbl>
          </a:graphicData>
        </a:graphic>
      </p:graphicFrame>
      <p:pic>
        <p:nvPicPr>
          <p:cNvPr id="9" name="Picture 8"/>
          <p:cNvPicPr>
            <a:picLocks noChangeAspect="1"/>
          </p:cNvPicPr>
          <p:nvPr/>
        </p:nvPicPr>
        <p:blipFill>
          <a:blip r:embed="rId4"/>
          <a:stretch>
            <a:fillRect/>
          </a:stretch>
        </p:blipFill>
        <p:spPr>
          <a:xfrm>
            <a:off x="2620507" y="2019490"/>
            <a:ext cx="1135567" cy="875878"/>
          </a:xfrm>
          <a:prstGeom prst="rect">
            <a:avLst/>
          </a:prstGeom>
        </p:spPr>
      </p:pic>
      <p:pic>
        <p:nvPicPr>
          <p:cNvPr id="11" name="Picture 10"/>
          <p:cNvPicPr>
            <a:picLocks noChangeAspect="1"/>
          </p:cNvPicPr>
          <p:nvPr/>
        </p:nvPicPr>
        <p:blipFill>
          <a:blip r:embed="rId5"/>
          <a:stretch>
            <a:fillRect/>
          </a:stretch>
        </p:blipFill>
        <p:spPr>
          <a:xfrm>
            <a:off x="2573811" y="4071354"/>
            <a:ext cx="1187574" cy="1119624"/>
          </a:xfrm>
          <a:prstGeom prst="rect">
            <a:avLst/>
          </a:prstGeom>
        </p:spPr>
      </p:pic>
      <p:pic>
        <p:nvPicPr>
          <p:cNvPr id="12" name="Picture 11"/>
          <p:cNvPicPr>
            <a:picLocks noChangeAspect="1"/>
          </p:cNvPicPr>
          <p:nvPr/>
        </p:nvPicPr>
        <p:blipFill>
          <a:blip r:embed="rId6"/>
          <a:stretch>
            <a:fillRect/>
          </a:stretch>
        </p:blipFill>
        <p:spPr>
          <a:xfrm>
            <a:off x="2551318" y="5248141"/>
            <a:ext cx="2885028" cy="84316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0507" y="6451429"/>
            <a:ext cx="2978435" cy="103822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2512" y="2978691"/>
            <a:ext cx="2813834" cy="940191"/>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38692246"/>
      </p:ext>
    </p:extLst>
  </p:cSld>
  <p:clrMapOvr>
    <a:masterClrMapping/>
  </p:clrMapOvr>
  <mc:AlternateContent xmlns:mc="http://schemas.openxmlformats.org/markup-compatibility/2006">
    <mc:Choice xmlns:p14="http://schemas.microsoft.com/office/powerpoint/2010/main" Requires="p14">
      <p:transition spd="slow" p14:dur="2000" advTm="44460"/>
    </mc:Choice>
    <mc:Fallback>
      <p:transition spd="slow" advTm="44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236"/>
          </a:xfrm>
        </p:spPr>
        <p:txBody>
          <a:bodyPr>
            <a:normAutofit fontScale="90000"/>
          </a:bodyPr>
          <a:lstStyle/>
          <a:p>
            <a:pPr algn="ctr"/>
            <a:r>
              <a:rPr lang="en-US" dirty="0" smtClean="0"/>
              <a:t>Apparel Buyer’s in Bangladesh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3192979"/>
              </p:ext>
            </p:extLst>
          </p:nvPr>
        </p:nvGraphicFramePr>
        <p:xfrm>
          <a:off x="0" y="1274165"/>
          <a:ext cx="12192000" cy="5583833"/>
        </p:xfrm>
        <a:graphic>
          <a:graphicData uri="http://schemas.openxmlformats.org/drawingml/2006/table">
            <a:tbl>
              <a:tblPr firstRow="1" bandRow="1">
                <a:tableStyleId>{5C22544A-7EE6-4342-B048-85BDC9FD1C3A}</a:tableStyleId>
              </a:tblPr>
              <a:tblGrid>
                <a:gridCol w="1786597"/>
                <a:gridCol w="3221501"/>
                <a:gridCol w="1786597"/>
                <a:gridCol w="5397305"/>
              </a:tblGrid>
              <a:tr h="895323">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37702">
                <a:tc>
                  <a:txBody>
                    <a:bodyPr/>
                    <a:lstStyle/>
                    <a:p>
                      <a:pPr algn="ctr"/>
                      <a:r>
                        <a:rPr lang="en-US" dirty="0" smtClean="0"/>
                        <a:t>STOCKMANN</a:t>
                      </a:r>
                      <a:endParaRPr lang="en-US" dirty="0"/>
                    </a:p>
                  </a:txBody>
                  <a:tcPr/>
                </a:tc>
                <a:tc>
                  <a:txBody>
                    <a:bodyPr/>
                    <a:lstStyle/>
                    <a:p>
                      <a:endParaRPr lang="en-US" dirty="0"/>
                    </a:p>
                  </a:txBody>
                  <a:tcPr/>
                </a:tc>
                <a:tc>
                  <a:txBody>
                    <a:bodyPr/>
                    <a:lstStyle/>
                    <a:p>
                      <a:pPr algn="ctr"/>
                      <a:r>
                        <a:rPr lang="en-US" dirty="0" smtClean="0"/>
                        <a:t>FINLAND</a:t>
                      </a:r>
                      <a:endParaRPr lang="en-US" dirty="0"/>
                    </a:p>
                  </a:txBody>
                  <a:tcPr/>
                </a:tc>
                <a:tc>
                  <a:txBody>
                    <a:bodyPr/>
                    <a:lstStyle/>
                    <a:p>
                      <a:r>
                        <a:rPr lang="en-US" sz="1600" b="0" i="0" kern="1200" dirty="0" err="1" smtClean="0">
                          <a:solidFill>
                            <a:schemeClr val="dk1"/>
                          </a:solidFill>
                          <a:effectLst/>
                          <a:latin typeface="+mn-lt"/>
                          <a:ea typeface="+mn-ea"/>
                          <a:cs typeface="+mn-cs"/>
                        </a:rPr>
                        <a:t>Stockmann</a:t>
                      </a:r>
                      <a:r>
                        <a:rPr lang="en-US" sz="1600" b="0" i="0" kern="1200" dirty="0" smtClean="0">
                          <a:solidFill>
                            <a:schemeClr val="dk1"/>
                          </a:solidFill>
                          <a:effectLst/>
                          <a:latin typeface="+mn-lt"/>
                          <a:ea typeface="+mn-ea"/>
                          <a:cs typeface="+mn-cs"/>
                        </a:rPr>
                        <a:t> Retail comprises 8 department stores and an online store. </a:t>
                      </a:r>
                      <a:r>
                        <a:rPr lang="en-US" sz="1600" b="0" i="0" kern="1200" dirty="0" err="1" smtClean="0">
                          <a:solidFill>
                            <a:schemeClr val="dk1"/>
                          </a:solidFill>
                          <a:effectLst/>
                          <a:latin typeface="+mn-lt"/>
                          <a:ea typeface="+mn-ea"/>
                          <a:cs typeface="+mn-cs"/>
                        </a:rPr>
                        <a:t>Stockmann's</a:t>
                      </a:r>
                      <a:r>
                        <a:rPr lang="en-US" sz="1600" b="0" i="0" kern="1200" dirty="0" smtClean="0">
                          <a:solidFill>
                            <a:schemeClr val="dk1"/>
                          </a:solidFill>
                          <a:effectLst/>
                          <a:latin typeface="+mn-lt"/>
                          <a:ea typeface="+mn-ea"/>
                          <a:cs typeface="+mn-cs"/>
                        </a:rPr>
                        <a:t> department stores operate in Finland, Estonia and Latvia.</a:t>
                      </a:r>
                      <a:endParaRPr lang="en-US" sz="1600" dirty="0"/>
                    </a:p>
                  </a:txBody>
                  <a:tcPr/>
                </a:tc>
              </a:tr>
              <a:tr h="937702">
                <a:tc>
                  <a:txBody>
                    <a:bodyPr/>
                    <a:lstStyle/>
                    <a:p>
                      <a:pPr algn="ctr"/>
                      <a:r>
                        <a:rPr lang="en-US" dirty="0" smtClean="0"/>
                        <a:t>LC</a:t>
                      </a:r>
                      <a:r>
                        <a:rPr lang="en-US" baseline="0" dirty="0" smtClean="0"/>
                        <a:t> WAIKIKI</a:t>
                      </a:r>
                      <a:endParaRPr lang="en-US" dirty="0"/>
                    </a:p>
                  </a:txBody>
                  <a:tcPr/>
                </a:tc>
                <a:tc>
                  <a:txBody>
                    <a:bodyPr/>
                    <a:lstStyle/>
                    <a:p>
                      <a:endParaRPr lang="en-US" dirty="0"/>
                    </a:p>
                  </a:txBody>
                  <a:tcPr/>
                </a:tc>
                <a:tc>
                  <a:txBody>
                    <a:bodyPr/>
                    <a:lstStyle/>
                    <a:p>
                      <a:pPr algn="ctr"/>
                      <a:r>
                        <a:rPr lang="en-US" dirty="0" smtClean="0"/>
                        <a:t>FRANCE</a:t>
                      </a:r>
                      <a:endParaRPr lang="en-US" dirty="0"/>
                    </a:p>
                  </a:txBody>
                  <a:tcPr/>
                </a:tc>
                <a:tc>
                  <a:txBody>
                    <a:bodyPr/>
                    <a:lstStyle/>
                    <a:p>
                      <a:r>
                        <a:rPr lang="en-US" sz="1600" b="0" i="0" kern="1200" dirty="0" smtClean="0">
                          <a:solidFill>
                            <a:schemeClr val="dk1"/>
                          </a:solidFill>
                          <a:effectLst/>
                          <a:latin typeface="+mn-lt"/>
                          <a:ea typeface="+mn-ea"/>
                          <a:cs typeface="+mn-cs"/>
                        </a:rPr>
                        <a:t>1988Foundation of LC Waikiki. LC Waikiki was founded in France, in 1988, by French designer Georges </a:t>
                      </a:r>
                      <a:r>
                        <a:rPr lang="en-US" sz="1600" b="0" i="0" kern="1200" dirty="0" err="1" smtClean="0">
                          <a:solidFill>
                            <a:schemeClr val="dk1"/>
                          </a:solidFill>
                          <a:effectLst/>
                          <a:latin typeface="+mn-lt"/>
                          <a:ea typeface="+mn-ea"/>
                          <a:cs typeface="+mn-cs"/>
                        </a:rPr>
                        <a:t>Amouyal</a:t>
                      </a:r>
                      <a:r>
                        <a:rPr lang="en-US" sz="1600" b="0" i="0" kern="1200" dirty="0" smtClean="0">
                          <a:solidFill>
                            <a:schemeClr val="dk1"/>
                          </a:solidFill>
                          <a:effectLst/>
                          <a:latin typeface="+mn-lt"/>
                          <a:ea typeface="+mn-ea"/>
                          <a:cs typeface="+mn-cs"/>
                        </a:rPr>
                        <a:t> ... 1997LC Waikiki Becomes a Turkish Brand.</a:t>
                      </a:r>
                      <a:endParaRPr lang="en-US" sz="1600" b="0" dirty="0"/>
                    </a:p>
                  </a:txBody>
                  <a:tcPr/>
                </a:tc>
              </a:tr>
              <a:tr h="937702">
                <a:tc>
                  <a:txBody>
                    <a:bodyPr/>
                    <a:lstStyle/>
                    <a:p>
                      <a:pPr algn="ctr"/>
                      <a:r>
                        <a:rPr lang="en-US" dirty="0" smtClean="0"/>
                        <a:t>LI &amp; FUNG</a:t>
                      </a:r>
                      <a:endParaRPr lang="en-US" dirty="0"/>
                    </a:p>
                  </a:txBody>
                  <a:tcPr/>
                </a:tc>
                <a:tc>
                  <a:txBody>
                    <a:bodyPr/>
                    <a:lstStyle/>
                    <a:p>
                      <a:endParaRPr lang="en-US" dirty="0"/>
                    </a:p>
                  </a:txBody>
                  <a:tcPr/>
                </a:tc>
                <a:tc>
                  <a:txBody>
                    <a:bodyPr/>
                    <a:lstStyle/>
                    <a:p>
                      <a:pPr algn="ctr"/>
                      <a:r>
                        <a:rPr lang="en-US" dirty="0" smtClean="0"/>
                        <a:t>HONG KONG</a:t>
                      </a:r>
                      <a:endParaRPr lang="en-US" dirty="0"/>
                    </a:p>
                  </a:txBody>
                  <a:tcPr/>
                </a:tc>
                <a:tc>
                  <a:txBody>
                    <a:bodyPr/>
                    <a:lstStyle/>
                    <a:p>
                      <a:r>
                        <a:rPr lang="en-US" sz="1600" b="0" dirty="0" smtClean="0"/>
                        <a:t>BIGGEST BUYING HOUSE.</a:t>
                      </a:r>
                      <a:r>
                        <a:rPr lang="en-US" sz="1600" b="0" i="0" kern="1200" dirty="0" smtClean="0">
                          <a:solidFill>
                            <a:schemeClr val="dk1"/>
                          </a:solidFill>
                          <a:effectLst/>
                          <a:latin typeface="+mn-lt"/>
                          <a:ea typeface="+mn-ea"/>
                          <a:cs typeface="+mn-cs"/>
                        </a:rPr>
                        <a:t> Li &amp; Fung Limited is a Hong Kong based supply chain manager primarily for US and EU brands.</a:t>
                      </a:r>
                      <a:endParaRPr lang="en-US" sz="1600" b="0" dirty="0"/>
                    </a:p>
                  </a:txBody>
                  <a:tcPr/>
                </a:tc>
              </a:tr>
              <a:tr h="93770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3770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3" name="Picture 2"/>
          <p:cNvPicPr>
            <a:picLocks noChangeAspect="1"/>
          </p:cNvPicPr>
          <p:nvPr/>
        </p:nvPicPr>
        <p:blipFill>
          <a:blip r:embed="rId4"/>
          <a:stretch>
            <a:fillRect/>
          </a:stretch>
        </p:blipFill>
        <p:spPr>
          <a:xfrm>
            <a:off x="1880136" y="2190947"/>
            <a:ext cx="3072691" cy="867046"/>
          </a:xfrm>
          <a:prstGeom prst="rect">
            <a:avLst/>
          </a:prstGeom>
        </p:spPr>
      </p:pic>
      <p:pic>
        <p:nvPicPr>
          <p:cNvPr id="5" name="Picture 4"/>
          <p:cNvPicPr>
            <a:picLocks noChangeAspect="1"/>
          </p:cNvPicPr>
          <p:nvPr/>
        </p:nvPicPr>
        <p:blipFill>
          <a:blip r:embed="rId5"/>
          <a:stretch>
            <a:fillRect/>
          </a:stretch>
        </p:blipFill>
        <p:spPr>
          <a:xfrm>
            <a:off x="1880136" y="4062334"/>
            <a:ext cx="3004330" cy="582235"/>
          </a:xfrm>
          <a:prstGeom prst="rect">
            <a:avLst/>
          </a:prstGeom>
        </p:spPr>
      </p:pic>
      <p:pic>
        <p:nvPicPr>
          <p:cNvPr id="6" name="Picture 5"/>
          <p:cNvPicPr>
            <a:picLocks noChangeAspect="1"/>
          </p:cNvPicPr>
          <p:nvPr/>
        </p:nvPicPr>
        <p:blipFill>
          <a:blip r:embed="rId6"/>
          <a:stretch>
            <a:fillRect/>
          </a:stretch>
        </p:blipFill>
        <p:spPr>
          <a:xfrm>
            <a:off x="1880136" y="3057993"/>
            <a:ext cx="2283454" cy="100434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3969940"/>
      </p:ext>
    </p:extLst>
  </p:cSld>
  <p:clrMapOvr>
    <a:masterClrMapping/>
  </p:clrMapOvr>
  <mc:AlternateContent xmlns:mc="http://schemas.openxmlformats.org/markup-compatibility/2006">
    <mc:Choice xmlns:p14="http://schemas.microsoft.com/office/powerpoint/2010/main" Requires="p14">
      <p:transition spd="slow" p14:dur="2000" advTm="30749"/>
    </mc:Choice>
    <mc:Fallback>
      <p:transition spd="slow" advTm="30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324"/>
          </a:xfrm>
        </p:spPr>
        <p:txBody>
          <a:bodyPr>
            <a:normAutofit fontScale="90000"/>
          </a:bodyPr>
          <a:lstStyle/>
          <a:p>
            <a:pPr algn="ctr"/>
            <a:r>
              <a:rPr lang="en-US" dirty="0" smtClean="0"/>
              <a:t>Apparel Buyer’s in Bangladesh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0328797"/>
              </p:ext>
            </p:extLst>
          </p:nvPr>
        </p:nvGraphicFramePr>
        <p:xfrm>
          <a:off x="0" y="974359"/>
          <a:ext cx="12192000" cy="5883640"/>
        </p:xfrm>
        <a:graphic>
          <a:graphicData uri="http://schemas.openxmlformats.org/drawingml/2006/table">
            <a:tbl>
              <a:tblPr firstRow="1" bandRow="1">
                <a:tableStyleId>{5C22544A-7EE6-4342-B048-85BDC9FD1C3A}</a:tableStyleId>
              </a:tblPr>
              <a:tblGrid>
                <a:gridCol w="2335237"/>
                <a:gridCol w="3066757"/>
                <a:gridCol w="2307101"/>
                <a:gridCol w="4482905"/>
              </a:tblGrid>
              <a:tr h="924455">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91837">
                <a:tc>
                  <a:txBody>
                    <a:bodyPr/>
                    <a:lstStyle/>
                    <a:p>
                      <a:pPr algn="ctr"/>
                      <a:r>
                        <a:rPr lang="en-US" dirty="0" smtClean="0"/>
                        <a:t>GUESS</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r>
                        <a:rPr lang="en-US" sz="1600" b="0" i="0" kern="1200" dirty="0" smtClean="0">
                          <a:solidFill>
                            <a:schemeClr val="dk1"/>
                          </a:solidFill>
                          <a:effectLst/>
                          <a:latin typeface="+mn-lt"/>
                          <a:ea typeface="+mn-ea"/>
                          <a:cs typeface="+mn-cs"/>
                        </a:rPr>
                        <a:t>Guess markets</a:t>
                      </a:r>
                      <a:r>
                        <a:rPr lang="en-US"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such</a:t>
                      </a:r>
                      <a:r>
                        <a:rPr lang="en-US"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as clothing, watches, </a:t>
                      </a:r>
                      <a:r>
                        <a:rPr lang="en-US" sz="1600" b="0" i="0" u="none" strike="noStrike" kern="1200" dirty="0" smtClean="0">
                          <a:solidFill>
                            <a:schemeClr val="dk1"/>
                          </a:solidFill>
                          <a:effectLst/>
                          <a:latin typeface="+mn-lt"/>
                          <a:ea typeface="+mn-ea"/>
                          <a:cs typeface="+mn-cs"/>
                        </a:rPr>
                        <a:t>jewelry</a:t>
                      </a:r>
                      <a:r>
                        <a:rPr lang="en-US" sz="1600" b="0" i="0" kern="1200" dirty="0" smtClean="0">
                          <a:solidFill>
                            <a:schemeClr val="dk1"/>
                          </a:solidFill>
                          <a:effectLst/>
                          <a:latin typeface="+mn-lt"/>
                          <a:ea typeface="+mn-ea"/>
                          <a:cs typeface="+mn-cs"/>
                        </a:rPr>
                        <a:t>, perfumes, and shoes.</a:t>
                      </a:r>
                      <a:endParaRPr lang="en-US" sz="1600" i="0" dirty="0"/>
                    </a:p>
                  </a:txBody>
                  <a:tcPr/>
                </a:tc>
              </a:tr>
              <a:tr h="991837">
                <a:tc>
                  <a:txBody>
                    <a:bodyPr/>
                    <a:lstStyle/>
                    <a:p>
                      <a:pPr algn="ctr"/>
                      <a:r>
                        <a:rPr lang="en-US" dirty="0" smtClean="0"/>
                        <a:t>KMART</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r>
                        <a:rPr lang="en-US" sz="1600" b="0" i="0" kern="1200" dirty="0" smtClean="0">
                          <a:solidFill>
                            <a:schemeClr val="dk1"/>
                          </a:solidFill>
                          <a:effectLst/>
                          <a:latin typeface="+mn-lt"/>
                          <a:ea typeface="+mn-ea"/>
                          <a:cs typeface="+mn-cs"/>
                        </a:rPr>
                        <a:t>In 1899 as S. S. </a:t>
                      </a:r>
                      <a:r>
                        <a:rPr lang="en-US" sz="1600" b="0" i="0" kern="1200" dirty="0" err="1" smtClean="0">
                          <a:solidFill>
                            <a:schemeClr val="dk1"/>
                          </a:solidFill>
                          <a:effectLst/>
                          <a:latin typeface="+mn-lt"/>
                          <a:ea typeface="+mn-ea"/>
                          <a:cs typeface="+mn-cs"/>
                        </a:rPr>
                        <a:t>Kresge</a:t>
                      </a:r>
                      <a:r>
                        <a:rPr lang="en-US" sz="1600" b="0" i="0" kern="1200" dirty="0" smtClean="0">
                          <a:solidFill>
                            <a:schemeClr val="dk1"/>
                          </a:solidFill>
                          <a:effectLst/>
                          <a:latin typeface="+mn-lt"/>
                          <a:ea typeface="+mn-ea"/>
                          <a:cs typeface="+mn-cs"/>
                        </a:rPr>
                        <a:t> Corporation and in 1977</a:t>
                      </a:r>
                      <a:r>
                        <a:rPr lang="en-US" sz="1600" b="0" i="0" kern="1200" baseline="0" dirty="0" smtClean="0">
                          <a:solidFill>
                            <a:schemeClr val="dk1"/>
                          </a:solidFill>
                          <a:effectLst/>
                          <a:latin typeface="+mn-lt"/>
                          <a:ea typeface="+mn-ea"/>
                          <a:cs typeface="+mn-cs"/>
                        </a:rPr>
                        <a:t> started as Kmart corporation.</a:t>
                      </a:r>
                      <a:endParaRPr lang="en-US" sz="1600" i="0" dirty="0"/>
                    </a:p>
                  </a:txBody>
                  <a:tcPr/>
                </a:tc>
              </a:tr>
              <a:tr h="991837">
                <a:tc>
                  <a:txBody>
                    <a:bodyPr/>
                    <a:lstStyle/>
                    <a:p>
                      <a:pPr algn="ctr"/>
                      <a:r>
                        <a:rPr lang="en-US" dirty="0" smtClean="0"/>
                        <a:t>LINEN GROUP</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endParaRPr lang="en-US" sz="1600" i="0" dirty="0"/>
                    </a:p>
                  </a:txBody>
                  <a:tcPr/>
                </a:tc>
              </a:tr>
              <a:tr h="991837">
                <a:tc>
                  <a:txBody>
                    <a:bodyPr/>
                    <a:lstStyle/>
                    <a:p>
                      <a:pPr algn="ctr"/>
                      <a:r>
                        <a:rPr lang="en-US" dirty="0" smtClean="0"/>
                        <a:t>TARGET</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r>
                        <a:rPr lang="en-US" sz="1600" i="0" dirty="0" smtClean="0"/>
                        <a:t>It is the second largest  retailer in USA after</a:t>
                      </a:r>
                      <a:r>
                        <a:rPr lang="en-US" sz="1600" i="0" baseline="0" dirty="0" smtClean="0"/>
                        <a:t> Walmart</a:t>
                      </a:r>
                      <a:r>
                        <a:rPr lang="en-US" sz="1600" i="0" u="none" baseline="0" dirty="0" smtClean="0"/>
                        <a:t>.</a:t>
                      </a:r>
                      <a:r>
                        <a:rPr lang="en-US" sz="1600" b="0" i="0" u="none" kern="1200" dirty="0" smtClean="0">
                          <a:solidFill>
                            <a:schemeClr val="dk1"/>
                          </a:solidFill>
                          <a:effectLst/>
                          <a:latin typeface="+mn-lt"/>
                          <a:ea typeface="+mn-ea"/>
                          <a:cs typeface="+mn-cs"/>
                        </a:rPr>
                        <a:t> Minneapolis, Minnesota</a:t>
                      </a:r>
                      <a:r>
                        <a:rPr lang="en-US" sz="1600" b="0" i="0" u="none" kern="1200" baseline="0" dirty="0" smtClean="0">
                          <a:solidFill>
                            <a:schemeClr val="dk1"/>
                          </a:solidFill>
                          <a:effectLst/>
                          <a:latin typeface="+mn-lt"/>
                          <a:ea typeface="+mn-ea"/>
                          <a:cs typeface="+mn-cs"/>
                        </a:rPr>
                        <a:t> based.</a:t>
                      </a:r>
                      <a:endParaRPr lang="en-US" sz="1600" i="0" u="none" dirty="0"/>
                    </a:p>
                  </a:txBody>
                  <a:tcPr/>
                </a:tc>
              </a:tr>
              <a:tr h="991837">
                <a:tc>
                  <a:txBody>
                    <a:bodyPr/>
                    <a:lstStyle/>
                    <a:p>
                      <a:pPr algn="ctr"/>
                      <a:r>
                        <a:rPr lang="en-US" dirty="0" smtClean="0"/>
                        <a:t>KOHLS</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r>
                        <a:rPr lang="en-US" sz="1600" i="0" dirty="0" smtClean="0"/>
                        <a:t>American retailer, founded by Maxwell Kohl</a:t>
                      </a:r>
                      <a:r>
                        <a:rPr lang="en-US" sz="1600" i="0" baseline="0" dirty="0" smtClean="0"/>
                        <a:t> in 1927 at </a:t>
                      </a:r>
                      <a:r>
                        <a:rPr lang="en-US" sz="1600" b="0" i="0" u="none" kern="1200" dirty="0" smtClean="0">
                          <a:solidFill>
                            <a:schemeClr val="dk1"/>
                          </a:solidFill>
                          <a:effectLst/>
                          <a:latin typeface="+mn-lt"/>
                          <a:ea typeface="+mn-ea"/>
                          <a:cs typeface="+mn-cs"/>
                        </a:rPr>
                        <a:t>Menomonee Falls, Wisconsin, USA.</a:t>
                      </a:r>
                      <a:endParaRPr lang="en-US" sz="1600" i="0" u="none" dirty="0"/>
                    </a:p>
                  </a:txBody>
                  <a:tcPr/>
                </a:tc>
              </a:tr>
            </a:tbl>
          </a:graphicData>
        </a:graphic>
      </p:graphicFrame>
      <p:pic>
        <p:nvPicPr>
          <p:cNvPr id="6" name="Picture 5"/>
          <p:cNvPicPr>
            <a:picLocks noChangeAspect="1"/>
          </p:cNvPicPr>
          <p:nvPr/>
        </p:nvPicPr>
        <p:blipFill>
          <a:blip r:embed="rId4"/>
          <a:stretch>
            <a:fillRect/>
          </a:stretch>
        </p:blipFill>
        <p:spPr>
          <a:xfrm>
            <a:off x="2390584" y="1932062"/>
            <a:ext cx="1367635" cy="961040"/>
          </a:xfrm>
          <a:prstGeom prst="rect">
            <a:avLst/>
          </a:prstGeom>
        </p:spPr>
      </p:pic>
      <p:pic>
        <p:nvPicPr>
          <p:cNvPr id="7" name="Picture 6"/>
          <p:cNvPicPr>
            <a:picLocks noChangeAspect="1"/>
          </p:cNvPicPr>
          <p:nvPr/>
        </p:nvPicPr>
        <p:blipFill>
          <a:blip r:embed="rId5"/>
          <a:stretch>
            <a:fillRect/>
          </a:stretch>
        </p:blipFill>
        <p:spPr>
          <a:xfrm>
            <a:off x="2474738" y="2944991"/>
            <a:ext cx="1367635" cy="929390"/>
          </a:xfrm>
          <a:prstGeom prst="rect">
            <a:avLst/>
          </a:prstGeom>
        </p:spPr>
      </p:pic>
      <p:pic>
        <p:nvPicPr>
          <p:cNvPr id="8" name="Picture 7"/>
          <p:cNvPicPr>
            <a:picLocks noChangeAspect="1"/>
          </p:cNvPicPr>
          <p:nvPr/>
        </p:nvPicPr>
        <p:blipFill>
          <a:blip r:embed="rId6"/>
          <a:stretch>
            <a:fillRect/>
          </a:stretch>
        </p:blipFill>
        <p:spPr>
          <a:xfrm>
            <a:off x="2494311" y="3985714"/>
            <a:ext cx="1306573" cy="797818"/>
          </a:xfrm>
          <a:prstGeom prst="rect">
            <a:avLst/>
          </a:prstGeom>
        </p:spPr>
      </p:pic>
      <p:pic>
        <p:nvPicPr>
          <p:cNvPr id="9" name="Picture 8"/>
          <p:cNvPicPr>
            <a:picLocks noChangeAspect="1"/>
          </p:cNvPicPr>
          <p:nvPr/>
        </p:nvPicPr>
        <p:blipFill>
          <a:blip r:embed="rId7"/>
          <a:stretch>
            <a:fillRect/>
          </a:stretch>
        </p:blipFill>
        <p:spPr>
          <a:xfrm>
            <a:off x="2474738" y="5022166"/>
            <a:ext cx="2688105" cy="807162"/>
          </a:xfrm>
          <a:prstGeom prst="rect">
            <a:avLst/>
          </a:prstGeom>
        </p:spPr>
      </p:pic>
      <p:pic>
        <p:nvPicPr>
          <p:cNvPr id="10" name="Picture 9"/>
          <p:cNvPicPr>
            <a:picLocks noChangeAspect="1"/>
          </p:cNvPicPr>
          <p:nvPr/>
        </p:nvPicPr>
        <p:blipFill>
          <a:blip r:embed="rId8"/>
          <a:stretch>
            <a:fillRect/>
          </a:stretch>
        </p:blipFill>
        <p:spPr>
          <a:xfrm>
            <a:off x="2590334" y="5907794"/>
            <a:ext cx="968134" cy="96813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73633404"/>
      </p:ext>
    </p:extLst>
  </p:cSld>
  <p:clrMapOvr>
    <a:masterClrMapping/>
  </p:clrMapOvr>
  <mc:AlternateContent xmlns:mc="http://schemas.openxmlformats.org/markup-compatibility/2006">
    <mc:Choice xmlns:p14="http://schemas.microsoft.com/office/powerpoint/2010/main" Requires="p14">
      <p:transition spd="slow" p14:dur="2000" advTm="63567"/>
    </mc:Choice>
    <mc:Fallback>
      <p:transition spd="slow" advTm="63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236"/>
          </a:xfrm>
        </p:spPr>
        <p:txBody>
          <a:bodyPr>
            <a:normAutofit fontScale="90000"/>
          </a:bodyPr>
          <a:lstStyle/>
          <a:p>
            <a:pPr algn="ctr"/>
            <a:r>
              <a:rPr lang="en-US" dirty="0" smtClean="0"/>
              <a:t>Apparel Buyer’s in Bangladesh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9841557"/>
              </p:ext>
            </p:extLst>
          </p:nvPr>
        </p:nvGraphicFramePr>
        <p:xfrm>
          <a:off x="0" y="1211028"/>
          <a:ext cx="12192000" cy="5475413"/>
        </p:xfrm>
        <a:graphic>
          <a:graphicData uri="http://schemas.openxmlformats.org/drawingml/2006/table">
            <a:tbl>
              <a:tblPr firstRow="1" bandRow="1">
                <a:tableStyleId>{5C22544A-7EE6-4342-B048-85BDC9FD1C3A}</a:tableStyleId>
              </a:tblPr>
              <a:tblGrid>
                <a:gridCol w="2405575"/>
                <a:gridCol w="2672862"/>
                <a:gridCol w="2335237"/>
                <a:gridCol w="4778326"/>
              </a:tblGrid>
              <a:tr h="941162">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41162">
                <a:tc>
                  <a:txBody>
                    <a:bodyPr/>
                    <a:lstStyle/>
                    <a:p>
                      <a:pPr algn="ctr"/>
                      <a:r>
                        <a:rPr lang="en-US" dirty="0" smtClean="0"/>
                        <a:t>JC PENNEY</a:t>
                      </a:r>
                      <a:endParaRPr lang="en-US" dirty="0"/>
                    </a:p>
                  </a:txBody>
                  <a:tcPr/>
                </a:tc>
                <a:tc>
                  <a:txBody>
                    <a:bodyPr/>
                    <a:lstStyle/>
                    <a:p>
                      <a:endParaRPr lang="en-US" dirty="0"/>
                    </a:p>
                  </a:txBody>
                  <a:tcPr/>
                </a:tc>
                <a:tc>
                  <a:txBody>
                    <a:bodyPr/>
                    <a:lstStyle/>
                    <a:p>
                      <a:pPr algn="ctr"/>
                      <a:r>
                        <a:rPr lang="en-US" dirty="0" smtClean="0"/>
                        <a:t>USA</a:t>
                      </a:r>
                      <a:endParaRPr lang="en-US" dirty="0"/>
                    </a:p>
                  </a:txBody>
                  <a:tcPr/>
                </a:tc>
                <a:tc>
                  <a:txBody>
                    <a:bodyPr/>
                    <a:lstStyle/>
                    <a:p>
                      <a:r>
                        <a:rPr lang="en-US" sz="1600" b="0" i="0" kern="1200" dirty="0" smtClean="0">
                          <a:solidFill>
                            <a:schemeClr val="dk1"/>
                          </a:solidFill>
                          <a:effectLst/>
                          <a:latin typeface="+mn-lt"/>
                          <a:ea typeface="+mn-ea"/>
                          <a:cs typeface="+mn-cs"/>
                        </a:rPr>
                        <a:t>J. C. Penney Company Inc. is an American department store chain founded</a:t>
                      </a:r>
                      <a:r>
                        <a:rPr lang="en-US" sz="1600" b="0" i="0" kern="1200" baseline="0" dirty="0" smtClean="0">
                          <a:solidFill>
                            <a:schemeClr val="dk1"/>
                          </a:solidFill>
                          <a:effectLst/>
                          <a:latin typeface="+mn-lt"/>
                          <a:ea typeface="+mn-ea"/>
                          <a:cs typeface="+mn-cs"/>
                        </a:rPr>
                        <a:t> in 1902 at Wyoming.</a:t>
                      </a:r>
                      <a:endParaRPr lang="en-US" sz="1600" i="0" dirty="0"/>
                    </a:p>
                  </a:txBody>
                  <a:tcPr/>
                </a:tc>
              </a:tr>
              <a:tr h="941162">
                <a:tc>
                  <a:txBody>
                    <a:bodyPr/>
                    <a:lstStyle/>
                    <a:p>
                      <a:pPr algn="ctr"/>
                      <a:r>
                        <a:rPr lang="en-US" dirty="0" smtClean="0"/>
                        <a:t>SEARS</a:t>
                      </a:r>
                      <a:endParaRPr lang="en-US" dirty="0"/>
                    </a:p>
                  </a:txBody>
                  <a:tcPr/>
                </a:tc>
                <a:tc>
                  <a:txBody>
                    <a:bodyPr/>
                    <a:lstStyle/>
                    <a:p>
                      <a:endParaRPr lang="en-US"/>
                    </a:p>
                  </a:txBody>
                  <a:tcPr/>
                </a:tc>
                <a:tc>
                  <a:txBody>
                    <a:bodyPr/>
                    <a:lstStyle/>
                    <a:p>
                      <a:pPr algn="ctr"/>
                      <a:r>
                        <a:rPr lang="en-US" dirty="0" smtClean="0"/>
                        <a:t>USA</a:t>
                      </a:r>
                      <a:endParaRPr lang="en-US" dirty="0"/>
                    </a:p>
                  </a:txBody>
                  <a:tcPr/>
                </a:tc>
                <a:tc>
                  <a:txBody>
                    <a:bodyPr/>
                    <a:lstStyle/>
                    <a:p>
                      <a:r>
                        <a:rPr lang="en-US" sz="1600" b="0" i="0" kern="1200" dirty="0" smtClean="0">
                          <a:solidFill>
                            <a:schemeClr val="dk1"/>
                          </a:solidFill>
                          <a:effectLst/>
                          <a:latin typeface="+mn-lt"/>
                          <a:ea typeface="+mn-ea"/>
                          <a:cs typeface="+mn-cs"/>
                        </a:rPr>
                        <a:t>Sears, Roebuck and Company, colloquially known as Sears by Richard Warren Sears and </a:t>
                      </a:r>
                      <a:r>
                        <a:rPr lang="en-US" sz="1600" b="0" i="0" kern="1200" dirty="0" err="1" smtClean="0">
                          <a:solidFill>
                            <a:schemeClr val="dk1"/>
                          </a:solidFill>
                          <a:effectLst/>
                          <a:latin typeface="+mn-lt"/>
                          <a:ea typeface="+mn-ea"/>
                          <a:cs typeface="+mn-cs"/>
                        </a:rPr>
                        <a:t>Alvah</a:t>
                      </a:r>
                      <a:r>
                        <a:rPr lang="en-US" sz="1600" b="0" i="0" kern="1200" dirty="0" smtClean="0">
                          <a:solidFill>
                            <a:schemeClr val="dk1"/>
                          </a:solidFill>
                          <a:effectLst/>
                          <a:latin typeface="+mn-lt"/>
                          <a:ea typeface="+mn-ea"/>
                          <a:cs typeface="+mn-cs"/>
                        </a:rPr>
                        <a:t> Curtis Roebuck in 1892.</a:t>
                      </a:r>
                      <a:endParaRPr lang="en-US" sz="1600" i="0" dirty="0"/>
                    </a:p>
                  </a:txBody>
                  <a:tcPr/>
                </a:tc>
              </a:tr>
              <a:tr h="941162">
                <a:tc>
                  <a:txBody>
                    <a:bodyPr/>
                    <a:lstStyle/>
                    <a:p>
                      <a:pPr algn="ctr"/>
                      <a:r>
                        <a:rPr lang="en-US" dirty="0" smtClean="0"/>
                        <a:t>ALDI</a:t>
                      </a:r>
                      <a:endParaRPr lang="en-US" dirty="0"/>
                    </a:p>
                  </a:txBody>
                  <a:tcPr/>
                </a:tc>
                <a:tc>
                  <a:txBody>
                    <a:bodyPr/>
                    <a:lstStyle/>
                    <a:p>
                      <a:endParaRPr lang="en-US" dirty="0"/>
                    </a:p>
                  </a:txBody>
                  <a:tcPr/>
                </a:tc>
                <a:tc>
                  <a:txBody>
                    <a:bodyPr/>
                    <a:lstStyle/>
                    <a:p>
                      <a:pPr algn="ctr"/>
                      <a:r>
                        <a:rPr lang="en-US" dirty="0" smtClean="0"/>
                        <a:t>GERMANY</a:t>
                      </a:r>
                      <a:endParaRPr lang="en-US" dirty="0"/>
                    </a:p>
                  </a:txBody>
                  <a:tcPr/>
                </a:tc>
                <a:tc>
                  <a:txBody>
                    <a:bodyPr/>
                    <a:lstStyle/>
                    <a:p>
                      <a:r>
                        <a:rPr lang="en-US" sz="1600" b="0" i="0" kern="1200" dirty="0" smtClean="0">
                          <a:solidFill>
                            <a:schemeClr val="dk1"/>
                          </a:solidFill>
                          <a:effectLst/>
                          <a:latin typeface="+mn-lt"/>
                          <a:ea typeface="+mn-ea"/>
                          <a:cs typeface="+mn-cs"/>
                        </a:rPr>
                        <a:t>ALDI is the German discount chains with over 10,000 stores in 20 countries, and</a:t>
                      </a:r>
                      <a:r>
                        <a:rPr lang="en-US"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turnover of more than €50 billion founded 1946.</a:t>
                      </a:r>
                      <a:endParaRPr lang="en-US" sz="1600" i="0" dirty="0"/>
                    </a:p>
                  </a:txBody>
                  <a:tcPr/>
                </a:tc>
              </a:tr>
              <a:tr h="769603">
                <a:tc>
                  <a:txBody>
                    <a:bodyPr/>
                    <a:lstStyle/>
                    <a:p>
                      <a:pPr algn="ctr"/>
                      <a:r>
                        <a:rPr lang="en-US" dirty="0" smtClean="0"/>
                        <a:t>RECTELLA</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en-US" sz="1600" i="0" dirty="0" smtClean="0"/>
                        <a:t>German based luxury bedding and carton retailer. </a:t>
                      </a:r>
                      <a:endParaRPr lang="en-US" sz="1600" i="0" dirty="0"/>
                    </a:p>
                  </a:txBody>
                  <a:tcPr/>
                </a:tc>
              </a:tr>
              <a:tr h="941162">
                <a:tc>
                  <a:txBody>
                    <a:bodyPr/>
                    <a:lstStyle/>
                    <a:p>
                      <a:pPr algn="ctr"/>
                      <a:r>
                        <a:rPr lang="en-US" dirty="0" smtClean="0"/>
                        <a:t>s. Oliver</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de-DE" sz="1600" b="0" i="0" kern="1200" dirty="0" smtClean="0">
                          <a:solidFill>
                            <a:schemeClr val="dk1"/>
                          </a:solidFill>
                          <a:effectLst/>
                          <a:latin typeface="+mn-lt"/>
                          <a:ea typeface="+mn-ea"/>
                          <a:cs typeface="+mn-cs"/>
                        </a:rPr>
                        <a:t> s.Oliver Bernd Freier GmbH &amp; Co. KG </a:t>
                      </a:r>
                      <a:r>
                        <a:rPr lang="en-US" sz="1600" b="0" i="0" kern="1200" dirty="0" smtClean="0">
                          <a:solidFill>
                            <a:schemeClr val="dk1"/>
                          </a:solidFill>
                          <a:effectLst/>
                          <a:latin typeface="+mn-lt"/>
                          <a:ea typeface="+mn-ea"/>
                          <a:cs typeface="+mn-cs"/>
                        </a:rPr>
                        <a:t> headquartered in </a:t>
                      </a:r>
                      <a:r>
                        <a:rPr lang="en-US" sz="1600" b="0" i="0" kern="1200" dirty="0" err="1" smtClean="0">
                          <a:solidFill>
                            <a:schemeClr val="dk1"/>
                          </a:solidFill>
                          <a:effectLst/>
                          <a:latin typeface="+mn-lt"/>
                          <a:ea typeface="+mn-ea"/>
                          <a:cs typeface="+mn-cs"/>
                        </a:rPr>
                        <a:t>Rottendorf</a:t>
                      </a:r>
                      <a:r>
                        <a:rPr lang="en-US" sz="1600" b="0" i="0" kern="1200" dirty="0" smtClean="0">
                          <a:solidFill>
                            <a:schemeClr val="dk1"/>
                          </a:solidFill>
                          <a:effectLst/>
                          <a:latin typeface="+mn-lt"/>
                          <a:ea typeface="+mn-ea"/>
                          <a:cs typeface="+mn-cs"/>
                        </a:rPr>
                        <a:t> that sells apparel, shoes, accessories, </a:t>
                      </a:r>
                      <a:r>
                        <a:rPr lang="en-US" sz="1600" b="0" i="0" kern="1200" dirty="0" err="1" smtClean="0">
                          <a:solidFill>
                            <a:schemeClr val="dk1"/>
                          </a:solidFill>
                          <a:effectLst/>
                          <a:latin typeface="+mn-lt"/>
                          <a:ea typeface="+mn-ea"/>
                          <a:cs typeface="+mn-cs"/>
                        </a:rPr>
                        <a:t>jewellery</a:t>
                      </a:r>
                      <a:r>
                        <a:rPr lang="en-US" sz="1600" b="0" i="0" kern="1200" dirty="0" smtClean="0">
                          <a:solidFill>
                            <a:schemeClr val="dk1"/>
                          </a:solidFill>
                          <a:effectLst/>
                          <a:latin typeface="+mn-lt"/>
                          <a:ea typeface="+mn-ea"/>
                          <a:cs typeface="+mn-cs"/>
                        </a:rPr>
                        <a:t>, fragrances and eyewear worldwide.</a:t>
                      </a:r>
                      <a:endParaRPr lang="en-US" sz="1600" i="0" dirty="0"/>
                    </a:p>
                  </a:txBody>
                  <a:tcPr/>
                </a:tc>
              </a:tr>
            </a:tbl>
          </a:graphicData>
        </a:graphic>
      </p:graphicFrame>
      <p:pic>
        <p:nvPicPr>
          <p:cNvPr id="6" name="Picture 5"/>
          <p:cNvPicPr/>
          <p:nvPr/>
        </p:nvPicPr>
        <p:blipFill>
          <a:blip r:embed="rId5"/>
          <a:stretch>
            <a:fillRect/>
          </a:stretch>
        </p:blipFill>
        <p:spPr>
          <a:xfrm>
            <a:off x="2724646" y="3044253"/>
            <a:ext cx="1525065" cy="1010432"/>
          </a:xfrm>
          <a:prstGeom prst="rect">
            <a:avLst/>
          </a:prstGeom>
        </p:spPr>
      </p:pic>
      <p:pic>
        <p:nvPicPr>
          <p:cNvPr id="7" name="Picture 6"/>
          <p:cNvPicPr>
            <a:picLocks noChangeAspect="1"/>
          </p:cNvPicPr>
          <p:nvPr/>
        </p:nvPicPr>
        <p:blipFill>
          <a:blip r:embed="rId6"/>
          <a:stretch>
            <a:fillRect/>
          </a:stretch>
        </p:blipFill>
        <p:spPr>
          <a:xfrm>
            <a:off x="2636671" y="2193745"/>
            <a:ext cx="850508" cy="850508"/>
          </a:xfrm>
          <a:prstGeom prst="rect">
            <a:avLst/>
          </a:prstGeom>
        </p:spPr>
      </p:pic>
      <p:pic>
        <p:nvPicPr>
          <p:cNvPr id="8" name="Picture 7"/>
          <p:cNvPicPr>
            <a:picLocks noChangeAspect="1"/>
          </p:cNvPicPr>
          <p:nvPr/>
        </p:nvPicPr>
        <p:blipFill>
          <a:blip r:embed="rId7"/>
          <a:stretch>
            <a:fillRect/>
          </a:stretch>
        </p:blipFill>
        <p:spPr>
          <a:xfrm>
            <a:off x="2787282" y="4054685"/>
            <a:ext cx="710535" cy="843167"/>
          </a:xfrm>
          <a:prstGeom prst="rect">
            <a:avLst/>
          </a:prstGeom>
        </p:spPr>
      </p:pic>
      <p:pic>
        <p:nvPicPr>
          <p:cNvPr id="9" name="Picture 8"/>
          <p:cNvPicPr>
            <a:picLocks noChangeAspect="1"/>
          </p:cNvPicPr>
          <p:nvPr/>
        </p:nvPicPr>
        <p:blipFill>
          <a:blip r:embed="rId8"/>
          <a:stretch>
            <a:fillRect/>
          </a:stretch>
        </p:blipFill>
        <p:spPr>
          <a:xfrm>
            <a:off x="2368269" y="5069875"/>
            <a:ext cx="1912384" cy="679400"/>
          </a:xfrm>
          <a:prstGeom prst="rect">
            <a:avLst/>
          </a:prstGeom>
        </p:spPr>
      </p:pic>
      <p:pic>
        <p:nvPicPr>
          <p:cNvPr id="10" name="Picture 9"/>
          <p:cNvPicPr>
            <a:picLocks noChangeAspect="1"/>
          </p:cNvPicPr>
          <p:nvPr/>
        </p:nvPicPr>
        <p:blipFill>
          <a:blip r:embed="rId9"/>
          <a:stretch>
            <a:fillRect/>
          </a:stretch>
        </p:blipFill>
        <p:spPr>
          <a:xfrm>
            <a:off x="2362668" y="5749275"/>
            <a:ext cx="2460390" cy="84316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20904717"/>
      </p:ext>
    </p:extLst>
  </p:cSld>
  <p:clrMapOvr>
    <a:masterClrMapping/>
  </p:clrMapOvr>
  <mc:AlternateContent xmlns:mc="http://schemas.openxmlformats.org/markup-compatibility/2006">
    <mc:Choice xmlns:p14="http://schemas.microsoft.com/office/powerpoint/2010/main" Requires="p14">
      <p:transition spd="slow" p14:dur="2000" advTm="97908"/>
    </mc:Choice>
    <mc:Fallback>
      <p:transition spd="slow" advTm="97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265"/>
          </a:xfrm>
        </p:spPr>
        <p:txBody>
          <a:bodyPr>
            <a:normAutofit fontScale="90000"/>
          </a:bodyPr>
          <a:lstStyle/>
          <a:p>
            <a:pPr algn="ctr"/>
            <a:r>
              <a:rPr lang="en-US" dirty="0" smtClean="0"/>
              <a:t>Apparel Buyer’s in Bangladesh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5126590"/>
              </p:ext>
            </p:extLst>
          </p:nvPr>
        </p:nvGraphicFramePr>
        <p:xfrm>
          <a:off x="0" y="1289150"/>
          <a:ext cx="12192000" cy="5568849"/>
        </p:xfrm>
        <a:graphic>
          <a:graphicData uri="http://schemas.openxmlformats.org/drawingml/2006/table">
            <a:tbl>
              <a:tblPr firstRow="1" bandRow="1">
                <a:tableStyleId>{5C22544A-7EE6-4342-B048-85BDC9FD1C3A}</a:tableStyleId>
              </a:tblPr>
              <a:tblGrid>
                <a:gridCol w="2363372"/>
                <a:gridCol w="3235570"/>
                <a:gridCol w="1871003"/>
                <a:gridCol w="4722055"/>
              </a:tblGrid>
              <a:tr h="970784">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19613">
                <a:tc>
                  <a:txBody>
                    <a:bodyPr/>
                    <a:lstStyle/>
                    <a:p>
                      <a:pPr algn="ctr"/>
                      <a:r>
                        <a:rPr lang="en-US" dirty="0" smtClean="0"/>
                        <a:t>GERRY WEBBER</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GERMANY</a:t>
                      </a:r>
                    </a:p>
                    <a:p>
                      <a:endParaRPr lang="en-US" dirty="0"/>
                    </a:p>
                  </a:txBody>
                  <a:tcPr/>
                </a:tc>
                <a:tc>
                  <a:txBody>
                    <a:bodyPr/>
                    <a:lstStyle/>
                    <a:p>
                      <a:r>
                        <a:rPr lang="en-US" sz="1600" b="0" i="0" kern="1200" dirty="0" smtClean="0">
                          <a:solidFill>
                            <a:schemeClr val="dk1"/>
                          </a:solidFill>
                          <a:effectLst/>
                          <a:latin typeface="+mn-lt"/>
                          <a:ea typeface="+mn-ea"/>
                          <a:cs typeface="+mn-cs"/>
                        </a:rPr>
                        <a:t> is a fashion manufacturer and retailer based in</a:t>
                      </a:r>
                      <a:r>
                        <a:rPr lang="en-US" sz="1600" b="0" i="0" u="none"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Halle (</a:t>
                      </a:r>
                      <a:r>
                        <a:rPr lang="en-US" sz="1600" b="0" i="0" u="none" strike="noStrike" kern="1200" dirty="0" err="1" smtClean="0">
                          <a:solidFill>
                            <a:schemeClr val="dk1"/>
                          </a:solidFill>
                          <a:effectLst/>
                          <a:latin typeface="+mn-lt"/>
                          <a:ea typeface="+mn-ea"/>
                          <a:cs typeface="+mn-cs"/>
                        </a:rPr>
                        <a:t>Westfalen</a:t>
                      </a:r>
                      <a:r>
                        <a:rPr lang="en-US" sz="1600" b="0" i="0" u="none" strike="noStrike" kern="1200" dirty="0" smtClean="0">
                          <a:solidFill>
                            <a:schemeClr val="dk1"/>
                          </a:solidFill>
                          <a:effectLst/>
                          <a:latin typeface="+mn-lt"/>
                          <a:ea typeface="+mn-ea"/>
                          <a:cs typeface="+mn-cs"/>
                        </a:rPr>
                        <a:t>)</a:t>
                      </a:r>
                      <a:r>
                        <a:rPr lang="en-US" sz="1600" b="0" i="0" u="none" kern="1200" dirty="0" smtClean="0">
                          <a:solidFill>
                            <a:schemeClr val="dk1"/>
                          </a:solidFill>
                          <a:effectLst/>
                          <a:latin typeface="+mn-lt"/>
                          <a:ea typeface="+mn-ea"/>
                          <a:cs typeface="+mn-cs"/>
                        </a:rPr>
                        <a:t>, Germany </a:t>
                      </a:r>
                      <a:r>
                        <a:rPr lang="en-US" sz="1600" b="0" i="0" kern="1200" dirty="0" smtClean="0">
                          <a:solidFill>
                            <a:schemeClr val="dk1"/>
                          </a:solidFill>
                          <a:effectLst/>
                          <a:latin typeface="+mn-lt"/>
                          <a:ea typeface="+mn-ea"/>
                          <a:cs typeface="+mn-cs"/>
                        </a:rPr>
                        <a:t>primarily known for it’s ladies collections. </a:t>
                      </a:r>
                      <a:endParaRPr lang="en-US" sz="1600" u="none" dirty="0"/>
                    </a:p>
                  </a:txBody>
                  <a:tcPr/>
                </a:tc>
              </a:tr>
              <a:tr h="919613">
                <a:tc>
                  <a:txBody>
                    <a:bodyPr/>
                    <a:lstStyle/>
                    <a:p>
                      <a:pPr algn="ctr"/>
                      <a:r>
                        <a:rPr lang="en-US" dirty="0" smtClean="0"/>
                        <a:t>TOM TAILOR</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GERMANY</a:t>
                      </a:r>
                    </a:p>
                    <a:p>
                      <a:endParaRPr lang="en-US" dirty="0"/>
                    </a:p>
                  </a:txBody>
                  <a:tcPr/>
                </a:tc>
                <a:tc>
                  <a:txBody>
                    <a:bodyPr/>
                    <a:lstStyle/>
                    <a:p>
                      <a:r>
                        <a:rPr lang="en-US" sz="1600" b="0" i="0" u="none" kern="1200" dirty="0" smtClean="0">
                          <a:solidFill>
                            <a:schemeClr val="dk1"/>
                          </a:solidFill>
                          <a:effectLst/>
                          <a:latin typeface="+mn-lt"/>
                          <a:ea typeface="+mn-ea"/>
                          <a:cs typeface="+mn-cs"/>
                        </a:rPr>
                        <a:t>German</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vertically integrated</a:t>
                      </a:r>
                      <a:r>
                        <a:rPr lang="en-US" sz="1600" b="0" i="0" kern="1200" dirty="0" smtClean="0">
                          <a:solidFill>
                            <a:schemeClr val="dk1"/>
                          </a:solidFill>
                          <a:effectLst/>
                          <a:latin typeface="+mn-lt"/>
                          <a:ea typeface="+mn-ea"/>
                          <a:cs typeface="+mn-cs"/>
                        </a:rPr>
                        <a:t> lifestyle </a:t>
                      </a:r>
                      <a:r>
                        <a:rPr lang="en-US" sz="1600" b="0" i="0" u="none" strike="noStrike" kern="1200" dirty="0" smtClean="0">
                          <a:solidFill>
                            <a:schemeClr val="dk1"/>
                          </a:solidFill>
                          <a:effectLst/>
                          <a:latin typeface="+mn-lt"/>
                          <a:ea typeface="+mn-ea"/>
                          <a:cs typeface="+mn-cs"/>
                        </a:rPr>
                        <a:t>clothing</a:t>
                      </a:r>
                      <a:r>
                        <a:rPr lang="en-US" sz="1600" b="0" i="0" u="none" strike="noStrike"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company</a:t>
                      </a:r>
                      <a:r>
                        <a:rPr lang="en-US" sz="1600" b="0" i="0" u="none" strike="noStrike" kern="1200" baseline="3000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headquartered in </a:t>
                      </a:r>
                      <a:r>
                        <a:rPr lang="en-US" sz="1600" b="0" i="0" u="none" strike="noStrike" kern="1200" dirty="0" smtClean="0">
                          <a:solidFill>
                            <a:schemeClr val="dk1"/>
                          </a:solidFill>
                          <a:effectLst/>
                          <a:latin typeface="+mn-lt"/>
                          <a:ea typeface="+mn-ea"/>
                          <a:cs typeface="+mn-cs"/>
                        </a:rPr>
                        <a:t>Hamburg</a:t>
                      </a:r>
                      <a:r>
                        <a:rPr lang="en-US" sz="1600" b="0" i="0" kern="1200" dirty="0" smtClean="0">
                          <a:solidFill>
                            <a:schemeClr val="dk1"/>
                          </a:solidFill>
                          <a:effectLst/>
                          <a:latin typeface="+mn-lt"/>
                          <a:ea typeface="+mn-ea"/>
                          <a:cs typeface="+mn-cs"/>
                        </a:rPr>
                        <a:t>.</a:t>
                      </a:r>
                      <a:endParaRPr lang="en-US" sz="1600" dirty="0"/>
                    </a:p>
                  </a:txBody>
                  <a:tcPr/>
                </a:tc>
              </a:tr>
              <a:tr h="919613">
                <a:tc>
                  <a:txBody>
                    <a:bodyPr/>
                    <a:lstStyle/>
                    <a:p>
                      <a:pPr algn="ctr"/>
                      <a:r>
                        <a:rPr lang="en-US" dirty="0" smtClean="0"/>
                        <a:t>BETTY BARLAY</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GERMANY</a:t>
                      </a:r>
                    </a:p>
                    <a:p>
                      <a:endParaRPr lang="en-US" dirty="0"/>
                    </a:p>
                  </a:txBody>
                  <a:tcPr/>
                </a:tc>
                <a:tc>
                  <a:txBody>
                    <a:bodyPr/>
                    <a:lstStyle/>
                    <a:p>
                      <a:r>
                        <a:rPr lang="en-US" sz="1600" b="0" i="0" kern="1200" dirty="0" smtClean="0">
                          <a:solidFill>
                            <a:schemeClr val="dk1"/>
                          </a:solidFill>
                          <a:effectLst/>
                          <a:latin typeface="+mn-lt"/>
                          <a:ea typeface="+mn-ea"/>
                          <a:cs typeface="+mn-cs"/>
                        </a:rPr>
                        <a:t>The Betty Barclay Group GmbH &amp; Co.KG is a women's clothing </a:t>
                      </a:r>
                      <a:r>
                        <a:rPr lang="en-US" sz="1600" b="0" i="0" u="none" strike="noStrike" kern="1200" dirty="0" smtClean="0">
                          <a:solidFill>
                            <a:schemeClr val="dk1"/>
                          </a:solidFill>
                          <a:effectLst/>
                          <a:latin typeface="+mn-lt"/>
                          <a:ea typeface="+mn-ea"/>
                          <a:cs typeface="+mn-cs"/>
                        </a:rPr>
                        <a:t>company funded 1955, headquarter in Heidelberg.</a:t>
                      </a:r>
                      <a:endParaRPr lang="en-US" sz="1600" dirty="0"/>
                    </a:p>
                  </a:txBody>
                  <a:tcPr/>
                </a:tc>
              </a:tr>
              <a:tr h="919613">
                <a:tc>
                  <a:txBody>
                    <a:bodyPr/>
                    <a:lstStyle/>
                    <a:p>
                      <a:pPr algn="ctr"/>
                      <a:r>
                        <a:rPr lang="en-US" dirty="0" smtClean="0"/>
                        <a:t>C &amp; A</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GERMANY</a:t>
                      </a:r>
                    </a:p>
                    <a:p>
                      <a:endParaRPr lang="en-US" dirty="0"/>
                    </a:p>
                  </a:txBody>
                  <a:tcPr/>
                </a:tc>
                <a:tc>
                  <a:txBody>
                    <a:bodyPr/>
                    <a:lstStyle/>
                    <a:p>
                      <a:r>
                        <a:rPr lang="en-US" sz="1600" b="0" i="0" kern="1200" dirty="0" smtClean="0">
                          <a:solidFill>
                            <a:schemeClr val="dk1"/>
                          </a:solidFill>
                          <a:effectLst/>
                          <a:latin typeface="+mn-lt"/>
                          <a:ea typeface="+mn-ea"/>
                          <a:cs typeface="+mn-cs"/>
                        </a:rPr>
                        <a:t>The company was founded by brothers Clemens and Augus</a:t>
                      </a:r>
                      <a:r>
                        <a:rPr lang="en-US" sz="1600" b="0" i="0" u="none" kern="1200" dirty="0" smtClean="0">
                          <a:solidFill>
                            <a:schemeClr val="dk1"/>
                          </a:solidFill>
                          <a:effectLst/>
                          <a:latin typeface="+mn-lt"/>
                          <a:ea typeface="+mn-ea"/>
                          <a:cs typeface="+mn-cs"/>
                        </a:rPr>
                        <a:t>t </a:t>
                      </a:r>
                      <a:r>
                        <a:rPr lang="en-US" sz="1600" b="0" i="0" u="none" strike="noStrike" kern="1200" dirty="0" smtClean="0">
                          <a:solidFill>
                            <a:schemeClr val="dk1"/>
                          </a:solidFill>
                          <a:effectLst/>
                          <a:latin typeface="+mn-lt"/>
                          <a:ea typeface="+mn-ea"/>
                          <a:cs typeface="+mn-cs"/>
                        </a:rPr>
                        <a:t>Brenninkmeijer</a:t>
                      </a:r>
                      <a:r>
                        <a:rPr lang="en-US" sz="1600" b="0" i="0" kern="1200" dirty="0" smtClean="0">
                          <a:solidFill>
                            <a:schemeClr val="dk1"/>
                          </a:solidFill>
                          <a:effectLst/>
                          <a:latin typeface="+mn-lt"/>
                          <a:ea typeface="+mn-ea"/>
                          <a:cs typeface="+mn-cs"/>
                        </a:rPr>
                        <a:t> in 1841 as a Dutch textile company, taking its company name from their initials.</a:t>
                      </a:r>
                      <a:endParaRPr lang="en-US" sz="1600" dirty="0"/>
                    </a:p>
                  </a:txBody>
                  <a:tcPr/>
                </a:tc>
              </a:tr>
              <a:tr h="919613">
                <a:tc>
                  <a:txBody>
                    <a:bodyPr/>
                    <a:lstStyle/>
                    <a:p>
                      <a:pPr algn="ctr"/>
                      <a:r>
                        <a:rPr lang="en-US" dirty="0" smtClean="0"/>
                        <a:t>TCHIBO</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GERMANY</a:t>
                      </a:r>
                    </a:p>
                    <a:p>
                      <a:endParaRPr lang="en-US" dirty="0"/>
                    </a:p>
                  </a:txBody>
                  <a:tcPr/>
                </a:tc>
                <a:tc>
                  <a:txBody>
                    <a:bodyPr/>
                    <a:lstStyle/>
                    <a:p>
                      <a:r>
                        <a:rPr lang="en-US" sz="1600" b="0" i="0" kern="1200" dirty="0" smtClean="0">
                          <a:solidFill>
                            <a:schemeClr val="dk1"/>
                          </a:solidFill>
                          <a:effectLst/>
                          <a:latin typeface="+mn-lt"/>
                          <a:ea typeface="+mn-ea"/>
                          <a:cs typeface="+mn-cs"/>
                        </a:rPr>
                        <a:t>With over 1,000 shops, </a:t>
                      </a:r>
                      <a:r>
                        <a:rPr lang="en-US" sz="1600" b="0" i="0" kern="1200" dirty="0" err="1" smtClean="0">
                          <a:solidFill>
                            <a:schemeClr val="dk1"/>
                          </a:solidFill>
                          <a:effectLst/>
                          <a:latin typeface="+mn-lt"/>
                          <a:ea typeface="+mn-ea"/>
                          <a:cs typeface="+mn-cs"/>
                        </a:rPr>
                        <a:t>Tchibo</a:t>
                      </a:r>
                      <a:r>
                        <a:rPr lang="en-US" sz="1600" b="0" i="0" kern="1200" dirty="0" smtClean="0">
                          <a:solidFill>
                            <a:schemeClr val="dk1"/>
                          </a:solidFill>
                          <a:effectLst/>
                          <a:latin typeface="+mn-lt"/>
                          <a:ea typeface="+mn-ea"/>
                          <a:cs typeface="+mn-cs"/>
                        </a:rPr>
                        <a:t> is one of Germany's largest retail chains.</a:t>
                      </a:r>
                      <a:endParaRPr lang="en-US" sz="1600" dirty="0"/>
                    </a:p>
                  </a:txBody>
                  <a:tcPr/>
                </a:tc>
              </a:tr>
            </a:tbl>
          </a:graphicData>
        </a:graphic>
      </p:graphicFrame>
      <p:pic>
        <p:nvPicPr>
          <p:cNvPr id="6" name="Picture 5"/>
          <p:cNvPicPr>
            <a:picLocks noChangeAspect="1"/>
          </p:cNvPicPr>
          <p:nvPr/>
        </p:nvPicPr>
        <p:blipFill>
          <a:blip r:embed="rId4"/>
          <a:stretch>
            <a:fillRect/>
          </a:stretch>
        </p:blipFill>
        <p:spPr>
          <a:xfrm>
            <a:off x="2439069" y="2284692"/>
            <a:ext cx="3024831" cy="782898"/>
          </a:xfrm>
          <a:prstGeom prst="rect">
            <a:avLst/>
          </a:prstGeom>
        </p:spPr>
      </p:pic>
      <p:pic>
        <p:nvPicPr>
          <p:cNvPr id="7" name="Picture 6"/>
          <p:cNvPicPr>
            <a:picLocks noChangeAspect="1"/>
          </p:cNvPicPr>
          <p:nvPr/>
        </p:nvPicPr>
        <p:blipFill>
          <a:blip r:embed="rId5"/>
          <a:stretch>
            <a:fillRect/>
          </a:stretch>
        </p:blipFill>
        <p:spPr>
          <a:xfrm>
            <a:off x="2454819" y="3182423"/>
            <a:ext cx="1638095" cy="942857"/>
          </a:xfrm>
          <a:prstGeom prst="rect">
            <a:avLst/>
          </a:prstGeom>
        </p:spPr>
      </p:pic>
      <p:pic>
        <p:nvPicPr>
          <p:cNvPr id="8" name="Picture 7"/>
          <p:cNvPicPr>
            <a:picLocks noChangeAspect="1"/>
          </p:cNvPicPr>
          <p:nvPr/>
        </p:nvPicPr>
        <p:blipFill>
          <a:blip r:embed="rId6"/>
          <a:stretch>
            <a:fillRect/>
          </a:stretch>
        </p:blipFill>
        <p:spPr>
          <a:xfrm>
            <a:off x="2454819" y="4125280"/>
            <a:ext cx="2557076" cy="667063"/>
          </a:xfrm>
          <a:prstGeom prst="rect">
            <a:avLst/>
          </a:prstGeom>
        </p:spPr>
      </p:pic>
      <p:pic>
        <p:nvPicPr>
          <p:cNvPr id="9" name="Picture 8"/>
          <p:cNvPicPr>
            <a:picLocks noChangeAspect="1"/>
          </p:cNvPicPr>
          <p:nvPr/>
        </p:nvPicPr>
        <p:blipFill>
          <a:blip r:embed="rId7"/>
          <a:stretch>
            <a:fillRect/>
          </a:stretch>
        </p:blipFill>
        <p:spPr>
          <a:xfrm>
            <a:off x="2439069" y="5145965"/>
            <a:ext cx="1000000" cy="733333"/>
          </a:xfrm>
          <a:prstGeom prst="rect">
            <a:avLst/>
          </a:prstGeom>
        </p:spPr>
      </p:pic>
      <p:pic>
        <p:nvPicPr>
          <p:cNvPr id="10" name="Picture 9"/>
          <p:cNvPicPr>
            <a:picLocks noChangeAspect="1"/>
          </p:cNvPicPr>
          <p:nvPr/>
        </p:nvPicPr>
        <p:blipFill>
          <a:blip r:embed="rId8"/>
          <a:stretch>
            <a:fillRect/>
          </a:stretch>
        </p:blipFill>
        <p:spPr>
          <a:xfrm>
            <a:off x="2439069" y="5945460"/>
            <a:ext cx="1825076" cy="912539"/>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60318700"/>
      </p:ext>
    </p:extLst>
  </p:cSld>
  <p:clrMapOvr>
    <a:masterClrMapping/>
  </p:clrMapOvr>
  <mc:AlternateContent xmlns:mc="http://schemas.openxmlformats.org/markup-compatibility/2006">
    <mc:Choice xmlns:p14="http://schemas.microsoft.com/office/powerpoint/2010/main" Requires="p14">
      <p:transition spd="slow" p14:dur="2000" advTm="21654"/>
    </mc:Choice>
    <mc:Fallback>
      <p:transition spd="slow" advTm="21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255"/>
          </a:xfrm>
        </p:spPr>
        <p:txBody>
          <a:bodyPr>
            <a:normAutofit fontScale="90000"/>
          </a:bodyPr>
          <a:lstStyle/>
          <a:p>
            <a:pPr algn="ctr"/>
            <a:r>
              <a:rPr lang="en-US" dirty="0" smtClean="0"/>
              <a:t>Apparel Buyer’s in Bangladesh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2011614"/>
              </p:ext>
            </p:extLst>
          </p:nvPr>
        </p:nvGraphicFramePr>
        <p:xfrm>
          <a:off x="0" y="1211028"/>
          <a:ext cx="12067084" cy="5853295"/>
        </p:xfrm>
        <a:graphic>
          <a:graphicData uri="http://schemas.openxmlformats.org/drawingml/2006/table">
            <a:tbl>
              <a:tblPr firstRow="1" bandRow="1">
                <a:tableStyleId>{5C22544A-7EE6-4342-B048-85BDC9FD1C3A}</a:tableStyleId>
              </a:tblPr>
              <a:tblGrid>
                <a:gridCol w="2053883"/>
                <a:gridCol w="2813539"/>
                <a:gridCol w="2110153"/>
                <a:gridCol w="5089509"/>
              </a:tblGrid>
              <a:tr h="887395">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51915">
                <a:tc>
                  <a:txBody>
                    <a:bodyPr/>
                    <a:lstStyle/>
                    <a:p>
                      <a:pPr algn="ctr"/>
                      <a:r>
                        <a:rPr lang="en-US" dirty="0" smtClean="0"/>
                        <a:t>P &amp; C</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en-US" sz="1600" b="0" i="0" kern="1200" dirty="0" smtClean="0">
                          <a:solidFill>
                            <a:schemeClr val="dk1"/>
                          </a:solidFill>
                          <a:effectLst/>
                          <a:latin typeface="+mn-lt"/>
                          <a:ea typeface="+mn-ea"/>
                          <a:cs typeface="+mn-cs"/>
                        </a:rPr>
                        <a:t>Peek &amp; </a:t>
                      </a:r>
                      <a:r>
                        <a:rPr lang="en-US" sz="1600" b="0" i="0" kern="1200" dirty="0" err="1" smtClean="0">
                          <a:solidFill>
                            <a:schemeClr val="dk1"/>
                          </a:solidFill>
                          <a:effectLst/>
                          <a:latin typeface="+mn-lt"/>
                          <a:ea typeface="+mn-ea"/>
                          <a:cs typeface="+mn-cs"/>
                        </a:rPr>
                        <a:t>Cloppenburg</a:t>
                      </a:r>
                      <a:r>
                        <a:rPr lang="en-US" sz="1600" b="0" i="0" kern="1200" dirty="0" smtClean="0">
                          <a:solidFill>
                            <a:schemeClr val="dk1"/>
                          </a:solidFill>
                          <a:effectLst/>
                          <a:latin typeface="+mn-lt"/>
                          <a:ea typeface="+mn-ea"/>
                          <a:cs typeface="+mn-cs"/>
                        </a:rPr>
                        <a:t> is an international chain of retail clothing stores with headquarters in Germany.</a:t>
                      </a:r>
                      <a:endParaRPr lang="en-US" sz="1600" b="0" i="0" dirty="0"/>
                    </a:p>
                  </a:txBody>
                  <a:tcPr/>
                </a:tc>
              </a:tr>
              <a:tr h="951915">
                <a:tc>
                  <a:txBody>
                    <a:bodyPr/>
                    <a:lstStyle/>
                    <a:p>
                      <a:pPr algn="ctr"/>
                      <a:r>
                        <a:rPr lang="en-US" dirty="0" smtClean="0"/>
                        <a:t>LIDL</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en-US" sz="1400" b="0" i="0" kern="1200" dirty="0" smtClean="0">
                          <a:solidFill>
                            <a:schemeClr val="dk1"/>
                          </a:solidFill>
                          <a:effectLst/>
                          <a:latin typeface="+mn-lt"/>
                          <a:ea typeface="+mn-ea"/>
                          <a:cs typeface="+mn-cs"/>
                        </a:rPr>
                        <a:t>Like fellow German supermarket </a:t>
                      </a:r>
                      <a:r>
                        <a:rPr lang="en-US" sz="1400" b="0" i="0" kern="1200" dirty="0" err="1" smtClean="0">
                          <a:solidFill>
                            <a:schemeClr val="dk1"/>
                          </a:solidFill>
                          <a:effectLst/>
                          <a:latin typeface="+mn-lt"/>
                          <a:ea typeface="+mn-ea"/>
                          <a:cs typeface="+mn-cs"/>
                        </a:rPr>
                        <a:t>Aldi</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Lidl</a:t>
                      </a:r>
                      <a:r>
                        <a:rPr lang="en-US" sz="1400" b="0" i="0" kern="1200" dirty="0" smtClean="0">
                          <a:solidFill>
                            <a:schemeClr val="dk1"/>
                          </a:solidFill>
                          <a:effectLst/>
                          <a:latin typeface="+mn-lt"/>
                          <a:ea typeface="+mn-ea"/>
                          <a:cs typeface="+mn-cs"/>
                        </a:rPr>
                        <a:t> has a zero waste, </a:t>
                      </a:r>
                      <a:r>
                        <a:rPr lang="en-US" sz="1400" b="0" i="0" u="none" strike="noStrike" kern="1200" dirty="0" smtClean="0">
                          <a:solidFill>
                            <a:schemeClr val="dk1"/>
                          </a:solidFill>
                          <a:effectLst/>
                          <a:latin typeface="+mn-lt"/>
                          <a:ea typeface="+mn-ea"/>
                          <a:cs typeface="+mn-cs"/>
                        </a:rPr>
                        <a:t>no-frills</a:t>
                      </a:r>
                      <a:r>
                        <a:rPr lang="en-US" sz="1400" b="0" i="0" kern="1200" dirty="0" smtClean="0">
                          <a:solidFill>
                            <a:schemeClr val="dk1"/>
                          </a:solidFill>
                          <a:effectLst/>
                          <a:latin typeface="+mn-lt"/>
                          <a:ea typeface="+mn-ea"/>
                          <a:cs typeface="+mn-cs"/>
                        </a:rPr>
                        <a:t>, pass the savings to the consumer approach of displaying most products in their original delivery cartons, allowing the customers to take the product directly from the carton. When the carton is empty, it is simply replaced with a full one. Staffing is minimal</a:t>
                      </a:r>
                      <a:endParaRPr lang="en-US" sz="1400" i="0" dirty="0"/>
                    </a:p>
                  </a:txBody>
                  <a:tcPr/>
                </a:tc>
              </a:tr>
              <a:tr h="951915">
                <a:tc>
                  <a:txBody>
                    <a:bodyPr/>
                    <a:lstStyle/>
                    <a:p>
                      <a:pPr algn="ctr"/>
                      <a:r>
                        <a:rPr lang="en-US" dirty="0" smtClean="0"/>
                        <a:t>TAKKO FASHION</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en-US" sz="1600" b="0" i="0" kern="1200" dirty="0" smtClean="0">
                          <a:solidFill>
                            <a:schemeClr val="dk1"/>
                          </a:solidFill>
                          <a:effectLst/>
                          <a:latin typeface="+mn-lt"/>
                          <a:ea typeface="+mn-ea"/>
                          <a:cs typeface="+mn-cs"/>
                        </a:rPr>
                        <a:t>Founded in 1982, the </a:t>
                      </a:r>
                      <a:r>
                        <a:rPr lang="en-US" sz="1600" b="0" i="0" kern="1200" dirty="0" err="1" smtClean="0">
                          <a:solidFill>
                            <a:schemeClr val="dk1"/>
                          </a:solidFill>
                          <a:effectLst/>
                          <a:latin typeface="+mn-lt"/>
                          <a:ea typeface="+mn-ea"/>
                          <a:cs typeface="+mn-cs"/>
                        </a:rPr>
                        <a:t>Takko</a:t>
                      </a:r>
                      <a:r>
                        <a:rPr lang="en-US" sz="1600" b="0" i="0" kern="1200" dirty="0" smtClean="0">
                          <a:solidFill>
                            <a:schemeClr val="dk1"/>
                          </a:solidFill>
                          <a:effectLst/>
                          <a:latin typeface="+mn-lt"/>
                          <a:ea typeface="+mn-ea"/>
                          <a:cs typeface="+mn-cs"/>
                        </a:rPr>
                        <a:t> group operates approximately 1,500 branches in 15 European countries </a:t>
                      </a:r>
                      <a:endParaRPr lang="en-US" sz="1600" i="0" dirty="0"/>
                    </a:p>
                  </a:txBody>
                  <a:tcPr/>
                </a:tc>
              </a:tr>
              <a:tr h="951915">
                <a:tc>
                  <a:txBody>
                    <a:bodyPr/>
                    <a:lstStyle/>
                    <a:p>
                      <a:pPr algn="ctr"/>
                      <a:r>
                        <a:rPr lang="en-US" dirty="0" smtClean="0"/>
                        <a:t>ESPRIT</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en-US" sz="1600" b="0" i="0" kern="1200" dirty="0" smtClean="0">
                          <a:solidFill>
                            <a:schemeClr val="dk1"/>
                          </a:solidFill>
                          <a:effectLst/>
                          <a:latin typeface="+mn-lt"/>
                          <a:ea typeface="+mn-ea"/>
                          <a:cs typeface="+mn-cs"/>
                        </a:rPr>
                        <a:t>The Esprit flagship stores feature both current Esprit fashion lines and licensee products under one roof. Esprit has an architecture department that design</a:t>
                      </a:r>
                      <a:r>
                        <a:rPr lang="en-US" sz="1600" b="0" i="0" kern="1200" baseline="0" dirty="0" smtClean="0">
                          <a:solidFill>
                            <a:schemeClr val="dk1"/>
                          </a:solidFill>
                          <a:effectLst/>
                          <a:latin typeface="+mn-lt"/>
                          <a:ea typeface="+mn-ea"/>
                          <a:cs typeface="+mn-cs"/>
                        </a:rPr>
                        <a:t>s Esprit stores.</a:t>
                      </a:r>
                      <a:endParaRPr lang="en-US" sz="1600" i="0" dirty="0"/>
                    </a:p>
                  </a:txBody>
                  <a:tcPr/>
                </a:tc>
              </a:tr>
              <a:tr h="951915">
                <a:tc>
                  <a:txBody>
                    <a:bodyPr/>
                    <a:lstStyle/>
                    <a:p>
                      <a:pPr algn="ctr"/>
                      <a:r>
                        <a:rPr lang="en-US" dirty="0" smtClean="0"/>
                        <a:t>NEW YORKER</a:t>
                      </a: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GERMANY</a:t>
                      </a:r>
                    </a:p>
                    <a:p>
                      <a:pPr algn="ctr"/>
                      <a:endParaRPr lang="en-US" dirty="0"/>
                    </a:p>
                  </a:txBody>
                  <a:tcPr/>
                </a:tc>
                <a:tc>
                  <a:txBody>
                    <a:bodyPr/>
                    <a:lstStyle/>
                    <a:p>
                      <a:r>
                        <a:rPr lang="en-US" sz="1600" b="0" i="0" u="none" kern="1200" dirty="0" smtClean="0">
                          <a:solidFill>
                            <a:schemeClr val="dk1"/>
                          </a:solidFill>
                          <a:effectLst/>
                          <a:latin typeface="+mn-lt"/>
                          <a:ea typeface="+mn-ea"/>
                          <a:cs typeface="+mn-cs"/>
                        </a:rPr>
                        <a:t>German</a:t>
                      </a:r>
                      <a:r>
                        <a:rPr lang="en-US" sz="1600" b="0" i="0" kern="1200" dirty="0" smtClean="0">
                          <a:solidFill>
                            <a:schemeClr val="dk1"/>
                          </a:solidFill>
                          <a:effectLst/>
                          <a:latin typeface="+mn-lt"/>
                          <a:ea typeface="+mn-ea"/>
                          <a:cs typeface="+mn-cs"/>
                        </a:rPr>
                        <a:t> clothing retailer headquartered in </a:t>
                      </a:r>
                      <a:r>
                        <a:rPr lang="en-US" sz="1600" b="0" i="0" u="none" strike="noStrike" kern="1200" dirty="0" smtClean="0">
                          <a:solidFill>
                            <a:schemeClr val="dk1"/>
                          </a:solidFill>
                          <a:effectLst/>
                          <a:latin typeface="+mn-lt"/>
                          <a:ea typeface="+mn-ea"/>
                          <a:cs typeface="+mn-cs"/>
                        </a:rPr>
                        <a:t>Braunschweig</a:t>
                      </a:r>
                      <a:r>
                        <a:rPr lang="en-US" sz="1600" b="0" i="0" kern="1200" dirty="0" smtClean="0">
                          <a:solidFill>
                            <a:schemeClr val="dk1"/>
                          </a:solidFill>
                          <a:effectLst/>
                          <a:latin typeface="+mn-lt"/>
                          <a:ea typeface="+mn-ea"/>
                          <a:cs typeface="+mn-cs"/>
                        </a:rPr>
                        <a:t> that primarily addresses the target group of 12- to 39-year-olds.</a:t>
                      </a:r>
                      <a:endParaRPr lang="en-US" sz="1600" i="0" dirty="0"/>
                    </a:p>
                  </a:txBody>
                  <a:tcPr/>
                </a:tc>
              </a:tr>
            </a:tbl>
          </a:graphicData>
        </a:graphic>
      </p:graphicFrame>
      <p:pic>
        <p:nvPicPr>
          <p:cNvPr id="6" name="Picture 5"/>
          <p:cNvPicPr>
            <a:picLocks noChangeAspect="1"/>
          </p:cNvPicPr>
          <p:nvPr/>
        </p:nvPicPr>
        <p:blipFill>
          <a:blip r:embed="rId4"/>
          <a:stretch>
            <a:fillRect/>
          </a:stretch>
        </p:blipFill>
        <p:spPr>
          <a:xfrm>
            <a:off x="2038732" y="2108644"/>
            <a:ext cx="1956493" cy="964340"/>
          </a:xfrm>
          <a:prstGeom prst="rect">
            <a:avLst/>
          </a:prstGeom>
        </p:spPr>
      </p:pic>
      <p:pic>
        <p:nvPicPr>
          <p:cNvPr id="7" name="Picture 6"/>
          <p:cNvPicPr>
            <a:picLocks noChangeAspect="1"/>
          </p:cNvPicPr>
          <p:nvPr/>
        </p:nvPicPr>
        <p:blipFill>
          <a:blip r:embed="rId5"/>
          <a:stretch>
            <a:fillRect/>
          </a:stretch>
        </p:blipFill>
        <p:spPr>
          <a:xfrm>
            <a:off x="2038733" y="3072983"/>
            <a:ext cx="2617674" cy="839449"/>
          </a:xfrm>
          <a:prstGeom prst="rect">
            <a:avLst/>
          </a:prstGeom>
        </p:spPr>
      </p:pic>
      <p:pic>
        <p:nvPicPr>
          <p:cNvPr id="8" name="Picture 7"/>
          <p:cNvPicPr>
            <a:picLocks noChangeAspect="1"/>
          </p:cNvPicPr>
          <p:nvPr/>
        </p:nvPicPr>
        <p:blipFill>
          <a:blip r:embed="rId6"/>
          <a:stretch>
            <a:fillRect/>
          </a:stretch>
        </p:blipFill>
        <p:spPr>
          <a:xfrm>
            <a:off x="2103253" y="3993402"/>
            <a:ext cx="1662785" cy="980299"/>
          </a:xfrm>
          <a:prstGeom prst="rect">
            <a:avLst/>
          </a:prstGeom>
        </p:spPr>
      </p:pic>
      <p:pic>
        <p:nvPicPr>
          <p:cNvPr id="9" name="Picture 8"/>
          <p:cNvPicPr>
            <a:picLocks noChangeAspect="1"/>
          </p:cNvPicPr>
          <p:nvPr/>
        </p:nvPicPr>
        <p:blipFill>
          <a:blip r:embed="rId7"/>
          <a:stretch>
            <a:fillRect/>
          </a:stretch>
        </p:blipFill>
        <p:spPr>
          <a:xfrm>
            <a:off x="2125405" y="5228941"/>
            <a:ext cx="2242665" cy="923450"/>
          </a:xfrm>
          <a:prstGeom prst="rect">
            <a:avLst/>
          </a:prstGeom>
        </p:spPr>
      </p:pic>
      <p:pic>
        <p:nvPicPr>
          <p:cNvPr id="10" name="Picture 9"/>
          <p:cNvPicPr>
            <a:picLocks noChangeAspect="1"/>
          </p:cNvPicPr>
          <p:nvPr/>
        </p:nvPicPr>
        <p:blipFill>
          <a:blip r:embed="rId8"/>
          <a:stretch>
            <a:fillRect/>
          </a:stretch>
        </p:blipFill>
        <p:spPr>
          <a:xfrm>
            <a:off x="2040490" y="6274191"/>
            <a:ext cx="2784728" cy="844292"/>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44247328"/>
      </p:ext>
    </p:extLst>
  </p:cSld>
  <p:clrMapOvr>
    <a:masterClrMapping/>
  </p:clrMapOvr>
  <mc:AlternateContent xmlns:mc="http://schemas.openxmlformats.org/markup-compatibility/2006">
    <mc:Choice xmlns:p14="http://schemas.microsoft.com/office/powerpoint/2010/main" Requires="p14">
      <p:transition spd="slow" p14:dur="2000" advTm="43760"/>
    </mc:Choice>
    <mc:Fallback>
      <p:transition spd="slow" advTm="43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265"/>
          </a:xfrm>
        </p:spPr>
        <p:txBody>
          <a:bodyPr>
            <a:normAutofit fontScale="90000"/>
          </a:bodyPr>
          <a:lstStyle/>
          <a:p>
            <a:pPr algn="ctr"/>
            <a:r>
              <a:rPr lang="en-US" dirty="0" smtClean="0"/>
              <a:t>Apparel Buyer’s in Bangladesh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3090090"/>
              </p:ext>
            </p:extLst>
          </p:nvPr>
        </p:nvGraphicFramePr>
        <p:xfrm>
          <a:off x="0" y="1181049"/>
          <a:ext cx="12196689" cy="5751951"/>
        </p:xfrm>
        <a:graphic>
          <a:graphicData uri="http://schemas.openxmlformats.org/drawingml/2006/table">
            <a:tbl>
              <a:tblPr firstRow="1" bandRow="1">
                <a:tableStyleId>{5C22544A-7EE6-4342-B048-85BDC9FD1C3A}</a:tableStyleId>
              </a:tblPr>
              <a:tblGrid>
                <a:gridCol w="2180492"/>
                <a:gridCol w="2827606"/>
                <a:gridCol w="2011680"/>
                <a:gridCol w="5176911"/>
              </a:tblGrid>
              <a:tr h="1158237">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868148">
                <a:tc>
                  <a:txBody>
                    <a:bodyPr/>
                    <a:lstStyle/>
                    <a:p>
                      <a:pPr algn="ctr"/>
                      <a:r>
                        <a:rPr lang="en-US" dirty="0" smtClean="0"/>
                        <a:t>URBAN CLASSIC</a:t>
                      </a:r>
                      <a:endParaRPr lang="en-US" dirty="0"/>
                    </a:p>
                  </a:txBody>
                  <a:tcPr/>
                </a:tc>
                <a:tc>
                  <a:txBody>
                    <a:bodyPr/>
                    <a:lstStyle/>
                    <a:p>
                      <a:endParaRPr lang="en-US" dirty="0"/>
                    </a:p>
                  </a:txBody>
                  <a:tcPr/>
                </a:tc>
                <a:tc>
                  <a:txBody>
                    <a:bodyPr/>
                    <a:lstStyle/>
                    <a:p>
                      <a:pPr algn="ctr"/>
                      <a:r>
                        <a:rPr lang="en-US" dirty="0" smtClean="0"/>
                        <a:t>GERMANY</a:t>
                      </a:r>
                      <a:endParaRPr lang="en-US" dirty="0"/>
                    </a:p>
                  </a:txBody>
                  <a:tcPr/>
                </a:tc>
                <a:tc>
                  <a:txBody>
                    <a:bodyPr/>
                    <a:lstStyle/>
                    <a:p>
                      <a:r>
                        <a:rPr lang="en-US" sz="1600" b="0" i="0" kern="1200" dirty="0" smtClean="0">
                          <a:solidFill>
                            <a:schemeClr val="dk1"/>
                          </a:solidFill>
                          <a:effectLst/>
                          <a:latin typeface="+mn-lt"/>
                          <a:ea typeface="+mn-ea"/>
                          <a:cs typeface="+mn-cs"/>
                        </a:rPr>
                        <a:t>clean designs and simple colors</a:t>
                      </a:r>
                      <a:r>
                        <a:rPr lang="en-US"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Urban Classics is a brand which is rooted in the German hip-hop scene.</a:t>
                      </a:r>
                      <a:endParaRPr lang="en-US" sz="1600" i="0" dirty="0"/>
                    </a:p>
                  </a:txBody>
                  <a:tcPr/>
                </a:tc>
              </a:tr>
              <a:tr h="938486">
                <a:tc>
                  <a:txBody>
                    <a:bodyPr/>
                    <a:lstStyle/>
                    <a:p>
                      <a:pPr algn="ctr"/>
                      <a:r>
                        <a:rPr lang="en-US" dirty="0" smtClean="0"/>
                        <a:t>KIK</a:t>
                      </a:r>
                      <a:endParaRPr lang="en-US" dirty="0"/>
                    </a:p>
                  </a:txBody>
                  <a:tcPr/>
                </a:tc>
                <a:tc>
                  <a:txBody>
                    <a:bodyPr/>
                    <a:lstStyle/>
                    <a:p>
                      <a:endParaRPr lang="en-US" dirty="0"/>
                    </a:p>
                  </a:txBody>
                  <a:tcPr/>
                </a:tc>
                <a:tc>
                  <a:txBody>
                    <a:bodyPr/>
                    <a:lstStyle/>
                    <a:p>
                      <a:pPr algn="ctr"/>
                      <a:r>
                        <a:rPr lang="en-US" dirty="0" smtClean="0"/>
                        <a:t>GERMANY</a:t>
                      </a:r>
                      <a:endParaRPr lang="en-US" dirty="0"/>
                    </a:p>
                  </a:txBody>
                  <a:tcPr/>
                </a:tc>
                <a:tc>
                  <a:txBody>
                    <a:bodyPr/>
                    <a:lstStyle/>
                    <a:p>
                      <a:r>
                        <a:rPr lang="en-US" sz="1600" b="0" i="0" kern="1200" dirty="0" err="1" smtClean="0">
                          <a:solidFill>
                            <a:schemeClr val="dk1"/>
                          </a:solidFill>
                          <a:effectLst/>
                          <a:latin typeface="+mn-lt"/>
                          <a:ea typeface="+mn-ea"/>
                          <a:cs typeface="+mn-cs"/>
                        </a:rPr>
                        <a:t>KiK</a:t>
                      </a:r>
                      <a:r>
                        <a:rPr lang="en-US" sz="1600" b="0" i="0" kern="1200" dirty="0" smtClean="0">
                          <a:solidFill>
                            <a:schemeClr val="dk1"/>
                          </a:solidFill>
                          <a:effectLst/>
                          <a:latin typeface="+mn-lt"/>
                          <a:ea typeface="+mn-ea"/>
                          <a:cs typeface="+mn-cs"/>
                        </a:rPr>
                        <a:t>, legally </a:t>
                      </a:r>
                      <a:r>
                        <a:rPr lang="en-US" sz="1600" b="0" i="0" kern="1200" dirty="0" err="1" smtClean="0">
                          <a:solidFill>
                            <a:schemeClr val="dk1"/>
                          </a:solidFill>
                          <a:effectLst/>
                          <a:latin typeface="+mn-lt"/>
                          <a:ea typeface="+mn-ea"/>
                          <a:cs typeface="+mn-cs"/>
                        </a:rPr>
                        <a:t>KiK</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Textilien</a:t>
                      </a:r>
                      <a:r>
                        <a:rPr lang="en-US" sz="1600" b="0" i="0" kern="1200" dirty="0" smtClean="0">
                          <a:solidFill>
                            <a:schemeClr val="dk1"/>
                          </a:solidFill>
                          <a:effectLst/>
                          <a:latin typeface="+mn-lt"/>
                          <a:ea typeface="+mn-ea"/>
                          <a:cs typeface="+mn-cs"/>
                        </a:rPr>
                        <a:t> und Non-Food GmbH, is a </a:t>
                      </a:r>
                      <a:r>
                        <a:rPr lang="en-US" sz="1600" b="0" i="0" u="none" strike="noStrike" kern="1200" dirty="0" smtClean="0">
                          <a:solidFill>
                            <a:schemeClr val="dk1"/>
                          </a:solidFill>
                          <a:effectLst/>
                          <a:latin typeface="+mn-lt"/>
                          <a:ea typeface="+mn-ea"/>
                          <a:cs typeface="+mn-cs"/>
                        </a:rPr>
                        <a:t>German</a:t>
                      </a:r>
                      <a:r>
                        <a:rPr lang="en-US" sz="1600" b="0" i="0" kern="1200" dirty="0" smtClean="0">
                          <a:solidFill>
                            <a:schemeClr val="dk1"/>
                          </a:solidFill>
                          <a:effectLst/>
                          <a:latin typeface="+mn-lt"/>
                          <a:ea typeface="+mn-ea"/>
                          <a:cs typeface="+mn-cs"/>
                        </a:rPr>
                        <a:t> </a:t>
                      </a:r>
                      <a:r>
                        <a:rPr lang="en-US" sz="1600" b="0" i="0" u="none" kern="1200" dirty="0" smtClean="0">
                          <a:solidFill>
                            <a:schemeClr val="dk1"/>
                          </a:solidFill>
                          <a:effectLst/>
                          <a:latin typeface="+mn-lt"/>
                          <a:ea typeface="+mn-ea"/>
                          <a:cs typeface="+mn-cs"/>
                        </a:rPr>
                        <a:t>textile</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discount store</a:t>
                      </a:r>
                      <a:r>
                        <a:rPr lang="en-US" sz="1600" b="0" i="0" u="none" strike="noStrike" kern="1200" baseline="0" dirty="0" smtClean="0">
                          <a:solidFill>
                            <a:schemeClr val="dk1"/>
                          </a:solidFill>
                          <a:effectLst/>
                          <a:latin typeface="+mn-lt"/>
                          <a:ea typeface="+mn-ea"/>
                          <a:cs typeface="+mn-cs"/>
                        </a:rPr>
                        <a:t> chain,</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KiK</a:t>
                      </a:r>
                      <a:r>
                        <a:rPr lang="en-US" sz="1600" b="0" i="0" kern="1200" dirty="0" smtClean="0">
                          <a:solidFill>
                            <a:schemeClr val="dk1"/>
                          </a:solidFill>
                          <a:effectLst/>
                          <a:latin typeface="+mn-lt"/>
                          <a:ea typeface="+mn-ea"/>
                          <a:cs typeface="+mn-cs"/>
                        </a:rPr>
                        <a:t> is an </a:t>
                      </a:r>
                      <a:r>
                        <a:rPr lang="en-US" sz="1600" b="0" i="0" u="none" strike="noStrike" kern="1200" dirty="0" smtClean="0">
                          <a:solidFill>
                            <a:schemeClr val="dk1"/>
                          </a:solidFill>
                          <a:effectLst/>
                          <a:latin typeface="+mn-lt"/>
                          <a:ea typeface="+mn-ea"/>
                          <a:cs typeface="+mn-cs"/>
                        </a:rPr>
                        <a:t>acronym</a:t>
                      </a:r>
                      <a:r>
                        <a:rPr lang="en-US" sz="1600" b="0" i="0" kern="1200" dirty="0" smtClean="0">
                          <a:solidFill>
                            <a:schemeClr val="dk1"/>
                          </a:solidFill>
                          <a:effectLst/>
                          <a:latin typeface="+mn-lt"/>
                          <a:ea typeface="+mn-ea"/>
                          <a:cs typeface="+mn-cs"/>
                        </a:rPr>
                        <a:t> for "</a:t>
                      </a:r>
                      <a:r>
                        <a:rPr lang="en-US" sz="1600" b="0" i="0" kern="1200" dirty="0" err="1" smtClean="0">
                          <a:solidFill>
                            <a:schemeClr val="dk1"/>
                          </a:solidFill>
                          <a:effectLst/>
                          <a:latin typeface="+mn-lt"/>
                          <a:ea typeface="+mn-ea"/>
                          <a:cs typeface="+mn-cs"/>
                        </a:rPr>
                        <a:t>Kunde</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ist</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König</a:t>
                      </a:r>
                      <a:r>
                        <a:rPr lang="en-US" sz="1600" b="0" i="0" kern="1200" dirty="0" smtClean="0">
                          <a:solidFill>
                            <a:schemeClr val="dk1"/>
                          </a:solidFill>
                          <a:effectLst/>
                          <a:latin typeface="+mn-lt"/>
                          <a:ea typeface="+mn-ea"/>
                          <a:cs typeface="+mn-cs"/>
                        </a:rPr>
                        <a:t>"(The customer is king).</a:t>
                      </a:r>
                      <a:endParaRPr lang="en-US" sz="1600" i="0" dirty="0"/>
                    </a:p>
                  </a:txBody>
                  <a:tcPr/>
                </a:tc>
              </a:tr>
              <a:tr h="1187043">
                <a:tc>
                  <a:txBody>
                    <a:bodyPr/>
                    <a:lstStyle/>
                    <a:p>
                      <a:pPr algn="ctr"/>
                      <a:r>
                        <a:rPr lang="en-US" dirty="0" smtClean="0"/>
                        <a:t>TESCO</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Headquarters in </a:t>
                      </a:r>
                      <a:r>
                        <a:rPr lang="en-US" sz="1600" b="0" i="0" u="none" strike="noStrike" kern="1200" dirty="0" err="1" smtClean="0">
                          <a:solidFill>
                            <a:schemeClr val="dk1"/>
                          </a:solidFill>
                          <a:effectLst/>
                          <a:latin typeface="+mn-lt"/>
                          <a:ea typeface="+mn-ea"/>
                          <a:cs typeface="+mn-cs"/>
                        </a:rPr>
                        <a:t>Welwyn</a:t>
                      </a:r>
                      <a:r>
                        <a:rPr lang="en-US" sz="1600" b="0" i="0" u="none" strike="noStrike" kern="1200" dirty="0" smtClean="0">
                          <a:solidFill>
                            <a:schemeClr val="dk1"/>
                          </a:solidFill>
                          <a:effectLst/>
                          <a:latin typeface="+mn-lt"/>
                          <a:ea typeface="+mn-ea"/>
                          <a:cs typeface="+mn-cs"/>
                        </a:rPr>
                        <a:t> Garden City</a:t>
                      </a:r>
                      <a:r>
                        <a:rPr lang="en-US" sz="1600" b="0" i="0" kern="1200" dirty="0" smtClean="0">
                          <a:solidFill>
                            <a:schemeClr val="dk1"/>
                          </a:solidFill>
                          <a:effectLst/>
                          <a:latin typeface="+mn-lt"/>
                          <a:ea typeface="+mn-ea"/>
                          <a:cs typeface="+mn-cs"/>
                        </a:rPr>
                        <a:t>, </a:t>
                      </a:r>
                      <a:r>
                        <a:rPr lang="en-US" sz="1600" b="0" i="0" u="none" strike="noStrike" kern="1200" dirty="0" smtClean="0">
                          <a:solidFill>
                            <a:schemeClr val="dk1"/>
                          </a:solidFill>
                          <a:effectLst/>
                          <a:latin typeface="+mn-lt"/>
                          <a:ea typeface="+mn-ea"/>
                          <a:cs typeface="+mn-cs"/>
                        </a:rPr>
                        <a:t>Hertfordshire</a:t>
                      </a:r>
                      <a:r>
                        <a:rPr lang="en-US" sz="1600" b="0" i="0" kern="1200" dirty="0" smtClean="0">
                          <a:solidFill>
                            <a:schemeClr val="dk1"/>
                          </a:solidFill>
                          <a:effectLst/>
                          <a:latin typeface="+mn-lt"/>
                          <a:ea typeface="+mn-ea"/>
                          <a:cs typeface="+mn-cs"/>
                        </a:rPr>
                        <a:t>, England, United Kingdom. It is the third-largest retailer in the world measured by gross revenues</a:t>
                      </a:r>
                      <a:r>
                        <a:rPr lang="en-US" sz="1600" b="0" i="0" u="none" strike="noStrike" kern="1200" baseline="3000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and </a:t>
                      </a:r>
                      <a:r>
                        <a:rPr lang="en-US" sz="1600" b="0" i="0" u="none" strike="noStrike" kern="1200" dirty="0" smtClean="0">
                          <a:solidFill>
                            <a:schemeClr val="dk1"/>
                          </a:solidFill>
                          <a:effectLst/>
                          <a:latin typeface="+mn-lt"/>
                          <a:ea typeface="+mn-ea"/>
                          <a:cs typeface="+mn-cs"/>
                        </a:rPr>
                        <a:t>ninth-largest retailer in the world</a:t>
                      </a:r>
                      <a:r>
                        <a:rPr lang="en-US" sz="1600" b="0" i="0" kern="1200" dirty="0" smtClean="0">
                          <a:solidFill>
                            <a:schemeClr val="dk1"/>
                          </a:solidFill>
                          <a:effectLst/>
                          <a:latin typeface="+mn-lt"/>
                          <a:ea typeface="+mn-ea"/>
                          <a:cs typeface="+mn-cs"/>
                        </a:rPr>
                        <a:t> measured by revenues. It has shops in seven countries across Asia and Europe, and is the market leader of groceries in the UK </a:t>
                      </a:r>
                      <a:endParaRPr lang="en-US" sz="1600" i="0" dirty="0"/>
                    </a:p>
                  </a:txBody>
                  <a:tcPr/>
                </a:tc>
              </a:tr>
              <a:tr h="1232600">
                <a:tc>
                  <a:txBody>
                    <a:bodyPr/>
                    <a:lstStyle/>
                    <a:p>
                      <a:pPr algn="ctr"/>
                      <a:r>
                        <a:rPr lang="en-US" dirty="0" smtClean="0"/>
                        <a:t>New look</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The New Look story began in 1969 as a single fashion store in the UK. From there, they’ve grown to become a leading fast-fashion brand, with 593 in the UK and 302 across Europe, China and Asia.</a:t>
                      </a:r>
                      <a:endParaRPr lang="en-US" sz="1600" i="0" dirty="0"/>
                    </a:p>
                  </a:txBody>
                  <a:tcPr/>
                </a:tc>
              </a:tr>
            </a:tbl>
          </a:graphicData>
        </a:graphic>
      </p:graphicFrame>
      <p:pic>
        <p:nvPicPr>
          <p:cNvPr id="6" name="Picture 5"/>
          <p:cNvPicPr>
            <a:picLocks noChangeAspect="1"/>
          </p:cNvPicPr>
          <p:nvPr/>
        </p:nvPicPr>
        <p:blipFill>
          <a:blip r:embed="rId4"/>
          <a:stretch>
            <a:fillRect/>
          </a:stretch>
        </p:blipFill>
        <p:spPr>
          <a:xfrm>
            <a:off x="2208076" y="2357165"/>
            <a:ext cx="1902117" cy="774259"/>
          </a:xfrm>
          <a:prstGeom prst="rect">
            <a:avLst/>
          </a:prstGeom>
        </p:spPr>
      </p:pic>
      <p:pic>
        <p:nvPicPr>
          <p:cNvPr id="7" name="Picture 6"/>
          <p:cNvPicPr>
            <a:picLocks noChangeAspect="1"/>
          </p:cNvPicPr>
          <p:nvPr/>
        </p:nvPicPr>
        <p:blipFill>
          <a:blip r:embed="rId5"/>
          <a:stretch>
            <a:fillRect/>
          </a:stretch>
        </p:blipFill>
        <p:spPr>
          <a:xfrm>
            <a:off x="2226317" y="3242057"/>
            <a:ext cx="932818" cy="932818"/>
          </a:xfrm>
          <a:prstGeom prst="rect">
            <a:avLst/>
          </a:prstGeom>
        </p:spPr>
      </p:pic>
      <p:pic>
        <p:nvPicPr>
          <p:cNvPr id="8" name="Picture 7"/>
          <p:cNvPicPr>
            <a:picLocks noChangeAspect="1"/>
          </p:cNvPicPr>
          <p:nvPr/>
        </p:nvPicPr>
        <p:blipFill>
          <a:blip r:embed="rId6"/>
          <a:stretch>
            <a:fillRect/>
          </a:stretch>
        </p:blipFill>
        <p:spPr>
          <a:xfrm>
            <a:off x="2218666" y="4456229"/>
            <a:ext cx="2620620" cy="1062228"/>
          </a:xfrm>
          <a:prstGeom prst="rect">
            <a:avLst/>
          </a:prstGeom>
        </p:spPr>
      </p:pic>
      <p:pic>
        <p:nvPicPr>
          <p:cNvPr id="9" name="Picture 8"/>
          <p:cNvPicPr>
            <a:picLocks noChangeAspect="1"/>
          </p:cNvPicPr>
          <p:nvPr/>
        </p:nvPicPr>
        <p:blipFill>
          <a:blip r:embed="rId7"/>
          <a:stretch>
            <a:fillRect/>
          </a:stretch>
        </p:blipFill>
        <p:spPr>
          <a:xfrm>
            <a:off x="2208076" y="5846246"/>
            <a:ext cx="1675289" cy="99228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94446918"/>
      </p:ext>
    </p:extLst>
  </p:cSld>
  <p:clrMapOvr>
    <a:masterClrMapping/>
  </p:clrMapOvr>
  <mc:AlternateContent xmlns:mc="http://schemas.openxmlformats.org/markup-compatibility/2006">
    <mc:Choice xmlns:p14="http://schemas.microsoft.com/office/powerpoint/2010/main" Requires="p14">
      <p:transition spd="slow" p14:dur="2000" advTm="57592"/>
    </mc:Choice>
    <mc:Fallback>
      <p:transition spd="slow" advTm="57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4167"/>
          </a:xfrm>
        </p:spPr>
        <p:txBody>
          <a:bodyPr/>
          <a:lstStyle/>
          <a:p>
            <a:pPr algn="ctr"/>
            <a:r>
              <a:rPr lang="en-US" dirty="0" smtClean="0"/>
              <a:t>Apparel Buyer’s in Bangladesh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5998355"/>
              </p:ext>
            </p:extLst>
          </p:nvPr>
        </p:nvGraphicFramePr>
        <p:xfrm>
          <a:off x="0" y="1289152"/>
          <a:ext cx="12192000" cy="5568850"/>
        </p:xfrm>
        <a:graphic>
          <a:graphicData uri="http://schemas.openxmlformats.org/drawingml/2006/table">
            <a:tbl>
              <a:tblPr firstRow="1" bandRow="1">
                <a:tableStyleId>{5C22544A-7EE6-4342-B048-85BDC9FD1C3A}</a:tableStyleId>
              </a:tblPr>
              <a:tblGrid>
                <a:gridCol w="2475914"/>
                <a:gridCol w="2686929"/>
                <a:gridCol w="2067951"/>
                <a:gridCol w="4961206"/>
              </a:tblGrid>
              <a:tr h="907301">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38562">
                <a:tc>
                  <a:txBody>
                    <a:bodyPr/>
                    <a:lstStyle/>
                    <a:p>
                      <a:pPr algn="ctr"/>
                      <a:r>
                        <a:rPr lang="en-US" b="0" dirty="0" smtClean="0"/>
                        <a:t>Mother Care</a:t>
                      </a:r>
                      <a:endParaRPr lang="en-US" b="0"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A British retailer which specializes in products for </a:t>
                      </a:r>
                      <a:r>
                        <a:rPr lang="en-US" sz="1600" b="0" i="0" u="none" strike="noStrike" kern="1200" dirty="0" smtClean="0">
                          <a:solidFill>
                            <a:schemeClr val="dk1"/>
                          </a:solidFill>
                          <a:effectLst/>
                          <a:latin typeface="+mn-lt"/>
                          <a:ea typeface="+mn-ea"/>
                          <a:cs typeface="+mn-cs"/>
                        </a:rPr>
                        <a:t>expectant mothers</a:t>
                      </a:r>
                      <a:r>
                        <a:rPr lang="en-US" sz="1600" b="0" i="0" kern="1200" dirty="0" smtClean="0">
                          <a:solidFill>
                            <a:schemeClr val="dk1"/>
                          </a:solidFill>
                          <a:effectLst/>
                          <a:latin typeface="+mn-lt"/>
                          <a:ea typeface="+mn-ea"/>
                          <a:cs typeface="+mn-cs"/>
                        </a:rPr>
                        <a:t> and in general merchandise for children up to 8 years old.</a:t>
                      </a:r>
                      <a:endParaRPr lang="en-US" sz="1600" b="0" dirty="0"/>
                    </a:p>
                  </a:txBody>
                  <a:tcPr/>
                </a:tc>
              </a:tr>
              <a:tr h="907301">
                <a:tc>
                  <a:txBody>
                    <a:bodyPr/>
                    <a:lstStyle/>
                    <a:p>
                      <a:pPr marL="0" marR="0" algn="ctr">
                        <a:lnSpc>
                          <a:spcPct val="115000"/>
                        </a:lnSpc>
                        <a:spcBef>
                          <a:spcPts val="0"/>
                        </a:spcBef>
                        <a:spcAft>
                          <a:spcPts val="1000"/>
                        </a:spcAft>
                      </a:pPr>
                      <a:r>
                        <a:rPr lang="en-US" sz="1800" b="0" dirty="0">
                          <a:effectLst/>
                          <a:latin typeface="+mn-lt"/>
                          <a:ea typeface="Times New Roman" panose="02020603050405020304" pitchFamily="18" charset="0"/>
                          <a:cs typeface="Times New Roman" panose="02020603050405020304" pitchFamily="18" charset="0"/>
                        </a:rPr>
                        <a:t>WILSON Imports</a:t>
                      </a:r>
                    </a:p>
                  </a:txBody>
                  <a:tcPr marL="114300" marR="114300" marT="0" marB="0"/>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 The Company designs and produces apparels, footwear, and accessories for men, women, and children.</a:t>
                      </a:r>
                      <a:endParaRPr lang="en-US" sz="1600" b="0" dirty="0"/>
                    </a:p>
                  </a:txBody>
                  <a:tcPr/>
                </a:tc>
              </a:tr>
              <a:tr h="938562">
                <a:tc>
                  <a:txBody>
                    <a:bodyPr/>
                    <a:lstStyle/>
                    <a:p>
                      <a:pPr algn="ctr"/>
                      <a:r>
                        <a:rPr lang="en-US" sz="1800" b="0" kern="1200" dirty="0" smtClean="0">
                          <a:solidFill>
                            <a:schemeClr val="dk1"/>
                          </a:solidFill>
                          <a:effectLst/>
                          <a:latin typeface="+mn-lt"/>
                          <a:ea typeface="+mn-ea"/>
                          <a:cs typeface="+mn-cs"/>
                        </a:rPr>
                        <a:t>Marks &amp; Spencer(M&amp;S)</a:t>
                      </a:r>
                      <a:endParaRPr lang="en-US" b="0"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A</a:t>
                      </a:r>
                      <a:r>
                        <a:rPr lang="en-US" sz="1600" b="0" i="0" kern="1200" baseline="0" dirty="0" smtClean="0">
                          <a:solidFill>
                            <a:schemeClr val="dk1"/>
                          </a:solidFill>
                          <a:effectLst/>
                          <a:latin typeface="+mn-lt"/>
                          <a:ea typeface="+mn-ea"/>
                          <a:cs typeface="+mn-cs"/>
                        </a:rPr>
                        <a:t> </a:t>
                      </a:r>
                      <a:r>
                        <a:rPr lang="en-US" sz="1600" b="0" i="0" kern="1200" dirty="0" smtClean="0">
                          <a:solidFill>
                            <a:schemeClr val="dk1"/>
                          </a:solidFill>
                          <a:effectLst/>
                          <a:latin typeface="+mn-lt"/>
                          <a:ea typeface="+mn-ea"/>
                          <a:cs typeface="+mn-cs"/>
                        </a:rPr>
                        <a:t>major British multinational retailer headquartered in </a:t>
                      </a:r>
                      <a:r>
                        <a:rPr lang="en-US" sz="1600" b="0" i="0" u="none" strike="noStrike" kern="1200" dirty="0" smtClean="0">
                          <a:solidFill>
                            <a:schemeClr val="dk1"/>
                          </a:solidFill>
                          <a:effectLst/>
                          <a:latin typeface="+mn-lt"/>
                          <a:ea typeface="+mn-ea"/>
                          <a:cs typeface="+mn-cs"/>
                        </a:rPr>
                        <a:t>Westminster, London</a:t>
                      </a:r>
                      <a:r>
                        <a:rPr lang="en-US" sz="1600" b="0" i="0" kern="1200" dirty="0" smtClean="0">
                          <a:solidFill>
                            <a:schemeClr val="dk1"/>
                          </a:solidFill>
                          <a:effectLst/>
                          <a:latin typeface="+mn-lt"/>
                          <a:ea typeface="+mn-ea"/>
                          <a:cs typeface="+mn-cs"/>
                        </a:rPr>
                        <a:t> that specializes in selling clothing, home products and luxury food products.</a:t>
                      </a:r>
                      <a:endParaRPr lang="en-US" sz="1600" b="0" dirty="0"/>
                    </a:p>
                  </a:txBody>
                  <a:tcPr/>
                </a:tc>
              </a:tr>
              <a:tr h="938562">
                <a:tc>
                  <a:txBody>
                    <a:bodyPr/>
                    <a:lstStyle/>
                    <a:p>
                      <a:pPr algn="ctr"/>
                      <a:r>
                        <a:rPr lang="en-US" b="0" dirty="0" smtClean="0"/>
                        <a:t>NEXT</a:t>
                      </a:r>
                      <a:endParaRPr lang="en-US" b="0"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Next is the largest clothing retailer by sales in the United Kingdom, having overtaken </a:t>
                      </a:r>
                      <a:r>
                        <a:rPr lang="en-US" sz="1600" b="0" i="0" u="none" strike="noStrike" kern="1200" dirty="0" smtClean="0">
                          <a:solidFill>
                            <a:schemeClr val="dk1"/>
                          </a:solidFill>
                          <a:effectLst/>
                          <a:latin typeface="+mn-lt"/>
                          <a:ea typeface="+mn-ea"/>
                          <a:cs typeface="+mn-cs"/>
                        </a:rPr>
                        <a:t>Marks &amp; Spencer</a:t>
                      </a:r>
                      <a:r>
                        <a:rPr lang="en-US" sz="1600" b="0" i="0" kern="1200" dirty="0" smtClean="0">
                          <a:solidFill>
                            <a:schemeClr val="dk1"/>
                          </a:solidFill>
                          <a:effectLst/>
                          <a:latin typeface="+mn-lt"/>
                          <a:ea typeface="+mn-ea"/>
                          <a:cs typeface="+mn-cs"/>
                        </a:rPr>
                        <a:t> in early 2012</a:t>
                      </a:r>
                      <a:endParaRPr lang="en-US" sz="1600" b="0" dirty="0"/>
                    </a:p>
                  </a:txBody>
                  <a:tcPr/>
                </a:tc>
              </a:tr>
              <a:tr h="938562">
                <a:tc>
                  <a:txBody>
                    <a:bodyPr/>
                    <a:lstStyle/>
                    <a:p>
                      <a:pPr algn="ctr"/>
                      <a:r>
                        <a:rPr lang="en-US" b="0" dirty="0" smtClean="0"/>
                        <a:t>MATALAN</a:t>
                      </a:r>
                      <a:endParaRPr lang="en-US" b="0"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Matalan is a </a:t>
                      </a:r>
                      <a:r>
                        <a:rPr lang="en-US" sz="1600" b="0" i="0" u="none" strike="noStrike" kern="1200" dirty="0" smtClean="0">
                          <a:solidFill>
                            <a:schemeClr val="dk1"/>
                          </a:solidFill>
                          <a:effectLst/>
                          <a:latin typeface="+mn-lt"/>
                          <a:ea typeface="+mn-ea"/>
                          <a:cs typeface="+mn-cs"/>
                        </a:rPr>
                        <a:t>British</a:t>
                      </a:r>
                      <a:r>
                        <a:rPr lang="en-US" sz="1600" b="0" i="0" kern="1200" dirty="0" smtClean="0">
                          <a:solidFill>
                            <a:schemeClr val="dk1"/>
                          </a:solidFill>
                          <a:effectLst/>
                          <a:latin typeface="+mn-lt"/>
                          <a:ea typeface="+mn-ea"/>
                          <a:cs typeface="+mn-cs"/>
                        </a:rPr>
                        <a:t> fashion and home ware retailer based in </a:t>
                      </a:r>
                      <a:r>
                        <a:rPr lang="en-US" sz="1600" b="0" i="0" u="none" strike="noStrike" kern="1200" dirty="0" smtClean="0">
                          <a:solidFill>
                            <a:schemeClr val="tx1"/>
                          </a:solidFill>
                          <a:effectLst/>
                          <a:latin typeface="+mn-lt"/>
                          <a:ea typeface="+mn-ea"/>
                          <a:cs typeface="+mn-cs"/>
                        </a:rPr>
                        <a:t>Knowsley</a:t>
                      </a:r>
                      <a:r>
                        <a:rPr lang="en-US" sz="1600" b="0" i="0" u="none" kern="1200" dirty="0" smtClean="0">
                          <a:solidFill>
                            <a:schemeClr val="tx1"/>
                          </a:solidFill>
                          <a:effectLst/>
                          <a:latin typeface="+mn-lt"/>
                          <a:ea typeface="+mn-ea"/>
                          <a:cs typeface="+mn-cs"/>
                        </a:rPr>
                        <a:t>, </a:t>
                      </a:r>
                      <a:r>
                        <a:rPr lang="en-US" sz="1600" b="0" i="0" kern="1200" dirty="0" smtClean="0">
                          <a:solidFill>
                            <a:schemeClr val="dk1"/>
                          </a:solidFill>
                          <a:effectLst/>
                          <a:latin typeface="+mn-lt"/>
                          <a:ea typeface="+mn-ea"/>
                          <a:cs typeface="+mn-cs"/>
                        </a:rPr>
                        <a:t>United Kingdom. Matalan was amongst the companies who sourced clothes from the </a:t>
                      </a:r>
                      <a:r>
                        <a:rPr lang="en-US" sz="1600" b="0" i="0" u="none" strike="noStrike" kern="1200" dirty="0" err="1" smtClean="0">
                          <a:solidFill>
                            <a:schemeClr val="dk1"/>
                          </a:solidFill>
                          <a:effectLst/>
                          <a:latin typeface="+mn-lt"/>
                          <a:ea typeface="+mn-ea"/>
                          <a:cs typeface="+mn-cs"/>
                        </a:rPr>
                        <a:t>Rana</a:t>
                      </a:r>
                      <a:r>
                        <a:rPr lang="en-US" sz="1600" b="0" i="0" u="none" strike="noStrike" kern="1200" dirty="0" smtClean="0">
                          <a:solidFill>
                            <a:schemeClr val="dk1"/>
                          </a:solidFill>
                          <a:effectLst/>
                          <a:latin typeface="+mn-lt"/>
                          <a:ea typeface="+mn-ea"/>
                          <a:cs typeface="+mn-cs"/>
                        </a:rPr>
                        <a:t> Plaza</a:t>
                      </a:r>
                      <a:endParaRPr lang="en-US" sz="1600" b="0" dirty="0"/>
                    </a:p>
                  </a:txBody>
                  <a:tcPr/>
                </a:tc>
              </a:tr>
            </a:tbl>
          </a:graphicData>
        </a:graphic>
      </p:graphicFrame>
      <p:pic>
        <p:nvPicPr>
          <p:cNvPr id="6" name="Picture 5"/>
          <p:cNvPicPr>
            <a:picLocks noChangeAspect="1"/>
          </p:cNvPicPr>
          <p:nvPr/>
        </p:nvPicPr>
        <p:blipFill>
          <a:blip r:embed="rId4"/>
          <a:stretch>
            <a:fillRect/>
          </a:stretch>
        </p:blipFill>
        <p:spPr>
          <a:xfrm>
            <a:off x="2468837" y="2194560"/>
            <a:ext cx="1494174" cy="914399"/>
          </a:xfrm>
          <a:prstGeom prst="rect">
            <a:avLst/>
          </a:prstGeom>
        </p:spPr>
      </p:pic>
      <p:pic>
        <p:nvPicPr>
          <p:cNvPr id="8" name="Picture 7"/>
          <p:cNvPicPr>
            <a:picLocks noChangeAspect="1"/>
          </p:cNvPicPr>
          <p:nvPr/>
        </p:nvPicPr>
        <p:blipFill>
          <a:blip r:embed="rId5"/>
          <a:stretch>
            <a:fillRect/>
          </a:stretch>
        </p:blipFill>
        <p:spPr>
          <a:xfrm>
            <a:off x="2468837" y="3108960"/>
            <a:ext cx="2374665" cy="1000562"/>
          </a:xfrm>
          <a:prstGeom prst="rect">
            <a:avLst/>
          </a:prstGeom>
        </p:spPr>
      </p:pic>
      <p:pic>
        <p:nvPicPr>
          <p:cNvPr id="9" name="Picture 8"/>
          <p:cNvPicPr>
            <a:picLocks noChangeAspect="1"/>
          </p:cNvPicPr>
          <p:nvPr/>
        </p:nvPicPr>
        <p:blipFill>
          <a:blip r:embed="rId6"/>
          <a:stretch>
            <a:fillRect/>
          </a:stretch>
        </p:blipFill>
        <p:spPr>
          <a:xfrm>
            <a:off x="2484810" y="4109522"/>
            <a:ext cx="1287801" cy="790878"/>
          </a:xfrm>
          <a:prstGeom prst="rect">
            <a:avLst/>
          </a:prstGeom>
        </p:spPr>
      </p:pic>
      <p:pic>
        <p:nvPicPr>
          <p:cNvPr id="10" name="Picture 9"/>
          <p:cNvPicPr>
            <a:picLocks noChangeAspect="1"/>
          </p:cNvPicPr>
          <p:nvPr/>
        </p:nvPicPr>
        <p:blipFill>
          <a:blip r:embed="rId7"/>
          <a:stretch>
            <a:fillRect/>
          </a:stretch>
        </p:blipFill>
        <p:spPr>
          <a:xfrm>
            <a:off x="2470742" y="5022167"/>
            <a:ext cx="1544433" cy="869966"/>
          </a:xfrm>
          <a:prstGeom prst="rect">
            <a:avLst/>
          </a:prstGeom>
        </p:spPr>
      </p:pic>
      <p:pic>
        <p:nvPicPr>
          <p:cNvPr id="11" name="Picture 10"/>
          <p:cNvPicPr>
            <a:picLocks noChangeAspect="1"/>
          </p:cNvPicPr>
          <p:nvPr/>
        </p:nvPicPr>
        <p:blipFill>
          <a:blip r:embed="rId8"/>
          <a:stretch>
            <a:fillRect/>
          </a:stretch>
        </p:blipFill>
        <p:spPr>
          <a:xfrm>
            <a:off x="2437444" y="5892133"/>
            <a:ext cx="2257906" cy="96586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11613373"/>
      </p:ext>
    </p:extLst>
  </p:cSld>
  <p:clrMapOvr>
    <a:masterClrMapping/>
  </p:clrMapOvr>
  <mc:AlternateContent xmlns:mc="http://schemas.openxmlformats.org/markup-compatibility/2006">
    <mc:Choice xmlns:p14="http://schemas.microsoft.com/office/powerpoint/2010/main" Requires="p14">
      <p:transition spd="slow" p14:dur="2000" advTm="35165"/>
    </mc:Choice>
    <mc:Fallback>
      <p:transition spd="slow" advTm="35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9216"/>
          </a:xfrm>
        </p:spPr>
        <p:txBody>
          <a:bodyPr>
            <a:normAutofit fontScale="90000"/>
          </a:bodyPr>
          <a:lstStyle/>
          <a:p>
            <a:pPr algn="ctr"/>
            <a:r>
              <a:rPr lang="en-US" dirty="0" smtClean="0"/>
              <a:t>Apparel Buyer’s in Bangladesh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5124770"/>
              </p:ext>
            </p:extLst>
          </p:nvPr>
        </p:nvGraphicFramePr>
        <p:xfrm>
          <a:off x="0" y="1289151"/>
          <a:ext cx="12052092" cy="5681274"/>
        </p:xfrm>
        <a:graphic>
          <a:graphicData uri="http://schemas.openxmlformats.org/drawingml/2006/table">
            <a:tbl>
              <a:tblPr firstRow="1" bandRow="1">
                <a:tableStyleId>{5C22544A-7EE6-4342-B048-85BDC9FD1C3A}</a:tableStyleId>
              </a:tblPr>
              <a:tblGrid>
                <a:gridCol w="1969477"/>
                <a:gridCol w="3038621"/>
                <a:gridCol w="2222696"/>
                <a:gridCol w="4821298"/>
              </a:tblGrid>
              <a:tr h="946879">
                <a:tc>
                  <a:txBody>
                    <a:bodyPr/>
                    <a:lstStyle/>
                    <a:p>
                      <a:pPr algn="ctr"/>
                      <a:endParaRPr lang="en-US" dirty="0" smtClean="0"/>
                    </a:p>
                    <a:p>
                      <a:pPr algn="ctr"/>
                      <a:r>
                        <a:rPr lang="en-US" dirty="0" smtClean="0"/>
                        <a:t>Buyer</a:t>
                      </a:r>
                      <a:endParaRPr lang="en-US" dirty="0"/>
                    </a:p>
                  </a:txBody>
                  <a:tcPr/>
                </a:tc>
                <a:tc>
                  <a:txBody>
                    <a:bodyPr/>
                    <a:lstStyle/>
                    <a:p>
                      <a:pPr algn="ctr"/>
                      <a:endParaRPr lang="en-US" dirty="0" smtClean="0"/>
                    </a:p>
                    <a:p>
                      <a:pPr algn="ctr"/>
                      <a:r>
                        <a:rPr lang="en-US" dirty="0" smtClean="0"/>
                        <a:t>Logo</a:t>
                      </a:r>
                      <a:endParaRPr lang="en-US" dirty="0"/>
                    </a:p>
                  </a:txBody>
                  <a:tcPr/>
                </a:tc>
                <a:tc>
                  <a:txBody>
                    <a:bodyPr/>
                    <a:lstStyle/>
                    <a:p>
                      <a:pPr algn="ctr"/>
                      <a:endParaRPr lang="en-US" dirty="0" smtClean="0"/>
                    </a:p>
                    <a:p>
                      <a:pPr algn="ctr"/>
                      <a:r>
                        <a:rPr lang="en-US" dirty="0" smtClean="0"/>
                        <a:t>Country </a:t>
                      </a:r>
                      <a:endParaRPr lang="en-US" dirty="0"/>
                    </a:p>
                  </a:txBody>
                  <a:tcPr/>
                </a:tc>
                <a:tc>
                  <a:txBody>
                    <a:bodyPr/>
                    <a:lstStyle/>
                    <a:p>
                      <a:pPr algn="ctr"/>
                      <a:endParaRPr lang="en-US" dirty="0" smtClean="0"/>
                    </a:p>
                    <a:p>
                      <a:pPr algn="ctr"/>
                      <a:r>
                        <a:rPr lang="en-US" dirty="0" smtClean="0"/>
                        <a:t>Remark</a:t>
                      </a:r>
                      <a:endParaRPr lang="en-US" dirty="0"/>
                    </a:p>
                  </a:txBody>
                  <a:tcPr/>
                </a:tc>
              </a:tr>
              <a:tr h="946879">
                <a:tc>
                  <a:txBody>
                    <a:bodyPr/>
                    <a:lstStyle/>
                    <a:p>
                      <a:pPr algn="ctr"/>
                      <a:r>
                        <a:rPr lang="en-US" dirty="0" smtClean="0"/>
                        <a:t>Sainsbury’s</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Sainsbury's is the second largest chain of supermarkets in the United Kingdom, with a 16.9% share of the supermarket sector.</a:t>
                      </a:r>
                      <a:endParaRPr lang="en-US" sz="1600" b="0" dirty="0"/>
                    </a:p>
                  </a:txBody>
                  <a:tcPr/>
                </a:tc>
              </a:tr>
              <a:tr h="946879">
                <a:tc>
                  <a:txBody>
                    <a:bodyPr/>
                    <a:lstStyle/>
                    <a:p>
                      <a:pPr algn="ctr"/>
                      <a:r>
                        <a:rPr lang="en-US" sz="1800" kern="1200" dirty="0" smtClean="0">
                          <a:solidFill>
                            <a:schemeClr val="dk1"/>
                          </a:solidFill>
                          <a:effectLst/>
                          <a:latin typeface="+mn-lt"/>
                          <a:ea typeface="+mn-ea"/>
                          <a:cs typeface="+mn-cs"/>
                        </a:rPr>
                        <a:t>Peter Christian</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Peter Christian is a classic Gentlemen's Outfitter, our range includes men's trousers, jackets and suits and a unique range of Harris Tweed.</a:t>
                      </a:r>
                      <a:endParaRPr lang="en-US" sz="1600" b="0" dirty="0"/>
                    </a:p>
                  </a:txBody>
                  <a:tcPr/>
                </a:tc>
              </a:tr>
              <a:tr h="946879">
                <a:tc>
                  <a:txBody>
                    <a:bodyPr/>
                    <a:lstStyle/>
                    <a:p>
                      <a:pPr algn="ctr"/>
                      <a:r>
                        <a:rPr lang="en-US" dirty="0" smtClean="0"/>
                        <a:t>JD WILLIAMS</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J D Williams &amp; Company Limited, the UK's leading direct home shopping company, operating over 20 successful catalogue brands.</a:t>
                      </a:r>
                      <a:endParaRPr lang="en-US" sz="1600" b="0" dirty="0"/>
                    </a:p>
                  </a:txBody>
                  <a:tcPr/>
                </a:tc>
              </a:tr>
              <a:tr h="946879">
                <a:tc>
                  <a:txBody>
                    <a:bodyPr/>
                    <a:lstStyle/>
                    <a:p>
                      <a:pPr algn="ctr"/>
                      <a:r>
                        <a:rPr lang="en-US" dirty="0" smtClean="0"/>
                        <a:t>TERN</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endParaRPr lang="en-US" sz="1600" b="0" dirty="0"/>
                    </a:p>
                  </a:txBody>
                  <a:tcPr/>
                </a:tc>
              </a:tr>
              <a:tr h="946879">
                <a:tc>
                  <a:txBody>
                    <a:bodyPr/>
                    <a:lstStyle/>
                    <a:p>
                      <a:pPr algn="ctr"/>
                      <a:r>
                        <a:rPr lang="en-US" dirty="0" smtClean="0"/>
                        <a:t>PRIMARK</a:t>
                      </a:r>
                      <a:endParaRPr lang="en-US" dirty="0"/>
                    </a:p>
                  </a:txBody>
                  <a:tcPr/>
                </a:tc>
                <a:tc>
                  <a:txBody>
                    <a:bodyPr/>
                    <a:lstStyle/>
                    <a:p>
                      <a:endParaRPr lang="en-US" dirty="0"/>
                    </a:p>
                  </a:txBody>
                  <a:tcPr/>
                </a:tc>
                <a:tc>
                  <a:txBody>
                    <a:bodyPr/>
                    <a:lstStyle/>
                    <a:p>
                      <a:pPr algn="ctr"/>
                      <a:r>
                        <a:rPr lang="en-US" dirty="0" smtClean="0"/>
                        <a:t>UK</a:t>
                      </a:r>
                      <a:endParaRPr lang="en-US" dirty="0"/>
                    </a:p>
                  </a:txBody>
                  <a:tcPr/>
                </a:tc>
                <a:tc>
                  <a:txBody>
                    <a:bodyPr/>
                    <a:lstStyle/>
                    <a:p>
                      <a:r>
                        <a:rPr lang="en-US" sz="1600" b="0" i="0" kern="1200" dirty="0" smtClean="0">
                          <a:solidFill>
                            <a:schemeClr val="dk1"/>
                          </a:solidFill>
                          <a:effectLst/>
                          <a:latin typeface="+mn-lt"/>
                          <a:ea typeface="+mn-ea"/>
                          <a:cs typeface="+mn-cs"/>
                        </a:rPr>
                        <a:t>Is an Irish </a:t>
                      </a:r>
                      <a:r>
                        <a:rPr lang="en-US" sz="1600" b="0" i="0" u="none" kern="1200" dirty="0" smtClean="0">
                          <a:solidFill>
                            <a:schemeClr val="dk1"/>
                          </a:solidFill>
                          <a:effectLst/>
                          <a:latin typeface="+mn-lt"/>
                          <a:ea typeface="+mn-ea"/>
                          <a:cs typeface="+mn-cs"/>
                        </a:rPr>
                        <a:t>fast fashion </a:t>
                      </a:r>
                      <a:r>
                        <a:rPr lang="en-US" sz="1600" b="0" i="0" kern="1200" dirty="0" smtClean="0">
                          <a:solidFill>
                            <a:schemeClr val="dk1"/>
                          </a:solidFill>
                          <a:effectLst/>
                          <a:latin typeface="+mn-lt"/>
                          <a:ea typeface="+mn-ea"/>
                          <a:cs typeface="+mn-cs"/>
                        </a:rPr>
                        <a:t>retailer headquartered in </a:t>
                      </a:r>
                      <a:r>
                        <a:rPr lang="en-US" sz="1600" b="0" i="0" u="none" strike="noStrike" kern="1200" dirty="0" smtClean="0">
                          <a:solidFill>
                            <a:schemeClr val="dk1"/>
                          </a:solidFill>
                          <a:effectLst/>
                          <a:latin typeface="+mn-lt"/>
                          <a:ea typeface="+mn-ea"/>
                          <a:cs typeface="+mn-cs"/>
                        </a:rPr>
                        <a:t>Dublin.</a:t>
                      </a:r>
                      <a:endParaRPr lang="en-US" sz="1600" b="0" dirty="0"/>
                    </a:p>
                  </a:txBody>
                  <a:tcPr/>
                </a:tc>
              </a:tr>
            </a:tbl>
          </a:graphicData>
        </a:graphic>
      </p:graphicFrame>
      <p:pic>
        <p:nvPicPr>
          <p:cNvPr id="7" name="Picture 6"/>
          <p:cNvPicPr>
            <a:picLocks noChangeAspect="1"/>
          </p:cNvPicPr>
          <p:nvPr/>
        </p:nvPicPr>
        <p:blipFill>
          <a:blip r:embed="rId4"/>
          <a:stretch>
            <a:fillRect/>
          </a:stretch>
        </p:blipFill>
        <p:spPr>
          <a:xfrm>
            <a:off x="1943709" y="2263351"/>
            <a:ext cx="3017321" cy="899573"/>
          </a:xfrm>
          <a:prstGeom prst="rect">
            <a:avLst/>
          </a:prstGeom>
        </p:spPr>
      </p:pic>
      <p:pic>
        <p:nvPicPr>
          <p:cNvPr id="8" name="Picture 7"/>
          <p:cNvPicPr>
            <a:picLocks noChangeAspect="1"/>
          </p:cNvPicPr>
          <p:nvPr/>
        </p:nvPicPr>
        <p:blipFill>
          <a:blip r:embed="rId5"/>
          <a:stretch>
            <a:fillRect/>
          </a:stretch>
        </p:blipFill>
        <p:spPr>
          <a:xfrm>
            <a:off x="1943709" y="3162924"/>
            <a:ext cx="1705485" cy="1004341"/>
          </a:xfrm>
          <a:prstGeom prst="rect">
            <a:avLst/>
          </a:prstGeom>
        </p:spPr>
      </p:pic>
      <p:pic>
        <p:nvPicPr>
          <p:cNvPr id="9" name="Picture 8"/>
          <p:cNvPicPr>
            <a:picLocks noChangeAspect="1"/>
          </p:cNvPicPr>
          <p:nvPr/>
        </p:nvPicPr>
        <p:blipFill>
          <a:blip r:embed="rId6"/>
          <a:stretch>
            <a:fillRect/>
          </a:stretch>
        </p:blipFill>
        <p:spPr>
          <a:xfrm>
            <a:off x="1955110" y="4208556"/>
            <a:ext cx="1682681" cy="633267"/>
          </a:xfrm>
          <a:prstGeom prst="rect">
            <a:avLst/>
          </a:prstGeom>
        </p:spPr>
      </p:pic>
      <p:pic>
        <p:nvPicPr>
          <p:cNvPr id="10" name="Picture 9"/>
          <p:cNvPicPr>
            <a:picLocks noChangeAspect="1"/>
          </p:cNvPicPr>
          <p:nvPr/>
        </p:nvPicPr>
        <p:blipFill>
          <a:blip r:embed="rId7"/>
          <a:stretch>
            <a:fillRect/>
          </a:stretch>
        </p:blipFill>
        <p:spPr>
          <a:xfrm>
            <a:off x="1955110" y="5163839"/>
            <a:ext cx="2041145" cy="907175"/>
          </a:xfrm>
          <a:prstGeom prst="rect">
            <a:avLst/>
          </a:prstGeom>
        </p:spPr>
      </p:pic>
      <p:pic>
        <p:nvPicPr>
          <p:cNvPr id="11" name="Picture 10"/>
          <p:cNvPicPr>
            <a:picLocks noChangeAspect="1"/>
          </p:cNvPicPr>
          <p:nvPr/>
        </p:nvPicPr>
        <p:blipFill>
          <a:blip r:embed="rId8"/>
          <a:stretch>
            <a:fillRect/>
          </a:stretch>
        </p:blipFill>
        <p:spPr>
          <a:xfrm>
            <a:off x="2031384" y="6094302"/>
            <a:ext cx="2036240" cy="59746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5827645"/>
      </p:ext>
    </p:extLst>
  </p:cSld>
  <p:clrMapOvr>
    <a:masterClrMapping/>
  </p:clrMapOvr>
  <mc:AlternateContent xmlns:mc="http://schemas.openxmlformats.org/markup-compatibility/2006">
    <mc:Choice xmlns:p14="http://schemas.microsoft.com/office/powerpoint/2010/main" Requires="p14">
      <p:transition spd="slow" p14:dur="2000" advTm="28516"/>
    </mc:Choice>
    <mc:Fallback>
      <p:transition spd="slow" advTm="28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2787</TotalTime>
  <Words>1568</Words>
  <Application>Microsoft Office PowerPoint</Application>
  <PresentationFormat>Widescreen</PresentationFormat>
  <Paragraphs>468</Paragraphs>
  <Slides>20</Slides>
  <Notes>2</Notes>
  <HiddenSlides>0</HiddenSlides>
  <MMClips>20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lpstr>Apparel Buyer’s in Bangladesh</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Apparel Buyer’s in Bangladesh</dc:title>
  <dc:creator>Abdullah Al Mamun</dc:creator>
  <cp:lastModifiedBy>OIKKO</cp:lastModifiedBy>
  <cp:revision>120</cp:revision>
  <dcterms:created xsi:type="dcterms:W3CDTF">2018-10-22T10:43:18Z</dcterms:created>
  <dcterms:modified xsi:type="dcterms:W3CDTF">2020-05-31T20:31:34Z</dcterms:modified>
</cp:coreProperties>
</file>