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57" r:id="rId5"/>
    <p:sldId id="258" r:id="rId6"/>
    <p:sldId id="274" r:id="rId7"/>
    <p:sldId id="273" r:id="rId8"/>
    <p:sldId id="272" r:id="rId9"/>
    <p:sldId id="259" r:id="rId10"/>
    <p:sldId id="267" r:id="rId11"/>
    <p:sldId id="261" r:id="rId12"/>
    <p:sldId id="264" r:id="rId13"/>
    <p:sldId id="265" r:id="rId14"/>
    <p:sldId id="260" r:id="rId15"/>
    <p:sldId id="266" r:id="rId16"/>
    <p:sldId id="268" r:id="rId17"/>
    <p:sldId id="269" r:id="rId18"/>
    <p:sldId id="270" r:id="rId19"/>
    <p:sldId id="271"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17" autoAdjust="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BE5E3D3-4842-437B-AC74-BEFAA19038D9}" type="datetimeFigureOut">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46EC2-D787-456A-AF1A-536696E001FF}"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E5E3D3-4842-437B-AC74-BEFAA19038D9}" type="datetimeFigureOut">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46EC2-D787-456A-AF1A-536696E001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E5E3D3-4842-437B-AC74-BEFAA19038D9}" type="datetimeFigureOut">
              <a:rPr lang="en-US" smtClean="0"/>
              <a:t>5/25/2014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24146EC2-D787-456A-AF1A-536696E001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E5E3D3-4842-437B-AC74-BEFAA19038D9}" type="datetimeFigureOut">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46EC2-D787-456A-AF1A-536696E001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E5E3D3-4842-437B-AC74-BEFAA19038D9}" type="datetimeFigureOut">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46EC2-D787-456A-AF1A-536696E001F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E5E3D3-4842-437B-AC74-BEFAA19038D9}" type="datetimeFigureOut">
              <a:rPr lang="en-US" smtClean="0"/>
              <a:t>5/25/2014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46EC2-D787-456A-AF1A-536696E001F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E5E3D3-4842-437B-AC74-BEFAA19038D9}" type="datetimeFigureOut">
              <a:rPr lang="en-US" smtClean="0"/>
              <a:t>5/25/2014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46EC2-D787-456A-AF1A-536696E001F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E5E3D3-4842-437B-AC74-BEFAA19038D9}" type="datetimeFigureOut">
              <a:rPr lang="en-US" smtClean="0"/>
              <a:t>5/25/2014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46EC2-D787-456A-AF1A-536696E001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5E3D3-4842-437B-AC74-BEFAA19038D9}" type="datetimeFigureOut">
              <a:rPr lang="en-US" smtClean="0"/>
              <a:t>5/25/2014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46EC2-D787-456A-AF1A-536696E001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E5E3D3-4842-437B-AC74-BEFAA19038D9}" type="datetimeFigureOut">
              <a:rPr lang="en-US" smtClean="0"/>
              <a:t>5/25/2014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46EC2-D787-456A-AF1A-536696E001FF}"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BE5E3D3-4842-437B-AC74-BEFAA19038D9}" type="datetimeFigureOut">
              <a:rPr lang="en-US" smtClean="0"/>
              <a:t>5/25/2014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24146EC2-D787-456A-AF1A-536696E001F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BE5E3D3-4842-437B-AC74-BEFAA19038D9}" type="datetimeFigureOut">
              <a:rPr lang="en-US" smtClean="0"/>
              <a:t>5/25/2014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4146EC2-D787-456A-AF1A-536696E001F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Hamlet</a:t>
            </a:r>
            <a:br>
              <a:rPr lang="en-US" dirty="0" smtClean="0"/>
            </a:br>
            <a:r>
              <a:rPr lang="en-US" sz="2000" dirty="0" smtClean="0"/>
              <a:t>(problem play or revenge tragedy)</a:t>
            </a:r>
            <a:endParaRPr lang="en-US" dirty="0"/>
          </a:p>
        </p:txBody>
      </p:sp>
      <p:sp>
        <p:nvSpPr>
          <p:cNvPr id="3" name="Subtitle 2"/>
          <p:cNvSpPr>
            <a:spLocks noGrp="1"/>
          </p:cNvSpPr>
          <p:nvPr>
            <p:ph type="subTitle" idx="1"/>
          </p:nvPr>
        </p:nvSpPr>
        <p:spPr/>
        <p:txBody>
          <a:bodyPr/>
          <a:lstStyle/>
          <a:p>
            <a:r>
              <a:rPr lang="en-US" sz="4000" dirty="0" smtClean="0"/>
              <a:t>William Shakespeare</a:t>
            </a:r>
            <a:endParaRPr lang="en-US" sz="4000" dirty="0"/>
          </a:p>
        </p:txBody>
      </p:sp>
      <p:pic>
        <p:nvPicPr>
          <p:cNvPr id="4098" name="Picture 2" descr="F:\Images\Course Images\Shakespeare\Hamlet\original.jpg"/>
          <p:cNvPicPr>
            <a:picLocks noChangeAspect="1" noChangeArrowheads="1"/>
          </p:cNvPicPr>
          <p:nvPr/>
        </p:nvPicPr>
        <p:blipFill>
          <a:blip r:embed="rId2"/>
          <a:srcRect/>
          <a:stretch>
            <a:fillRect/>
          </a:stretch>
        </p:blipFill>
        <p:spPr bwMode="auto">
          <a:xfrm>
            <a:off x="5334000" y="381000"/>
            <a:ext cx="3586534" cy="565029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Female Characters</a:t>
            </a:r>
            <a:endParaRPr lang="en-US" dirty="0"/>
          </a:p>
        </p:txBody>
      </p:sp>
      <p:pic>
        <p:nvPicPr>
          <p:cNvPr id="9218" name="Picture 2" descr="F:\Images\Course Images\Shakespeare\Hamlet\gertrude 2.jpg"/>
          <p:cNvPicPr>
            <a:picLocks noGrp="1" noChangeAspect="1" noChangeArrowheads="1"/>
          </p:cNvPicPr>
          <p:nvPr>
            <p:ph idx="1"/>
          </p:nvPr>
        </p:nvPicPr>
        <p:blipFill>
          <a:blip r:embed="rId2"/>
          <a:srcRect/>
          <a:stretch>
            <a:fillRect/>
          </a:stretch>
        </p:blipFill>
        <p:spPr bwMode="auto">
          <a:xfrm>
            <a:off x="762000" y="1600201"/>
            <a:ext cx="2596243" cy="4038600"/>
          </a:xfrm>
          <a:prstGeom prst="rect">
            <a:avLst/>
          </a:prstGeom>
          <a:noFill/>
        </p:spPr>
      </p:pic>
      <p:pic>
        <p:nvPicPr>
          <p:cNvPr id="9219" name="Picture 3" descr="F:\Images\Course Images\Shakespeare\Hamlet\Ophelia 2.jpg"/>
          <p:cNvPicPr>
            <a:picLocks noChangeAspect="1" noChangeArrowheads="1"/>
          </p:cNvPicPr>
          <p:nvPr/>
        </p:nvPicPr>
        <p:blipFill>
          <a:blip r:embed="rId3"/>
          <a:srcRect/>
          <a:stretch>
            <a:fillRect/>
          </a:stretch>
        </p:blipFill>
        <p:spPr bwMode="auto">
          <a:xfrm>
            <a:off x="4191000" y="1744028"/>
            <a:ext cx="4572000" cy="3895726"/>
          </a:xfrm>
          <a:prstGeom prst="rect">
            <a:avLst/>
          </a:prstGeom>
          <a:noFill/>
        </p:spPr>
      </p:pic>
      <p:sp>
        <p:nvSpPr>
          <p:cNvPr id="6" name="TextBox 5"/>
          <p:cNvSpPr txBox="1"/>
          <p:nvPr/>
        </p:nvSpPr>
        <p:spPr>
          <a:xfrm>
            <a:off x="838200" y="5867400"/>
            <a:ext cx="2438400" cy="523220"/>
          </a:xfrm>
          <a:prstGeom prst="rect">
            <a:avLst/>
          </a:prstGeom>
          <a:noFill/>
        </p:spPr>
        <p:txBody>
          <a:bodyPr wrap="square" rtlCol="0">
            <a:spAutoFit/>
          </a:bodyPr>
          <a:lstStyle/>
          <a:p>
            <a:r>
              <a:rPr lang="en-US" sz="2800" dirty="0" smtClean="0"/>
              <a:t>Gertrude</a:t>
            </a:r>
            <a:endParaRPr lang="en-US" sz="2800" dirty="0"/>
          </a:p>
        </p:txBody>
      </p:sp>
      <p:sp>
        <p:nvSpPr>
          <p:cNvPr id="7" name="TextBox 6"/>
          <p:cNvSpPr txBox="1"/>
          <p:nvPr/>
        </p:nvSpPr>
        <p:spPr>
          <a:xfrm>
            <a:off x="4191000" y="5867400"/>
            <a:ext cx="2819400" cy="523220"/>
          </a:xfrm>
          <a:prstGeom prst="rect">
            <a:avLst/>
          </a:prstGeom>
          <a:noFill/>
        </p:spPr>
        <p:txBody>
          <a:bodyPr wrap="square" rtlCol="0">
            <a:spAutoFit/>
          </a:bodyPr>
          <a:lstStyle/>
          <a:p>
            <a:r>
              <a:rPr lang="en-US" sz="2800" dirty="0" smtClean="0"/>
              <a:t>Ophelia</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Hamlet meeting his father’s ghost</a:t>
            </a:r>
            <a:endParaRPr lang="en-US" dirty="0"/>
          </a:p>
        </p:txBody>
      </p:sp>
      <p:pic>
        <p:nvPicPr>
          <p:cNvPr id="2050" name="Picture 2" descr="F:\Images\Course Images\Shakespeare\Hamlet\ghost.jpg"/>
          <p:cNvPicPr>
            <a:picLocks noGrp="1" noChangeAspect="1" noChangeArrowheads="1"/>
          </p:cNvPicPr>
          <p:nvPr>
            <p:ph idx="1"/>
          </p:nvPr>
        </p:nvPicPr>
        <p:blipFill>
          <a:blip r:embed="rId2"/>
          <a:srcRect/>
          <a:stretch>
            <a:fillRect/>
          </a:stretch>
        </p:blipFill>
        <p:spPr bwMode="auto">
          <a:xfrm>
            <a:off x="2057400" y="1905000"/>
            <a:ext cx="5224462" cy="42593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Melancholy Hamlet at the court</a:t>
            </a:r>
            <a:endParaRPr lang="en-US" dirty="0"/>
          </a:p>
        </p:txBody>
      </p:sp>
      <p:pic>
        <p:nvPicPr>
          <p:cNvPr id="6146" name="Picture 2" descr="F:\Images\Course Images\Shakespeare\Hamlet\Gertrude.jpg"/>
          <p:cNvPicPr>
            <a:picLocks noGrp="1" noChangeAspect="1" noChangeArrowheads="1"/>
          </p:cNvPicPr>
          <p:nvPr>
            <p:ph idx="1"/>
          </p:nvPr>
        </p:nvPicPr>
        <p:blipFill>
          <a:blip r:embed="rId2"/>
          <a:srcRect/>
          <a:stretch>
            <a:fillRect/>
          </a:stretch>
        </p:blipFill>
        <p:spPr bwMode="auto">
          <a:xfrm>
            <a:off x="330590" y="1840523"/>
            <a:ext cx="3657600" cy="2902858"/>
          </a:xfrm>
          <a:prstGeom prst="rect">
            <a:avLst/>
          </a:prstGeom>
          <a:noFill/>
        </p:spPr>
      </p:pic>
      <p:pic>
        <p:nvPicPr>
          <p:cNvPr id="6147" name="Picture 3" descr="F:\Images\Course Images\Shakespeare\Hamlet\Laurence Olivier's 1948 film of Hamlet.jpg"/>
          <p:cNvPicPr>
            <a:picLocks noChangeAspect="1" noChangeArrowheads="1"/>
          </p:cNvPicPr>
          <p:nvPr/>
        </p:nvPicPr>
        <p:blipFill>
          <a:blip r:embed="rId3"/>
          <a:srcRect/>
          <a:stretch>
            <a:fillRect/>
          </a:stretch>
        </p:blipFill>
        <p:spPr bwMode="auto">
          <a:xfrm>
            <a:off x="4114800" y="1828800"/>
            <a:ext cx="4826000" cy="2895600"/>
          </a:xfrm>
          <a:prstGeom prst="rect">
            <a:avLst/>
          </a:prstGeom>
          <a:noFill/>
        </p:spPr>
      </p:pic>
      <p:sp>
        <p:nvSpPr>
          <p:cNvPr id="7" name="TextBox 6"/>
          <p:cNvSpPr txBox="1"/>
          <p:nvPr/>
        </p:nvSpPr>
        <p:spPr>
          <a:xfrm>
            <a:off x="914400" y="5029200"/>
            <a:ext cx="7391400" cy="1477328"/>
          </a:xfrm>
          <a:prstGeom prst="rect">
            <a:avLst/>
          </a:prstGeom>
          <a:noFill/>
        </p:spPr>
        <p:txBody>
          <a:bodyPr wrap="square" rtlCol="0">
            <a:spAutoFit/>
          </a:bodyPr>
          <a:lstStyle/>
          <a:p>
            <a:r>
              <a:rPr lang="en-US" sz="2400" dirty="0"/>
              <a:t>Laurence Olivier's rather more conventional 1948 film of Hamlet: with Eileen </a:t>
            </a:r>
            <a:r>
              <a:rPr lang="en-US" sz="2400" dirty="0" err="1"/>
              <a:t>Herlie</a:t>
            </a:r>
            <a:r>
              <a:rPr lang="en-US" sz="2400" dirty="0"/>
              <a:t> (left) as Gertrude, Olivier as the prince, and Basil Sydney as Claudius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actors </a:t>
            </a:r>
            <a:endParaRPr lang="en-US" dirty="0"/>
          </a:p>
        </p:txBody>
      </p:sp>
      <p:pic>
        <p:nvPicPr>
          <p:cNvPr id="7170" name="Picture 2" descr="F:\Images\Course Images\Shakespeare\Hamlet\Actors.jpg"/>
          <p:cNvPicPr>
            <a:picLocks noGrp="1" noChangeAspect="1" noChangeArrowheads="1"/>
          </p:cNvPicPr>
          <p:nvPr>
            <p:ph idx="1"/>
          </p:nvPr>
        </p:nvPicPr>
        <p:blipFill>
          <a:blip r:embed="rId2"/>
          <a:srcRect/>
          <a:stretch>
            <a:fillRect/>
          </a:stretch>
        </p:blipFill>
        <p:spPr bwMode="auto">
          <a:xfrm>
            <a:off x="685800" y="2133600"/>
            <a:ext cx="7950025" cy="332205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grave-digging scene</a:t>
            </a:r>
            <a:endParaRPr lang="en-US" dirty="0"/>
          </a:p>
        </p:txBody>
      </p:sp>
      <p:pic>
        <p:nvPicPr>
          <p:cNvPr id="1026" name="Picture 2" descr="F:\Images\Course Images\Shakespeare\Hamlet\Skull2.jpg"/>
          <p:cNvPicPr>
            <a:picLocks noGrp="1" noChangeAspect="1" noChangeArrowheads="1"/>
          </p:cNvPicPr>
          <p:nvPr>
            <p:ph idx="1"/>
          </p:nvPr>
        </p:nvPicPr>
        <p:blipFill>
          <a:blip r:embed="rId2"/>
          <a:srcRect/>
          <a:stretch>
            <a:fillRect/>
          </a:stretch>
        </p:blipFill>
        <p:spPr bwMode="auto">
          <a:xfrm>
            <a:off x="4724400" y="3880036"/>
            <a:ext cx="3836773" cy="2609571"/>
          </a:xfrm>
          <a:prstGeom prst="rect">
            <a:avLst/>
          </a:prstGeom>
          <a:noFill/>
        </p:spPr>
      </p:pic>
      <p:pic>
        <p:nvPicPr>
          <p:cNvPr id="1027" name="Picture 3" descr="F:\Images\Course Images\Shakespeare\Hamlet\Skull.jpg"/>
          <p:cNvPicPr>
            <a:picLocks noChangeAspect="1" noChangeArrowheads="1"/>
          </p:cNvPicPr>
          <p:nvPr/>
        </p:nvPicPr>
        <p:blipFill>
          <a:blip r:embed="rId3"/>
          <a:srcRect/>
          <a:stretch>
            <a:fillRect/>
          </a:stretch>
        </p:blipFill>
        <p:spPr bwMode="auto">
          <a:xfrm>
            <a:off x="4724400" y="1625009"/>
            <a:ext cx="3810000" cy="2126512"/>
          </a:xfrm>
          <a:prstGeom prst="rect">
            <a:avLst/>
          </a:prstGeom>
          <a:noFill/>
        </p:spPr>
      </p:pic>
      <p:pic>
        <p:nvPicPr>
          <p:cNvPr id="1028" name="Picture 4" descr="F:\Images\Course Images\Shakespeare\Hamlet\hamlet.jpg"/>
          <p:cNvPicPr>
            <a:picLocks noChangeAspect="1" noChangeArrowheads="1"/>
          </p:cNvPicPr>
          <p:nvPr/>
        </p:nvPicPr>
        <p:blipFill>
          <a:blip r:embed="rId4"/>
          <a:srcRect/>
          <a:stretch>
            <a:fillRect/>
          </a:stretch>
        </p:blipFill>
        <p:spPr bwMode="auto">
          <a:xfrm>
            <a:off x="457200" y="2286000"/>
            <a:ext cx="3771900" cy="339471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Confronting Gertrude</a:t>
            </a:r>
            <a:endParaRPr lang="en-US" dirty="0"/>
          </a:p>
        </p:txBody>
      </p:sp>
      <p:pic>
        <p:nvPicPr>
          <p:cNvPr id="8194" name="Picture 2" descr="F:\Images\Course Images\Shakespeare\Hamlet\Attacking gertrude.jpg"/>
          <p:cNvPicPr>
            <a:picLocks noGrp="1" noChangeAspect="1" noChangeArrowheads="1"/>
          </p:cNvPicPr>
          <p:nvPr>
            <p:ph idx="1"/>
          </p:nvPr>
        </p:nvPicPr>
        <p:blipFill>
          <a:blip r:embed="rId2"/>
          <a:srcRect/>
          <a:stretch>
            <a:fillRect/>
          </a:stretch>
        </p:blipFill>
        <p:spPr bwMode="auto">
          <a:xfrm>
            <a:off x="4800600" y="2567517"/>
            <a:ext cx="3886200" cy="2536825"/>
          </a:xfrm>
          <a:prstGeom prst="rect">
            <a:avLst/>
          </a:prstGeom>
          <a:noFill/>
        </p:spPr>
      </p:pic>
      <p:pic>
        <p:nvPicPr>
          <p:cNvPr id="8195" name="Picture 3" descr="F:\Images\Course Images\Shakespeare\Hamlet\googie withers.jpg"/>
          <p:cNvPicPr>
            <a:picLocks noChangeAspect="1" noChangeArrowheads="1"/>
          </p:cNvPicPr>
          <p:nvPr/>
        </p:nvPicPr>
        <p:blipFill>
          <a:blip r:embed="rId3"/>
          <a:srcRect/>
          <a:stretch>
            <a:fillRect/>
          </a:stretch>
        </p:blipFill>
        <p:spPr bwMode="auto">
          <a:xfrm>
            <a:off x="101600" y="2590800"/>
            <a:ext cx="4470400" cy="25146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Unable to kill Claudius</a:t>
            </a:r>
            <a:endParaRPr lang="en-US" dirty="0"/>
          </a:p>
        </p:txBody>
      </p:sp>
      <p:pic>
        <p:nvPicPr>
          <p:cNvPr id="10242" name="Picture 2" descr="F:\Images\Course Images\Shakespeare\Hamlet\Clausius.jpg"/>
          <p:cNvPicPr>
            <a:picLocks noGrp="1" noChangeAspect="1" noChangeArrowheads="1"/>
          </p:cNvPicPr>
          <p:nvPr>
            <p:ph idx="1"/>
          </p:nvPr>
        </p:nvPicPr>
        <p:blipFill>
          <a:blip r:embed="rId2"/>
          <a:srcRect/>
          <a:stretch>
            <a:fillRect/>
          </a:stretch>
        </p:blipFill>
        <p:spPr bwMode="auto">
          <a:xfrm>
            <a:off x="838200" y="1658689"/>
            <a:ext cx="2447925" cy="3599111"/>
          </a:xfrm>
          <a:prstGeom prst="rect">
            <a:avLst/>
          </a:prstGeom>
          <a:noFill/>
        </p:spPr>
      </p:pic>
      <p:pic>
        <p:nvPicPr>
          <p:cNvPr id="10243" name="Picture 3" descr="F:\Images\Course Images\Shakespeare\Hamlet\hamlet460.jpg"/>
          <p:cNvPicPr>
            <a:picLocks noChangeAspect="1" noChangeArrowheads="1"/>
          </p:cNvPicPr>
          <p:nvPr/>
        </p:nvPicPr>
        <p:blipFill>
          <a:blip r:embed="rId3"/>
          <a:srcRect/>
          <a:stretch>
            <a:fillRect/>
          </a:stretch>
        </p:blipFill>
        <p:spPr bwMode="auto">
          <a:xfrm>
            <a:off x="3657600" y="2133600"/>
            <a:ext cx="5143500" cy="30861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Hamlet-Ophelia</a:t>
            </a:r>
            <a:endParaRPr lang="en-US" dirty="0"/>
          </a:p>
        </p:txBody>
      </p:sp>
      <p:pic>
        <p:nvPicPr>
          <p:cNvPr id="11266" name="Picture 2" descr="F:\Images\Course Images\Shakespeare\Hamlet\hamlet480.jpg"/>
          <p:cNvPicPr>
            <a:picLocks noGrp="1" noChangeAspect="1" noChangeArrowheads="1"/>
          </p:cNvPicPr>
          <p:nvPr>
            <p:ph idx="1"/>
          </p:nvPr>
        </p:nvPicPr>
        <p:blipFill>
          <a:blip r:embed="rId2"/>
          <a:srcRect/>
          <a:stretch>
            <a:fillRect/>
          </a:stretch>
        </p:blipFill>
        <p:spPr bwMode="auto">
          <a:xfrm>
            <a:off x="408158" y="2209800"/>
            <a:ext cx="5078242" cy="3057525"/>
          </a:xfrm>
          <a:prstGeom prst="rect">
            <a:avLst/>
          </a:prstGeom>
          <a:noFill/>
        </p:spPr>
      </p:pic>
      <p:pic>
        <p:nvPicPr>
          <p:cNvPr id="11267" name="Picture 3" descr="F:\Images\Course Images\Shakespeare\Hamlet\ophelia.jpg"/>
          <p:cNvPicPr>
            <a:picLocks noChangeAspect="1" noChangeArrowheads="1"/>
          </p:cNvPicPr>
          <p:nvPr/>
        </p:nvPicPr>
        <p:blipFill>
          <a:blip r:embed="rId3"/>
          <a:srcRect/>
          <a:stretch>
            <a:fillRect/>
          </a:stretch>
        </p:blipFill>
        <p:spPr bwMode="auto">
          <a:xfrm>
            <a:off x="6172200" y="2209800"/>
            <a:ext cx="2362200" cy="3069661"/>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Ophelia’s drowning</a:t>
            </a:r>
            <a:endParaRPr lang="en-US" dirty="0"/>
          </a:p>
        </p:txBody>
      </p:sp>
      <p:pic>
        <p:nvPicPr>
          <p:cNvPr id="12290" name="Picture 2" descr="F:\Images\Course Images\Shakespeare\Hamlet\drowning.jpg"/>
          <p:cNvPicPr>
            <a:picLocks noGrp="1" noChangeAspect="1" noChangeArrowheads="1"/>
          </p:cNvPicPr>
          <p:nvPr>
            <p:ph idx="1"/>
          </p:nvPr>
        </p:nvPicPr>
        <p:blipFill>
          <a:blip r:embed="rId2"/>
          <a:srcRect/>
          <a:stretch>
            <a:fillRect/>
          </a:stretch>
        </p:blipFill>
        <p:spPr bwMode="auto">
          <a:xfrm>
            <a:off x="2209800" y="1253017"/>
            <a:ext cx="4267200" cy="547408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Sword Fight: </a:t>
            </a:r>
            <a:r>
              <a:rPr lang="en-US" dirty="0" err="1" smtClean="0"/>
              <a:t>Laertes</a:t>
            </a:r>
            <a:r>
              <a:rPr lang="en-US" dirty="0" smtClean="0"/>
              <a:t>-Hamlet</a:t>
            </a:r>
            <a:endParaRPr lang="en-US" dirty="0"/>
          </a:p>
        </p:txBody>
      </p:sp>
      <p:pic>
        <p:nvPicPr>
          <p:cNvPr id="13314" name="Picture 2" descr="F:\Images\Course Images\Shakespeare\Hamlet\Fight.jpg"/>
          <p:cNvPicPr>
            <a:picLocks noGrp="1" noChangeAspect="1" noChangeArrowheads="1"/>
          </p:cNvPicPr>
          <p:nvPr>
            <p:ph idx="1"/>
          </p:nvPr>
        </p:nvPicPr>
        <p:blipFill>
          <a:blip r:embed="rId2"/>
          <a:srcRect/>
          <a:stretch>
            <a:fillRect/>
          </a:stretch>
        </p:blipFill>
        <p:spPr bwMode="auto">
          <a:xfrm>
            <a:off x="1219200" y="1912700"/>
            <a:ext cx="7010400" cy="454796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Hamlet</a:t>
            </a:r>
            <a:r>
              <a:rPr lang="en-US" dirty="0" smtClean="0"/>
              <a:t> in productions</a:t>
            </a:r>
            <a:endParaRPr lang="en-US" dirty="0"/>
          </a:p>
        </p:txBody>
      </p:sp>
      <p:pic>
        <p:nvPicPr>
          <p:cNvPr id="3074" name="Picture 2" descr="F:\Images\Course Images\Shakespeare\Hamlet\Mel Gibson.jpg"/>
          <p:cNvPicPr>
            <a:picLocks noGrp="1" noChangeAspect="1" noChangeArrowheads="1"/>
          </p:cNvPicPr>
          <p:nvPr>
            <p:ph idx="1"/>
          </p:nvPr>
        </p:nvPicPr>
        <p:blipFill>
          <a:blip r:embed="rId2"/>
          <a:srcRect/>
          <a:stretch>
            <a:fillRect/>
          </a:stretch>
        </p:blipFill>
        <p:spPr bwMode="auto">
          <a:xfrm>
            <a:off x="2971800" y="2056380"/>
            <a:ext cx="3048000" cy="3061608"/>
          </a:xfrm>
          <a:prstGeom prst="rect">
            <a:avLst/>
          </a:prstGeom>
          <a:noFill/>
        </p:spPr>
      </p:pic>
      <p:pic>
        <p:nvPicPr>
          <p:cNvPr id="3075" name="Picture 3" descr="F:\Images\Course Images\Shakespeare\Hamlet\Movie.jpg"/>
          <p:cNvPicPr>
            <a:picLocks noChangeAspect="1" noChangeArrowheads="1"/>
          </p:cNvPicPr>
          <p:nvPr/>
        </p:nvPicPr>
        <p:blipFill>
          <a:blip r:embed="rId3"/>
          <a:srcRect/>
          <a:stretch>
            <a:fillRect/>
          </a:stretch>
        </p:blipFill>
        <p:spPr bwMode="auto">
          <a:xfrm>
            <a:off x="6400800" y="1905000"/>
            <a:ext cx="2438400" cy="3607691"/>
          </a:xfrm>
          <a:prstGeom prst="rect">
            <a:avLst/>
          </a:prstGeom>
          <a:noFill/>
        </p:spPr>
      </p:pic>
      <p:pic>
        <p:nvPicPr>
          <p:cNvPr id="3076" name="Picture 4" descr="F:\Images\Course Images\Shakespeare\Hamlet\poster.jpg"/>
          <p:cNvPicPr>
            <a:picLocks noChangeAspect="1" noChangeArrowheads="1"/>
          </p:cNvPicPr>
          <p:nvPr/>
        </p:nvPicPr>
        <p:blipFill>
          <a:blip r:embed="rId4"/>
          <a:srcRect/>
          <a:stretch>
            <a:fillRect/>
          </a:stretch>
        </p:blipFill>
        <p:spPr bwMode="auto">
          <a:xfrm>
            <a:off x="304800" y="1828800"/>
            <a:ext cx="2362200" cy="3595217"/>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Freudian Analysis</a:t>
            </a:r>
            <a:endParaRPr lang="en-US" dirty="0"/>
          </a:p>
        </p:txBody>
      </p:sp>
      <p:sp>
        <p:nvSpPr>
          <p:cNvPr id="3" name="Content Placeholder 2"/>
          <p:cNvSpPr>
            <a:spLocks noGrp="1"/>
          </p:cNvSpPr>
          <p:nvPr>
            <p:ph idx="1"/>
          </p:nvPr>
        </p:nvSpPr>
        <p:spPr/>
        <p:txBody>
          <a:bodyPr>
            <a:normAutofit fontScale="92500"/>
          </a:bodyPr>
          <a:lstStyle/>
          <a:p>
            <a:r>
              <a:rPr lang="en-US" dirty="0" smtClean="0"/>
              <a:t>Oedipus Complex: Though </a:t>
            </a:r>
            <a:r>
              <a:rPr lang="en-US" dirty="0" smtClean="0"/>
              <a:t>he hates his fratricidal uncle, he nevertheless unconsciously identifies with him—for, having killed Hamlet's father and married his mother, Claudius has carried out what are Hamlet's own unconscious wishes. In addition, marriage to Hamlet's mother gives the uncle the unconscious status of the father—destructive impulses towards whom provoke great anxiety and meet with repression.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Misogyny in </a:t>
            </a:r>
            <a:r>
              <a:rPr lang="en-US" i="1" dirty="0" smtClean="0"/>
              <a:t>Hamlet</a:t>
            </a:r>
            <a:endParaRPr lang="en-US" i="1" dirty="0"/>
          </a:p>
        </p:txBody>
      </p:sp>
      <p:sp>
        <p:nvSpPr>
          <p:cNvPr id="3" name="Content Placeholder 2"/>
          <p:cNvSpPr>
            <a:spLocks noGrp="1"/>
          </p:cNvSpPr>
          <p:nvPr>
            <p:ph idx="1"/>
          </p:nvPr>
        </p:nvSpPr>
        <p:spPr/>
        <p:txBody>
          <a:bodyPr/>
          <a:lstStyle/>
          <a:p>
            <a:r>
              <a:rPr lang="en-US" dirty="0" smtClean="0"/>
              <a:t>Feeling </a:t>
            </a:r>
            <a:r>
              <a:rPr lang="en-US" dirty="0" smtClean="0"/>
              <a:t>betrayed by the two closest women in his </a:t>
            </a:r>
            <a:r>
              <a:rPr lang="en-US" dirty="0" smtClean="0"/>
              <a:t>life, </a:t>
            </a:r>
            <a:r>
              <a:rPr lang="en-US" dirty="0" smtClean="0"/>
              <a:t>Hamlet becomes extremely cynical about women in </a:t>
            </a:r>
            <a:r>
              <a:rPr lang="en-US" dirty="0" smtClean="0"/>
              <a:t>general ("</a:t>
            </a:r>
            <a:r>
              <a:rPr lang="en-US" dirty="0" smtClean="0"/>
              <a:t>Frailty, thy name is woman</a:t>
            </a:r>
            <a:r>
              <a:rPr lang="en-US" dirty="0" smtClean="0"/>
              <a:t>!“). </a:t>
            </a:r>
            <a:r>
              <a:rPr lang="en-US" dirty="0" smtClean="0"/>
              <a:t>He shows a particular obsession with what he perceives to be a connection between female sexuality and moral corruption.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most famous soliloquy </a:t>
            </a:r>
            <a:endParaRPr lang="en-US" dirty="0"/>
          </a:p>
        </p:txBody>
      </p:sp>
      <p:pic>
        <p:nvPicPr>
          <p:cNvPr id="5122" name="Picture 2" descr="F:\Images\Course Images\Shakespeare\Hamlet\Tobe.jpg"/>
          <p:cNvPicPr>
            <a:picLocks noGrp="1" noChangeAspect="1" noChangeArrowheads="1"/>
          </p:cNvPicPr>
          <p:nvPr>
            <p:ph idx="1"/>
          </p:nvPr>
        </p:nvPicPr>
        <p:blipFill>
          <a:blip r:embed="rId2"/>
          <a:srcRect/>
          <a:stretch>
            <a:fillRect/>
          </a:stretch>
        </p:blipFill>
        <p:spPr bwMode="auto">
          <a:xfrm>
            <a:off x="381000" y="1752600"/>
            <a:ext cx="8476446" cy="452813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Performance</a:t>
            </a:r>
            <a:endParaRPr lang="en-US" dirty="0"/>
          </a:p>
        </p:txBody>
      </p:sp>
      <p:sp>
        <p:nvSpPr>
          <p:cNvPr id="3" name="Content Placeholder 2"/>
          <p:cNvSpPr>
            <a:spLocks noGrp="1"/>
          </p:cNvSpPr>
          <p:nvPr>
            <p:ph idx="1"/>
          </p:nvPr>
        </p:nvSpPr>
        <p:spPr/>
        <p:txBody>
          <a:bodyPr/>
          <a:lstStyle/>
          <a:p>
            <a:r>
              <a:rPr lang="en-US" dirty="0" smtClean="0"/>
              <a:t>It </a:t>
            </a:r>
            <a:r>
              <a:rPr lang="en-US" dirty="0" smtClean="0"/>
              <a:t>is </a:t>
            </a:r>
            <a:r>
              <a:rPr lang="en-US" dirty="0" smtClean="0"/>
              <a:t>assumed </a:t>
            </a:r>
            <a:r>
              <a:rPr lang="en-US" dirty="0" smtClean="0"/>
              <a:t>that Shakespeare completed the play in 1601. According to contemporary references, </a:t>
            </a:r>
            <a:r>
              <a:rPr lang="en-US" i="1" dirty="0" smtClean="0"/>
              <a:t>Hamlet</a:t>
            </a:r>
            <a:r>
              <a:rPr lang="en-US" dirty="0" smtClean="0"/>
              <a:t> became an instant hit, and the great Shakespearean actor, Richard Burbage, received much acclaim in the lead role. </a:t>
            </a:r>
            <a:r>
              <a:rPr lang="en-US" i="1" dirty="0" smtClean="0"/>
              <a:t>Hamlet's</a:t>
            </a:r>
            <a:r>
              <a:rPr lang="en-US" dirty="0" smtClean="0"/>
              <a:t> popularity grew steadily until the closing of the theatres by the puritanical government (1642-1660).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a:t>
            </a:r>
            <a:endParaRPr lang="en-US" dirty="0"/>
          </a:p>
        </p:txBody>
      </p:sp>
      <p:sp>
        <p:nvSpPr>
          <p:cNvPr id="3" name="Content Placeholder 2"/>
          <p:cNvSpPr>
            <a:spLocks noGrp="1"/>
          </p:cNvSpPr>
          <p:nvPr>
            <p:ph idx="1"/>
          </p:nvPr>
        </p:nvSpPr>
        <p:spPr/>
        <p:txBody>
          <a:bodyPr/>
          <a:lstStyle/>
          <a:p>
            <a:r>
              <a:rPr lang="en-US" dirty="0" smtClean="0"/>
              <a:t>It is based </a:t>
            </a:r>
            <a:r>
              <a:rPr lang="en-US" dirty="0" smtClean="0"/>
              <a:t>on a Norse legend composed by </a:t>
            </a:r>
            <a:r>
              <a:rPr lang="en-US" dirty="0" err="1" smtClean="0"/>
              <a:t>Saxo</a:t>
            </a:r>
            <a:r>
              <a:rPr lang="en-US" dirty="0" smtClean="0"/>
              <a:t> Grammaticus in Latin around 1200 AD. The sixteen books that comprise </a:t>
            </a:r>
            <a:r>
              <a:rPr lang="en-US" dirty="0" err="1" smtClean="0"/>
              <a:t>Saxo</a:t>
            </a:r>
            <a:r>
              <a:rPr lang="en-US" dirty="0" smtClean="0"/>
              <a:t> Grammaticus' </a:t>
            </a:r>
            <a:r>
              <a:rPr lang="en-US" i="1" dirty="0" err="1" smtClean="0"/>
              <a:t>Gesta</a:t>
            </a:r>
            <a:r>
              <a:rPr lang="en-US" i="1" dirty="0" smtClean="0"/>
              <a:t> </a:t>
            </a:r>
            <a:r>
              <a:rPr lang="en-US" i="1" dirty="0" err="1" smtClean="0"/>
              <a:t>Danorum</a:t>
            </a:r>
            <a:r>
              <a:rPr lang="en-US" dirty="0" smtClean="0"/>
              <a:t>, or </a:t>
            </a:r>
            <a:r>
              <a:rPr lang="en-US" i="1" dirty="0" smtClean="0"/>
              <a:t>History of the Danes</a:t>
            </a:r>
            <a:r>
              <a:rPr lang="en-US" dirty="0" smtClean="0"/>
              <a:t>, tell of the rise and fall of the great rulers of Denmark, and the tale of </a:t>
            </a:r>
            <a:r>
              <a:rPr lang="en-US" dirty="0" err="1" smtClean="0"/>
              <a:t>Amleth</a:t>
            </a:r>
            <a:r>
              <a:rPr lang="en-US" dirty="0" smtClean="0"/>
              <a:t>.</a:t>
            </a:r>
          </a:p>
          <a:p>
            <a:r>
              <a:rPr lang="en-US" dirty="0" smtClean="0"/>
              <a:t>Shakespeare used the earlier play based on this Norse legend by Thomas Kyd, called the </a:t>
            </a:r>
            <a:r>
              <a:rPr lang="en-US" i="1" dirty="0" smtClean="0"/>
              <a:t>Ur-Hamlet.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Facts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major </a:t>
            </a:r>
            <a:r>
              <a:rPr lang="en-US" b="1" dirty="0" smtClean="0"/>
              <a:t>conflict</a:t>
            </a:r>
            <a:r>
              <a:rPr lang="en-US" dirty="0" smtClean="0"/>
              <a:t> · Hamlet feels a responsibility to avenge his father’s murder by his uncle Claudius, but Claudius is now the king and thus well protected. Moreover, Hamlet struggles with his doubts about whether he can trust the ghost and whether killing Claudius is the appropriate thing to do.</a:t>
            </a:r>
          </a:p>
          <a:p>
            <a:r>
              <a:rPr lang="en-US" b="1" dirty="0" smtClean="0"/>
              <a:t>setting (time) </a:t>
            </a:r>
            <a:r>
              <a:rPr lang="en-US" dirty="0" smtClean="0"/>
              <a:t> · The late medieval period, though the play’s chronological setting is notoriously imprecise</a:t>
            </a:r>
          </a:p>
          <a:p>
            <a:r>
              <a:rPr lang="en-US" b="1" dirty="0" smtClean="0"/>
              <a:t>settings (place) </a:t>
            </a:r>
            <a:r>
              <a:rPr lang="en-US" dirty="0" smtClean="0"/>
              <a:t> · Denmark</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Facts</a:t>
            </a:r>
            <a:endParaRPr lang="en-US" dirty="0"/>
          </a:p>
        </p:txBody>
      </p:sp>
      <p:sp>
        <p:nvSpPr>
          <p:cNvPr id="3" name="Content Placeholder 2"/>
          <p:cNvSpPr>
            <a:spLocks noGrp="1"/>
          </p:cNvSpPr>
          <p:nvPr>
            <p:ph idx="1"/>
          </p:nvPr>
        </p:nvSpPr>
        <p:spPr/>
        <p:txBody>
          <a:bodyPr/>
          <a:lstStyle/>
          <a:p>
            <a:r>
              <a:rPr lang="en-US" b="1" dirty="0" smtClean="0"/>
              <a:t>tone </a:t>
            </a:r>
            <a:r>
              <a:rPr lang="en-US" dirty="0" smtClean="0"/>
              <a:t> · Dark, ironic, melancholy, passionate, contemplative, desperate, violent</a:t>
            </a:r>
          </a:p>
          <a:p>
            <a:r>
              <a:rPr lang="en-US" b="1" dirty="0" smtClean="0"/>
              <a:t>themes </a:t>
            </a:r>
            <a:r>
              <a:rPr lang="en-US" dirty="0" smtClean="0"/>
              <a:t> · The impossibility of certainty; the complexity of action; the mystery of death; the nation as a diseased body</a:t>
            </a:r>
          </a:p>
          <a:p>
            <a:r>
              <a:rPr lang="en-US" b="1" dirty="0" smtClean="0"/>
              <a:t>motifs </a:t>
            </a:r>
            <a:r>
              <a:rPr lang="en-US" dirty="0" smtClean="0"/>
              <a:t> · Incest and incestuous desire; ears and hearing; death and suicide; darkness and the supernatural; misogyny</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Map</a:t>
            </a:r>
            <a:endParaRPr lang="en-US" dirty="0"/>
          </a:p>
        </p:txBody>
      </p:sp>
      <p:pic>
        <p:nvPicPr>
          <p:cNvPr id="14338" name="Picture 2" descr="F:\Images\Course Images\Shakespeare\Hamlet\index.jpg"/>
          <p:cNvPicPr>
            <a:picLocks noGrp="1" noChangeAspect="1" noChangeArrowheads="1"/>
          </p:cNvPicPr>
          <p:nvPr>
            <p:ph idx="1"/>
          </p:nvPr>
        </p:nvPicPr>
        <p:blipFill>
          <a:blip r:embed="rId2"/>
          <a:srcRect/>
          <a:stretch>
            <a:fillRect/>
          </a:stretch>
        </p:blipFill>
        <p:spPr bwMode="auto">
          <a:xfrm>
            <a:off x="381000" y="1828800"/>
            <a:ext cx="8409833" cy="427166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Senecan</a:t>
            </a:r>
            <a:r>
              <a:rPr lang="en-US" dirty="0" smtClean="0"/>
              <a:t> Influence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machinery of revenge</a:t>
            </a:r>
          </a:p>
          <a:p>
            <a:r>
              <a:rPr lang="en-US" dirty="0" smtClean="0"/>
              <a:t>Ghost</a:t>
            </a:r>
          </a:p>
          <a:p>
            <a:r>
              <a:rPr lang="en-US" dirty="0" smtClean="0"/>
              <a:t>Crude and violent scenes</a:t>
            </a:r>
          </a:p>
          <a:p>
            <a:r>
              <a:rPr lang="en-US" dirty="0" smtClean="0"/>
              <a:t>Madness</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76</TotalTime>
  <Words>324</Words>
  <Application>Microsoft Office PowerPoint</Application>
  <PresentationFormat>On-screen Show (4:3)</PresentationFormat>
  <Paragraphs>40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Module</vt:lpstr>
      <vt:lpstr>Hamlet (problem play or revenge tragedy)</vt:lpstr>
      <vt:lpstr>Hamlet in productions</vt:lpstr>
      <vt:lpstr>The most famous soliloquy </vt:lpstr>
      <vt:lpstr>The Performance</vt:lpstr>
      <vt:lpstr>Source</vt:lpstr>
      <vt:lpstr>Key Facts</vt:lpstr>
      <vt:lpstr>Key Facts</vt:lpstr>
      <vt:lpstr>Character Map</vt:lpstr>
      <vt:lpstr> Senecan Influence </vt:lpstr>
      <vt:lpstr>Female Characters</vt:lpstr>
      <vt:lpstr>Hamlet meeting his father’s ghost</vt:lpstr>
      <vt:lpstr>Melancholy Hamlet at the court</vt:lpstr>
      <vt:lpstr>The actors </vt:lpstr>
      <vt:lpstr>The grave-digging scene</vt:lpstr>
      <vt:lpstr>Confronting Gertrude</vt:lpstr>
      <vt:lpstr>Unable to kill Claudius</vt:lpstr>
      <vt:lpstr>Hamlet-Ophelia</vt:lpstr>
      <vt:lpstr>Ophelia’s drowning</vt:lpstr>
      <vt:lpstr>Sword Fight: Laertes-Hamlet</vt:lpstr>
      <vt:lpstr>Freudian Analysis</vt:lpstr>
      <vt:lpstr>Misogyny in Hamlet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DIU</dc:creator>
  <cp:lastModifiedBy>DIU</cp:lastModifiedBy>
  <cp:revision>15</cp:revision>
  <dcterms:created xsi:type="dcterms:W3CDTF">2014-05-25T09:38:14Z</dcterms:created>
  <dcterms:modified xsi:type="dcterms:W3CDTF">2014-05-25T10:54:43Z</dcterms:modified>
</cp:coreProperties>
</file>