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310" r:id="rId3"/>
    <p:sldId id="335" r:id="rId4"/>
    <p:sldId id="308" r:id="rId5"/>
    <p:sldId id="314" r:id="rId6"/>
    <p:sldId id="321" r:id="rId7"/>
    <p:sldId id="334" r:id="rId8"/>
    <p:sldId id="336" r:id="rId9"/>
    <p:sldId id="307" r:id="rId10"/>
    <p:sldId id="320" r:id="rId11"/>
    <p:sldId id="326" r:id="rId12"/>
    <p:sldId id="331" r:id="rId13"/>
    <p:sldId id="332" r:id="rId14"/>
    <p:sldId id="318" r:id="rId15"/>
    <p:sldId id="319" r:id="rId16"/>
    <p:sldId id="316" r:id="rId17"/>
    <p:sldId id="317" r:id="rId18"/>
    <p:sldId id="325" r:id="rId19"/>
    <p:sldId id="324" r:id="rId20"/>
    <p:sldId id="337" r:id="rId21"/>
    <p:sldId id="338" r:id="rId22"/>
    <p:sldId id="339" r:id="rId23"/>
    <p:sldId id="290" r:id="rId24"/>
    <p:sldId id="33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60"/>
  </p:normalViewPr>
  <p:slideViewPr>
    <p:cSldViewPr>
      <p:cViewPr varScale="1">
        <p:scale>
          <a:sx n="70" d="100"/>
          <a:sy n="70" d="100"/>
        </p:scale>
        <p:origin x="1416" y="78"/>
      </p:cViewPr>
      <p:guideLst>
        <p:guide orient="horz" pos="2160"/>
        <p:guide pos="2880"/>
      </p:guideLst>
    </p:cSldViewPr>
  </p:slideViewPr>
  <p:notesTextViewPr>
    <p:cViewPr>
      <p:scale>
        <a:sx n="1" d="1"/>
        <a:sy n="1" d="1"/>
      </p:scale>
      <p:origin x="0" y="0"/>
    </p:cViewPr>
  </p:notesTextViewPr>
  <p:sorterViewPr>
    <p:cViewPr>
      <p:scale>
        <a:sx n="100" d="100"/>
        <a:sy n="100" d="100"/>
      </p:scale>
      <p:origin x="0" y="94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168E789-BB0E-4244-A6BE-0BD51C94C756}" type="datetimeFigureOut">
              <a:rPr lang="en-US" smtClean="0"/>
              <a:t>5/17/2020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C07152C-8DBB-4C75-BA70-8E1EEA413C7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68E789-BB0E-4244-A6BE-0BD51C94C756}" type="datetimeFigureOut">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07152C-8DBB-4C75-BA70-8E1EEA413C7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68E789-BB0E-4244-A6BE-0BD51C94C756}" type="datetimeFigureOut">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07152C-8DBB-4C75-BA70-8E1EEA413C7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4168E789-BB0E-4244-A6BE-0BD51C94C756}" type="datetimeFigureOut">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07152C-8DBB-4C75-BA70-8E1EEA413C78}" type="slidenum">
              <a:rPr lang="en-US" smtClean="0"/>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5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xEl>
                                              <p:pRg st="0" end="0"/>
                                            </p:txEl>
                                          </p:spTgt>
                                        </p:tgtEl>
                                      </p:cBhvr>
                                    </p:animEffect>
                                  </p:childTnLst>
                                </p:cTn>
                              </p:par>
                            </p:childTnLst>
                          </p:cTn>
                        </p:par>
                        <p:par>
                          <p:cTn id="12" fill="hold">
                            <p:stCondLst>
                              <p:cond delay="9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25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25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7" dur="25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25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250" tmFilter="0,0; .5, 1; 1, 1"/>
                                        <p:tgtEl>
                                          <p:spTgt spid="3">
                                            <p:txEl>
                                              <p:pRg st="1" end="1"/>
                                            </p:txEl>
                                          </p:spTgt>
                                        </p:tgtEl>
                                      </p:cBhvr>
                                    </p:animEffect>
                                  </p:childTnLst>
                                </p:cTn>
                              </p:par>
                            </p:childTnLst>
                          </p:cTn>
                        </p:par>
                        <p:par>
                          <p:cTn id="20" fill="hold">
                            <p:stCondLst>
                              <p:cond delay="140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25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25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5" dur="25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25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250" tmFilter="0,0; .5, 1; 1, 1"/>
                                        <p:tgtEl>
                                          <p:spTgt spid="3">
                                            <p:txEl>
                                              <p:pRg st="2" end="2"/>
                                            </p:txEl>
                                          </p:spTgt>
                                        </p:tgtEl>
                                      </p:cBhvr>
                                    </p:animEffect>
                                  </p:childTnLst>
                                </p:cTn>
                              </p:par>
                            </p:childTnLst>
                          </p:cTn>
                        </p:par>
                        <p:par>
                          <p:cTn id="28" fill="hold">
                            <p:stCondLst>
                              <p:cond delay="1875"/>
                            </p:stCondLst>
                            <p:childTnLst>
                              <p:par>
                                <p:cTn id="29" presetID="41" presetClass="entr" presetSubtype="0" fill="hold" grpId="0" nodeType="afterEffect">
                                  <p:stCondLst>
                                    <p:cond delay="0"/>
                                  </p:stCondLst>
                                  <p:iterate type="lt">
                                    <p:tmPct val="10000"/>
                                  </p:iterate>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25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25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3" dur="25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25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250" tmFilter="0,0; .5, 1; 1, 1"/>
                                        <p:tgtEl>
                                          <p:spTgt spid="3">
                                            <p:txEl>
                                              <p:pRg st="3" end="3"/>
                                            </p:txEl>
                                          </p:spTgt>
                                        </p:tgtEl>
                                      </p:cBhvr>
                                    </p:animEffect>
                                  </p:childTnLst>
                                </p:cTn>
                              </p:par>
                            </p:childTnLst>
                          </p:cTn>
                        </p:par>
                        <p:par>
                          <p:cTn id="36" fill="hold">
                            <p:stCondLst>
                              <p:cond delay="2375"/>
                            </p:stCondLst>
                            <p:childTnLst>
                              <p:par>
                                <p:cTn id="37" presetID="41" presetClass="entr" presetSubtype="0" fill="hold" grpId="0" nodeType="afterEffect">
                                  <p:stCondLst>
                                    <p:cond delay="0"/>
                                  </p:stCondLst>
                                  <p:iterate type="lt">
                                    <p:tmPct val="10000"/>
                                  </p:iterate>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25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0" dur="25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1" dur="25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2" dur="25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3" dur="25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2">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3">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4">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5">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168E789-BB0E-4244-A6BE-0BD51C94C756}" type="datetimeFigureOut">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07152C-8DBB-4C75-BA70-8E1EEA413C7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68E789-BB0E-4244-A6BE-0BD51C94C756}" type="datetimeFigureOut">
              <a:rPr lang="en-US" smtClean="0"/>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07152C-8DBB-4C75-BA70-8E1EEA413C7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168E789-BB0E-4244-A6BE-0BD51C94C756}" type="datetimeFigureOut">
              <a:rPr lang="en-US" smtClean="0"/>
              <a:t>5/17/2020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07152C-8DBB-4C75-BA70-8E1EEA413C7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168E789-BB0E-4244-A6BE-0BD51C94C756}" type="datetimeFigureOut">
              <a:rPr lang="en-US" smtClean="0"/>
              <a:t>5/17/2020</a:t>
            </a:fld>
            <a:endParaRPr lang="en-US"/>
          </a:p>
        </p:txBody>
      </p:sp>
      <p:sp>
        <p:nvSpPr>
          <p:cNvPr id="8" name="Slide Number Placeholder 7"/>
          <p:cNvSpPr>
            <a:spLocks noGrp="1"/>
          </p:cNvSpPr>
          <p:nvPr>
            <p:ph type="sldNum" sz="quarter" idx="11"/>
          </p:nvPr>
        </p:nvSpPr>
        <p:spPr/>
        <p:txBody>
          <a:bodyPr/>
          <a:lstStyle/>
          <a:p>
            <a:fld id="{CC07152C-8DBB-4C75-BA70-8E1EEA413C7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8E789-BB0E-4244-A6BE-0BD51C94C756}" type="datetimeFigureOut">
              <a:rPr lang="en-US" smtClean="0"/>
              <a:t>5/17/2020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07152C-8DBB-4C75-BA70-8E1EEA413C7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68E789-BB0E-4244-A6BE-0BD51C94C756}" type="datetimeFigureOut">
              <a:rPr lang="en-US" smtClean="0"/>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CC07152C-8DBB-4C75-BA70-8E1EEA413C7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168E789-BB0E-4244-A6BE-0BD51C94C756}" type="datetimeFigureOut">
              <a:rPr lang="en-US" smtClean="0"/>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07152C-8DBB-4C75-BA70-8E1EEA413C7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168E789-BB0E-4244-A6BE-0BD51C94C756}" type="datetimeFigureOut">
              <a:rPr lang="en-US" smtClean="0"/>
              <a:t>5/17/2020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C07152C-8DBB-4C75-BA70-8E1EEA413C7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1827795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r>
              <a:rPr lang="en-US" sz="4400" b="1" dirty="0">
                <a:latin typeface="Calibri" pitchFamily="34" charset="0"/>
                <a:cs typeface="Calibri" pitchFamily="34" charset="0"/>
              </a:rPr>
              <a:t>The inherent power of the High Court Division is not exercised where express provisions of law are sufficient to give remedy. Similarly, the inherent power cannot be invoked in such a way that may amount to a conflict with express provisions of law.</a:t>
            </a:r>
            <a:endParaRPr lang="en-US" sz="4400" b="1" dirty="0" smtClean="0">
              <a:latin typeface="Calibri" pitchFamily="34" charset="0"/>
              <a:cs typeface="Calibri" pitchFamily="34" charset="0"/>
            </a:endParaRPr>
          </a:p>
        </p:txBody>
      </p:sp>
    </p:spTree>
    <p:extLst>
      <p:ext uri="{BB962C8B-B14F-4D97-AF65-F5344CB8AC3E}">
        <p14:creationId xmlns:p14="http://schemas.microsoft.com/office/powerpoint/2010/main" val="810626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r>
              <a:rPr lang="en-US" sz="4000" b="1" dirty="0">
                <a:latin typeface="Calibri" pitchFamily="34" charset="0"/>
                <a:cs typeface="Calibri" pitchFamily="34" charset="0"/>
              </a:rPr>
              <a:t>Section 151 simply confirms Courts inherent power and this power cannot be exercised where alternative remedies, such as remedies by way of appeal, revision or review are available.</a:t>
            </a:r>
          </a:p>
          <a:p>
            <a:pPr marL="36576" indent="0">
              <a:buNone/>
            </a:pPr>
            <a:endParaRPr lang="en-US" sz="4000" b="1" dirty="0">
              <a:latin typeface="Calibri" pitchFamily="34" charset="0"/>
              <a:cs typeface="Calibri" pitchFamily="34" charset="0"/>
            </a:endParaRPr>
          </a:p>
          <a:p>
            <a:pPr marL="36576" indent="0">
              <a:buNone/>
            </a:pPr>
            <a:r>
              <a:rPr lang="en-US" sz="4000" b="1" dirty="0">
                <a:latin typeface="Calibri" pitchFamily="34" charset="0"/>
                <a:cs typeface="Calibri" pitchFamily="34" charset="0"/>
              </a:rPr>
              <a:t>Bangladesh Vs. </a:t>
            </a:r>
            <a:r>
              <a:rPr lang="en-US" sz="4000" b="1" dirty="0" err="1">
                <a:latin typeface="Calibri" pitchFamily="34" charset="0"/>
                <a:cs typeface="Calibri" pitchFamily="34" charset="0"/>
              </a:rPr>
              <a:t>Luxmi</a:t>
            </a:r>
            <a:r>
              <a:rPr lang="en-US" sz="4000" b="1" dirty="0">
                <a:latin typeface="Calibri" pitchFamily="34" charset="0"/>
                <a:cs typeface="Calibri" pitchFamily="34" charset="0"/>
              </a:rPr>
              <a:t> Bibi &amp; </a:t>
            </a:r>
            <a:r>
              <a:rPr lang="en-US" sz="4000" b="1" dirty="0" err="1">
                <a:latin typeface="Calibri" pitchFamily="34" charset="0"/>
                <a:cs typeface="Calibri" pitchFamily="34" charset="0"/>
              </a:rPr>
              <a:t>Ors</a:t>
            </a:r>
            <a:r>
              <a:rPr lang="en-US" sz="4000" b="1" dirty="0">
                <a:latin typeface="Calibri" pitchFamily="34" charset="0"/>
                <a:cs typeface="Calibri" pitchFamily="34" charset="0"/>
              </a:rPr>
              <a:t>. 2 BLT (AD)-182</a:t>
            </a:r>
            <a:endParaRPr lang="en-US" sz="4000" b="1" dirty="0" smtClean="0">
              <a:latin typeface="Calibri" pitchFamily="34" charset="0"/>
              <a:cs typeface="Calibri" pitchFamily="34" charset="0"/>
            </a:endParaRPr>
          </a:p>
        </p:txBody>
      </p:sp>
    </p:spTree>
    <p:extLst>
      <p:ext uri="{BB962C8B-B14F-4D97-AF65-F5344CB8AC3E}">
        <p14:creationId xmlns:p14="http://schemas.microsoft.com/office/powerpoint/2010/main" val="3616293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endParaRPr lang="en-US" sz="4400" b="1" dirty="0" smtClean="0">
              <a:latin typeface="Calibri" pitchFamily="34" charset="0"/>
              <a:cs typeface="Calibri" pitchFamily="34" charset="0"/>
            </a:endParaRPr>
          </a:p>
          <a:p>
            <a:pPr marL="36576" indent="0">
              <a:buNone/>
            </a:pPr>
            <a:r>
              <a:rPr lang="en-US" sz="4400" b="1" dirty="0" smtClean="0">
                <a:latin typeface="Calibri" pitchFamily="34" charset="0"/>
                <a:cs typeface="Calibri" pitchFamily="34" charset="0"/>
              </a:rPr>
              <a:t>In </a:t>
            </a:r>
            <a:r>
              <a:rPr lang="en-US" sz="4400" b="1" dirty="0">
                <a:latin typeface="Calibri" pitchFamily="34" charset="0"/>
                <a:cs typeface="Calibri" pitchFamily="34" charset="0"/>
              </a:rPr>
              <a:t>civil cases, discretionary power is applied at the time of deciding interlocutory matters and also at the time of awarding cost. In the latter case, the court has to decide 'who will pay' and 'to what extent'. </a:t>
            </a:r>
            <a:endParaRPr lang="en-US" sz="4400" b="1" dirty="0" smtClean="0">
              <a:latin typeface="Calibri" pitchFamily="34" charset="0"/>
              <a:cs typeface="Calibri" pitchFamily="34" charset="0"/>
            </a:endParaRPr>
          </a:p>
        </p:txBody>
      </p:sp>
    </p:spTree>
    <p:extLst>
      <p:ext uri="{BB962C8B-B14F-4D97-AF65-F5344CB8AC3E}">
        <p14:creationId xmlns:p14="http://schemas.microsoft.com/office/powerpoint/2010/main" val="42118237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lnSpcReduction="10000"/>
          </a:bodyPr>
          <a:lstStyle/>
          <a:p>
            <a:pPr marL="36576" indent="0">
              <a:buNone/>
            </a:pPr>
            <a:r>
              <a:rPr lang="en-US" sz="4000" b="1" dirty="0">
                <a:latin typeface="Calibri" pitchFamily="34" charset="0"/>
                <a:cs typeface="Calibri" pitchFamily="34" charset="0"/>
              </a:rPr>
              <a:t>The 'costs follow the event' rule is broadly being prescribed in the statutes in deciding who will pay but 'to what extent' is something that entirely rests upon the judge's decision, though the laws specify a ceiling of maximum costs. As the law has not any mandatory provisions of awarding cost, therefore, the picture of the uneven imposition of costs is very common even when the nature of the case is similar.</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1390586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lgn="ctr">
              <a:buNone/>
            </a:pPr>
            <a:endParaRPr lang="en-US" sz="6000" b="1" dirty="0" smtClean="0">
              <a:latin typeface="Calibri" pitchFamily="34" charset="0"/>
              <a:cs typeface="Calibri" pitchFamily="34" charset="0"/>
            </a:endParaRPr>
          </a:p>
          <a:p>
            <a:pPr marL="36576" indent="0" algn="ctr">
              <a:buNone/>
            </a:pPr>
            <a:r>
              <a:rPr lang="en-US" sz="6000" b="1" dirty="0" smtClean="0">
                <a:latin typeface="Calibri" pitchFamily="34" charset="0"/>
                <a:cs typeface="Calibri" pitchFamily="34" charset="0"/>
              </a:rPr>
              <a:t>Unique </a:t>
            </a:r>
            <a:r>
              <a:rPr lang="en-US" sz="6000" b="1" dirty="0">
                <a:latin typeface="Calibri" pitchFamily="34" charset="0"/>
                <a:cs typeface="Calibri" pitchFamily="34" charset="0"/>
              </a:rPr>
              <a:t>Features and Applications of Inherent Powers of High Court Division:</a:t>
            </a:r>
            <a:endParaRPr lang="en-US" sz="6000" b="1" dirty="0" smtClean="0">
              <a:latin typeface="Calibri" pitchFamily="34" charset="0"/>
              <a:cs typeface="Calibri" pitchFamily="34" charset="0"/>
            </a:endParaRPr>
          </a:p>
        </p:txBody>
      </p:sp>
    </p:spTree>
    <p:extLst>
      <p:ext uri="{BB962C8B-B14F-4D97-AF65-F5344CB8AC3E}">
        <p14:creationId xmlns:p14="http://schemas.microsoft.com/office/powerpoint/2010/main" val="3420026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r>
              <a:rPr lang="en-US" sz="3200" b="1" dirty="0" smtClean="0">
                <a:latin typeface="Calibri" pitchFamily="34" charset="0"/>
                <a:cs typeface="Calibri" pitchFamily="34" charset="0"/>
              </a:rPr>
              <a:t>1. The </a:t>
            </a:r>
            <a:r>
              <a:rPr lang="en-US" sz="3200" b="1" dirty="0">
                <a:latin typeface="Calibri" pitchFamily="34" charset="0"/>
                <a:cs typeface="Calibri" pitchFamily="34" charset="0"/>
              </a:rPr>
              <a:t>jurisdiction is completely discretionary. The High Court can refuse to use the power</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2. The </a:t>
            </a:r>
            <a:r>
              <a:rPr lang="en-US" sz="3200" b="1" dirty="0">
                <a:latin typeface="Calibri" pitchFamily="34" charset="0"/>
                <a:cs typeface="Calibri" pitchFamily="34" charset="0"/>
              </a:rPr>
              <a:t>jurisdiction is not limited to cases that are pending before the High Court. It can consider any case that comes to its notice (in appeal, revision or otherwise</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3. This </a:t>
            </a:r>
            <a:r>
              <a:rPr lang="en-US" sz="3200" b="1" dirty="0">
                <a:latin typeface="Calibri" pitchFamily="34" charset="0"/>
                <a:cs typeface="Calibri" pitchFamily="34" charset="0"/>
              </a:rPr>
              <a:t>power can be invoked only in an event when the aggrieved party is being unnecessarily harassed and has no other remedy open to it.</a:t>
            </a: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4069600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r>
              <a:rPr lang="en-US" sz="3600" b="1" dirty="0" smtClean="0">
                <a:latin typeface="Calibri" pitchFamily="34" charset="0"/>
                <a:cs typeface="Calibri" pitchFamily="34" charset="0"/>
              </a:rPr>
              <a:t>4. The </a:t>
            </a:r>
            <a:r>
              <a:rPr lang="en-US" sz="3600" b="1" dirty="0">
                <a:latin typeface="Calibri" pitchFamily="34" charset="0"/>
                <a:cs typeface="Calibri" pitchFamily="34" charset="0"/>
              </a:rPr>
              <a:t>High Court, under section 561A, does not conduct a trial or appreciate evidence. The exercise of this power (although it has a wide scope) is limited to cases that compel it to intervene for preventing a palpable abuse of a legal process</a:t>
            </a:r>
            <a:r>
              <a:rPr lang="en-US" sz="3600" b="1" dirty="0" smtClean="0">
                <a:latin typeface="Calibri" pitchFamily="34" charset="0"/>
                <a:cs typeface="Calibri" pitchFamily="34" charset="0"/>
              </a:rPr>
              <a:t>.</a:t>
            </a:r>
          </a:p>
          <a:p>
            <a:pPr marL="36576" indent="0">
              <a:buNone/>
            </a:pPr>
            <a:endParaRPr lang="en-US" sz="3600" b="1" dirty="0">
              <a:latin typeface="Calibri" pitchFamily="34" charset="0"/>
              <a:cs typeface="Calibri" pitchFamily="34" charset="0"/>
            </a:endParaRPr>
          </a:p>
          <a:p>
            <a:pPr marL="36576" indent="0">
              <a:buNone/>
            </a:pPr>
            <a:r>
              <a:rPr lang="en-US" sz="3600" b="1" dirty="0" smtClean="0">
                <a:latin typeface="Calibri" pitchFamily="34" charset="0"/>
                <a:cs typeface="Calibri" pitchFamily="34" charset="0"/>
              </a:rPr>
              <a:t>5. The </a:t>
            </a:r>
            <a:r>
              <a:rPr lang="en-US" sz="3600" b="1" dirty="0">
                <a:latin typeface="Calibri" pitchFamily="34" charset="0"/>
                <a:cs typeface="Calibri" pitchFamily="34" charset="0"/>
              </a:rPr>
              <a:t>High Court has the power to provide relief to the accused even if s/he has not filed a petition under section 561A.</a:t>
            </a:r>
            <a:endParaRPr lang="en-US" sz="3600" b="1" dirty="0" smtClean="0">
              <a:latin typeface="Calibri" pitchFamily="34" charset="0"/>
              <a:cs typeface="Calibri" pitchFamily="34" charset="0"/>
            </a:endParaRPr>
          </a:p>
        </p:txBody>
      </p:sp>
    </p:spTree>
    <p:extLst>
      <p:ext uri="{BB962C8B-B14F-4D97-AF65-F5344CB8AC3E}">
        <p14:creationId xmlns:p14="http://schemas.microsoft.com/office/powerpoint/2010/main" val="1721952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lnSpcReduction="10000"/>
          </a:bodyPr>
          <a:lstStyle/>
          <a:p>
            <a:pPr marL="36576" indent="0">
              <a:buNone/>
            </a:pPr>
            <a:r>
              <a:rPr lang="en-US" sz="4000" b="1" dirty="0" smtClean="0">
                <a:latin typeface="Calibri" pitchFamily="34" charset="0"/>
                <a:cs typeface="Calibri" pitchFamily="34" charset="0"/>
              </a:rPr>
              <a:t>6. Inherent </a:t>
            </a:r>
            <a:r>
              <a:rPr lang="en-US" sz="4000" b="1" dirty="0">
                <a:latin typeface="Calibri" pitchFamily="34" charset="0"/>
                <a:cs typeface="Calibri" pitchFamily="34" charset="0"/>
              </a:rPr>
              <a:t>power u/s 561A can only be exercised by the High Court Division alone and not by Session judges or other subordinate Courts </a:t>
            </a:r>
            <a:r>
              <a:rPr lang="en-US" sz="4000" b="1" dirty="0" smtClean="0">
                <a:latin typeface="Calibri" pitchFamily="34" charset="0"/>
                <a:cs typeface="Calibri" pitchFamily="34" charset="0"/>
              </a:rPr>
              <a:t>.</a:t>
            </a:r>
          </a:p>
          <a:p>
            <a:pPr marL="36576" indent="0">
              <a:buNone/>
            </a:pPr>
            <a:endParaRPr lang="en-US" sz="4000" b="1" dirty="0">
              <a:latin typeface="Calibri" pitchFamily="34" charset="0"/>
              <a:cs typeface="Calibri" pitchFamily="34" charset="0"/>
            </a:endParaRPr>
          </a:p>
          <a:p>
            <a:pPr marL="36576" indent="0">
              <a:buNone/>
            </a:pPr>
            <a:r>
              <a:rPr lang="en-US" sz="4000" b="1" dirty="0" smtClean="0">
                <a:latin typeface="Calibri" pitchFamily="34" charset="0"/>
                <a:cs typeface="Calibri" pitchFamily="34" charset="0"/>
              </a:rPr>
              <a:t>The </a:t>
            </a:r>
            <a:r>
              <a:rPr lang="en-US" sz="4000" b="1" dirty="0">
                <a:latin typeface="Calibri" pitchFamily="34" charset="0"/>
                <a:cs typeface="Calibri" pitchFamily="34" charset="0"/>
              </a:rPr>
              <a:t>Indian Supreme Court held in </a:t>
            </a:r>
            <a:r>
              <a:rPr lang="en-US" sz="4000" b="1" dirty="0" err="1">
                <a:latin typeface="Calibri" pitchFamily="34" charset="0"/>
                <a:cs typeface="Calibri" pitchFamily="34" charset="0"/>
              </a:rPr>
              <a:t>Bindeswari</a:t>
            </a:r>
            <a:r>
              <a:rPr lang="en-US" sz="4000" b="1" dirty="0">
                <a:latin typeface="Calibri" pitchFamily="34" charset="0"/>
                <a:cs typeface="Calibri" pitchFamily="34" charset="0"/>
              </a:rPr>
              <a:t> Prasad Singh </a:t>
            </a:r>
            <a:r>
              <a:rPr lang="en-US" sz="4000" b="1" dirty="0" smtClean="0">
                <a:latin typeface="Calibri" pitchFamily="34" charset="0"/>
                <a:cs typeface="Calibri" pitchFamily="34" charset="0"/>
              </a:rPr>
              <a:t>case that….</a:t>
            </a:r>
          </a:p>
          <a:p>
            <a:pPr marL="36576" indent="0">
              <a:buNone/>
            </a:pPr>
            <a:r>
              <a:rPr lang="en-US" sz="4000" b="1" dirty="0" smtClean="0">
                <a:latin typeface="Calibri" pitchFamily="34" charset="0"/>
                <a:cs typeface="Calibri" pitchFamily="34" charset="0"/>
              </a:rPr>
              <a:t>…. </a:t>
            </a:r>
            <a:r>
              <a:rPr lang="en-US" sz="4000" b="1" dirty="0">
                <a:latin typeface="Calibri" pitchFamily="34" charset="0"/>
                <a:cs typeface="Calibri" pitchFamily="34" charset="0"/>
              </a:rPr>
              <a:t>the subordinate Court had no inherent power and Section 561A conferred this power only to the High Court alone.</a:t>
            </a:r>
            <a:endParaRPr lang="en-US" sz="4000" b="1" dirty="0" smtClean="0">
              <a:latin typeface="Calibri" pitchFamily="34" charset="0"/>
              <a:cs typeface="Calibri" pitchFamily="34" charset="0"/>
            </a:endParaRPr>
          </a:p>
        </p:txBody>
      </p:sp>
    </p:spTree>
    <p:extLst>
      <p:ext uri="{BB962C8B-B14F-4D97-AF65-F5344CB8AC3E}">
        <p14:creationId xmlns:p14="http://schemas.microsoft.com/office/powerpoint/2010/main" val="19652472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endParaRPr lang="en-US" sz="4000" b="1" dirty="0" smtClean="0">
              <a:latin typeface="Calibri" pitchFamily="34" charset="0"/>
              <a:cs typeface="Calibri" pitchFamily="34" charset="0"/>
            </a:endParaRPr>
          </a:p>
          <a:p>
            <a:pPr marL="36576" indent="0">
              <a:buNone/>
            </a:pPr>
            <a:r>
              <a:rPr lang="en-US" sz="4000" b="1" dirty="0" smtClean="0">
                <a:latin typeface="Calibri" pitchFamily="34" charset="0"/>
                <a:cs typeface="Calibri" pitchFamily="34" charset="0"/>
              </a:rPr>
              <a:t>7. Only </a:t>
            </a:r>
            <a:r>
              <a:rPr lang="en-US" sz="4000" b="1" dirty="0">
                <a:latin typeface="Calibri" pitchFamily="34" charset="0"/>
                <a:cs typeface="Calibri" pitchFamily="34" charset="0"/>
              </a:rPr>
              <a:t>the High Court Division can quash a proceeding of the subordinate Courts by exercising its inherent jurisdiction where quashing is legally required u/s 561A of the Code of Criminal Procedure. </a:t>
            </a:r>
            <a:endParaRPr lang="en-US" sz="4000" b="1" dirty="0" smtClean="0">
              <a:latin typeface="Calibri" pitchFamily="34" charset="0"/>
              <a:cs typeface="Calibri" pitchFamily="34" charset="0"/>
            </a:endParaRPr>
          </a:p>
          <a:p>
            <a:pPr marL="36576" indent="0">
              <a:buNone/>
            </a:pPr>
            <a:endParaRPr lang="en-US" sz="3200" b="1" dirty="0">
              <a:latin typeface="Calibri" pitchFamily="34" charset="0"/>
              <a:cs typeface="Calibri" pitchFamily="34" charset="0"/>
            </a:endParaRPr>
          </a:p>
        </p:txBody>
      </p:sp>
    </p:spTree>
    <p:extLst>
      <p:ext uri="{BB962C8B-B14F-4D97-AF65-F5344CB8AC3E}">
        <p14:creationId xmlns:p14="http://schemas.microsoft.com/office/powerpoint/2010/main" val="690462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endParaRPr lang="en-US" sz="4000" b="1" dirty="0" smtClean="0">
              <a:latin typeface="Calibri" pitchFamily="34" charset="0"/>
              <a:cs typeface="Calibri" pitchFamily="34" charset="0"/>
            </a:endParaRPr>
          </a:p>
          <a:p>
            <a:pPr marL="36576" indent="0">
              <a:buNone/>
            </a:pPr>
            <a:r>
              <a:rPr lang="en-US" sz="4000" b="1" dirty="0" smtClean="0">
                <a:latin typeface="Calibri" pitchFamily="34" charset="0"/>
                <a:cs typeface="Calibri" pitchFamily="34" charset="0"/>
              </a:rPr>
              <a:t>In </a:t>
            </a:r>
            <a:r>
              <a:rPr lang="en-US" sz="4000" b="1" dirty="0">
                <a:latin typeface="Calibri" pitchFamily="34" charset="0"/>
                <a:cs typeface="Calibri" pitchFamily="34" charset="0"/>
              </a:rPr>
              <a:t>the case Kapil </a:t>
            </a:r>
            <a:r>
              <a:rPr lang="en-US" sz="4000" b="1" dirty="0" err="1">
                <a:latin typeface="Calibri" pitchFamily="34" charset="0"/>
                <a:cs typeface="Calibri" pitchFamily="34" charset="0"/>
              </a:rPr>
              <a:t>Deo</a:t>
            </a:r>
            <a:r>
              <a:rPr lang="en-US" sz="4000" b="1" dirty="0">
                <a:latin typeface="Calibri" pitchFamily="34" charset="0"/>
                <a:cs typeface="Calibri" pitchFamily="34" charset="0"/>
              </a:rPr>
              <a:t> </a:t>
            </a:r>
            <a:r>
              <a:rPr lang="en-US" sz="4000" b="1" dirty="0" err="1">
                <a:latin typeface="Calibri" pitchFamily="34" charset="0"/>
                <a:cs typeface="Calibri" pitchFamily="34" charset="0"/>
              </a:rPr>
              <a:t>Sukla</a:t>
            </a:r>
            <a:r>
              <a:rPr lang="en-US" sz="4000" b="1" dirty="0">
                <a:latin typeface="Calibri" pitchFamily="34" charset="0"/>
                <a:cs typeface="Calibri" pitchFamily="34" charset="0"/>
              </a:rPr>
              <a:t> vs. The State Of Uttar Pradesh </a:t>
            </a:r>
            <a:r>
              <a:rPr lang="en-US" sz="4000" b="1" dirty="0" smtClean="0">
                <a:latin typeface="Calibri" pitchFamily="34" charset="0"/>
                <a:cs typeface="Calibri" pitchFamily="34" charset="0"/>
              </a:rPr>
              <a:t>, </a:t>
            </a:r>
            <a:r>
              <a:rPr lang="en-US" sz="4000" b="1" dirty="0">
                <a:latin typeface="Calibri" pitchFamily="34" charset="0"/>
                <a:cs typeface="Calibri" pitchFamily="34" charset="0"/>
              </a:rPr>
              <a:t>the Court held that when the trial is prolonged for 20 years and the circumstances are such that the accused would not get a fair trial, the High Court Division can rightly quash the proceeding by using its inherent power.</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162267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lgn="ctr">
              <a:buNone/>
            </a:pPr>
            <a:endParaRPr lang="en-US" sz="6600" b="1" dirty="0" smtClean="0">
              <a:latin typeface="Calibri" pitchFamily="34" charset="0"/>
              <a:cs typeface="Calibri" pitchFamily="34" charset="0"/>
            </a:endParaRPr>
          </a:p>
          <a:p>
            <a:pPr marL="36576" indent="0" algn="ctr">
              <a:buNone/>
            </a:pPr>
            <a:r>
              <a:rPr lang="en-US" sz="6600" b="1" dirty="0" smtClean="0">
                <a:latin typeface="Calibri" pitchFamily="34" charset="0"/>
                <a:cs typeface="Calibri" pitchFamily="34" charset="0"/>
              </a:rPr>
              <a:t>Discretionary and Inherent Power of the Court</a:t>
            </a:r>
            <a:endParaRPr lang="en-US" sz="6600" b="1" dirty="0" smtClean="0">
              <a:latin typeface="Calibri" pitchFamily="34" charset="0"/>
              <a:cs typeface="Calibri" pitchFamily="34" charset="0"/>
            </a:endParaRPr>
          </a:p>
        </p:txBody>
      </p:sp>
    </p:spTree>
    <p:extLst>
      <p:ext uri="{BB962C8B-B14F-4D97-AF65-F5344CB8AC3E}">
        <p14:creationId xmlns:p14="http://schemas.microsoft.com/office/powerpoint/2010/main" val="32452005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r>
              <a:rPr lang="en-US" sz="5400" b="1" dirty="0">
                <a:latin typeface="Calibri" pitchFamily="34" charset="0"/>
                <a:cs typeface="Calibri" pitchFamily="34" charset="0"/>
              </a:rPr>
              <a:t>Contract Act</a:t>
            </a:r>
          </a:p>
          <a:p>
            <a:pPr marL="36576" indent="0">
              <a:buNone/>
            </a:pPr>
            <a:r>
              <a:rPr lang="en-US" sz="3600" b="1" dirty="0" smtClean="0">
                <a:latin typeface="Calibri" pitchFamily="34" charset="0"/>
                <a:cs typeface="Calibri" pitchFamily="34" charset="0"/>
              </a:rPr>
              <a:t>Section </a:t>
            </a:r>
            <a:r>
              <a:rPr lang="en-US" sz="3600" b="1" dirty="0">
                <a:latin typeface="Calibri" pitchFamily="34" charset="0"/>
                <a:cs typeface="Calibri" pitchFamily="34" charset="0"/>
              </a:rPr>
              <a:t>69: Reimbursement of person</a:t>
            </a:r>
          </a:p>
          <a:p>
            <a:pPr marL="36576" indent="0">
              <a:buNone/>
            </a:pPr>
            <a:r>
              <a:rPr lang="en-US" sz="3600" b="1" dirty="0">
                <a:latin typeface="Calibri" pitchFamily="34" charset="0"/>
                <a:cs typeface="Calibri" pitchFamily="34" charset="0"/>
              </a:rPr>
              <a:t>paying money due by another in payment of</a:t>
            </a:r>
          </a:p>
          <a:p>
            <a:pPr marL="36576" indent="0">
              <a:buNone/>
            </a:pPr>
            <a:r>
              <a:rPr lang="en-US" sz="3600" b="1" dirty="0">
                <a:latin typeface="Calibri" pitchFamily="34" charset="0"/>
                <a:cs typeface="Calibri" pitchFamily="34" charset="0"/>
              </a:rPr>
              <a:t>which he is interested</a:t>
            </a:r>
          </a:p>
          <a:p>
            <a:pPr marL="36576" indent="0">
              <a:buNone/>
            </a:pPr>
            <a:endParaRPr lang="en-US" sz="3600" b="1" dirty="0" smtClean="0">
              <a:latin typeface="Calibri" pitchFamily="34" charset="0"/>
              <a:cs typeface="Calibri" pitchFamily="34" charset="0"/>
            </a:endParaRPr>
          </a:p>
          <a:p>
            <a:pPr marL="36576" indent="0">
              <a:buNone/>
            </a:pPr>
            <a:r>
              <a:rPr lang="en-US" sz="3600" b="1" dirty="0" smtClean="0">
                <a:latin typeface="Calibri" pitchFamily="34" charset="0"/>
                <a:cs typeface="Calibri" pitchFamily="34" charset="0"/>
              </a:rPr>
              <a:t>A </a:t>
            </a:r>
            <a:r>
              <a:rPr lang="en-US" sz="3600" b="1" dirty="0">
                <a:latin typeface="Calibri" pitchFamily="34" charset="0"/>
                <a:cs typeface="Calibri" pitchFamily="34" charset="0"/>
              </a:rPr>
              <a:t>person who is interested in the payment of</a:t>
            </a:r>
          </a:p>
          <a:p>
            <a:pPr marL="36576" indent="0">
              <a:buNone/>
            </a:pPr>
            <a:r>
              <a:rPr lang="en-US" sz="3600" b="1" dirty="0">
                <a:latin typeface="Calibri" pitchFamily="34" charset="0"/>
                <a:cs typeface="Calibri" pitchFamily="34" charset="0"/>
              </a:rPr>
              <a:t>money which another is bound by law to </a:t>
            </a:r>
            <a:r>
              <a:rPr lang="en-US" sz="3600" b="1" dirty="0" smtClean="0">
                <a:latin typeface="Calibri" pitchFamily="34" charset="0"/>
                <a:cs typeface="Calibri" pitchFamily="34" charset="0"/>
              </a:rPr>
              <a:t>pay, and </a:t>
            </a:r>
            <a:r>
              <a:rPr lang="en-US" sz="3600" b="1" dirty="0">
                <a:latin typeface="Calibri" pitchFamily="34" charset="0"/>
                <a:cs typeface="Calibri" pitchFamily="34" charset="0"/>
              </a:rPr>
              <a:t>who therefore pays it, is entitled to </a:t>
            </a:r>
            <a:r>
              <a:rPr lang="en-US" sz="3600" b="1" dirty="0" smtClean="0">
                <a:latin typeface="Calibri" pitchFamily="34" charset="0"/>
                <a:cs typeface="Calibri" pitchFamily="34" charset="0"/>
              </a:rPr>
              <a:t>be reimbursed </a:t>
            </a:r>
            <a:r>
              <a:rPr lang="en-US" sz="3600" b="1" dirty="0">
                <a:latin typeface="Calibri" pitchFamily="34" charset="0"/>
                <a:cs typeface="Calibri" pitchFamily="34" charset="0"/>
              </a:rPr>
              <a:t>by the other.</a:t>
            </a:r>
            <a:endParaRPr lang="en-US" sz="3600" b="1" dirty="0" smtClean="0">
              <a:latin typeface="Calibri" pitchFamily="34" charset="0"/>
              <a:cs typeface="Calibri" pitchFamily="34" charset="0"/>
            </a:endParaRPr>
          </a:p>
        </p:txBody>
      </p:sp>
    </p:spTree>
    <p:extLst>
      <p:ext uri="{BB962C8B-B14F-4D97-AF65-F5344CB8AC3E}">
        <p14:creationId xmlns:p14="http://schemas.microsoft.com/office/powerpoint/2010/main" val="11301826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fontScale="92500" lnSpcReduction="10000"/>
          </a:bodyPr>
          <a:lstStyle/>
          <a:p>
            <a:pPr marL="36576" indent="0">
              <a:buNone/>
            </a:pPr>
            <a:endParaRPr lang="en-US" sz="6000" b="1" dirty="0" smtClean="0">
              <a:latin typeface="Calibri" pitchFamily="34" charset="0"/>
              <a:cs typeface="Calibri" pitchFamily="34" charset="0"/>
            </a:endParaRPr>
          </a:p>
          <a:p>
            <a:pPr marL="36576" indent="0">
              <a:buNone/>
            </a:pPr>
            <a:r>
              <a:rPr lang="en-US" sz="6000" b="1" dirty="0" smtClean="0">
                <a:latin typeface="Calibri" pitchFamily="34" charset="0"/>
                <a:cs typeface="Calibri" pitchFamily="34" charset="0"/>
              </a:rPr>
              <a:t>Specific </a:t>
            </a:r>
            <a:r>
              <a:rPr lang="en-US" sz="6000" b="1" dirty="0">
                <a:latin typeface="Calibri" pitchFamily="34" charset="0"/>
                <a:cs typeface="Calibri" pitchFamily="34" charset="0"/>
              </a:rPr>
              <a:t>Relief Act, 1877</a:t>
            </a:r>
          </a:p>
          <a:p>
            <a:pPr marL="36576" indent="0">
              <a:buNone/>
            </a:pPr>
            <a:endParaRPr lang="en-US" sz="4400" b="1" dirty="0" smtClean="0">
              <a:latin typeface="Calibri" pitchFamily="34" charset="0"/>
              <a:cs typeface="Calibri" pitchFamily="34" charset="0"/>
            </a:endParaRPr>
          </a:p>
          <a:p>
            <a:pPr marL="36576" indent="0">
              <a:buNone/>
            </a:pPr>
            <a:r>
              <a:rPr lang="en-US" sz="4400" b="1" dirty="0" smtClean="0">
                <a:latin typeface="Calibri" pitchFamily="34" charset="0"/>
                <a:cs typeface="Calibri" pitchFamily="34" charset="0"/>
              </a:rPr>
              <a:t>The </a:t>
            </a:r>
            <a:r>
              <a:rPr lang="en-US" sz="4400" b="1" dirty="0">
                <a:latin typeface="Calibri" pitchFamily="34" charset="0"/>
                <a:cs typeface="Calibri" pitchFamily="34" charset="0"/>
              </a:rPr>
              <a:t>jurisdiction to specific performance under section </a:t>
            </a:r>
            <a:r>
              <a:rPr lang="en-US" sz="4400" b="1" dirty="0" smtClean="0">
                <a:latin typeface="Calibri" pitchFamily="34" charset="0"/>
                <a:cs typeface="Calibri" pitchFamily="34" charset="0"/>
              </a:rPr>
              <a:t>20 is </a:t>
            </a:r>
            <a:r>
              <a:rPr lang="en-US" sz="4400" b="1" dirty="0">
                <a:latin typeface="Calibri" pitchFamily="34" charset="0"/>
                <a:cs typeface="Calibri" pitchFamily="34" charset="0"/>
              </a:rPr>
              <a:t>discretionary and the court is not bound to grant such </a:t>
            </a:r>
            <a:r>
              <a:rPr lang="en-US" sz="4400" b="1" dirty="0" smtClean="0">
                <a:latin typeface="Calibri" pitchFamily="34" charset="0"/>
                <a:cs typeface="Calibri" pitchFamily="34" charset="0"/>
              </a:rPr>
              <a:t>a relief </a:t>
            </a:r>
            <a:r>
              <a:rPr lang="en-US" sz="4400" b="1" dirty="0">
                <a:latin typeface="Calibri" pitchFamily="34" charset="0"/>
                <a:cs typeface="Calibri" pitchFamily="34" charset="0"/>
              </a:rPr>
              <a:t>merely because it is lawful to do so.</a:t>
            </a:r>
          </a:p>
          <a:p>
            <a:pPr marL="36576" indent="0">
              <a:buNone/>
            </a:pPr>
            <a:r>
              <a:rPr lang="en-US" sz="3200" b="1" dirty="0">
                <a:latin typeface="Calibri" pitchFamily="34" charset="0"/>
                <a:cs typeface="Calibri" pitchFamily="34" charset="0"/>
              </a:rPr>
              <a:t/>
            </a:r>
            <a:br>
              <a:rPr lang="en-US" sz="3200" b="1" dirty="0">
                <a:latin typeface="Calibri" pitchFamily="34" charset="0"/>
                <a:cs typeface="Calibri" pitchFamily="34" charset="0"/>
              </a:rPr>
            </a:b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40140951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endParaRPr lang="en-US" sz="4400" b="1" dirty="0" smtClean="0">
              <a:latin typeface="Calibri" pitchFamily="34" charset="0"/>
              <a:cs typeface="Calibri" pitchFamily="34" charset="0"/>
            </a:endParaRPr>
          </a:p>
          <a:p>
            <a:pPr marL="36576" indent="0">
              <a:buNone/>
            </a:pPr>
            <a:endParaRPr lang="en-US" sz="4400" b="1" dirty="0">
              <a:latin typeface="Calibri" pitchFamily="34" charset="0"/>
              <a:cs typeface="Calibri" pitchFamily="34" charset="0"/>
            </a:endParaRPr>
          </a:p>
          <a:p>
            <a:pPr marL="36576" indent="0">
              <a:buNone/>
            </a:pPr>
            <a:r>
              <a:rPr lang="en-US" sz="4400" b="1" dirty="0" smtClean="0">
                <a:latin typeface="Calibri" pitchFamily="34" charset="0"/>
                <a:cs typeface="Calibri" pitchFamily="34" charset="0"/>
              </a:rPr>
              <a:t>The </a:t>
            </a:r>
            <a:r>
              <a:rPr lang="en-US" sz="4400" b="1" dirty="0">
                <a:latin typeface="Calibri" pitchFamily="34" charset="0"/>
                <a:cs typeface="Calibri" pitchFamily="34" charset="0"/>
              </a:rPr>
              <a:t>Court’s discretion is not arbitrary but sound and reasonable, guided by judicial principles and capable of correction, by a court of </a:t>
            </a:r>
            <a:r>
              <a:rPr lang="en-US" sz="4400" b="1" dirty="0" smtClean="0">
                <a:latin typeface="Calibri" pitchFamily="34" charset="0"/>
                <a:cs typeface="Calibri" pitchFamily="34" charset="0"/>
              </a:rPr>
              <a:t>appeal.</a:t>
            </a:r>
            <a:endParaRPr lang="en-US" sz="4400" b="1" dirty="0">
              <a:latin typeface="Calibri" pitchFamily="34" charset="0"/>
              <a:cs typeface="Calibri" pitchFamily="34" charset="0"/>
            </a:endParaRPr>
          </a:p>
        </p:txBody>
      </p:sp>
    </p:spTree>
    <p:extLst>
      <p:ext uri="{BB962C8B-B14F-4D97-AF65-F5344CB8AC3E}">
        <p14:creationId xmlns:p14="http://schemas.microsoft.com/office/powerpoint/2010/main" val="10226153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20112800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172439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lgn="ctr">
              <a:buNone/>
            </a:pPr>
            <a:endParaRPr lang="en-US" sz="6600" b="1" dirty="0" smtClean="0">
              <a:latin typeface="Calibri" pitchFamily="34" charset="0"/>
              <a:cs typeface="Calibri" pitchFamily="34" charset="0"/>
            </a:endParaRPr>
          </a:p>
          <a:p>
            <a:pPr marL="36576" indent="0" algn="ctr">
              <a:buNone/>
            </a:pPr>
            <a:r>
              <a:rPr lang="en-US" sz="6600" b="1" dirty="0" smtClean="0">
                <a:latin typeface="Calibri" pitchFamily="34" charset="0"/>
                <a:cs typeface="Calibri" pitchFamily="34" charset="0"/>
              </a:rPr>
              <a:t>The </a:t>
            </a:r>
            <a:r>
              <a:rPr lang="en-US" sz="6600" b="1" dirty="0">
                <a:latin typeface="Calibri" pitchFamily="34" charset="0"/>
                <a:cs typeface="Calibri" pitchFamily="34" charset="0"/>
              </a:rPr>
              <a:t>Code of Criminal Procedure, </a:t>
            </a:r>
            <a:r>
              <a:rPr lang="en-US" sz="6600" b="1" dirty="0" smtClean="0">
                <a:latin typeface="Calibri" pitchFamily="34" charset="0"/>
                <a:cs typeface="Calibri" pitchFamily="34" charset="0"/>
              </a:rPr>
              <a:t>1898</a:t>
            </a:r>
            <a:endParaRPr lang="en-US" sz="6600" b="1" dirty="0" smtClean="0">
              <a:latin typeface="Calibri" pitchFamily="34" charset="0"/>
              <a:cs typeface="Calibri" pitchFamily="34" charset="0"/>
            </a:endParaRPr>
          </a:p>
        </p:txBody>
      </p:sp>
    </p:spTree>
    <p:extLst>
      <p:ext uri="{BB962C8B-B14F-4D97-AF65-F5344CB8AC3E}">
        <p14:creationId xmlns:p14="http://schemas.microsoft.com/office/powerpoint/2010/main" val="1188675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r>
              <a:rPr lang="en-US" sz="4000" b="1" dirty="0">
                <a:latin typeface="Calibri" pitchFamily="34" charset="0"/>
                <a:cs typeface="Calibri" pitchFamily="34" charset="0"/>
              </a:rPr>
              <a:t>The Code of Criminal Procedure, </a:t>
            </a:r>
            <a:r>
              <a:rPr lang="en-US" sz="4000" b="1" dirty="0" smtClean="0">
                <a:latin typeface="Calibri" pitchFamily="34" charset="0"/>
                <a:cs typeface="Calibri" pitchFamily="34" charset="0"/>
              </a:rPr>
              <a:t>1898</a:t>
            </a:r>
          </a:p>
          <a:p>
            <a:pPr marL="36576" indent="0">
              <a:buNone/>
            </a:pPr>
            <a:r>
              <a:rPr lang="en-US" sz="3200" b="1" dirty="0" smtClean="0">
                <a:latin typeface="Calibri" pitchFamily="34" charset="0"/>
                <a:cs typeface="Calibri" pitchFamily="34" charset="0"/>
              </a:rPr>
              <a:t>Saving </a:t>
            </a:r>
            <a:r>
              <a:rPr lang="en-US" sz="3200" b="1" dirty="0">
                <a:latin typeface="Calibri" pitchFamily="34" charset="0"/>
                <a:cs typeface="Calibri" pitchFamily="34" charset="0"/>
              </a:rPr>
              <a:t>of </a:t>
            </a:r>
            <a:r>
              <a:rPr lang="en-US" sz="3200" b="1" dirty="0" smtClean="0">
                <a:latin typeface="Calibri" pitchFamily="34" charset="0"/>
                <a:cs typeface="Calibri" pitchFamily="34" charset="0"/>
              </a:rPr>
              <a:t>inherent </a:t>
            </a:r>
            <a:r>
              <a:rPr lang="en-US" sz="3200" b="1" dirty="0">
                <a:latin typeface="Calibri" pitchFamily="34" charset="0"/>
                <a:cs typeface="Calibri" pitchFamily="34" charset="0"/>
              </a:rPr>
              <a:t>power of High Court </a:t>
            </a:r>
            <a:r>
              <a:rPr lang="en-US" sz="3200" b="1" dirty="0" smtClean="0">
                <a:latin typeface="Calibri" pitchFamily="34" charset="0"/>
                <a:cs typeface="Calibri" pitchFamily="34" charset="0"/>
              </a:rPr>
              <a:t>Division</a:t>
            </a:r>
          </a:p>
          <a:p>
            <a:pPr marL="36576" indent="0">
              <a:buNone/>
            </a:pPr>
            <a:endParaRPr lang="en-US" sz="3200" b="1" dirty="0">
              <a:latin typeface="Calibri" pitchFamily="34" charset="0"/>
              <a:cs typeface="Calibri" pitchFamily="34" charset="0"/>
            </a:endParaRPr>
          </a:p>
          <a:p>
            <a:pPr marL="36576" indent="0">
              <a:buNone/>
            </a:pPr>
            <a:r>
              <a:rPr lang="en-US" sz="3600" b="1" dirty="0">
                <a:latin typeface="Calibri" pitchFamily="34" charset="0"/>
                <a:cs typeface="Calibri" pitchFamily="34" charset="0"/>
              </a:rPr>
              <a:t>561A. Nothing in this Code shall be deemed to limit or affect the inherent power of the High Court Division to make such orders as may be necessary to give effect to any order under this Code, or to prevent abuse of the process of any Court or otherwise to secure the ends of justice</a:t>
            </a:r>
            <a:endParaRPr lang="en-US" sz="3600" b="1" dirty="0" smtClean="0">
              <a:latin typeface="Calibri" pitchFamily="34" charset="0"/>
              <a:cs typeface="Calibri" pitchFamily="34" charset="0"/>
            </a:endParaRPr>
          </a:p>
        </p:txBody>
      </p:sp>
    </p:spTree>
    <p:extLst>
      <p:ext uri="{BB962C8B-B14F-4D97-AF65-F5344CB8AC3E}">
        <p14:creationId xmlns:p14="http://schemas.microsoft.com/office/powerpoint/2010/main" val="1384928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fontScale="92500" lnSpcReduction="10000"/>
          </a:bodyPr>
          <a:lstStyle/>
          <a:p>
            <a:pPr marL="36576" indent="0">
              <a:buNone/>
            </a:pPr>
            <a:r>
              <a:rPr lang="en-US" sz="4400" b="1" dirty="0">
                <a:latin typeface="Calibri" pitchFamily="34" charset="0"/>
                <a:cs typeface="Calibri" pitchFamily="34" charset="0"/>
              </a:rPr>
              <a:t>In the case Smt. </a:t>
            </a:r>
            <a:r>
              <a:rPr lang="en-US" sz="4400" b="1" dirty="0" err="1">
                <a:latin typeface="Calibri" pitchFamily="34" charset="0"/>
                <a:cs typeface="Calibri" pitchFamily="34" charset="0"/>
              </a:rPr>
              <a:t>Bhagwanti</a:t>
            </a:r>
            <a:r>
              <a:rPr lang="en-US" sz="4400" b="1" dirty="0">
                <a:latin typeface="Calibri" pitchFamily="34" charset="0"/>
                <a:cs typeface="Calibri" pitchFamily="34" charset="0"/>
              </a:rPr>
              <a:t> vs. </a:t>
            </a:r>
            <a:r>
              <a:rPr lang="en-US" sz="4400" b="1" dirty="0" err="1">
                <a:latin typeface="Calibri" pitchFamily="34" charset="0"/>
                <a:cs typeface="Calibri" pitchFamily="34" charset="0"/>
              </a:rPr>
              <a:t>Kedarnath</a:t>
            </a:r>
            <a:r>
              <a:rPr lang="en-US" sz="4400" b="1" dirty="0">
                <a:latin typeface="Calibri" pitchFamily="34" charset="0"/>
                <a:cs typeface="Calibri" pitchFamily="34" charset="0"/>
              </a:rPr>
              <a:t>  </a:t>
            </a:r>
            <a:r>
              <a:rPr lang="en-US" sz="4400" b="1" dirty="0" err="1" smtClean="0">
                <a:latin typeface="Calibri" pitchFamily="34" charset="0"/>
                <a:cs typeface="Calibri" pitchFamily="34" charset="0"/>
              </a:rPr>
              <a:t>Kapur</a:t>
            </a:r>
            <a:r>
              <a:rPr lang="en-US" sz="4400" b="1" dirty="0" smtClean="0">
                <a:latin typeface="Calibri" pitchFamily="34" charset="0"/>
                <a:cs typeface="Calibri" pitchFamily="34" charset="0"/>
              </a:rPr>
              <a:t>…</a:t>
            </a:r>
          </a:p>
          <a:p>
            <a:pPr marL="36576" indent="0">
              <a:buNone/>
            </a:pPr>
            <a:endParaRPr lang="en-US" sz="4400" b="1" dirty="0">
              <a:latin typeface="Calibri" pitchFamily="34" charset="0"/>
              <a:cs typeface="Calibri" pitchFamily="34" charset="0"/>
            </a:endParaRPr>
          </a:p>
          <a:p>
            <a:pPr marL="36576" indent="0">
              <a:buNone/>
            </a:pPr>
            <a:r>
              <a:rPr lang="en-US" sz="4400" b="1" dirty="0" smtClean="0">
                <a:latin typeface="Calibri" pitchFamily="34" charset="0"/>
                <a:cs typeface="Calibri" pitchFamily="34" charset="0"/>
              </a:rPr>
              <a:t>…the </a:t>
            </a:r>
            <a:r>
              <a:rPr lang="en-US" sz="4400" b="1" dirty="0">
                <a:latin typeface="Calibri" pitchFamily="34" charset="0"/>
                <a:cs typeface="Calibri" pitchFamily="34" charset="0"/>
              </a:rPr>
              <a:t>Court held that, inherent powers of the High Court is inherent by its birth and have not been conferred by the Code. These powers are independent of and in addition to any other powers that the Court may exercise under the Code.</a:t>
            </a:r>
            <a:endParaRPr lang="en-US" sz="4400" b="1" dirty="0" smtClean="0">
              <a:latin typeface="Calibri" pitchFamily="34" charset="0"/>
              <a:cs typeface="Calibri" pitchFamily="34" charset="0"/>
            </a:endParaRPr>
          </a:p>
        </p:txBody>
      </p:sp>
    </p:spTree>
    <p:extLst>
      <p:ext uri="{BB962C8B-B14F-4D97-AF65-F5344CB8AC3E}">
        <p14:creationId xmlns:p14="http://schemas.microsoft.com/office/powerpoint/2010/main" val="772268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r>
              <a:rPr lang="en-US" sz="4800" b="1" dirty="0">
                <a:latin typeface="Calibri" pitchFamily="34" charset="0"/>
                <a:cs typeface="Calibri" pitchFamily="34" charset="0"/>
              </a:rPr>
              <a:t>In the criminal adjudication, when in a Court proceeding any law is violated which causes abuse of the process of court or causes injustice, the High Court Division shall invoke its inherent power to prevent such abuse and secure ends of justice.</a:t>
            </a:r>
            <a:endParaRPr lang="en-US" sz="4800" b="1" dirty="0" smtClean="0">
              <a:latin typeface="Calibri" pitchFamily="34" charset="0"/>
              <a:cs typeface="Calibri" pitchFamily="34" charset="0"/>
            </a:endParaRPr>
          </a:p>
        </p:txBody>
      </p:sp>
    </p:spTree>
    <p:extLst>
      <p:ext uri="{BB962C8B-B14F-4D97-AF65-F5344CB8AC3E}">
        <p14:creationId xmlns:p14="http://schemas.microsoft.com/office/powerpoint/2010/main" val="1812828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rmAutofit/>
          </a:bodyPr>
          <a:lstStyle/>
          <a:p>
            <a:pPr marL="36576" indent="0">
              <a:buNone/>
            </a:pPr>
            <a:r>
              <a:rPr lang="en-US" sz="4400" b="1" dirty="0">
                <a:latin typeface="Calibri" pitchFamily="34" charset="0"/>
                <a:cs typeface="Calibri" pitchFamily="34" charset="0"/>
              </a:rPr>
              <a:t>For criminal matters, the discretion applies at the time of granting bail or sentencing the offender. While sentencing, the law made a boundary of maximum and minimum punishment. But at the time of granting bail, even if it is a non-</a:t>
            </a:r>
            <a:r>
              <a:rPr lang="en-US" sz="4400" b="1" dirty="0" err="1">
                <a:latin typeface="Calibri" pitchFamily="34" charset="0"/>
                <a:cs typeface="Calibri" pitchFamily="34" charset="0"/>
              </a:rPr>
              <a:t>bailable</a:t>
            </a:r>
            <a:r>
              <a:rPr lang="en-US" sz="4400" b="1" dirty="0">
                <a:latin typeface="Calibri" pitchFamily="34" charset="0"/>
                <a:cs typeface="Calibri" pitchFamily="34" charset="0"/>
              </a:rPr>
              <a:t> offence, the judges exercise entire freedom.</a:t>
            </a:r>
            <a:endParaRPr lang="en-US" sz="4400" b="1" dirty="0" smtClean="0">
              <a:latin typeface="Calibri" pitchFamily="34" charset="0"/>
              <a:cs typeface="Calibri" pitchFamily="34" charset="0"/>
            </a:endParaRPr>
          </a:p>
        </p:txBody>
      </p:sp>
    </p:spTree>
    <p:extLst>
      <p:ext uri="{BB962C8B-B14F-4D97-AF65-F5344CB8AC3E}">
        <p14:creationId xmlns:p14="http://schemas.microsoft.com/office/powerpoint/2010/main" val="48778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Autofit/>
          </a:bodyPr>
          <a:lstStyle/>
          <a:p>
            <a:pPr marL="36576" indent="0" algn="ctr">
              <a:buNone/>
            </a:pPr>
            <a:endParaRPr lang="en-US" sz="8000" b="1" dirty="0" smtClean="0">
              <a:latin typeface="Calibri" pitchFamily="34" charset="0"/>
              <a:cs typeface="Calibri" pitchFamily="34" charset="0"/>
            </a:endParaRPr>
          </a:p>
          <a:p>
            <a:pPr marL="36576" indent="0" algn="ctr">
              <a:buNone/>
            </a:pPr>
            <a:r>
              <a:rPr lang="en-US" sz="8000" b="1" dirty="0" smtClean="0">
                <a:latin typeface="Calibri" pitchFamily="34" charset="0"/>
                <a:cs typeface="Calibri" pitchFamily="34" charset="0"/>
              </a:rPr>
              <a:t>Code </a:t>
            </a:r>
            <a:r>
              <a:rPr lang="en-US" sz="8000" b="1" dirty="0">
                <a:latin typeface="Calibri" pitchFamily="34" charset="0"/>
                <a:cs typeface="Calibri" pitchFamily="34" charset="0"/>
              </a:rPr>
              <a:t>of Civil Procedure, </a:t>
            </a:r>
            <a:r>
              <a:rPr lang="en-US" sz="8000" b="1" dirty="0" smtClean="0">
                <a:latin typeface="Calibri" pitchFamily="34" charset="0"/>
                <a:cs typeface="Calibri" pitchFamily="34" charset="0"/>
              </a:rPr>
              <a:t>1908</a:t>
            </a:r>
          </a:p>
        </p:txBody>
      </p:sp>
    </p:spTree>
    <p:extLst>
      <p:ext uri="{BB962C8B-B14F-4D97-AF65-F5344CB8AC3E}">
        <p14:creationId xmlns:p14="http://schemas.microsoft.com/office/powerpoint/2010/main" val="33106581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763000" cy="6553200"/>
          </a:xfrm>
        </p:spPr>
        <p:txBody>
          <a:bodyPr>
            <a:noAutofit/>
          </a:bodyPr>
          <a:lstStyle/>
          <a:p>
            <a:pPr marL="36576" indent="0">
              <a:buNone/>
            </a:pPr>
            <a:r>
              <a:rPr lang="en-US" sz="4000" b="1" dirty="0">
                <a:latin typeface="Calibri" pitchFamily="34" charset="0"/>
                <a:cs typeface="Calibri" pitchFamily="34" charset="0"/>
              </a:rPr>
              <a:t>Code of Civil Procedure, 1908</a:t>
            </a:r>
          </a:p>
          <a:p>
            <a:pPr marL="36576" indent="0">
              <a:buNone/>
            </a:pPr>
            <a:r>
              <a:rPr lang="en-US" sz="4000" b="1" dirty="0">
                <a:latin typeface="Calibri" pitchFamily="34" charset="0"/>
                <a:cs typeface="Calibri" pitchFamily="34" charset="0"/>
              </a:rPr>
              <a:t>Section 151: Saving of inherent </a:t>
            </a:r>
            <a:r>
              <a:rPr lang="en-US" sz="4000" b="1" dirty="0" smtClean="0">
                <a:latin typeface="Calibri" pitchFamily="34" charset="0"/>
                <a:cs typeface="Calibri" pitchFamily="34" charset="0"/>
              </a:rPr>
              <a:t>powers of </a:t>
            </a:r>
            <a:r>
              <a:rPr lang="en-US" sz="4000" b="1" dirty="0">
                <a:latin typeface="Calibri" pitchFamily="34" charset="0"/>
                <a:cs typeface="Calibri" pitchFamily="34" charset="0"/>
              </a:rPr>
              <a:t>Court</a:t>
            </a:r>
          </a:p>
          <a:p>
            <a:pPr marL="36576" indent="0">
              <a:buNone/>
            </a:pPr>
            <a:endParaRPr lang="en-US" sz="3600" b="1" dirty="0" smtClean="0">
              <a:latin typeface="Calibri" pitchFamily="34" charset="0"/>
              <a:cs typeface="Calibri" pitchFamily="34" charset="0"/>
            </a:endParaRPr>
          </a:p>
          <a:p>
            <a:pPr marL="36576" indent="0">
              <a:buNone/>
            </a:pPr>
            <a:r>
              <a:rPr lang="en-US" sz="3600" b="1" dirty="0" smtClean="0">
                <a:latin typeface="Calibri" pitchFamily="34" charset="0"/>
                <a:cs typeface="Calibri" pitchFamily="34" charset="0"/>
              </a:rPr>
              <a:t>Nothing </a:t>
            </a:r>
            <a:r>
              <a:rPr lang="en-US" sz="3600" b="1" dirty="0">
                <a:latin typeface="Calibri" pitchFamily="34" charset="0"/>
                <a:cs typeface="Calibri" pitchFamily="34" charset="0"/>
              </a:rPr>
              <a:t>in this Code shall be deemed to</a:t>
            </a:r>
          </a:p>
          <a:p>
            <a:pPr marL="36576" indent="0">
              <a:buNone/>
            </a:pPr>
            <a:r>
              <a:rPr lang="en-US" sz="3600" b="1" dirty="0">
                <a:latin typeface="Calibri" pitchFamily="34" charset="0"/>
                <a:cs typeface="Calibri" pitchFamily="34" charset="0"/>
              </a:rPr>
              <a:t>limit or otherwise affect the inherent power</a:t>
            </a:r>
          </a:p>
          <a:p>
            <a:pPr marL="36576" indent="0">
              <a:buNone/>
            </a:pPr>
            <a:r>
              <a:rPr lang="en-US" sz="3600" b="1" dirty="0">
                <a:latin typeface="Calibri" pitchFamily="34" charset="0"/>
                <a:cs typeface="Calibri" pitchFamily="34" charset="0"/>
              </a:rPr>
              <a:t>of the Court to make such orders as may</a:t>
            </a:r>
          </a:p>
          <a:p>
            <a:pPr marL="36576" indent="0">
              <a:buNone/>
            </a:pPr>
            <a:r>
              <a:rPr lang="en-US" sz="3600" b="1" dirty="0">
                <a:latin typeface="Calibri" pitchFamily="34" charset="0"/>
                <a:cs typeface="Calibri" pitchFamily="34" charset="0"/>
              </a:rPr>
              <a:t>be necessary for the ends of justice or to</a:t>
            </a:r>
          </a:p>
          <a:p>
            <a:pPr marL="36576" indent="0">
              <a:buNone/>
            </a:pPr>
            <a:r>
              <a:rPr lang="en-US" sz="3600" b="1" dirty="0">
                <a:latin typeface="Calibri" pitchFamily="34" charset="0"/>
                <a:cs typeface="Calibri" pitchFamily="34" charset="0"/>
              </a:rPr>
              <a:t>prevent abuse of the process of the Court</a:t>
            </a:r>
            <a:endParaRPr lang="en-US" sz="3600" b="1" dirty="0" smtClean="0">
              <a:latin typeface="Calibri" pitchFamily="34" charset="0"/>
              <a:cs typeface="Calibri" pitchFamily="34" charset="0"/>
            </a:endParaRPr>
          </a:p>
        </p:txBody>
      </p:sp>
    </p:spTree>
    <p:extLst>
      <p:ext uri="{BB962C8B-B14F-4D97-AF65-F5344CB8AC3E}">
        <p14:creationId xmlns:p14="http://schemas.microsoft.com/office/powerpoint/2010/main" val="1883286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257</TotalTime>
  <Words>952</Words>
  <Application>Microsoft Office PowerPoint</Application>
  <PresentationFormat>On-screen Show (4:3)</PresentationFormat>
  <Paragraphs>63</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Franklin Gothic Book</vt:lpstr>
      <vt:lpstr>Wingdings 2</vt:lpstr>
      <vt:lpstr>Technic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c:creator>
  <cp:lastModifiedBy>Arif Mahmud</cp:lastModifiedBy>
  <cp:revision>24</cp:revision>
  <dcterms:created xsi:type="dcterms:W3CDTF">2018-05-09T05:03:53Z</dcterms:created>
  <dcterms:modified xsi:type="dcterms:W3CDTF">2020-05-16T20:07:52Z</dcterms:modified>
</cp:coreProperties>
</file>