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91" r:id="rId3"/>
    <p:sldId id="292" r:id="rId4"/>
    <p:sldId id="294" r:id="rId5"/>
    <p:sldId id="293" r:id="rId6"/>
    <p:sldId id="295" r:id="rId7"/>
    <p:sldId id="256" r:id="rId8"/>
    <p:sldId id="257" r:id="rId9"/>
    <p:sldId id="258" r:id="rId10"/>
    <p:sldId id="271" r:id="rId11"/>
    <p:sldId id="259" r:id="rId12"/>
    <p:sldId id="260" r:id="rId13"/>
    <p:sldId id="272" r:id="rId14"/>
    <p:sldId id="261" r:id="rId15"/>
    <p:sldId id="262" r:id="rId16"/>
    <p:sldId id="263" r:id="rId17"/>
    <p:sldId id="264" r:id="rId18"/>
    <p:sldId id="265" r:id="rId19"/>
    <p:sldId id="266" r:id="rId20"/>
    <p:sldId id="267" r:id="rId21"/>
    <p:sldId id="268" r:id="rId22"/>
    <p:sldId id="269" r:id="rId23"/>
    <p:sldId id="274" r:id="rId24"/>
    <p:sldId id="273"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300" r:id="rId40"/>
    <p:sldId id="299" r:id="rId41"/>
    <p:sldId id="298" r:id="rId42"/>
    <p:sldId id="297" r:id="rId43"/>
    <p:sldId id="296" r:id="rId44"/>
    <p:sldId id="301" r:id="rId45"/>
    <p:sldId id="302" r:id="rId46"/>
    <p:sldId id="306" r:id="rId47"/>
    <p:sldId id="305" r:id="rId48"/>
    <p:sldId id="289" r:id="rId49"/>
    <p:sldId id="29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48" y="-96"/>
      </p:cViewPr>
      <p:guideLst>
        <p:guide orient="horz" pos="2160"/>
        <p:guide pos="2880"/>
      </p:guideLst>
    </p:cSldViewPr>
  </p:slideViewPr>
  <p:notesTextViewPr>
    <p:cViewPr>
      <p:scale>
        <a:sx n="1" d="1"/>
        <a:sy n="1" d="1"/>
      </p:scale>
      <p:origin x="0" y="0"/>
    </p:cViewPr>
  </p:notesTextViewPr>
  <p:sorterViewPr>
    <p:cViewPr>
      <p:scale>
        <a:sx n="100" d="100"/>
        <a:sy n="100" d="100"/>
      </p:scale>
      <p:origin x="0" y="94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168E789-BB0E-4244-A6BE-0BD51C94C756}" type="datetimeFigureOut">
              <a:rPr lang="en-US" smtClean="0"/>
              <a:t>5/10/2018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C07152C-8DBB-4C75-BA70-8E1EEA413C7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68E789-BB0E-4244-A6BE-0BD51C94C756}"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152C-8DBB-4C75-BA70-8E1EEA413C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68E789-BB0E-4244-A6BE-0BD51C94C756}"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152C-8DBB-4C75-BA70-8E1EEA413C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4168E789-BB0E-4244-A6BE-0BD51C94C756}"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152C-8DBB-4C75-BA70-8E1EEA413C78}"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par>
                          <p:cTn id="12" fill="hold">
                            <p:stCondLst>
                              <p:cond delay="9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5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25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3">
                                            <p:txEl>
                                              <p:pRg st="1" end="1"/>
                                            </p:txEl>
                                          </p:spTgt>
                                        </p:tgtEl>
                                      </p:cBhvr>
                                    </p:animEffect>
                                  </p:childTnLst>
                                </p:cTn>
                              </p:par>
                            </p:childTnLst>
                          </p:cTn>
                        </p:par>
                        <p:par>
                          <p:cTn id="20" fill="hold">
                            <p:stCondLst>
                              <p:cond delay="14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
                                            <p:txEl>
                                              <p:pRg st="2" end="2"/>
                                            </p:txEl>
                                          </p:spTgt>
                                        </p:tgtEl>
                                      </p:cBhvr>
                                    </p:animEffect>
                                  </p:childTnLst>
                                </p:cTn>
                              </p:par>
                            </p:childTnLst>
                          </p:cTn>
                        </p:par>
                        <p:par>
                          <p:cTn id="28" fill="hold">
                            <p:stCondLst>
                              <p:cond delay="18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5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3" dur="25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
                                            <p:txEl>
                                              <p:pRg st="3" end="3"/>
                                            </p:txEl>
                                          </p:spTgt>
                                        </p:tgtEl>
                                      </p:cBhvr>
                                    </p:animEffect>
                                  </p:childTnLst>
                                </p:cTn>
                              </p:par>
                            </p:childTnLst>
                          </p:cTn>
                        </p:par>
                        <p:par>
                          <p:cTn id="36" fill="hold">
                            <p:stCondLst>
                              <p:cond delay="23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25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1" dur="25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2">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3">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4">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 lvl="5">
            <p:tnLst>
              <p:par>
                <p:cTn presetID="41" presetClass="entr" presetSubtype="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
                        </p:tgtEl>
                        <p:attrNameLst>
                          <p:attrName>ppt_y</p:attrName>
                        </p:attrNameLst>
                      </p:cBhvr>
                      <p:tavLst>
                        <p:tav tm="0">
                          <p:val>
                            <p:strVal val="#ppt_y"/>
                          </p:val>
                        </p:tav>
                        <p:tav tm="100000">
                          <p:val>
                            <p:strVal val="#ppt_y"/>
                          </p:val>
                        </p:tav>
                      </p:tavLst>
                    </p:anim>
                    <p:anim calcmode="lin" valueType="num">
                      <p:cBhvr>
                        <p:cTn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68E789-BB0E-4244-A6BE-0BD51C94C756}"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152C-8DBB-4C75-BA70-8E1EEA413C7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68E789-BB0E-4244-A6BE-0BD51C94C756}"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7152C-8DBB-4C75-BA70-8E1EEA413C7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68E789-BB0E-4244-A6BE-0BD51C94C756}"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07152C-8DBB-4C75-BA70-8E1EEA413C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168E789-BB0E-4244-A6BE-0BD51C94C756}" type="datetimeFigureOut">
              <a:rPr lang="en-US" smtClean="0"/>
              <a:t>5/10/2018</a:t>
            </a:fld>
            <a:endParaRPr lang="en-US"/>
          </a:p>
        </p:txBody>
      </p:sp>
      <p:sp>
        <p:nvSpPr>
          <p:cNvPr id="8" name="Slide Number Placeholder 7"/>
          <p:cNvSpPr>
            <a:spLocks noGrp="1"/>
          </p:cNvSpPr>
          <p:nvPr>
            <p:ph type="sldNum" sz="quarter" idx="11"/>
          </p:nvPr>
        </p:nvSpPr>
        <p:spPr/>
        <p:txBody>
          <a:bodyPr/>
          <a:lstStyle/>
          <a:p>
            <a:fld id="{CC07152C-8DBB-4C75-BA70-8E1EEA413C7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8E789-BB0E-4244-A6BE-0BD51C94C756}"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07152C-8DBB-4C75-BA70-8E1EEA413C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68E789-BB0E-4244-A6BE-0BD51C94C756}"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CC07152C-8DBB-4C75-BA70-8E1EEA413C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168E789-BB0E-4244-A6BE-0BD51C94C756}"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7152C-8DBB-4C75-BA70-8E1EEA413C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168E789-BB0E-4244-A6BE-0BD51C94C756}" type="datetimeFigureOut">
              <a:rPr lang="en-US" smtClean="0"/>
              <a:t>5/10/2018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C07152C-8DBB-4C75-BA70-8E1EEA413C7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762000"/>
          </a:xfrm>
        </p:spPr>
        <p:txBody>
          <a:bodyPr>
            <a:normAutofit/>
          </a:bodyPr>
          <a:lstStyle/>
          <a:p>
            <a:r>
              <a:rPr lang="en-US" sz="4400" b="1" dirty="0">
                <a:latin typeface="Calibri" pitchFamily="34" charset="0"/>
                <a:cs typeface="Calibri" pitchFamily="34" charset="0"/>
              </a:rPr>
              <a:t>According to Aristotle</a:t>
            </a:r>
          </a:p>
        </p:txBody>
      </p:sp>
      <p:sp>
        <p:nvSpPr>
          <p:cNvPr id="4" name="Content Placeholder 3"/>
          <p:cNvSpPr>
            <a:spLocks noGrp="1"/>
          </p:cNvSpPr>
          <p:nvPr>
            <p:ph sz="half" idx="2"/>
          </p:nvPr>
        </p:nvSpPr>
        <p:spPr>
          <a:xfrm>
            <a:off x="4648200" y="1295400"/>
            <a:ext cx="3886200" cy="5181600"/>
          </a:xfrm>
        </p:spPr>
        <p:txBody>
          <a:bodyPr/>
          <a:lstStyle/>
          <a:p>
            <a:pPr marL="36576" indent="0">
              <a:buNone/>
            </a:pPr>
            <a:r>
              <a:rPr lang="en-US" sz="3200" b="1" dirty="0" smtClean="0">
                <a:latin typeface="Calibri" pitchFamily="34" charset="0"/>
                <a:cs typeface="Calibri" pitchFamily="34" charset="0"/>
              </a:rPr>
              <a:t>Equity </a:t>
            </a:r>
            <a:r>
              <a:rPr lang="en-US" sz="3200" b="1" dirty="0">
                <a:latin typeface="Calibri" pitchFamily="34" charset="0"/>
                <a:cs typeface="Calibri" pitchFamily="34" charset="0"/>
              </a:rPr>
              <a:t>is just and better than one kind of justice – not better than absolute justice, but better than the error which has been arrived from the absoluteness of the statement</a:t>
            </a:r>
            <a:r>
              <a:rPr lang="en-US" sz="3200" b="1" dirty="0" smtClean="0">
                <a:latin typeface="Calibri" pitchFamily="34" charset="0"/>
                <a:cs typeface="Calibri" pitchFamily="34" charset="0"/>
              </a:rPr>
              <a:t>.</a:t>
            </a:r>
            <a:endParaRPr lang="en-US" sz="3200" b="1" dirty="0">
              <a:latin typeface="Calibri" pitchFamily="34" charset="0"/>
              <a:cs typeface="Calibri" pitchFamily="34"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066800"/>
            <a:ext cx="4114800" cy="5562600"/>
          </a:xfrm>
        </p:spPr>
      </p:pic>
    </p:spTree>
    <p:extLst>
      <p:ext uri="{BB962C8B-B14F-4D97-AF65-F5344CB8AC3E}">
        <p14:creationId xmlns:p14="http://schemas.microsoft.com/office/powerpoint/2010/main" val="1787689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endParaRPr lang="en-US" dirty="0"/>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a:t>
            </a:r>
            <a:r>
              <a:rPr lang="en-US" sz="3200" b="1" u="sng" dirty="0">
                <a:latin typeface="Calibri" pitchFamily="34" charset="0"/>
                <a:cs typeface="Calibri" pitchFamily="34" charset="0"/>
              </a:rPr>
              <a:t>C. </a:t>
            </a:r>
            <a:r>
              <a:rPr lang="en-US" sz="3200" b="1" u="sng" dirty="0" err="1">
                <a:latin typeface="Calibri" pitchFamily="34" charset="0"/>
                <a:cs typeface="Calibri" pitchFamily="34" charset="0"/>
              </a:rPr>
              <a:t>Chenga</a:t>
            </a:r>
            <a:r>
              <a:rPr lang="en-US" sz="3200" b="1" u="sng" dirty="0">
                <a:latin typeface="Calibri" pitchFamily="34" charset="0"/>
                <a:cs typeface="Calibri" pitchFamily="34" charset="0"/>
              </a:rPr>
              <a:t> Reddy vs. State Of Andhra Pradesh, (1996), </a:t>
            </a:r>
            <a:r>
              <a:rPr lang="en-US" sz="3200" b="1" dirty="0">
                <a:latin typeface="Calibri" pitchFamily="34" charset="0"/>
                <a:cs typeface="Calibri" pitchFamily="34" charset="0"/>
              </a:rPr>
              <a:t>the court observed that a court of Equity must so act within the permissible limits so as to prevent injustice.</a:t>
            </a:r>
          </a:p>
        </p:txBody>
      </p:sp>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r>
              <a:rPr lang="en-US" sz="3200" b="1" u="sng" dirty="0" smtClean="0">
                <a:latin typeface="Calibri" pitchFamily="34" charset="0"/>
                <a:cs typeface="Calibri" pitchFamily="34" charset="0"/>
              </a:rPr>
              <a:t>Lowe </a:t>
            </a:r>
            <a:r>
              <a:rPr lang="en-US" sz="3200" b="1" u="sng" dirty="0">
                <a:latin typeface="Calibri" pitchFamily="34" charset="0"/>
                <a:cs typeface="Calibri" pitchFamily="34" charset="0"/>
              </a:rPr>
              <a:t>vs. Dixon, (1885): </a:t>
            </a:r>
            <a:endParaRPr lang="en-US" sz="3200" b="1" u="sng"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a:t>
            </a:r>
            <a:r>
              <a:rPr lang="en-US" sz="3200" b="1" dirty="0">
                <a:latin typeface="Calibri" pitchFamily="34" charset="0"/>
                <a:cs typeface="Calibri" pitchFamily="34" charset="0"/>
              </a:rPr>
              <a:t>, B and C were sureties for the payment of 3000 dollar and A become insolvent. The rule at law was that B’s and C’s liability to pay 1000 dollar each remained. But in equity those who can pay their shares must also make good the shares of those who cannot and so B and C were liable for 1500 dollar each. Here, therefore, the rule of equity prevails.</a:t>
            </a:r>
          </a:p>
        </p:txBody>
      </p:sp>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762000"/>
          </a:xfrm>
        </p:spPr>
        <p:txBody>
          <a:bodyPr>
            <a:normAutofit/>
          </a:bodyPr>
          <a:lstStyle/>
          <a:p>
            <a:r>
              <a:rPr lang="en-US" sz="4400" b="1" dirty="0">
                <a:latin typeface="Calibri" pitchFamily="34" charset="0"/>
                <a:cs typeface="Calibri" pitchFamily="34" charset="0"/>
              </a:rPr>
              <a:t>According to </a:t>
            </a:r>
            <a:r>
              <a:rPr lang="en-US" sz="4400" b="1" dirty="0" smtClean="0">
                <a:latin typeface="Calibri" pitchFamily="34" charset="0"/>
                <a:cs typeface="Calibri" pitchFamily="34" charset="0"/>
              </a:rPr>
              <a:t>Blackstone</a:t>
            </a:r>
            <a:endParaRPr lang="en-US" sz="4400" b="1" dirty="0">
              <a:latin typeface="Calibri" pitchFamily="34" charset="0"/>
              <a:cs typeface="Calibri" pitchFamily="34" charset="0"/>
            </a:endParaRPr>
          </a:p>
        </p:txBody>
      </p:sp>
      <p:sp>
        <p:nvSpPr>
          <p:cNvPr id="4" name="Content Placeholder 3"/>
          <p:cNvSpPr>
            <a:spLocks noGrp="1"/>
          </p:cNvSpPr>
          <p:nvPr>
            <p:ph sz="half" idx="2"/>
          </p:nvPr>
        </p:nvSpPr>
        <p:spPr>
          <a:xfrm>
            <a:off x="4648200" y="1295400"/>
            <a:ext cx="3886200" cy="5181600"/>
          </a:xfrm>
        </p:spPr>
        <p:txBody>
          <a:bodyPr/>
          <a:lstStyle/>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Equity </a:t>
            </a:r>
            <a:r>
              <a:rPr lang="en-US" sz="3200" b="1" dirty="0">
                <a:latin typeface="Calibri" pitchFamily="34" charset="0"/>
                <a:cs typeface="Calibri" pitchFamily="34" charset="0"/>
              </a:rPr>
              <a:t>is the soul and spirit of all law. Positive law is constructed and natural is </a:t>
            </a:r>
            <a:r>
              <a:rPr lang="en-US" sz="3200" b="1" dirty="0" smtClean="0">
                <a:latin typeface="Calibri" pitchFamily="34" charset="0"/>
                <a:cs typeface="Calibri" pitchFamily="34" charset="0"/>
              </a:rPr>
              <a:t>made </a:t>
            </a:r>
            <a:r>
              <a:rPr lang="en-US" sz="3200" b="1" dirty="0">
                <a:latin typeface="Calibri" pitchFamily="34" charset="0"/>
                <a:cs typeface="Calibri" pitchFamily="34" charset="0"/>
              </a:rPr>
              <a:t>by it. Equity is the synonyms of justice.</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990600"/>
            <a:ext cx="4267199" cy="5715000"/>
          </a:xfrm>
        </p:spPr>
      </p:pic>
    </p:spTree>
    <p:extLst>
      <p:ext uri="{BB962C8B-B14F-4D97-AF65-F5344CB8AC3E}">
        <p14:creationId xmlns:p14="http://schemas.microsoft.com/office/powerpoint/2010/main" val="1782914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endParaRPr lang="en-US" sz="3200" b="1"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a:t>
            </a:r>
            <a:r>
              <a:rPr lang="en-US" sz="3200" b="1" dirty="0">
                <a:latin typeface="Calibri" pitchFamily="34" charset="0"/>
                <a:cs typeface="Calibri" pitchFamily="34" charset="0"/>
              </a:rPr>
              <a:t>The </a:t>
            </a:r>
            <a:r>
              <a:rPr lang="en-US" sz="3200" b="1" u="sng" dirty="0">
                <a:latin typeface="Calibri" pitchFamily="34" charset="0"/>
                <a:cs typeface="Calibri" pitchFamily="34" charset="0"/>
              </a:rPr>
              <a:t>Attorney General of Hong Kong vs. Reid, (1993),</a:t>
            </a:r>
            <a:r>
              <a:rPr lang="en-US" sz="3200" b="1" dirty="0">
                <a:latin typeface="Calibri" pitchFamily="34" charset="0"/>
                <a:cs typeface="Calibri" pitchFamily="34" charset="0"/>
              </a:rPr>
              <a:t> the Supreme Court said that absence of provision in law for relief cannot deter the Supreme Court from doing justice between the parties. Doing justice between the parties is a compulsion of judicial conscience on the part of the Supreme Court as a court of Equity.</a:t>
            </a:r>
          </a:p>
        </p:txBody>
      </p:sp>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r>
              <a:rPr lang="en-US" sz="3200" b="1" dirty="0">
                <a:latin typeface="Calibri" pitchFamily="34" charset="0"/>
                <a:cs typeface="Calibri" pitchFamily="34" charset="0"/>
              </a:rPr>
              <a:t>Equity means, a system of law designed to entitled remedies for wrong which were not legally recognized under the common law or for which no adequate remedy was provided by the common law.</a:t>
            </a:r>
          </a:p>
          <a:p>
            <a:pPr marL="36576" indent="0">
              <a:buNone/>
            </a:pPr>
            <a:r>
              <a:rPr lang="en-US" sz="3200" b="1" dirty="0">
                <a:latin typeface="Calibri" pitchFamily="34" charset="0"/>
                <a:cs typeface="Calibri" pitchFamily="34" charset="0"/>
              </a:rPr>
              <a:t>After 1066(Anglo-Saxon period) all laws were local and enforced on local courts. General hierarchies of the courts were:</a:t>
            </a:r>
          </a:p>
          <a:p>
            <a:pPr marL="36576" indent="0">
              <a:buNone/>
            </a:pPr>
            <a:r>
              <a:rPr lang="en-US" sz="3200" b="1" dirty="0" smtClean="0">
                <a:latin typeface="Calibri" pitchFamily="34" charset="0"/>
                <a:cs typeface="Calibri" pitchFamily="34" charset="0"/>
              </a:rPr>
              <a:t>1. Kings </a:t>
            </a:r>
            <a:r>
              <a:rPr lang="en-US" sz="3200" b="1" dirty="0">
                <a:latin typeface="Calibri" pitchFamily="34" charset="0"/>
                <a:cs typeface="Calibri" pitchFamily="34" charset="0"/>
              </a:rPr>
              <a:t>court</a:t>
            </a:r>
          </a:p>
          <a:p>
            <a:pPr marL="36576" indent="0">
              <a:buNone/>
            </a:pPr>
            <a:r>
              <a:rPr lang="en-US" sz="3200" b="1" dirty="0" smtClean="0">
                <a:latin typeface="Calibri" pitchFamily="34" charset="0"/>
                <a:cs typeface="Calibri" pitchFamily="34" charset="0"/>
              </a:rPr>
              <a:t>2. The </a:t>
            </a:r>
            <a:r>
              <a:rPr lang="en-US" sz="3200" b="1" dirty="0">
                <a:latin typeface="Calibri" pitchFamily="34" charset="0"/>
                <a:cs typeface="Calibri" pitchFamily="34" charset="0"/>
              </a:rPr>
              <a:t>Court of Common Pleas</a:t>
            </a:r>
          </a:p>
          <a:p>
            <a:pPr marL="36576" indent="0">
              <a:buNone/>
            </a:pPr>
            <a:r>
              <a:rPr lang="en-US" sz="3200" b="1" dirty="0" smtClean="0">
                <a:latin typeface="Calibri" pitchFamily="34" charset="0"/>
                <a:cs typeface="Calibri" pitchFamily="34" charset="0"/>
              </a:rPr>
              <a:t>3. The </a:t>
            </a:r>
            <a:r>
              <a:rPr lang="en-US" sz="3200" b="1" dirty="0">
                <a:latin typeface="Calibri" pitchFamily="34" charset="0"/>
                <a:cs typeface="Calibri" pitchFamily="34" charset="0"/>
              </a:rPr>
              <a:t>Court of Exchequer</a:t>
            </a:r>
          </a:p>
          <a:p>
            <a:pPr marL="36576" indent="0">
              <a:buNone/>
            </a:pPr>
            <a:r>
              <a:rPr lang="en-US" sz="3200" b="1" dirty="0" smtClean="0">
                <a:latin typeface="Calibri" pitchFamily="34" charset="0"/>
                <a:cs typeface="Calibri" pitchFamily="34" charset="0"/>
              </a:rPr>
              <a:t>4. Assize </a:t>
            </a:r>
            <a:r>
              <a:rPr lang="en-US" sz="3200" b="1" dirty="0">
                <a:latin typeface="Calibri" pitchFamily="34" charset="0"/>
                <a:cs typeface="Calibri" pitchFamily="34" charset="0"/>
              </a:rPr>
              <a:t>Court</a:t>
            </a:r>
          </a:p>
          <a:p>
            <a:pPr marL="36576" indent="0">
              <a:buNone/>
            </a:pPr>
            <a:endParaRPr lang="en-US" dirty="0"/>
          </a:p>
        </p:txBody>
      </p:sp>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sz="3200" b="1" u="sng" dirty="0" smtClean="0"/>
          </a:p>
          <a:p>
            <a:pPr marL="36576" indent="0">
              <a:buNone/>
            </a:pPr>
            <a:r>
              <a:rPr lang="en-US" sz="3200" b="1" u="sng" dirty="0" smtClean="0"/>
              <a:t>1</a:t>
            </a:r>
            <a:r>
              <a:rPr lang="en-US" sz="3200" b="1" u="sng" dirty="0"/>
              <a:t>. Kings court:</a:t>
            </a:r>
          </a:p>
          <a:p>
            <a:pPr marL="36576" indent="0">
              <a:buNone/>
            </a:pPr>
            <a:r>
              <a:rPr lang="en-US" sz="3200" b="1" dirty="0"/>
              <a:t>The Kings council carried out the three functions of the state, namely:</a:t>
            </a:r>
          </a:p>
          <a:p>
            <a:pPr marL="36576" indent="0">
              <a:buNone/>
            </a:pPr>
            <a:r>
              <a:rPr lang="en-US" sz="3200" b="1" dirty="0"/>
              <a:t>(i)	Legislative</a:t>
            </a:r>
          </a:p>
          <a:p>
            <a:pPr marL="36576" indent="0">
              <a:buNone/>
            </a:pPr>
            <a:r>
              <a:rPr lang="en-US" sz="3200" b="1" dirty="0"/>
              <a:t>(ii)	Executive</a:t>
            </a:r>
          </a:p>
          <a:p>
            <a:pPr marL="36576" indent="0">
              <a:buNone/>
            </a:pPr>
            <a:r>
              <a:rPr lang="en-US" sz="3200" b="1" dirty="0"/>
              <a:t>(iii)	Judicial </a:t>
            </a:r>
          </a:p>
          <a:p>
            <a:pPr marL="36576" indent="0">
              <a:buNone/>
            </a:pPr>
            <a:r>
              <a:rPr lang="en-US" sz="3200" b="1" dirty="0"/>
              <a:t>It dealt with all cases in which the King had a direct interest, like: breaches of the peace.</a:t>
            </a:r>
          </a:p>
          <a:p>
            <a:pPr marL="36576" indent="0">
              <a:buNone/>
            </a:pPr>
            <a:endParaRPr lang="en-US" dirty="0"/>
          </a:p>
        </p:txBody>
      </p:sp>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lnSpcReduction="10000"/>
          </a:bodyPr>
          <a:lstStyle/>
          <a:p>
            <a:pPr marL="36576" indent="0">
              <a:buNone/>
            </a:pPr>
            <a:r>
              <a:rPr lang="en-US" sz="3200" b="1" u="sng" dirty="0">
                <a:latin typeface="Calibri" pitchFamily="34" charset="0"/>
                <a:cs typeface="Calibri" pitchFamily="34" charset="0"/>
              </a:rPr>
              <a:t>2. The Court of Common Pleas:</a:t>
            </a:r>
          </a:p>
          <a:p>
            <a:pPr marL="36576" indent="0">
              <a:buNone/>
            </a:pPr>
            <a:r>
              <a:rPr lang="en-US" sz="3200" b="1" dirty="0">
                <a:latin typeface="Calibri" pitchFamily="34" charset="0"/>
                <a:cs typeface="Calibri" pitchFamily="34" charset="0"/>
              </a:rPr>
              <a:t>The Court of Common Pleas dealt with disputes between individuals, while the king’s council travelled round the </a:t>
            </a:r>
            <a:r>
              <a:rPr lang="en-US" sz="3200" b="1" dirty="0" smtClean="0">
                <a:latin typeface="Calibri" pitchFamily="34" charset="0"/>
                <a:cs typeface="Calibri" pitchFamily="34" charset="0"/>
              </a:rPr>
              <a:t>country</a:t>
            </a:r>
            <a:endParaRPr lang="en-US" sz="3200" b="1" dirty="0">
              <a:latin typeface="Calibri" pitchFamily="34" charset="0"/>
              <a:cs typeface="Calibri" pitchFamily="34" charset="0"/>
            </a:endParaRPr>
          </a:p>
          <a:p>
            <a:pPr marL="36576" indent="0">
              <a:buNone/>
            </a:pPr>
            <a:endParaRPr lang="en-US" sz="3200" b="1" u="sng" dirty="0" smtClean="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3</a:t>
            </a:r>
            <a:r>
              <a:rPr lang="en-US" sz="3200" b="1" u="sng" dirty="0">
                <a:latin typeface="Calibri" pitchFamily="34" charset="0"/>
                <a:cs typeface="Calibri" pitchFamily="34" charset="0"/>
              </a:rPr>
              <a:t>. The Court of Exchequer:</a:t>
            </a:r>
          </a:p>
          <a:p>
            <a:pPr marL="36576" indent="0">
              <a:buNone/>
            </a:pPr>
            <a:r>
              <a:rPr lang="en-US" sz="3200" b="1" dirty="0">
                <a:latin typeface="Calibri" pitchFamily="34" charset="0"/>
                <a:cs typeface="Calibri" pitchFamily="34" charset="0"/>
              </a:rPr>
              <a:t>The Court of Exchequer dealt with the collection of revenues.</a:t>
            </a:r>
          </a:p>
          <a:p>
            <a:pPr marL="36576" indent="0">
              <a:buNone/>
            </a:pPr>
            <a:endParaRPr lang="en-US" sz="3200" b="1" u="sng" dirty="0" smtClean="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4</a:t>
            </a:r>
            <a:r>
              <a:rPr lang="en-US" sz="3200" b="1" u="sng" dirty="0">
                <a:latin typeface="Calibri" pitchFamily="34" charset="0"/>
                <a:cs typeface="Calibri" pitchFamily="34" charset="0"/>
              </a:rPr>
              <a:t>. Assize Court:</a:t>
            </a:r>
          </a:p>
          <a:p>
            <a:pPr marL="36576" indent="0">
              <a:buNone/>
            </a:pPr>
            <a:r>
              <a:rPr lang="en-US" sz="3200" b="1" dirty="0">
                <a:latin typeface="Calibri" pitchFamily="34" charset="0"/>
                <a:cs typeface="Calibri" pitchFamily="34" charset="0"/>
              </a:rPr>
              <a:t>King Henry II established trial by jury by a grand assize of twelve knights in land disputes.</a:t>
            </a:r>
          </a:p>
          <a:p>
            <a:pPr marL="36576" indent="0">
              <a:buNone/>
            </a:pPr>
            <a:endParaRPr lang="en-US" dirty="0"/>
          </a:p>
          <a:p>
            <a:pPr marL="36576" indent="0">
              <a:buNone/>
            </a:pPr>
            <a:endParaRPr lang="en-US" dirty="0"/>
          </a:p>
        </p:txBody>
      </p:sp>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250505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endParaRPr lang="en-US" sz="3500" b="1" dirty="0" smtClean="0">
              <a:latin typeface="Calibri" pitchFamily="34" charset="0"/>
              <a:cs typeface="Calibri" pitchFamily="34" charset="0"/>
            </a:endParaRPr>
          </a:p>
          <a:p>
            <a:pPr marL="36576" indent="0">
              <a:buNone/>
            </a:pPr>
            <a:endParaRPr lang="en-US" sz="3500" b="1" dirty="0">
              <a:latin typeface="Calibri" pitchFamily="34" charset="0"/>
              <a:cs typeface="Calibri" pitchFamily="34" charset="0"/>
            </a:endParaRPr>
          </a:p>
          <a:p>
            <a:pPr marL="36576" indent="0">
              <a:buNone/>
            </a:pPr>
            <a:r>
              <a:rPr lang="en-US" sz="3500" b="1" dirty="0" smtClean="0">
                <a:latin typeface="Calibri" pitchFamily="34" charset="0"/>
                <a:cs typeface="Calibri" pitchFamily="34" charset="0"/>
              </a:rPr>
              <a:t>Common </a:t>
            </a:r>
            <a:r>
              <a:rPr lang="en-US" sz="3500" b="1" dirty="0">
                <a:latin typeface="Calibri" pitchFamily="34" charset="0"/>
                <a:cs typeface="Calibri" pitchFamily="34" charset="0"/>
              </a:rPr>
              <a:t>law procedure was very much depended on two sources:</a:t>
            </a:r>
          </a:p>
          <a:p>
            <a:pPr marL="36576" indent="0">
              <a:buNone/>
            </a:pPr>
            <a:endParaRPr lang="en-US" sz="3500" b="1" dirty="0" smtClean="0">
              <a:latin typeface="Calibri" pitchFamily="34" charset="0"/>
              <a:cs typeface="Calibri" pitchFamily="34" charset="0"/>
            </a:endParaRPr>
          </a:p>
          <a:p>
            <a:pPr marL="36576" indent="0">
              <a:buNone/>
            </a:pPr>
            <a:r>
              <a:rPr lang="en-US" sz="3500" b="1" dirty="0" smtClean="0">
                <a:latin typeface="Calibri" pitchFamily="34" charset="0"/>
                <a:cs typeface="Calibri" pitchFamily="34" charset="0"/>
              </a:rPr>
              <a:t>1. Precedent</a:t>
            </a:r>
            <a:endParaRPr lang="en-US" sz="3500" b="1" dirty="0">
              <a:latin typeface="Calibri" pitchFamily="34" charset="0"/>
              <a:cs typeface="Calibri" pitchFamily="34" charset="0"/>
            </a:endParaRPr>
          </a:p>
          <a:p>
            <a:pPr marL="36576" indent="0">
              <a:buNone/>
            </a:pPr>
            <a:r>
              <a:rPr lang="en-US" sz="3500" b="1" dirty="0" smtClean="0">
                <a:latin typeface="Calibri" pitchFamily="34" charset="0"/>
                <a:cs typeface="Calibri" pitchFamily="34" charset="0"/>
              </a:rPr>
              <a:t>2. The </a:t>
            </a:r>
            <a:r>
              <a:rPr lang="en-US" sz="3500" b="1" dirty="0">
                <a:latin typeface="Calibri" pitchFamily="34" charset="0"/>
                <a:cs typeface="Calibri" pitchFamily="34" charset="0"/>
              </a:rPr>
              <a:t>Writ system</a:t>
            </a:r>
          </a:p>
          <a:p>
            <a:pPr marL="36576" indent="0">
              <a:buNone/>
            </a:pPr>
            <a:endParaRPr lang="en-US" sz="3500" b="1" dirty="0">
              <a:latin typeface="Calibri" pitchFamily="34" charset="0"/>
              <a:cs typeface="Calibri" pitchFamily="34" charset="0"/>
            </a:endParaRPr>
          </a:p>
          <a:p>
            <a:pPr marL="36576" indent="0">
              <a:buNone/>
            </a:pPr>
            <a:endParaRPr lang="en-US" dirty="0"/>
          </a:p>
        </p:txBody>
      </p:sp>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3849497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r>
              <a:rPr lang="en-US" sz="3200" b="1" u="sng" dirty="0" smtClean="0">
                <a:latin typeface="Calibri" pitchFamily="34" charset="0"/>
                <a:cs typeface="Calibri" pitchFamily="34" charset="0"/>
              </a:rPr>
              <a:t>1</a:t>
            </a:r>
            <a:r>
              <a:rPr lang="en-US" sz="3200" b="1" u="sng" dirty="0">
                <a:latin typeface="Calibri" pitchFamily="34" charset="0"/>
                <a:cs typeface="Calibri" pitchFamily="34" charset="0"/>
              </a:rPr>
              <a:t>. The Precedent:</a:t>
            </a:r>
          </a:p>
          <a:p>
            <a:pPr marL="36576" indent="0">
              <a:buNone/>
            </a:pPr>
            <a:r>
              <a:rPr lang="en-US" sz="3200" b="1" dirty="0">
                <a:latin typeface="Calibri" pitchFamily="34" charset="0"/>
                <a:cs typeface="Calibri" pitchFamily="34" charset="0"/>
              </a:rPr>
              <a:t>As the number of the common law courts grew, the judges began to use previous decisions as a guide for later case. This was the beginning of the doctrine of precedent. In common law legal systems, a precedent is a principle or rule established in a previous legal case that is either binding on or persuasive for a court when deciding subsequent cases with similar issues or facts.</a:t>
            </a:r>
          </a:p>
          <a:p>
            <a:pPr marL="36576" indent="0">
              <a:buNone/>
            </a:pPr>
            <a:endParaRPr lang="en-US" dirty="0"/>
          </a:p>
        </p:txBody>
      </p:sp>
    </p:spTree>
    <p:extLst>
      <p:ext uri="{BB962C8B-B14F-4D97-AF65-F5344CB8AC3E}">
        <p14:creationId xmlns:p14="http://schemas.microsoft.com/office/powerpoint/2010/main" val="3849497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849497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sz="3200" b="1" u="sng" dirty="0" smtClean="0">
              <a:latin typeface="Calibri" pitchFamily="34" charset="0"/>
              <a:cs typeface="Calibri" pitchFamily="34" charset="0"/>
            </a:endParaRPr>
          </a:p>
          <a:p>
            <a:pPr marL="36576" indent="0">
              <a:buNone/>
            </a:pPr>
            <a:endParaRPr lang="en-US" sz="3200" b="1" u="sng" dirty="0">
              <a:latin typeface="Calibri" pitchFamily="34" charset="0"/>
              <a:cs typeface="Calibri" pitchFamily="34" charset="0"/>
            </a:endParaRPr>
          </a:p>
          <a:p>
            <a:pPr marL="36576" indent="0">
              <a:buNone/>
            </a:pPr>
            <a:r>
              <a:rPr lang="en-US" sz="3200" b="1" u="sng" dirty="0" smtClean="0">
                <a:latin typeface="Calibri" pitchFamily="34" charset="0"/>
                <a:cs typeface="Calibri" pitchFamily="34" charset="0"/>
              </a:rPr>
              <a:t>2</a:t>
            </a:r>
            <a:r>
              <a:rPr lang="en-US" sz="3200" b="1" u="sng" dirty="0">
                <a:latin typeface="Calibri" pitchFamily="34" charset="0"/>
                <a:cs typeface="Calibri" pitchFamily="34" charset="0"/>
              </a:rPr>
              <a:t>. The Writ system:</a:t>
            </a:r>
          </a:p>
          <a:p>
            <a:pPr marL="36576" indent="0">
              <a:buNone/>
            </a:pPr>
            <a:r>
              <a:rPr lang="en-US" sz="3200" b="1" dirty="0">
                <a:latin typeface="Calibri" pitchFamily="34" charset="0"/>
                <a:cs typeface="Calibri" pitchFamily="34" charset="0"/>
              </a:rPr>
              <a:t>The judges also developed the writ system. A writ is simply a document setting out the details of a claim. Over a period of time the writ system become extremely formal. The judges often spend more time examining the validity of the writ than the merits of the claim.</a:t>
            </a:r>
          </a:p>
          <a:p>
            <a:pPr marL="36576" indent="0">
              <a:buNone/>
            </a:pPr>
            <a:endParaRPr lang="en-US" dirty="0"/>
          </a:p>
        </p:txBody>
      </p:sp>
    </p:spTree>
    <p:extLst>
      <p:ext uri="{BB962C8B-B14F-4D97-AF65-F5344CB8AC3E}">
        <p14:creationId xmlns:p14="http://schemas.microsoft.com/office/powerpoint/2010/main" val="3849497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849497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r>
              <a:rPr lang="en-US" sz="3200" b="1" u="sng" dirty="0">
                <a:latin typeface="Calibri" pitchFamily="34" charset="0"/>
                <a:cs typeface="Calibri" pitchFamily="34" charset="0"/>
              </a:rPr>
              <a:t>Defects of the common system</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There </a:t>
            </a:r>
            <a:r>
              <a:rPr lang="en-US" sz="3200" b="1" dirty="0">
                <a:latin typeface="Calibri" pitchFamily="34" charset="0"/>
                <a:cs typeface="Calibri" pitchFamily="34" charset="0"/>
              </a:rPr>
              <a:t>are also other faults with the common law courts, for example:</a:t>
            </a:r>
          </a:p>
          <a:p>
            <a:pPr marL="36576" indent="0">
              <a:buNone/>
            </a:pPr>
            <a:r>
              <a:rPr lang="en-US" sz="3200" b="1" dirty="0" smtClean="0">
                <a:latin typeface="Calibri" pitchFamily="34" charset="0"/>
                <a:cs typeface="Calibri" pitchFamily="34" charset="0"/>
              </a:rPr>
              <a:t>1. The </a:t>
            </a:r>
            <a:r>
              <a:rPr lang="en-US" sz="3200" b="1" dirty="0">
                <a:latin typeface="Calibri" pitchFamily="34" charset="0"/>
                <a:cs typeface="Calibri" pitchFamily="34" charset="0"/>
              </a:rPr>
              <a:t>common law courts used juries which could be corrupted</a:t>
            </a:r>
          </a:p>
          <a:p>
            <a:pPr marL="36576" indent="0">
              <a:buNone/>
            </a:pPr>
            <a:r>
              <a:rPr lang="en-US" sz="3200" b="1" dirty="0" smtClean="0">
                <a:latin typeface="Calibri" pitchFamily="34" charset="0"/>
                <a:cs typeface="Calibri" pitchFamily="34" charset="0"/>
              </a:rPr>
              <a:t>2. The </a:t>
            </a:r>
            <a:r>
              <a:rPr lang="en-US" sz="3200" b="1" dirty="0">
                <a:latin typeface="Calibri" pitchFamily="34" charset="0"/>
                <a:cs typeface="Calibri" pitchFamily="34" charset="0"/>
              </a:rPr>
              <a:t>common law had only one remedy, damages, which was often inadequate</a:t>
            </a:r>
          </a:p>
          <a:p>
            <a:pPr marL="36576" indent="0">
              <a:buNone/>
            </a:pPr>
            <a:r>
              <a:rPr lang="en-US" sz="3200" b="1" dirty="0" smtClean="0">
                <a:latin typeface="Calibri" pitchFamily="34" charset="0"/>
                <a:cs typeface="Calibri" pitchFamily="34" charset="0"/>
              </a:rPr>
              <a:t>3. The </a:t>
            </a:r>
            <a:r>
              <a:rPr lang="en-US" sz="3200" b="1" dirty="0">
                <a:latin typeface="Calibri" pitchFamily="34" charset="0"/>
                <a:cs typeface="Calibri" pitchFamily="34" charset="0"/>
              </a:rPr>
              <a:t>common law paid too much attention to formalities</a:t>
            </a:r>
          </a:p>
          <a:p>
            <a:pPr marL="36576" indent="0">
              <a:buNone/>
            </a:pPr>
            <a:r>
              <a:rPr lang="en-US" sz="3200" b="1" dirty="0" smtClean="0">
                <a:latin typeface="Calibri" pitchFamily="34" charset="0"/>
                <a:cs typeface="Calibri" pitchFamily="34" charset="0"/>
              </a:rPr>
              <a:t>4. The </a:t>
            </a:r>
            <a:r>
              <a:rPr lang="en-US" sz="3200" b="1" dirty="0">
                <a:latin typeface="Calibri" pitchFamily="34" charset="0"/>
                <a:cs typeface="Calibri" pitchFamily="34" charset="0"/>
              </a:rPr>
              <a:t>common law courts did not recognize the trust</a:t>
            </a:r>
          </a:p>
          <a:p>
            <a:pPr marL="36576" indent="0">
              <a:buNone/>
            </a:pPr>
            <a:endParaRPr lang="en-US" dirty="0"/>
          </a:p>
        </p:txBody>
      </p:sp>
    </p:spTree>
    <p:extLst>
      <p:ext uri="{BB962C8B-B14F-4D97-AF65-F5344CB8AC3E}">
        <p14:creationId xmlns:p14="http://schemas.microsoft.com/office/powerpoint/2010/main" val="3849497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r>
              <a:rPr lang="en-US" sz="3200" b="1" u="sng" dirty="0">
                <a:latin typeface="Calibri" pitchFamily="34" charset="0"/>
                <a:cs typeface="Calibri" pitchFamily="34" charset="0"/>
              </a:rPr>
              <a:t>Development of Equity</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People </a:t>
            </a:r>
            <a:r>
              <a:rPr lang="en-US" sz="3200" b="1" dirty="0">
                <a:latin typeface="Calibri" pitchFamily="34" charset="0"/>
                <a:cs typeface="Calibri" pitchFamily="34" charset="0"/>
              </a:rPr>
              <a:t>were disappointed with the decision of the common court. They began to file petition to the king as he was the “Fountain of justice”. The increasing number of litigations was not possible to handle by the King alone. As a result the King empowered a Chancellor settle the disputes using his conscience and the Chancellor was known as the “Keeper of the King”. The Chancellor was generally a bishop and learned in civil and common law.</a:t>
            </a:r>
          </a:p>
          <a:p>
            <a:pPr marL="36576" indent="0">
              <a:buNone/>
            </a:pPr>
            <a:endParaRPr lang="en-US" dirty="0"/>
          </a:p>
        </p:txBody>
      </p:sp>
    </p:spTree>
    <p:extLst>
      <p:ext uri="{BB962C8B-B14F-4D97-AF65-F5344CB8AC3E}">
        <p14:creationId xmlns:p14="http://schemas.microsoft.com/office/powerpoint/2010/main" val="3849497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505054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endParaRPr lang="en-US" sz="3200" b="1"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a:t>
            </a:r>
            <a:r>
              <a:rPr lang="en-US" sz="3200" b="1" dirty="0">
                <a:latin typeface="Calibri" pitchFamily="34" charset="0"/>
                <a:cs typeface="Calibri" pitchFamily="34" charset="0"/>
              </a:rPr>
              <a:t>chancellor dealt with petitions on the basis of moral law by determining what is morally right. In 1474 the Chancellor issued the first decree in his own name, which was the beginning of the independent “court of Chancery” apart from the King’s council.</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3849497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879"/>
            <a:ext cx="9144000" cy="6845121"/>
          </a:xfrm>
        </p:spPr>
      </p:pic>
    </p:spTree>
    <p:extLst>
      <p:ext uri="{BB962C8B-B14F-4D97-AF65-F5344CB8AC3E}">
        <p14:creationId xmlns:p14="http://schemas.microsoft.com/office/powerpoint/2010/main" val="2011280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b="1" u="sng" dirty="0" smtClean="0"/>
          </a:p>
          <a:p>
            <a:pPr marL="36576" indent="0">
              <a:buNone/>
            </a:pPr>
            <a:endParaRPr lang="en-US" b="1" u="sng" dirty="0"/>
          </a:p>
          <a:p>
            <a:pPr marL="36576" indent="0">
              <a:buNone/>
            </a:pPr>
            <a:r>
              <a:rPr lang="en-US" sz="3200" b="1" u="sng" dirty="0" smtClean="0">
                <a:latin typeface="Calibri" pitchFamily="34" charset="0"/>
                <a:cs typeface="Calibri" pitchFamily="34" charset="0"/>
              </a:rPr>
              <a:t>New </a:t>
            </a:r>
            <a:r>
              <a:rPr lang="en-US" sz="3200" b="1" u="sng" dirty="0">
                <a:latin typeface="Calibri" pitchFamily="34" charset="0"/>
                <a:cs typeface="Calibri" pitchFamily="34" charset="0"/>
              </a:rPr>
              <a:t>procedure: </a:t>
            </a:r>
            <a:endParaRPr lang="en-US" sz="3200" b="1" u="sng"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Equity </a:t>
            </a:r>
            <a:r>
              <a:rPr lang="en-US" sz="3200" b="1" dirty="0">
                <a:latin typeface="Calibri" pitchFamily="34" charset="0"/>
                <a:cs typeface="Calibri" pitchFamily="34" charset="0"/>
              </a:rPr>
              <a:t>was not bound by the writ system and cases were heard in English instead of Latin. The chancellor did not use juries and he could order any party to disclose documents.</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011280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endParaRPr lang="en-US" dirty="0"/>
          </a:p>
          <a:p>
            <a:pPr marL="36576" indent="0">
              <a:buNone/>
            </a:pPr>
            <a:endParaRPr lang="en-US" dirty="0" smtClean="0"/>
          </a:p>
          <a:p>
            <a:pPr marL="36576" indent="0">
              <a:buNone/>
            </a:pPr>
            <a:r>
              <a:rPr lang="en-US" sz="3200" b="1" u="sng" dirty="0" smtClean="0">
                <a:latin typeface="Calibri" pitchFamily="34" charset="0"/>
                <a:cs typeface="Calibri" pitchFamily="34" charset="0"/>
              </a:rPr>
              <a:t>New </a:t>
            </a:r>
            <a:r>
              <a:rPr lang="en-US" sz="3200" b="1" u="sng" dirty="0">
                <a:latin typeface="Calibri" pitchFamily="34" charset="0"/>
                <a:cs typeface="Calibri" pitchFamily="34" charset="0"/>
              </a:rPr>
              <a:t>Rights: </a:t>
            </a:r>
            <a:endParaRPr lang="en-US" sz="3200" b="1" u="sng"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Equity </a:t>
            </a:r>
            <a:r>
              <a:rPr lang="en-US" sz="3200" b="1" dirty="0">
                <a:latin typeface="Calibri" pitchFamily="34" charset="0"/>
                <a:cs typeface="Calibri" pitchFamily="34" charset="0"/>
              </a:rPr>
              <a:t>created new rights by recognizing trusts and giving beneficiaries rights against trustees. The common law did not recognize such a device and regarded the trustees as owners.</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011280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2011280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r>
              <a:rPr lang="en-US" sz="3200" b="1" u="sng" dirty="0" smtClean="0">
                <a:latin typeface="Calibri" pitchFamily="34" charset="0"/>
                <a:cs typeface="Calibri" pitchFamily="34" charset="0"/>
              </a:rPr>
              <a:t>1.Specific </a:t>
            </a:r>
            <a:r>
              <a:rPr lang="en-US" sz="3200" b="1" u="sng" dirty="0">
                <a:latin typeface="Calibri" pitchFamily="34" charset="0"/>
                <a:cs typeface="Calibri" pitchFamily="34" charset="0"/>
              </a:rPr>
              <a:t>performance</a:t>
            </a:r>
            <a:r>
              <a:rPr lang="en-US" sz="3200" b="1" u="sng" dirty="0" smtClean="0">
                <a:latin typeface="Calibri" pitchFamily="34" charset="0"/>
                <a:cs typeface="Calibri" pitchFamily="34" charset="0"/>
              </a:rPr>
              <a:t>:</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Which </a:t>
            </a:r>
            <a:r>
              <a:rPr lang="en-US" sz="3200" b="1" dirty="0">
                <a:latin typeface="Calibri" pitchFamily="34" charset="0"/>
                <a:cs typeface="Calibri" pitchFamily="34" charset="0"/>
              </a:rPr>
              <a:t>is an order compelling a party to perform their part of a contract specifically as agreed by the parties earlier.</a:t>
            </a:r>
          </a:p>
          <a:p>
            <a:pPr marL="36576" indent="0">
              <a:buNone/>
            </a:pPr>
            <a:r>
              <a:rPr lang="en-US" sz="3200" b="1" dirty="0">
                <a:latin typeface="Calibri" pitchFamily="34" charset="0"/>
                <a:cs typeface="Calibri" pitchFamily="34" charset="0"/>
              </a:rPr>
              <a:t>Real estate transactions are almost always granted this relief. Other examples would be original paintings from a famous artist like da Vinci, Picasso, or Van Gogh; a unique, one-of-a-kind custom vehicle; a piece of jewelry with a unique and specialized design, unlike any other; a rare stamp collection etc.</a:t>
            </a:r>
          </a:p>
          <a:p>
            <a:pPr marL="36576" indent="0">
              <a:buNone/>
            </a:pPr>
            <a:endParaRPr lang="en-US" dirty="0"/>
          </a:p>
        </p:txBody>
      </p:sp>
    </p:spTree>
    <p:extLst>
      <p:ext uri="{BB962C8B-B14F-4D97-AF65-F5344CB8AC3E}">
        <p14:creationId xmlns:p14="http://schemas.microsoft.com/office/powerpoint/2010/main" val="2011280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endParaRPr lang="en-US" dirty="0" smtClean="0"/>
          </a:p>
          <a:p>
            <a:pPr marL="36576" indent="0">
              <a:buNone/>
            </a:pPr>
            <a:r>
              <a:rPr lang="en-US" sz="3200" b="1" u="sng" dirty="0" smtClean="0">
                <a:latin typeface="Calibri" pitchFamily="34" charset="0"/>
                <a:cs typeface="Calibri" pitchFamily="34" charset="0"/>
              </a:rPr>
              <a:t>2. Rectification</a:t>
            </a:r>
            <a:r>
              <a:rPr lang="en-US" sz="3200" b="1" u="sng" dirty="0">
                <a:latin typeface="Calibri" pitchFamily="34" charset="0"/>
                <a:cs typeface="Calibri" pitchFamily="34" charset="0"/>
              </a:rPr>
              <a:t>: </a:t>
            </a:r>
            <a:endParaRPr lang="en-US" sz="3200" b="1" u="sng"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If </a:t>
            </a:r>
            <a:r>
              <a:rPr lang="en-US" sz="3200" b="1" dirty="0">
                <a:latin typeface="Calibri" pitchFamily="34" charset="0"/>
                <a:cs typeface="Calibri" pitchFamily="34" charset="0"/>
              </a:rPr>
              <a:t>a written document does not reflect the actual agreement that the parties have reached, the court was empowered to rectify the contract, which is to substitute the original text with corrected wording to give effect to the parties' true intentions.</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011280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u="sng" dirty="0" smtClean="0"/>
          </a:p>
          <a:p>
            <a:pPr marL="36576" indent="0">
              <a:buNone/>
            </a:pPr>
            <a:r>
              <a:rPr lang="en-US" sz="3200" b="1" u="sng" dirty="0" smtClean="0">
                <a:latin typeface="Calibri" pitchFamily="34" charset="0"/>
                <a:cs typeface="Calibri" pitchFamily="34" charset="0"/>
              </a:rPr>
              <a:t>3. Rescission</a:t>
            </a:r>
            <a:r>
              <a:rPr lang="en-US" sz="3200" b="1" u="sng" dirty="0">
                <a:latin typeface="Calibri" pitchFamily="34" charset="0"/>
                <a:cs typeface="Calibri" pitchFamily="34" charset="0"/>
              </a:rPr>
              <a:t>: </a:t>
            </a:r>
            <a:endParaRPr lang="en-US" sz="3200" b="1" u="sng"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This </a:t>
            </a:r>
            <a:r>
              <a:rPr lang="en-US" sz="3200" b="1" dirty="0">
                <a:latin typeface="Calibri" pitchFamily="34" charset="0"/>
                <a:cs typeface="Calibri" pitchFamily="34" charset="0"/>
              </a:rPr>
              <a:t>allowed parties to a contract to be put back in their original position in the case of misrepresentation, fraud or undue influence etc. </a:t>
            </a:r>
          </a:p>
          <a:p>
            <a:pPr marL="36576" indent="0">
              <a:buNone/>
            </a:pPr>
            <a:r>
              <a:rPr lang="en-US" sz="3200" b="1" dirty="0">
                <a:latin typeface="Calibri" pitchFamily="34" charset="0"/>
                <a:cs typeface="Calibri" pitchFamily="34" charset="0"/>
              </a:rPr>
              <a:t>Rescission of a contract may be ordered by a court as an equitable remedy in a civil lawsuit, and is intended to bring the parties as close to the same position they were in before they entered into the contract as possible.</a:t>
            </a:r>
          </a:p>
          <a:p>
            <a:pPr marL="36576" indent="0">
              <a:buNone/>
            </a:pPr>
            <a:endParaRPr lang="en-US" dirty="0"/>
          </a:p>
        </p:txBody>
      </p:sp>
    </p:spTree>
    <p:extLst>
      <p:ext uri="{BB962C8B-B14F-4D97-AF65-F5344CB8AC3E}">
        <p14:creationId xmlns:p14="http://schemas.microsoft.com/office/powerpoint/2010/main" val="2011280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r>
              <a:rPr lang="en-US" sz="3200" b="1" u="sng" dirty="0" smtClean="0">
                <a:latin typeface="Calibri" pitchFamily="34" charset="0"/>
                <a:cs typeface="Calibri" pitchFamily="34" charset="0"/>
              </a:rPr>
              <a:t>4. Injunction</a:t>
            </a:r>
            <a:r>
              <a:rPr lang="en-US" sz="3200" b="1" u="sng" dirty="0">
                <a:latin typeface="Calibri" pitchFamily="34" charset="0"/>
                <a:cs typeface="Calibri" pitchFamily="34" charset="0"/>
              </a:rPr>
              <a:t>: </a:t>
            </a:r>
            <a:endParaRPr lang="en-US" sz="3200" b="1" u="sng"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An </a:t>
            </a:r>
            <a:r>
              <a:rPr lang="en-US" sz="3200" b="1" dirty="0">
                <a:latin typeface="Calibri" pitchFamily="34" charset="0"/>
                <a:cs typeface="Calibri" pitchFamily="34" charset="0"/>
              </a:rPr>
              <a:t>injunction is an equitable remedy in the form of a court order that compels a party to do or refrain from specific acts. A party that fails to comply with an injunction faces criminal or civil penalties, including possible monetary sanctions and even imprisonment. They can also be charged with contempt of court.</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2011280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35942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370331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Autofit/>
          </a:bodyPr>
          <a:lstStyle/>
          <a:p>
            <a:pPr marL="36576" indent="0">
              <a:buNone/>
            </a:pPr>
            <a:r>
              <a:rPr lang="en-US" sz="3200" b="1" dirty="0">
                <a:latin typeface="Calibri" pitchFamily="34" charset="0"/>
                <a:cs typeface="Calibri" pitchFamily="34" charset="0"/>
              </a:rPr>
              <a:t>The Court of Equity (Chancery) became very popular because of its flexibility, superior procedure and its more appropriate remedies. Problems arose as to issue of injunction when the common law court objected on an injunction upon a party passed by the Equity court</a:t>
            </a:r>
            <a:r>
              <a:rPr lang="en-US" sz="3200" b="1" dirty="0" smtClean="0">
                <a:latin typeface="Calibri" pitchFamily="34" charset="0"/>
                <a:cs typeface="Calibri" pitchFamily="34" charset="0"/>
              </a:rPr>
              <a:t>.</a:t>
            </a:r>
          </a:p>
          <a:p>
            <a:pPr marL="36576" indent="0">
              <a:buNone/>
            </a:pPr>
            <a:endParaRPr lang="en-US" sz="3200" b="1" dirty="0">
              <a:latin typeface="Calibri" pitchFamily="34" charset="0"/>
              <a:cs typeface="Calibri" pitchFamily="34" charset="0"/>
            </a:endParaRPr>
          </a:p>
          <a:p>
            <a:pPr marL="36576" indent="0">
              <a:buNone/>
            </a:pPr>
            <a:r>
              <a:rPr lang="en-US" sz="3200" b="1" i="1" u="sng" dirty="0">
                <a:latin typeface="Calibri" pitchFamily="34" charset="0"/>
                <a:cs typeface="Calibri" pitchFamily="34" charset="0"/>
              </a:rPr>
              <a:t>Earl of Oxford’s case (1615) </a:t>
            </a:r>
            <a:r>
              <a:rPr lang="en-US" sz="3200" b="1" dirty="0">
                <a:latin typeface="Calibri" pitchFamily="34" charset="0"/>
                <a:cs typeface="Calibri" pitchFamily="34" charset="0"/>
              </a:rPr>
              <a:t>is a foundational case for the common law world that held equity (equitable principle) takes precedence over the common law. There was a dispute between the owner of a land and a farmer who had cultivated crops in the land.</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3635942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endParaRPr lang="en-US" dirty="0" smtClean="0"/>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a:t>
            </a:r>
            <a:r>
              <a:rPr lang="en-US" sz="3200" b="1" dirty="0">
                <a:latin typeface="Calibri" pitchFamily="34" charset="0"/>
                <a:cs typeface="Calibri" pitchFamily="34" charset="0"/>
              </a:rPr>
              <a:t>court of equity gave decision in favour of the farmer as the crops had been ripe and immediate cutting was necessary. The court imposes an injunction upon the owner of the land and the common law court challenged their jurisdiction. A big dispute arose between the court of equity and common law court. </a:t>
            </a:r>
            <a:endParaRPr lang="en-US" sz="3200" b="1" dirty="0" smtClean="0">
              <a:latin typeface="Calibri" pitchFamily="34" charset="0"/>
              <a:cs typeface="Calibri" pitchFamily="34" charset="0"/>
            </a:endParaRPr>
          </a:p>
          <a:p>
            <a:pPr marL="36576" indent="0">
              <a:buNone/>
            </a:pPr>
            <a:endParaRPr lang="en-US" dirty="0" smtClean="0"/>
          </a:p>
        </p:txBody>
      </p:sp>
    </p:spTree>
    <p:extLst>
      <p:ext uri="{BB962C8B-B14F-4D97-AF65-F5344CB8AC3E}">
        <p14:creationId xmlns:p14="http://schemas.microsoft.com/office/powerpoint/2010/main" val="3635942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sz="3200" b="1" dirty="0" smtClean="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a:t>
            </a:r>
            <a:r>
              <a:rPr lang="en-US" sz="3200" b="1" dirty="0">
                <a:latin typeface="Calibri" pitchFamily="34" charset="0"/>
                <a:cs typeface="Calibri" pitchFamily="34" charset="0"/>
              </a:rPr>
              <a:t>King decreed on the advice of the Attorneys General that if there was a conflict between the common law and equity, equity would prevail. Equity’s primacy in England was later enshrined in the Judicature Acts in 1873 and 1875, which also served to fuse the courts of equity and the common into one unified court system.</a:t>
            </a:r>
          </a:p>
          <a:p>
            <a:pPr marL="36576" indent="0">
              <a:buNone/>
            </a:pPr>
            <a:endParaRPr lang="en-US" dirty="0"/>
          </a:p>
        </p:txBody>
      </p:sp>
    </p:spTree>
    <p:extLst>
      <p:ext uri="{BB962C8B-B14F-4D97-AF65-F5344CB8AC3E}">
        <p14:creationId xmlns:p14="http://schemas.microsoft.com/office/powerpoint/2010/main" val="3635942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35942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a:t>
            </a:r>
            <a:r>
              <a:rPr lang="en-US" sz="3200" b="1" dirty="0">
                <a:latin typeface="Calibri" pitchFamily="34" charset="0"/>
                <a:cs typeface="Calibri" pitchFamily="34" charset="0"/>
              </a:rPr>
              <a:t>1873 first Judicature Act was enacted to make a fusion between common law and equity but the process wasn’t completely successful. </a:t>
            </a:r>
          </a:p>
          <a:p>
            <a:pPr marL="36576" indent="0">
              <a:buNone/>
            </a:pPr>
            <a:r>
              <a:rPr lang="en-US" sz="3200" b="1" dirty="0">
                <a:latin typeface="Calibri" pitchFamily="34" charset="0"/>
                <a:cs typeface="Calibri" pitchFamily="34" charset="0"/>
              </a:rPr>
              <a:t>In 1875 another Judicature Act was passed. It successfully created a fusion between common law and equity. This Act is very important because after its enactment, the judges of judicial court can apply equity. Thus the court becomes not only a court of law or a court of equity but also a court of complete jurisdiction.</a:t>
            </a:r>
          </a:p>
          <a:p>
            <a:pPr marL="36576" indent="0">
              <a:buNone/>
            </a:pPr>
            <a:endParaRPr lang="en-US" dirty="0"/>
          </a:p>
        </p:txBody>
      </p:sp>
    </p:spTree>
    <p:extLst>
      <p:ext uri="{BB962C8B-B14F-4D97-AF65-F5344CB8AC3E}">
        <p14:creationId xmlns:p14="http://schemas.microsoft.com/office/powerpoint/2010/main" val="35633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However</a:t>
            </a:r>
            <a:r>
              <a:rPr lang="en-US" sz="3200" b="1" dirty="0">
                <a:latin typeface="Calibri" pitchFamily="34" charset="0"/>
                <a:cs typeface="Calibri" pitchFamily="34" charset="0"/>
              </a:rPr>
              <a:t>, this didn’t fuse the principals of common law and equity, which still remain as separate body of rules. “The two streams have met and still run in the same channel but their water does not mix (Maitland)”. </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a:t>
            </a:r>
            <a:r>
              <a:rPr lang="en-US" sz="3200" b="1" dirty="0">
                <a:latin typeface="Calibri" pitchFamily="34" charset="0"/>
                <a:cs typeface="Calibri" pitchFamily="34" charset="0"/>
              </a:rPr>
              <a:t>1881 first time in England “High Court of Justice” was established and from then each and every court tried to apply equity.</a:t>
            </a:r>
          </a:p>
          <a:p>
            <a:pPr marL="36576" indent="0">
              <a:buNone/>
            </a:pPr>
            <a:endParaRPr lang="en-US" dirty="0"/>
          </a:p>
        </p:txBody>
      </p:sp>
    </p:spTree>
    <p:extLst>
      <p:ext uri="{BB962C8B-B14F-4D97-AF65-F5344CB8AC3E}">
        <p14:creationId xmlns:p14="http://schemas.microsoft.com/office/powerpoint/2010/main" val="35633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905837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In </a:t>
            </a:r>
            <a:r>
              <a:rPr lang="en-US" sz="3200" b="1" dirty="0">
                <a:latin typeface="Calibri" pitchFamily="34" charset="0"/>
                <a:cs typeface="Calibri" pitchFamily="34" charset="0"/>
              </a:rPr>
              <a:t>the case of D.S. </a:t>
            </a:r>
            <a:r>
              <a:rPr lang="en-US" sz="3200" b="1" dirty="0" err="1">
                <a:latin typeface="Calibri" pitchFamily="34" charset="0"/>
                <a:cs typeface="Calibri" pitchFamily="34" charset="0"/>
              </a:rPr>
              <a:t>Nakhara</a:t>
            </a:r>
            <a:r>
              <a:rPr lang="en-US" sz="3200" b="1" dirty="0">
                <a:latin typeface="Calibri" pitchFamily="34" charset="0"/>
                <a:cs typeface="Calibri" pitchFamily="34" charset="0"/>
              </a:rPr>
              <a:t> vs. Union of India, (1980), the Supreme Court of India held that:  “Every new norm of socio-economic justice, every new measure of social justice is commenced for the first time at some point of history. If at that time it is rejected as being without a precedent, the law as an instrument of social engineering would have long since been dead and no tears would have been shed” </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1905837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normAutofit/>
          </a:bodyPr>
          <a:lstStyle/>
          <a:p>
            <a:pPr marL="36576" indent="0">
              <a:buNone/>
            </a:pPr>
            <a:r>
              <a:rPr lang="en-US" sz="3200" b="1" dirty="0" smtClean="0">
                <a:latin typeface="Calibri" pitchFamily="34" charset="0"/>
                <a:cs typeface="Calibri" pitchFamily="34" charset="0"/>
              </a:rPr>
              <a:t>Section </a:t>
            </a:r>
            <a:r>
              <a:rPr lang="en-US" sz="3200" b="1" dirty="0">
                <a:latin typeface="Calibri" pitchFamily="34" charset="0"/>
                <a:cs typeface="Calibri" pitchFamily="34" charset="0"/>
              </a:rPr>
              <a:t>561A of the Code of Criminal </a:t>
            </a:r>
            <a:r>
              <a:rPr lang="en-US" sz="3200" b="1" dirty="0" smtClean="0">
                <a:latin typeface="Calibri" pitchFamily="34" charset="0"/>
                <a:cs typeface="Calibri" pitchFamily="34" charset="0"/>
              </a:rPr>
              <a:t>Procedure</a:t>
            </a:r>
            <a:endParaRPr lang="en-US" sz="3200" b="1" dirty="0">
              <a:latin typeface="Calibri" pitchFamily="34" charset="0"/>
              <a:cs typeface="Calibri" pitchFamily="34" charset="0"/>
            </a:endParaRP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Section 561A says,</a:t>
            </a:r>
          </a:p>
          <a:p>
            <a:pPr marL="36576" indent="0">
              <a:buNone/>
            </a:pPr>
            <a:endParaRPr lang="en-US" sz="3200" b="1" dirty="0">
              <a:latin typeface="Calibri" pitchFamily="34" charset="0"/>
              <a:cs typeface="Calibri" pitchFamily="34" charset="0"/>
            </a:endParaRPr>
          </a:p>
          <a:p>
            <a:pPr marL="36576" indent="0">
              <a:buNone/>
            </a:pPr>
            <a:r>
              <a:rPr lang="en-US" sz="3200" b="1" dirty="0">
                <a:latin typeface="Calibri" pitchFamily="34" charset="0"/>
                <a:cs typeface="Calibri" pitchFamily="34" charset="0"/>
              </a:rPr>
              <a:t>“Nothing in this Code shall be deemed to limit or affect the inherent power of the High Court Division to make such orders as may be necessary to give effect to any order under this Code, or to prevent abuse of the process of any Court or otherwise to secure the ends of justice.” </a:t>
            </a:r>
          </a:p>
        </p:txBody>
      </p:sp>
    </p:spTree>
    <p:extLst>
      <p:ext uri="{BB962C8B-B14F-4D97-AF65-F5344CB8AC3E}">
        <p14:creationId xmlns:p14="http://schemas.microsoft.com/office/powerpoint/2010/main" val="2011280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1128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THE </a:t>
            </a:r>
            <a:r>
              <a:rPr lang="en-US" sz="3200" b="1" dirty="0">
                <a:latin typeface="Calibri" pitchFamily="34" charset="0"/>
                <a:cs typeface="Calibri" pitchFamily="34" charset="0"/>
              </a:rPr>
              <a:t>CONSTITUTION OF THE PEOPLE’S REPUBLIC OF BANGLADESH </a:t>
            </a:r>
          </a:p>
          <a:p>
            <a:pPr marL="36576" indent="0">
              <a:buNone/>
            </a:pPr>
            <a:endParaRPr lang="en-US" dirty="0" smtClean="0"/>
          </a:p>
          <a:p>
            <a:pPr marL="36576" indent="0">
              <a:buNone/>
            </a:pPr>
            <a:endParaRPr lang="en-US" dirty="0" smtClean="0"/>
          </a:p>
          <a:p>
            <a:pPr marL="36576" indent="0">
              <a:buNone/>
            </a:pPr>
            <a:r>
              <a:rPr lang="en-US" sz="3200" b="1" dirty="0" smtClean="0">
                <a:latin typeface="Calibri" pitchFamily="34" charset="0"/>
                <a:cs typeface="Calibri" pitchFamily="34" charset="0"/>
              </a:rPr>
              <a:t>Article 27</a:t>
            </a:r>
          </a:p>
          <a:p>
            <a:pPr marL="36576" indent="0">
              <a:buNone/>
            </a:pPr>
            <a:r>
              <a:rPr lang="en-US" sz="3200" b="1" dirty="0" smtClean="0">
                <a:latin typeface="Calibri" pitchFamily="34" charset="0"/>
                <a:cs typeface="Calibri" pitchFamily="34" charset="0"/>
              </a:rPr>
              <a:t>Equality </a:t>
            </a:r>
            <a:r>
              <a:rPr lang="en-US" sz="3200" b="1" dirty="0">
                <a:latin typeface="Calibri" pitchFamily="34" charset="0"/>
                <a:cs typeface="Calibri" pitchFamily="34" charset="0"/>
              </a:rPr>
              <a:t>before law	 	</a:t>
            </a:r>
          </a:p>
          <a:p>
            <a:pPr marL="36576" indent="0">
              <a:buNone/>
            </a:pPr>
            <a:r>
              <a:rPr lang="en-US" sz="3200" b="1" dirty="0" smtClean="0">
                <a:latin typeface="Calibri" pitchFamily="34" charset="0"/>
                <a:cs typeface="Calibri" pitchFamily="34" charset="0"/>
              </a:rPr>
              <a:t>All </a:t>
            </a:r>
            <a:r>
              <a:rPr lang="en-US" sz="3200" b="1" dirty="0">
                <a:latin typeface="Calibri" pitchFamily="34" charset="0"/>
                <a:cs typeface="Calibri" pitchFamily="34" charset="0"/>
              </a:rPr>
              <a:t>citizens are equal before law and are entitled to equal protection of law</a:t>
            </a:r>
            <a:r>
              <a:rPr lang="en-US" sz="3200" b="1" dirty="0" smtClean="0">
                <a:latin typeface="Calibri" pitchFamily="34" charset="0"/>
                <a:cs typeface="Calibri" pitchFamily="34" charset="0"/>
              </a:rPr>
              <a:t>.</a:t>
            </a:r>
          </a:p>
          <a:p>
            <a:pPr marL="36576" indent="0">
              <a:buNone/>
            </a:pPr>
            <a:endParaRPr lang="en-US" dirty="0"/>
          </a:p>
          <a:p>
            <a:pPr marL="36576" indent="0">
              <a:buNone/>
            </a:pPr>
            <a:endParaRPr lang="en-US" dirty="0"/>
          </a:p>
        </p:txBody>
      </p:sp>
    </p:spTree>
    <p:extLst>
      <p:ext uri="{BB962C8B-B14F-4D97-AF65-F5344CB8AC3E}">
        <p14:creationId xmlns:p14="http://schemas.microsoft.com/office/powerpoint/2010/main" val="2505054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r>
              <a:rPr lang="en-US" sz="3200" b="1" dirty="0" smtClean="0">
                <a:latin typeface="Calibri" pitchFamily="34" charset="0"/>
                <a:cs typeface="Calibri" pitchFamily="34" charset="0"/>
              </a:rPr>
              <a:t>Article 28</a:t>
            </a:r>
          </a:p>
          <a:p>
            <a:pPr marL="36576" indent="0">
              <a:buNone/>
            </a:pPr>
            <a:r>
              <a:rPr lang="en-US" sz="3200" b="1" dirty="0" smtClean="0">
                <a:latin typeface="Calibri" pitchFamily="34" charset="0"/>
                <a:cs typeface="Calibri" pitchFamily="34" charset="0"/>
              </a:rPr>
              <a:t>Discrimination </a:t>
            </a:r>
            <a:r>
              <a:rPr lang="en-US" sz="3200" b="1" dirty="0">
                <a:latin typeface="Calibri" pitchFamily="34" charset="0"/>
                <a:cs typeface="Calibri" pitchFamily="34" charset="0"/>
              </a:rPr>
              <a:t>on grounds of religion, </a:t>
            </a:r>
            <a:r>
              <a:rPr lang="en-US" sz="3200" b="1" dirty="0" smtClean="0">
                <a:latin typeface="Calibri" pitchFamily="34" charset="0"/>
                <a:cs typeface="Calibri" pitchFamily="34" charset="0"/>
              </a:rPr>
              <a:t>etc.</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(1) The </a:t>
            </a:r>
            <a:r>
              <a:rPr lang="en-US" sz="3200" b="1" dirty="0">
                <a:latin typeface="Calibri" pitchFamily="34" charset="0"/>
                <a:cs typeface="Calibri" pitchFamily="34" charset="0"/>
              </a:rPr>
              <a:t>State shall not discriminate against any citizen on grounds only of religion, race, caste, sex or place of </a:t>
            </a:r>
            <a:r>
              <a:rPr lang="en-US" sz="3200" b="1" dirty="0" smtClean="0">
                <a:latin typeface="Calibri" pitchFamily="34" charset="0"/>
                <a:cs typeface="Calibri" pitchFamily="34" charset="0"/>
              </a:rPr>
              <a:t>birth.</a:t>
            </a:r>
          </a:p>
          <a:p>
            <a:pPr marL="36576" indent="0">
              <a:buNone/>
            </a:pPr>
            <a:r>
              <a:rPr lang="en-US" sz="3200" b="1" dirty="0">
                <a:latin typeface="Calibri" pitchFamily="34" charset="0"/>
                <a:cs typeface="Calibri" pitchFamily="34" charset="0"/>
              </a:rPr>
              <a:t/>
            </a:r>
            <a:br>
              <a:rPr lang="en-US" sz="3200" b="1" dirty="0">
                <a:latin typeface="Calibri" pitchFamily="34" charset="0"/>
                <a:cs typeface="Calibri" pitchFamily="34" charset="0"/>
              </a:rPr>
            </a:br>
            <a:r>
              <a:rPr lang="en-US" sz="3200" b="1" dirty="0">
                <a:latin typeface="Calibri" pitchFamily="34" charset="0"/>
                <a:cs typeface="Calibri" pitchFamily="34" charset="0"/>
              </a:rPr>
              <a:t>(4) Nothing in this article shall prevent the State from making special provision in favour of women or children or for the advancement of any backward section of citizens.</a:t>
            </a:r>
          </a:p>
        </p:txBody>
      </p:sp>
    </p:spTree>
    <p:extLst>
      <p:ext uri="{BB962C8B-B14F-4D97-AF65-F5344CB8AC3E}">
        <p14:creationId xmlns:p14="http://schemas.microsoft.com/office/powerpoint/2010/main" val="3370331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endParaRPr lang="en-US" dirty="0"/>
          </a:p>
          <a:p>
            <a:pPr marL="36576" indent="0">
              <a:buNone/>
            </a:pPr>
            <a:r>
              <a:rPr lang="en-US" sz="5400" b="1" dirty="0" smtClean="0">
                <a:latin typeface="Calibri" pitchFamily="34" charset="0"/>
                <a:cs typeface="Calibri" pitchFamily="34" charset="0"/>
              </a:rPr>
              <a:t>Equity</a:t>
            </a:r>
          </a:p>
          <a:p>
            <a:pPr marL="36576" indent="0">
              <a:buNone/>
            </a:pPr>
            <a:endParaRPr lang="en-US" sz="3200" b="1" dirty="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Dictionary </a:t>
            </a:r>
            <a:r>
              <a:rPr lang="en-US" sz="3200" b="1" dirty="0">
                <a:latin typeface="Calibri" pitchFamily="34" charset="0"/>
                <a:cs typeface="Calibri" pitchFamily="34" charset="0"/>
              </a:rPr>
              <a:t>meaning: The quality of being fair and impartial</a:t>
            </a:r>
          </a:p>
          <a:p>
            <a:pPr marL="36576" indent="0">
              <a:buNone/>
            </a:pPr>
            <a:endParaRPr lang="en-US" sz="3200" b="1" dirty="0" smtClean="0">
              <a:latin typeface="Calibri" pitchFamily="34" charset="0"/>
              <a:cs typeface="Calibri" pitchFamily="34" charset="0"/>
            </a:endParaRPr>
          </a:p>
          <a:p>
            <a:pPr marL="36576" indent="0">
              <a:buNone/>
            </a:pPr>
            <a:r>
              <a:rPr lang="en-US" sz="3200" b="1" dirty="0" smtClean="0">
                <a:latin typeface="Calibri" pitchFamily="34" charset="0"/>
                <a:cs typeface="Calibri" pitchFamily="34" charset="0"/>
              </a:rPr>
              <a:t>Equity </a:t>
            </a:r>
            <a:r>
              <a:rPr lang="en-US" sz="3200" b="1" dirty="0">
                <a:latin typeface="Calibri" pitchFamily="34" charset="0"/>
                <a:cs typeface="Calibri" pitchFamily="34" charset="0"/>
              </a:rPr>
              <a:t>is what the good conscience of human being dictates</a:t>
            </a:r>
          </a:p>
          <a:p>
            <a:pPr marL="36576" indent="0">
              <a:buNone/>
            </a:pPr>
            <a:endParaRPr lang="en-US" dirty="0"/>
          </a:p>
        </p:txBody>
      </p:sp>
    </p:spTree>
    <p:extLst>
      <p:ext uri="{BB962C8B-B14F-4D97-AF65-F5344CB8AC3E}">
        <p14:creationId xmlns:p14="http://schemas.microsoft.com/office/powerpoint/2010/main" val="3146626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762000"/>
          </a:xfrm>
        </p:spPr>
        <p:txBody>
          <a:bodyPr>
            <a:normAutofit/>
          </a:bodyPr>
          <a:lstStyle/>
          <a:p>
            <a:r>
              <a:rPr lang="en-US" sz="4400" b="1" dirty="0">
                <a:latin typeface="Calibri" pitchFamily="34" charset="0"/>
                <a:cs typeface="Calibri" pitchFamily="34" charset="0"/>
              </a:rPr>
              <a:t>According to </a:t>
            </a:r>
            <a:r>
              <a:rPr lang="en-US" sz="4400" b="1" dirty="0" smtClean="0">
                <a:latin typeface="Calibri" pitchFamily="34" charset="0"/>
                <a:cs typeface="Calibri" pitchFamily="34" charset="0"/>
              </a:rPr>
              <a:t>Plato</a:t>
            </a:r>
            <a:endParaRPr lang="en-US" sz="4400" b="1" dirty="0">
              <a:latin typeface="Calibri" pitchFamily="34" charset="0"/>
              <a:cs typeface="Calibri" pitchFamily="34" charset="0"/>
            </a:endParaRP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1066800"/>
            <a:ext cx="4191000" cy="5562600"/>
          </a:xfrm>
        </p:spPr>
      </p:pic>
      <p:sp>
        <p:nvSpPr>
          <p:cNvPr id="4" name="Content Placeholder 3"/>
          <p:cNvSpPr>
            <a:spLocks noGrp="1"/>
          </p:cNvSpPr>
          <p:nvPr>
            <p:ph sz="half" idx="2"/>
          </p:nvPr>
        </p:nvSpPr>
        <p:spPr>
          <a:xfrm>
            <a:off x="4648200" y="1295400"/>
            <a:ext cx="3886200" cy="5181600"/>
          </a:xfrm>
        </p:spPr>
        <p:txBody>
          <a:bodyPr/>
          <a:lstStyle/>
          <a:p>
            <a:pPr marL="36576" indent="0">
              <a:buNone/>
            </a:pPr>
            <a:endParaRPr lang="en-US" dirty="0" smtClean="0"/>
          </a:p>
          <a:p>
            <a:pPr marL="36576" indent="0">
              <a:buNone/>
            </a:pPr>
            <a:endParaRPr lang="en-US" dirty="0"/>
          </a:p>
          <a:p>
            <a:pPr marL="36576" indent="0">
              <a:buNone/>
            </a:pPr>
            <a:endParaRPr lang="en-US" dirty="0" smtClean="0"/>
          </a:p>
          <a:p>
            <a:pPr marL="36576" indent="0">
              <a:buNone/>
            </a:pPr>
            <a:r>
              <a:rPr lang="en-US" sz="3200" b="1" dirty="0" smtClean="0">
                <a:latin typeface="Calibri" pitchFamily="34" charset="0"/>
                <a:cs typeface="Calibri" pitchFamily="34" charset="0"/>
              </a:rPr>
              <a:t>Equity </a:t>
            </a:r>
            <a:r>
              <a:rPr lang="en-US" sz="3200" b="1" dirty="0">
                <a:latin typeface="Calibri" pitchFamily="34" charset="0"/>
                <a:cs typeface="Calibri" pitchFamily="34" charset="0"/>
              </a:rPr>
              <a:t>is a necessary element which ensures justice to the imperfect impact of legal rules.</a:t>
            </a:r>
          </a:p>
        </p:txBody>
      </p:sp>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553200"/>
          </a:xfrm>
        </p:spPr>
        <p:txBody>
          <a:bodyPr/>
          <a:lstStyle/>
          <a:p>
            <a:pPr marL="36576" indent="0">
              <a:buNone/>
            </a:pPr>
            <a:endParaRPr lang="en-US" dirty="0" smtClean="0"/>
          </a:p>
          <a:p>
            <a:pPr marL="36576" indent="0">
              <a:buNone/>
            </a:pPr>
            <a:endParaRPr lang="en-US" dirty="0"/>
          </a:p>
          <a:p>
            <a:pPr marL="36576" indent="0">
              <a:buNone/>
            </a:pPr>
            <a:r>
              <a:rPr lang="en-US" sz="3200" b="1" dirty="0" smtClean="0">
                <a:latin typeface="Calibri" pitchFamily="34" charset="0"/>
                <a:cs typeface="Calibri" pitchFamily="34" charset="0"/>
              </a:rPr>
              <a:t>In </a:t>
            </a:r>
            <a:r>
              <a:rPr lang="en-US" sz="3200" b="1" i="1" u="sng" dirty="0">
                <a:latin typeface="Calibri" pitchFamily="34" charset="0"/>
                <a:cs typeface="Calibri" pitchFamily="34" charset="0"/>
              </a:rPr>
              <a:t>Delhi Development Authority vs. Skipper Construction Company (1996)</a:t>
            </a:r>
            <a:r>
              <a:rPr lang="en-US" sz="3200" b="1" u="sng" dirty="0">
                <a:latin typeface="Calibri" pitchFamily="34" charset="0"/>
                <a:cs typeface="Calibri" pitchFamily="34" charset="0"/>
              </a:rPr>
              <a:t>, </a:t>
            </a:r>
            <a:r>
              <a:rPr lang="en-US" sz="3200" b="1" dirty="0">
                <a:latin typeface="Calibri" pitchFamily="34" charset="0"/>
                <a:cs typeface="Calibri" pitchFamily="34" charset="0"/>
              </a:rPr>
              <a:t>the Supreme Court observed that the jurisdiction and power of Supreme Court to make orders to do complete justice is exercised to meet the situations which ensure justice is exercised to meet the situations which cannot be effectively dealt with under the existing law.</a:t>
            </a:r>
          </a:p>
        </p:txBody>
      </p:sp>
    </p:spTree>
    <p:extLst>
      <p:ext uri="{BB962C8B-B14F-4D97-AF65-F5344CB8AC3E}">
        <p14:creationId xmlns:p14="http://schemas.microsoft.com/office/powerpoint/2010/main" val="1827795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197</TotalTime>
  <Words>1787</Words>
  <Application>Microsoft Office PowerPoint</Application>
  <PresentationFormat>On-screen Show (4:3)</PresentationFormat>
  <Paragraphs>143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According to Plato</vt:lpstr>
      <vt:lpstr>PowerPoint Presentation</vt:lpstr>
      <vt:lpstr>According to Aristotle</vt:lpstr>
      <vt:lpstr>PowerPoint Presentation</vt:lpstr>
      <vt:lpstr>PowerPoint Presentation</vt:lpstr>
      <vt:lpstr>According to Blackstone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c:creator>
  <cp:lastModifiedBy>Su</cp:lastModifiedBy>
  <cp:revision>16</cp:revision>
  <dcterms:created xsi:type="dcterms:W3CDTF">2018-05-09T05:03:53Z</dcterms:created>
  <dcterms:modified xsi:type="dcterms:W3CDTF">2018-05-10T07:13:47Z</dcterms:modified>
</cp:coreProperties>
</file>