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7" r:id="rId4"/>
    <p:sldId id="266" r:id="rId5"/>
    <p:sldId id="265" r:id="rId6"/>
    <p:sldId id="264" r:id="rId7"/>
    <p:sldId id="263" r:id="rId8"/>
    <p:sldId id="262" r:id="rId9"/>
    <p:sldId id="261" r:id="rId10"/>
    <p:sldId id="258" r:id="rId11"/>
    <p:sldId id="260" r:id="rId12"/>
    <p:sldId id="259" r:id="rId13"/>
    <p:sldId id="257" r:id="rId14"/>
    <p:sldId id="269" r:id="rId15"/>
    <p:sldId id="270" r:id="rId16"/>
    <p:sldId id="271" r:id="rId17"/>
    <p:sldId id="272" r:id="rId18"/>
    <p:sldId id="273" r:id="rId19"/>
    <p:sldId id="274" r:id="rId20"/>
    <p:sldId id="275" r:id="rId21"/>
    <p:sldId id="276" r:id="rId22"/>
    <p:sldId id="277"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6/27/2018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
                                            <p:txEl>
                                              <p:pRg st="0" end="0"/>
                                            </p:txEl>
                                          </p:spTgt>
                                        </p:tgtEl>
                                      </p:cBhvr>
                                    </p:animEffect>
                                  </p:childTnLst>
                                </p:cTn>
                              </p:par>
                            </p:childTnLst>
                          </p:cTn>
                        </p:par>
                        <p:par>
                          <p:cTn id="12" fill="hold">
                            <p:stCondLst>
                              <p:cond delay="9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25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7" dur="25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3">
                                            <p:txEl>
                                              <p:pRg st="1" end="1"/>
                                            </p:txEl>
                                          </p:spTgt>
                                        </p:tgtEl>
                                      </p:cBhvr>
                                    </p:animEffect>
                                  </p:childTnLst>
                                </p:cTn>
                              </p:par>
                            </p:childTnLst>
                          </p:cTn>
                        </p:par>
                        <p:par>
                          <p:cTn id="20" fill="hold">
                            <p:stCondLst>
                              <p:cond delay="14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5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5" dur="25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
                                            <p:txEl>
                                              <p:pRg st="2" end="2"/>
                                            </p:txEl>
                                          </p:spTgt>
                                        </p:tgtEl>
                                      </p:cBhvr>
                                    </p:animEffect>
                                  </p:childTnLst>
                                </p:cTn>
                              </p:par>
                            </p:childTnLst>
                          </p:cTn>
                        </p:par>
                        <p:par>
                          <p:cTn id="28" fill="hold">
                            <p:stCondLst>
                              <p:cond delay="18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5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3" dur="25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3">
                                            <p:txEl>
                                              <p:pRg st="3" end="3"/>
                                            </p:txEl>
                                          </p:spTgt>
                                        </p:tgtEl>
                                      </p:cBhvr>
                                    </p:animEffect>
                                  </p:childTnLst>
                                </p:cTn>
                              </p:par>
                            </p:childTnLst>
                          </p:cTn>
                        </p:par>
                        <p:par>
                          <p:cTn id="36" fill="hold">
                            <p:stCondLst>
                              <p:cond delay="23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25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1" dur="25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
                        </p:tgtEl>
                        <p:attrNameLst>
                          <p:attrName>ppt_y</p:attrName>
                        </p:attrNameLst>
                      </p:cBhvr>
                      <p:tavLst>
                        <p:tav tm="0">
                          <p:val>
                            <p:strVal val="#ppt_y"/>
                          </p:val>
                        </p:tav>
                        <p:tav tm="100000">
                          <p:val>
                            <p:strVal val="#ppt_y"/>
                          </p:val>
                        </p:tav>
                      </p:tavLst>
                    </p:anim>
                    <p:anim calcmode="lin" valueType="num">
                      <p:cBhvr>
                        <p:cTn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
                        </p:tgtEl>
                      </p:cBhvr>
                    </p:animEffect>
                  </p:childTnLst>
                </p:cTn>
              </p:par>
            </p:tnLst>
          </p:tmpl>
          <p:tmpl lvl="2">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
                        </p:tgtEl>
                        <p:attrNameLst>
                          <p:attrName>ppt_y</p:attrName>
                        </p:attrNameLst>
                      </p:cBhvr>
                      <p:tavLst>
                        <p:tav tm="0">
                          <p:val>
                            <p:strVal val="#ppt_y"/>
                          </p:val>
                        </p:tav>
                        <p:tav tm="100000">
                          <p:val>
                            <p:strVal val="#ppt_y"/>
                          </p:val>
                        </p:tav>
                      </p:tavLst>
                    </p:anim>
                    <p:anim calcmode="lin" valueType="num">
                      <p:cBhvr>
                        <p:cTn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
                        </p:tgtEl>
                      </p:cBhvr>
                    </p:animEffect>
                  </p:childTnLst>
                </p:cTn>
              </p:par>
            </p:tnLst>
          </p:tmpl>
          <p:tmpl lvl="3">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
                        </p:tgtEl>
                        <p:attrNameLst>
                          <p:attrName>ppt_y</p:attrName>
                        </p:attrNameLst>
                      </p:cBhvr>
                      <p:tavLst>
                        <p:tav tm="0">
                          <p:val>
                            <p:strVal val="#ppt_y"/>
                          </p:val>
                        </p:tav>
                        <p:tav tm="100000">
                          <p:val>
                            <p:strVal val="#ppt_y"/>
                          </p:val>
                        </p:tav>
                      </p:tavLst>
                    </p:anim>
                    <p:anim calcmode="lin" valueType="num">
                      <p:cBhvr>
                        <p:cTn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
                        </p:tgtEl>
                      </p:cBhvr>
                    </p:animEffect>
                  </p:childTnLst>
                </p:cTn>
              </p:par>
            </p:tnLst>
          </p:tmpl>
          <p:tmpl lvl="4">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
                        </p:tgtEl>
                        <p:attrNameLst>
                          <p:attrName>ppt_y</p:attrName>
                        </p:attrNameLst>
                      </p:cBhvr>
                      <p:tavLst>
                        <p:tav tm="0">
                          <p:val>
                            <p:strVal val="#ppt_y"/>
                          </p:val>
                        </p:tav>
                        <p:tav tm="100000">
                          <p:val>
                            <p:strVal val="#ppt_y"/>
                          </p:val>
                        </p:tav>
                      </p:tavLst>
                    </p:anim>
                    <p:anim calcmode="lin" valueType="num">
                      <p:cBhvr>
                        <p:cTn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
                        </p:tgtEl>
                      </p:cBhvr>
                    </p:animEffect>
                  </p:childTnLst>
                </p:cTn>
              </p:par>
            </p:tnLst>
          </p:tmpl>
          <p:tmpl lvl="5">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
                        </p:tgtEl>
                        <p:attrNameLst>
                          <p:attrName>ppt_y</p:attrName>
                        </p:attrNameLst>
                      </p:cBhvr>
                      <p:tavLst>
                        <p:tav tm="0">
                          <p:val>
                            <p:strVal val="#ppt_y"/>
                          </p:val>
                        </p:tav>
                        <p:tav tm="100000">
                          <p:val>
                            <p:strVal val="#ppt_y"/>
                          </p:val>
                        </p:tav>
                      </p:tavLst>
                    </p:anim>
                    <p:anim calcmode="lin" valueType="num">
                      <p:cBhvr>
                        <p:cTn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6/27/2018</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6/27/2018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245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lstStyle/>
          <a:p>
            <a:pPr marL="36576" indent="0">
              <a:buNone/>
            </a:pPr>
            <a:endParaRPr lang="en-US" sz="3200" b="1" dirty="0">
              <a:latin typeface="Calibri" pitchFamily="34" charset="0"/>
              <a:cs typeface="Calibri" pitchFamily="34" charset="0"/>
            </a:endParaRPr>
          </a:p>
          <a:p>
            <a:pPr marL="36576" indent="0">
              <a:buNone/>
            </a:pPr>
            <a:r>
              <a:rPr lang="en-US" sz="3200" b="1" u="sng" dirty="0" smtClean="0">
                <a:latin typeface="Calibri" pitchFamily="34" charset="0"/>
                <a:cs typeface="Calibri" pitchFamily="34" charset="0"/>
              </a:rPr>
              <a:t>Point to be noted</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If </a:t>
            </a:r>
            <a:r>
              <a:rPr lang="en-US" sz="3200" b="1" dirty="0">
                <a:latin typeface="Calibri" pitchFamily="34" charset="0"/>
                <a:cs typeface="Calibri" pitchFamily="34" charset="0"/>
              </a:rPr>
              <a:t>the contract is not executed or buyer becomes insolvent and both seller and buyer agree to alter the contract will reconvert the contract to same position as it was before the agreement. </a:t>
            </a:r>
            <a:endParaRPr lang="en-US" sz="3200" b="1" dirty="0" smtClean="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Decision </a:t>
            </a:r>
            <a:r>
              <a:rPr lang="en-US" sz="3200" b="1" dirty="0">
                <a:latin typeface="Calibri" pitchFamily="34" charset="0"/>
                <a:cs typeface="Calibri" pitchFamily="34" charset="0"/>
              </a:rPr>
              <a:t>of parties is sufficient cause for </a:t>
            </a:r>
            <a:r>
              <a:rPr lang="en-US" sz="3200" b="1" dirty="0" smtClean="0">
                <a:latin typeface="Calibri" pitchFamily="34" charset="0"/>
                <a:cs typeface="Calibri" pitchFamily="34" charset="0"/>
              </a:rPr>
              <a:t>re-conversion.</a:t>
            </a:r>
            <a:endParaRPr lang="en-US" sz="3200" b="1" dirty="0">
              <a:latin typeface="Calibri" pitchFamily="34" charset="0"/>
              <a:cs typeface="Calibri" pitchFamily="34" charset="0"/>
            </a:endParaRPr>
          </a:p>
          <a:p>
            <a:pPr marL="36576" indent="0">
              <a:buNone/>
            </a:pPr>
            <a:endParaRPr lang="en-US" dirty="0"/>
          </a:p>
        </p:txBody>
      </p:sp>
    </p:spTree>
    <p:extLst>
      <p:ext uri="{BB962C8B-B14F-4D97-AF65-F5344CB8AC3E}">
        <p14:creationId xmlns:p14="http://schemas.microsoft.com/office/powerpoint/2010/main" val="836395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lstStyle/>
          <a:p>
            <a:pPr marL="36576" indent="0">
              <a:buNone/>
            </a:pPr>
            <a:endParaRPr lang="en-US" dirty="0" smtClean="0"/>
          </a:p>
          <a:p>
            <a:pPr marL="36576" indent="0">
              <a:buNone/>
            </a:pPr>
            <a:r>
              <a:rPr lang="en-US" sz="3200" b="1" u="sng" dirty="0" smtClean="0">
                <a:latin typeface="Calibri" pitchFamily="34" charset="0"/>
                <a:cs typeface="Calibri" pitchFamily="34" charset="0"/>
              </a:rPr>
              <a:t>(ii</a:t>
            </a:r>
            <a:r>
              <a:rPr lang="en-US" sz="3200" b="1" u="sng" dirty="0">
                <a:latin typeface="Calibri" pitchFamily="34" charset="0"/>
                <a:cs typeface="Calibri" pitchFamily="34" charset="0"/>
              </a:rPr>
              <a:t>) </a:t>
            </a:r>
            <a:r>
              <a:rPr lang="en-US" sz="3200" b="1" u="sng" dirty="0" err="1">
                <a:latin typeface="Calibri" pitchFamily="34" charset="0"/>
                <a:cs typeface="Calibri" pitchFamily="34" charset="0"/>
              </a:rPr>
              <a:t>Executory</a:t>
            </a:r>
            <a:r>
              <a:rPr lang="en-US" sz="3200" b="1" u="sng" dirty="0">
                <a:latin typeface="Calibri" pitchFamily="34" charset="0"/>
                <a:cs typeface="Calibri" pitchFamily="34" charset="0"/>
              </a:rPr>
              <a:t> </a:t>
            </a:r>
            <a:r>
              <a:rPr lang="en-US" sz="3200" b="1" u="sng" dirty="0" smtClean="0">
                <a:latin typeface="Calibri" pitchFamily="34" charset="0"/>
                <a:cs typeface="Calibri" pitchFamily="34" charset="0"/>
              </a:rPr>
              <a:t>contracts</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A contract that has been fully performed by one party but not by the other party is classified as an </a:t>
            </a:r>
            <a:r>
              <a:rPr lang="en-US" sz="3200" b="1" dirty="0" err="1" smtClean="0">
                <a:latin typeface="Calibri" pitchFamily="34" charset="0"/>
                <a:cs typeface="Calibri" pitchFamily="34" charset="0"/>
              </a:rPr>
              <a:t>executory</a:t>
            </a:r>
            <a:r>
              <a:rPr lang="en-US" sz="3200" b="1" dirty="0" smtClean="0">
                <a:latin typeface="Calibri" pitchFamily="34" charset="0"/>
                <a:cs typeface="Calibri" pitchFamily="34" charset="0"/>
              </a:rPr>
              <a:t> contract.</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It has two form:</a:t>
            </a: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1. Assignment </a:t>
            </a:r>
            <a:r>
              <a:rPr lang="en-US" sz="3200" b="1" dirty="0">
                <a:latin typeface="Calibri" pitchFamily="34" charset="0"/>
                <a:cs typeface="Calibri" pitchFamily="34" charset="0"/>
              </a:rPr>
              <a:t>of future </a:t>
            </a:r>
            <a:r>
              <a:rPr lang="en-US" sz="3200" b="1" dirty="0" smtClean="0">
                <a:latin typeface="Calibri" pitchFamily="34" charset="0"/>
                <a:cs typeface="Calibri" pitchFamily="34" charset="0"/>
              </a:rPr>
              <a:t>property</a:t>
            </a:r>
          </a:p>
          <a:p>
            <a:pPr marL="36576" indent="0">
              <a:buNone/>
            </a:pPr>
            <a:r>
              <a:rPr lang="en-US" sz="3200" b="1" dirty="0">
                <a:latin typeface="Calibri" pitchFamily="34" charset="0"/>
                <a:cs typeface="Calibri" pitchFamily="34" charset="0"/>
              </a:rPr>
              <a:t>2. Agreement for a transfer</a:t>
            </a:r>
            <a:endParaRPr lang="en-US" sz="3200" b="1" dirty="0" smtClean="0">
              <a:latin typeface="Calibri" pitchFamily="34" charset="0"/>
              <a:cs typeface="Calibri" pitchFamily="34" charset="0"/>
            </a:endParaRPr>
          </a:p>
          <a:p>
            <a:pPr marL="36576" indent="0">
              <a:buNone/>
            </a:pPr>
            <a:endParaRPr lang="en-US" dirty="0"/>
          </a:p>
          <a:p>
            <a:pPr marL="36576" indent="0">
              <a:buNone/>
            </a:pPr>
            <a:endParaRPr lang="en-US" dirty="0" smtClean="0"/>
          </a:p>
          <a:p>
            <a:pPr marL="36576" indent="0">
              <a:buNone/>
            </a:pPr>
            <a:endParaRPr lang="en-US" dirty="0"/>
          </a:p>
          <a:p>
            <a:pPr marL="36576" indent="0">
              <a:buNone/>
            </a:pPr>
            <a:endParaRPr lang="en-US" dirty="0"/>
          </a:p>
        </p:txBody>
      </p:sp>
    </p:spTree>
    <p:extLst>
      <p:ext uri="{BB962C8B-B14F-4D97-AF65-F5344CB8AC3E}">
        <p14:creationId xmlns:p14="http://schemas.microsoft.com/office/powerpoint/2010/main" val="836395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lstStyle/>
          <a:p>
            <a:pPr marL="36576" indent="0">
              <a:buNone/>
            </a:pPr>
            <a:endParaRPr lang="en-US" dirty="0" smtClean="0"/>
          </a:p>
          <a:p>
            <a:pPr marL="36576" indent="0">
              <a:buNone/>
            </a:pPr>
            <a:r>
              <a:rPr lang="en-US" sz="3200" b="1" u="sng" dirty="0" smtClean="0">
                <a:latin typeface="Calibri" pitchFamily="34" charset="0"/>
                <a:cs typeface="Calibri" pitchFamily="34" charset="0"/>
              </a:rPr>
              <a:t>1. Assignment </a:t>
            </a:r>
            <a:r>
              <a:rPr lang="en-US" sz="3200" b="1" u="sng" dirty="0">
                <a:latin typeface="Calibri" pitchFamily="34" charset="0"/>
                <a:cs typeface="Calibri" pitchFamily="34" charset="0"/>
              </a:rPr>
              <a:t>of future </a:t>
            </a:r>
            <a:r>
              <a:rPr lang="en-US" sz="3200" b="1" u="sng" dirty="0" smtClean="0">
                <a:latin typeface="Calibri" pitchFamily="34" charset="0"/>
                <a:cs typeface="Calibri" pitchFamily="34" charset="0"/>
              </a:rPr>
              <a:t>property</a:t>
            </a: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A person is entitled to enter into a contract regarding any goods, services or properties which is not available in the time of entering into the contract but it will be available in a future date.</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When the subject matter of the contract comes into existence, the contract becomes executed.</a:t>
            </a:r>
          </a:p>
          <a:p>
            <a:pPr marL="36576" indent="0">
              <a:buNone/>
            </a:pPr>
            <a:endParaRPr lang="en-US" dirty="0" smtClean="0"/>
          </a:p>
          <a:p>
            <a:pPr marL="36576" indent="0">
              <a:buNone/>
            </a:pPr>
            <a:endParaRPr lang="en-US" dirty="0" smtClean="0"/>
          </a:p>
          <a:p>
            <a:pPr marL="36576" indent="0">
              <a:buNone/>
            </a:pPr>
            <a:endParaRPr lang="en-US" dirty="0"/>
          </a:p>
          <a:p>
            <a:pPr marL="36576" indent="0">
              <a:buNone/>
            </a:pPr>
            <a:endParaRPr lang="en-US" dirty="0" smtClean="0"/>
          </a:p>
          <a:p>
            <a:pPr marL="36576" indent="0">
              <a:buNone/>
            </a:pPr>
            <a:endParaRPr lang="en-US" dirty="0"/>
          </a:p>
        </p:txBody>
      </p:sp>
    </p:spTree>
    <p:extLst>
      <p:ext uri="{BB962C8B-B14F-4D97-AF65-F5344CB8AC3E}">
        <p14:creationId xmlns:p14="http://schemas.microsoft.com/office/powerpoint/2010/main" val="836395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normAutofit/>
          </a:bodyPr>
          <a:lstStyle/>
          <a:p>
            <a:pPr marL="36576" indent="0">
              <a:buNone/>
            </a:pPr>
            <a:endParaRPr lang="en-US" sz="3200" b="1" dirty="0" smtClean="0">
              <a:latin typeface="Calibri" pitchFamily="34" charset="0"/>
              <a:cs typeface="Calibri" pitchFamily="34" charset="0"/>
            </a:endParaRPr>
          </a:p>
          <a:p>
            <a:pPr marL="36576" indent="0">
              <a:buNone/>
            </a:pPr>
            <a:r>
              <a:rPr lang="en-US" sz="3200" b="1" i="1" u="sng" dirty="0" smtClean="0">
                <a:latin typeface="Calibri" pitchFamily="34" charset="0"/>
                <a:cs typeface="Calibri" pitchFamily="34" charset="0"/>
              </a:rPr>
              <a:t>Holroyd </a:t>
            </a:r>
            <a:r>
              <a:rPr lang="en-US" sz="3200" b="1" i="1" u="sng" dirty="0">
                <a:latin typeface="Calibri" pitchFamily="34" charset="0"/>
                <a:cs typeface="Calibri" pitchFamily="34" charset="0"/>
              </a:rPr>
              <a:t>v </a:t>
            </a:r>
            <a:r>
              <a:rPr lang="en-US" sz="3200" b="1" i="1" u="sng" dirty="0" smtClean="0">
                <a:latin typeface="Calibri" pitchFamily="34" charset="0"/>
                <a:cs typeface="Calibri" pitchFamily="34" charset="0"/>
              </a:rPr>
              <a:t>Marshall, </a:t>
            </a:r>
            <a:r>
              <a:rPr lang="en-US" sz="3200" b="1" i="1" u="sng" dirty="0">
                <a:latin typeface="Calibri" pitchFamily="34" charset="0"/>
                <a:cs typeface="Calibri" pitchFamily="34" charset="0"/>
              </a:rPr>
              <a:t>(1862)</a:t>
            </a: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“A” transferred his machinery to “P”, who should hold it in trust for “H”. Machinery which was subject of transfer included the machinery in the mill and also the one that would be purchased and added thereto or substituted for the present one. </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New machinery was added thereafter. The point of dispute was whether H could claim it, or the execution creditor of A (P) could claim it.</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83639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lstStyle/>
          <a:p>
            <a:pPr marL="36576" indent="0">
              <a:buNone/>
            </a:pPr>
            <a:endParaRPr lang="en-US" dirty="0" smtClean="0"/>
          </a:p>
          <a:p>
            <a:pPr marL="36576" indent="0">
              <a:buNone/>
            </a:pPr>
            <a:endParaRPr lang="en-US" dirty="0"/>
          </a:p>
          <a:p>
            <a:pPr marL="36576" indent="0">
              <a:buNone/>
            </a:pPr>
            <a:endParaRPr lang="en-US" dirty="0" smtClean="0"/>
          </a:p>
          <a:p>
            <a:pPr marL="36576" indent="0">
              <a:buNone/>
            </a:pPr>
            <a:r>
              <a:rPr lang="en-US" sz="3200" b="1" dirty="0" smtClean="0">
                <a:latin typeface="Calibri" pitchFamily="34" charset="0"/>
                <a:cs typeface="Calibri" pitchFamily="34" charset="0"/>
              </a:rPr>
              <a:t>It was held that H’s claim would prevail over that of the execution creditor (P), as H obtained an equitable title as soon as the new machinery was added to the old.</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3603506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lstStyle/>
          <a:p>
            <a:pPr marL="36576" indent="0">
              <a:buNone/>
            </a:pPr>
            <a:endParaRPr lang="en-US" u="sng" dirty="0" smtClean="0"/>
          </a:p>
          <a:p>
            <a:pPr marL="36576" indent="0">
              <a:buNone/>
            </a:pPr>
            <a:r>
              <a:rPr lang="en-US" sz="3200" b="1" u="sng" dirty="0" smtClean="0">
                <a:latin typeface="Calibri" pitchFamily="34" charset="0"/>
                <a:cs typeface="Calibri" pitchFamily="34" charset="0"/>
              </a:rPr>
              <a:t>2</a:t>
            </a:r>
            <a:r>
              <a:rPr lang="en-US" sz="3200" b="1" u="sng" dirty="0">
                <a:latin typeface="Calibri" pitchFamily="34" charset="0"/>
                <a:cs typeface="Calibri" pitchFamily="34" charset="0"/>
              </a:rPr>
              <a:t>. Agreement for a </a:t>
            </a:r>
            <a:r>
              <a:rPr lang="en-US" sz="3200" b="1" u="sng" dirty="0" smtClean="0">
                <a:latin typeface="Calibri" pitchFamily="34" charset="0"/>
                <a:cs typeface="Calibri" pitchFamily="34" charset="0"/>
              </a:rPr>
              <a:t>transfer</a:t>
            </a:r>
          </a:p>
          <a:p>
            <a:pPr marL="36576" indent="0">
              <a:buNone/>
            </a:pPr>
            <a:endParaRPr lang="en-US" sz="3200" b="1" u="sng"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A lease agreement did not by itself create any legal right at Common law.  Unless and until the execution of deed, no legal rights lost or created between them.</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But equity could not tolerate this unjust position. It therefore conferred an equitable tile upon the person having the lease agreement in his favour.</a:t>
            </a:r>
            <a:endParaRPr lang="en-US" sz="3200" b="1" dirty="0">
              <a:latin typeface="Calibri" pitchFamily="34" charset="0"/>
              <a:cs typeface="Calibri" pitchFamily="34" charset="0"/>
            </a:endParaRPr>
          </a:p>
          <a:p>
            <a:pPr marL="36576" indent="0">
              <a:buNone/>
            </a:pPr>
            <a:endParaRPr lang="en-US" dirty="0" smtClean="0"/>
          </a:p>
          <a:p>
            <a:pPr marL="36576" indent="0">
              <a:buNone/>
            </a:pPr>
            <a:endParaRPr lang="en-US" dirty="0"/>
          </a:p>
        </p:txBody>
      </p:sp>
    </p:spTree>
    <p:extLst>
      <p:ext uri="{BB962C8B-B14F-4D97-AF65-F5344CB8AC3E}">
        <p14:creationId xmlns:p14="http://schemas.microsoft.com/office/powerpoint/2010/main" val="3603506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lstStyle/>
          <a:p>
            <a:pPr marL="36576" indent="0">
              <a:buNone/>
            </a:pPr>
            <a:endParaRPr lang="en-US" dirty="0" smtClean="0"/>
          </a:p>
          <a:p>
            <a:pPr marL="36576" indent="0">
              <a:buNone/>
            </a:pPr>
            <a:endParaRPr lang="en-US" dirty="0"/>
          </a:p>
          <a:p>
            <a:pPr marL="36576" indent="0">
              <a:buNone/>
            </a:pPr>
            <a:endParaRPr lang="en-US" dirty="0" smtClean="0"/>
          </a:p>
          <a:p>
            <a:pPr marL="36576" indent="0">
              <a:buNone/>
            </a:pPr>
            <a:r>
              <a:rPr lang="en-US" sz="3200" b="1" i="1" u="sng" dirty="0" smtClean="0">
                <a:latin typeface="Calibri" pitchFamily="34" charset="0"/>
                <a:cs typeface="Calibri" pitchFamily="34" charset="0"/>
              </a:rPr>
              <a:t>Walsh </a:t>
            </a:r>
            <a:r>
              <a:rPr lang="en-US" sz="3200" b="1" i="1" u="sng" dirty="0">
                <a:latin typeface="Calibri" pitchFamily="34" charset="0"/>
                <a:cs typeface="Calibri" pitchFamily="34" charset="0"/>
              </a:rPr>
              <a:t>v </a:t>
            </a:r>
            <a:r>
              <a:rPr lang="en-US" sz="3200" b="1" i="1" u="sng" dirty="0" smtClean="0">
                <a:latin typeface="Calibri" pitchFamily="34" charset="0"/>
                <a:cs typeface="Calibri" pitchFamily="34" charset="0"/>
              </a:rPr>
              <a:t>Lonsdale, </a:t>
            </a:r>
            <a:r>
              <a:rPr lang="en-US" sz="3200" b="1" i="1" u="sng" dirty="0">
                <a:latin typeface="Calibri" pitchFamily="34" charset="0"/>
                <a:cs typeface="Calibri" pitchFamily="34" charset="0"/>
              </a:rPr>
              <a:t>(1882</a:t>
            </a:r>
            <a:r>
              <a:rPr lang="en-US" sz="3200" b="1" i="1" u="sng" dirty="0" smtClean="0">
                <a:latin typeface="Calibri" pitchFamily="34" charset="0"/>
                <a:cs typeface="Calibri" pitchFamily="34" charset="0"/>
              </a:rPr>
              <a:t>)</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It was decided that an agreement for lease could be treated as a lease in equity.</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3603506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normAutofit/>
          </a:bodyPr>
          <a:lstStyle/>
          <a:p>
            <a:pPr marL="36576" indent="0">
              <a:buNone/>
            </a:pPr>
            <a:r>
              <a:rPr lang="en-US" sz="3200" b="1" u="sng" dirty="0" smtClean="0">
                <a:latin typeface="Calibri" pitchFamily="34" charset="0"/>
                <a:cs typeface="Calibri" pitchFamily="34" charset="0"/>
              </a:rPr>
              <a:t>Conditions</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In order that the doctrine may operate with full force, the following conditions must be fulfilled:</a:t>
            </a:r>
          </a:p>
          <a:p>
            <a:pPr marL="36576" indent="0">
              <a:buNone/>
            </a:pPr>
            <a:r>
              <a:rPr lang="en-US" sz="3200" b="1" dirty="0" smtClean="0">
                <a:latin typeface="Calibri" pitchFamily="34" charset="0"/>
                <a:cs typeface="Calibri" pitchFamily="34" charset="0"/>
              </a:rPr>
              <a:t>1. A contract to transfer a legal title must exist.</a:t>
            </a:r>
          </a:p>
          <a:p>
            <a:pPr marL="36576" indent="0">
              <a:buNone/>
            </a:pPr>
            <a:r>
              <a:rPr lang="en-US" sz="3200" b="1" dirty="0" smtClean="0">
                <a:latin typeface="Calibri" pitchFamily="34" charset="0"/>
                <a:cs typeface="Calibri" pitchFamily="34" charset="0"/>
              </a:rPr>
              <a:t>2. It should be capable of being proved, either by some acts of part-performance or by writing.</a:t>
            </a:r>
          </a:p>
          <a:p>
            <a:pPr marL="36576" indent="0">
              <a:buNone/>
            </a:pPr>
            <a:r>
              <a:rPr lang="en-US" sz="3200" b="1" dirty="0" smtClean="0">
                <a:latin typeface="Calibri" pitchFamily="34" charset="0"/>
                <a:cs typeface="Calibri" pitchFamily="34" charset="0"/>
              </a:rPr>
              <a:t>3. It should be capable of specific performance</a:t>
            </a:r>
          </a:p>
          <a:p>
            <a:pPr marL="36576" indent="0">
              <a:buNone/>
            </a:pPr>
            <a:r>
              <a:rPr lang="en-US" sz="3200" b="1" dirty="0" smtClean="0">
                <a:latin typeface="Calibri" pitchFamily="34" charset="0"/>
                <a:cs typeface="Calibri" pitchFamily="34" charset="0"/>
              </a:rPr>
              <a:t>4. The suit should be filed within prescribed time.</a:t>
            </a:r>
          </a:p>
          <a:p>
            <a:pPr marL="36576" indent="0">
              <a:buNone/>
            </a:pPr>
            <a:r>
              <a:rPr lang="en-US" sz="3200" b="1" dirty="0" smtClean="0">
                <a:latin typeface="Calibri" pitchFamily="34" charset="0"/>
                <a:cs typeface="Calibri" pitchFamily="34" charset="0"/>
              </a:rPr>
              <a:t>5. The title so sought to be acquired must have support at law.</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3603506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lstStyle/>
          <a:p>
            <a:pPr marL="36576" indent="0">
              <a:buNone/>
            </a:pPr>
            <a:endParaRPr lang="en-US" dirty="0" smtClean="0"/>
          </a:p>
          <a:p>
            <a:pPr marL="36576" indent="0">
              <a:buNone/>
            </a:pPr>
            <a:r>
              <a:rPr lang="en-US" sz="3200" b="1" u="sng" dirty="0" smtClean="0">
                <a:latin typeface="Calibri" pitchFamily="34" charset="0"/>
                <a:cs typeface="Calibri" pitchFamily="34" charset="0"/>
              </a:rPr>
              <a:t>(</a:t>
            </a:r>
            <a:r>
              <a:rPr lang="en-US" sz="3200" b="1" u="sng" dirty="0">
                <a:latin typeface="Calibri" pitchFamily="34" charset="0"/>
                <a:cs typeface="Calibri" pitchFamily="34" charset="0"/>
              </a:rPr>
              <a:t>iii) Doctrine of part </a:t>
            </a:r>
            <a:r>
              <a:rPr lang="en-US" sz="3200" b="1" u="sng" dirty="0" smtClean="0">
                <a:latin typeface="Calibri" pitchFamily="34" charset="0"/>
                <a:cs typeface="Calibri" pitchFamily="34" charset="0"/>
              </a:rPr>
              <a:t>performance</a:t>
            </a:r>
          </a:p>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Part-Performance doctrine is an equitable principle that allows a court to recognize and enforce an oral contract despite its legal deficiencies. It provides a way around the statutory bar to the enforcement of an oral contract. By applying the part performance doctrine, a party can establish the existence of a contract despite the lack of any written evidence. </a:t>
            </a:r>
          </a:p>
          <a:p>
            <a:pPr marL="36576" indent="0">
              <a:buNone/>
            </a:pPr>
            <a:endParaRPr lang="en-US" dirty="0"/>
          </a:p>
        </p:txBody>
      </p:sp>
    </p:spTree>
    <p:extLst>
      <p:ext uri="{BB962C8B-B14F-4D97-AF65-F5344CB8AC3E}">
        <p14:creationId xmlns:p14="http://schemas.microsoft.com/office/powerpoint/2010/main" val="3603506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normAutofit lnSpcReduction="10000"/>
          </a:bodyPr>
          <a:lstStyle/>
          <a:p>
            <a:pPr marL="36576" indent="0">
              <a:buNone/>
            </a:pPr>
            <a:r>
              <a:rPr lang="en-US" sz="3200" b="1" dirty="0" smtClean="0">
                <a:latin typeface="Calibri" pitchFamily="34" charset="0"/>
                <a:cs typeface="Calibri" pitchFamily="34" charset="0"/>
              </a:rPr>
              <a:t>Generally</a:t>
            </a:r>
            <a:r>
              <a:rPr lang="en-US" sz="3200" b="1" dirty="0">
                <a:latin typeface="Calibri" pitchFamily="34" charset="0"/>
                <a:cs typeface="Calibri" pitchFamily="34" charset="0"/>
              </a:rPr>
              <a:t>, without written evidence a contract does not satisfy the formal requirements set by legislatures under their statutes of frauds. The doctrine of part performance is an exception to this</a:t>
            </a:r>
            <a:r>
              <a:rPr lang="en-US" sz="3200" b="1" dirty="0" smtClean="0">
                <a:latin typeface="Calibri" pitchFamily="34" charset="0"/>
                <a:cs typeface="Calibri" pitchFamily="34" charset="0"/>
              </a:rPr>
              <a:t>.</a:t>
            </a:r>
          </a:p>
          <a:p>
            <a:pPr marL="36576" indent="0">
              <a:buNone/>
            </a:pPr>
            <a:endParaRPr lang="en-US" dirty="0"/>
          </a:p>
          <a:p>
            <a:pPr marL="36576" indent="0">
              <a:buNone/>
            </a:pPr>
            <a:r>
              <a:rPr lang="en-US" sz="3200" b="1" dirty="0" smtClean="0">
                <a:latin typeface="Calibri" pitchFamily="34" charset="0"/>
                <a:cs typeface="Calibri" pitchFamily="34" charset="0"/>
              </a:rPr>
              <a:t>In case of land transaction if a party pays part of the consideration and agrees to pay rest part in a future date:</a:t>
            </a:r>
          </a:p>
          <a:p>
            <a:pPr marL="36576" indent="0">
              <a:buNone/>
            </a:pPr>
            <a:r>
              <a:rPr lang="en-US" sz="3200" b="1" dirty="0" smtClean="0">
                <a:latin typeface="Calibri" pitchFamily="34" charset="0"/>
                <a:cs typeface="Calibri" pitchFamily="34" charset="0"/>
              </a:rPr>
              <a:t>1. There is nothing to prevent the second party from claiming the balance at a future date.</a:t>
            </a:r>
          </a:p>
          <a:p>
            <a:pPr marL="36576" indent="0">
              <a:buNone/>
            </a:pPr>
            <a:r>
              <a:rPr lang="en-US" sz="3200" b="1" dirty="0" smtClean="0">
                <a:latin typeface="Calibri" pitchFamily="34" charset="0"/>
                <a:cs typeface="Calibri" pitchFamily="34" charset="0"/>
              </a:rPr>
              <a:t>2. The first party is bound equally to pay the rest amount.</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3603506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normAutofit/>
          </a:bodyPr>
          <a:lstStyle/>
          <a:p>
            <a:pPr marL="36576" indent="0">
              <a:buNone/>
            </a:pPr>
            <a:r>
              <a:rPr lang="en-US" sz="9600" b="1" dirty="0">
                <a:latin typeface="Calibri" pitchFamily="34" charset="0"/>
                <a:cs typeface="Calibri" pitchFamily="34" charset="0"/>
              </a:rPr>
              <a:t>Equity looks on that, as done which ought to be done</a:t>
            </a:r>
          </a:p>
        </p:txBody>
      </p:sp>
    </p:spTree>
    <p:extLst>
      <p:ext uri="{BB962C8B-B14F-4D97-AF65-F5344CB8AC3E}">
        <p14:creationId xmlns:p14="http://schemas.microsoft.com/office/powerpoint/2010/main" val="836395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lstStyle/>
          <a:p>
            <a:pPr marL="36576" indent="0">
              <a:buNone/>
            </a:pPr>
            <a:r>
              <a:rPr lang="en-US" sz="3600" b="1" dirty="0"/>
              <a:t>Recognition</a:t>
            </a:r>
          </a:p>
          <a:p>
            <a:pPr marL="36576" indent="0">
              <a:buNone/>
            </a:pPr>
            <a:endParaRPr lang="en-US" dirty="0" smtClean="0"/>
          </a:p>
          <a:p>
            <a:pPr marL="36576" indent="0">
              <a:buNone/>
            </a:pPr>
            <a:r>
              <a:rPr lang="en-US" sz="3200" b="1" dirty="0" smtClean="0">
                <a:latin typeface="Calibri" pitchFamily="34" charset="0"/>
                <a:cs typeface="Calibri" pitchFamily="34" charset="0"/>
              </a:rPr>
              <a:t>Many </a:t>
            </a:r>
            <a:r>
              <a:rPr lang="en-US" sz="3200" b="1" dirty="0">
                <a:latin typeface="Calibri" pitchFamily="34" charset="0"/>
                <a:cs typeface="Calibri" pitchFamily="34" charset="0"/>
              </a:rPr>
              <a:t>of the doctrines of English equity have taken statutory form in </a:t>
            </a:r>
            <a:r>
              <a:rPr lang="en-US" sz="3200" b="1" dirty="0" smtClean="0">
                <a:latin typeface="Calibri" pitchFamily="34" charset="0"/>
                <a:cs typeface="Calibri" pitchFamily="34" charset="0"/>
              </a:rPr>
              <a:t>Bangladesh.</a:t>
            </a:r>
          </a:p>
          <a:p>
            <a:pPr marL="36576" indent="0">
              <a:buNone/>
            </a:pPr>
            <a:endParaRPr lang="en-US" sz="3200" b="1" dirty="0">
              <a:latin typeface="Calibri" pitchFamily="34" charset="0"/>
              <a:cs typeface="Calibri" pitchFamily="34" charset="0"/>
            </a:endParaRPr>
          </a:p>
          <a:p>
            <a:pPr marL="36576" indent="0">
              <a:buNone/>
            </a:pPr>
            <a:r>
              <a:rPr lang="en-US" sz="3200" b="1" u="sng" dirty="0" smtClean="0">
                <a:latin typeface="Calibri" pitchFamily="34" charset="0"/>
                <a:cs typeface="Calibri" pitchFamily="34" charset="0"/>
              </a:rPr>
              <a:t>1. The Transfer of Property Act, </a:t>
            </a:r>
            <a:r>
              <a:rPr lang="en-US" sz="3200" b="1" u="sng" dirty="0">
                <a:latin typeface="Calibri" pitchFamily="34" charset="0"/>
                <a:cs typeface="Calibri" pitchFamily="34" charset="0"/>
              </a:rPr>
              <a:t>1882 </a:t>
            </a:r>
            <a:endParaRPr lang="en-US" sz="3200" b="1" u="sng" dirty="0" smtClean="0">
              <a:latin typeface="Calibri" pitchFamily="34" charset="0"/>
              <a:cs typeface="Calibri" pitchFamily="34" charset="0"/>
            </a:endParaRPr>
          </a:p>
          <a:p>
            <a:pPr marL="36576" indent="0">
              <a:buNone/>
            </a:pPr>
            <a:r>
              <a:rPr lang="en-US" sz="3200" b="1" dirty="0">
                <a:latin typeface="Calibri" pitchFamily="34" charset="0"/>
                <a:cs typeface="Calibri" pitchFamily="34" charset="0"/>
              </a:rPr>
              <a:t>(Section 40) </a:t>
            </a:r>
            <a:r>
              <a:rPr lang="en-US" sz="3200" b="1" dirty="0" smtClean="0">
                <a:latin typeface="Calibri" pitchFamily="34" charset="0"/>
                <a:cs typeface="Calibri" pitchFamily="34" charset="0"/>
              </a:rPr>
              <a:t>Illustration “A </a:t>
            </a:r>
            <a:r>
              <a:rPr lang="en-US" sz="3200" b="1" dirty="0">
                <a:latin typeface="Calibri" pitchFamily="34" charset="0"/>
                <a:cs typeface="Calibri" pitchFamily="34" charset="0"/>
              </a:rPr>
              <a:t>contracts to sell </a:t>
            </a:r>
            <a:r>
              <a:rPr lang="en-US" sz="3200" b="1" dirty="0" err="1">
                <a:latin typeface="Calibri" pitchFamily="34" charset="0"/>
                <a:cs typeface="Calibri" pitchFamily="34" charset="0"/>
              </a:rPr>
              <a:t>Ulipur</a:t>
            </a:r>
            <a:r>
              <a:rPr lang="en-US" sz="3200" b="1" dirty="0">
                <a:latin typeface="Calibri" pitchFamily="34" charset="0"/>
                <a:cs typeface="Calibri" pitchFamily="34" charset="0"/>
              </a:rPr>
              <a:t> to B. While the contract is still in force he sells </a:t>
            </a:r>
            <a:r>
              <a:rPr lang="en-US" sz="3200" b="1" dirty="0" err="1">
                <a:latin typeface="Calibri" pitchFamily="34" charset="0"/>
                <a:cs typeface="Calibri" pitchFamily="34" charset="0"/>
              </a:rPr>
              <a:t>Ulipur</a:t>
            </a:r>
            <a:r>
              <a:rPr lang="en-US" sz="3200" b="1" dirty="0">
                <a:latin typeface="Calibri" pitchFamily="34" charset="0"/>
                <a:cs typeface="Calibri" pitchFamily="34" charset="0"/>
              </a:rPr>
              <a:t> to C, who has notice of the contract. B may enforce the contract against C to the same extent as against A</a:t>
            </a:r>
            <a:r>
              <a:rPr lang="en-US" sz="3200" b="1" dirty="0" smtClean="0">
                <a:latin typeface="Calibri" pitchFamily="34" charset="0"/>
                <a:cs typeface="Calibri" pitchFamily="34" charset="0"/>
              </a:rPr>
              <a:t>.”</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3603506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normAutofit/>
          </a:bodyPr>
          <a:lstStyle/>
          <a:p>
            <a:pPr marL="36576" indent="0">
              <a:buNone/>
            </a:pPr>
            <a:endParaRPr lang="en-US" dirty="0" smtClean="0"/>
          </a:p>
          <a:p>
            <a:pPr marL="36576" indent="0">
              <a:buNone/>
            </a:pPr>
            <a:endParaRPr lang="en-US" sz="3200" b="1" dirty="0">
              <a:latin typeface="Calibri" pitchFamily="34" charset="0"/>
              <a:cs typeface="Calibri" pitchFamily="34" charset="0"/>
            </a:endParaRPr>
          </a:p>
          <a:p>
            <a:pPr marL="36576" indent="0">
              <a:buNone/>
            </a:pPr>
            <a:r>
              <a:rPr lang="en-US" sz="3200" b="1" u="sng" dirty="0" smtClean="0">
                <a:latin typeface="Calibri" pitchFamily="34" charset="0"/>
                <a:cs typeface="Calibri" pitchFamily="34" charset="0"/>
              </a:rPr>
              <a:t>2. The </a:t>
            </a:r>
            <a:r>
              <a:rPr lang="en-US" sz="3200" b="1" u="sng" dirty="0">
                <a:latin typeface="Calibri" pitchFamily="34" charset="0"/>
                <a:cs typeface="Calibri" pitchFamily="34" charset="0"/>
              </a:rPr>
              <a:t>Transfer of Property Act, </a:t>
            </a:r>
            <a:r>
              <a:rPr lang="en-US" sz="3200" b="1" u="sng" dirty="0" smtClean="0">
                <a:latin typeface="Calibri" pitchFamily="34" charset="0"/>
                <a:cs typeface="Calibri" pitchFamily="34" charset="0"/>
              </a:rPr>
              <a:t>1882 </a:t>
            </a:r>
          </a:p>
          <a:p>
            <a:pPr marL="36576" indent="0">
              <a:buNone/>
            </a:pPr>
            <a:r>
              <a:rPr lang="en-US" sz="3200" b="1" dirty="0" smtClean="0">
                <a:latin typeface="Calibri" pitchFamily="34" charset="0"/>
                <a:cs typeface="Calibri" pitchFamily="34" charset="0"/>
              </a:rPr>
              <a:t>(Section 53/A) Part performance.</a:t>
            </a:r>
          </a:p>
          <a:p>
            <a:pPr marL="36576" indent="0">
              <a:buNone/>
            </a:pPr>
            <a:endParaRPr lang="en-US" sz="3200" b="1" dirty="0">
              <a:latin typeface="Calibri" pitchFamily="34" charset="0"/>
              <a:cs typeface="Calibri" pitchFamily="34" charset="0"/>
            </a:endParaRPr>
          </a:p>
          <a:p>
            <a:pPr marL="36576" indent="0">
              <a:buNone/>
            </a:pPr>
            <a:endParaRPr lang="en-US" sz="3200" b="1" dirty="0" smtClean="0">
              <a:latin typeface="Calibri" pitchFamily="34" charset="0"/>
              <a:cs typeface="Calibri" pitchFamily="34" charset="0"/>
            </a:endParaRPr>
          </a:p>
          <a:p>
            <a:pPr marL="36576" indent="0">
              <a:buNone/>
            </a:pPr>
            <a:r>
              <a:rPr lang="en-US" sz="3200" b="1" u="sng" dirty="0" smtClean="0">
                <a:latin typeface="Calibri" pitchFamily="34" charset="0"/>
                <a:cs typeface="Calibri" pitchFamily="34" charset="0"/>
              </a:rPr>
              <a:t>3. The </a:t>
            </a:r>
            <a:r>
              <a:rPr lang="en-US" sz="3200" b="1" u="sng" dirty="0">
                <a:latin typeface="Calibri" pitchFamily="34" charset="0"/>
                <a:cs typeface="Calibri" pitchFamily="34" charset="0"/>
              </a:rPr>
              <a:t>Specific Relief </a:t>
            </a:r>
            <a:r>
              <a:rPr lang="en-US" sz="3200" b="1" u="sng" dirty="0" smtClean="0">
                <a:latin typeface="Calibri" pitchFamily="34" charset="0"/>
                <a:cs typeface="Calibri" pitchFamily="34" charset="0"/>
              </a:rPr>
              <a:t>Act, 1877</a:t>
            </a:r>
          </a:p>
          <a:p>
            <a:pPr marL="36576" indent="0">
              <a:buNone/>
            </a:pPr>
            <a:r>
              <a:rPr lang="en-US" sz="3200" b="1" dirty="0">
                <a:latin typeface="Calibri" pitchFamily="34" charset="0"/>
                <a:cs typeface="Calibri" pitchFamily="34" charset="0"/>
              </a:rPr>
              <a:t>(</a:t>
            </a:r>
            <a:r>
              <a:rPr lang="en-US" sz="3200" b="1" dirty="0" smtClean="0">
                <a:latin typeface="Calibri" pitchFamily="34" charset="0"/>
                <a:cs typeface="Calibri" pitchFamily="34" charset="0"/>
              </a:rPr>
              <a:t>Section 12) </a:t>
            </a:r>
            <a:r>
              <a:rPr lang="en-US" sz="3200" b="1" dirty="0">
                <a:latin typeface="Calibri" pitchFamily="34" charset="0"/>
                <a:cs typeface="Calibri" pitchFamily="34" charset="0"/>
              </a:rPr>
              <a:t>relating to the specific performance of part of a contract also illustrates the application of the maxim</a:t>
            </a:r>
            <a:r>
              <a:rPr lang="en-US" sz="3200" b="1" dirty="0" smtClean="0">
                <a:latin typeface="Calibri" pitchFamily="34" charset="0"/>
                <a:cs typeface="Calibri" pitchFamily="34" charset="0"/>
              </a:rPr>
              <a:t>.</a:t>
            </a:r>
          </a:p>
          <a:p>
            <a:pPr marL="36576" indent="0">
              <a:buNone/>
            </a:pPr>
            <a:endParaRPr lang="en-US" dirty="0"/>
          </a:p>
          <a:p>
            <a:pPr marL="36576" indent="0">
              <a:buNone/>
            </a:pPr>
            <a:endParaRPr lang="en-US" dirty="0"/>
          </a:p>
        </p:txBody>
      </p:sp>
    </p:spTree>
    <p:extLst>
      <p:ext uri="{BB962C8B-B14F-4D97-AF65-F5344CB8AC3E}">
        <p14:creationId xmlns:p14="http://schemas.microsoft.com/office/powerpoint/2010/main" val="3603506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normAutofit/>
          </a:bodyPr>
          <a:lstStyle/>
          <a:p>
            <a:pPr marL="36576" indent="0">
              <a:buNone/>
            </a:pPr>
            <a:endParaRPr lang="en-US" dirty="0" smtClean="0"/>
          </a:p>
          <a:p>
            <a:pPr marL="36576" indent="0">
              <a:buNone/>
            </a:pPr>
            <a:r>
              <a:rPr lang="en-US" sz="3200" b="1" u="sng" dirty="0">
                <a:latin typeface="Calibri" pitchFamily="34" charset="0"/>
                <a:cs typeface="Calibri" pitchFamily="34" charset="0"/>
              </a:rPr>
              <a:t>4. The Trust Act, 1882</a:t>
            </a:r>
          </a:p>
          <a:p>
            <a:pPr marL="36576" indent="0">
              <a:buNone/>
            </a:pPr>
            <a:r>
              <a:rPr lang="en-US" sz="3200" b="1" dirty="0" smtClean="0">
                <a:latin typeface="Calibri" pitchFamily="34" charset="0"/>
                <a:cs typeface="Calibri" pitchFamily="34" charset="0"/>
              </a:rPr>
              <a:t>(Section 91) Where </a:t>
            </a:r>
            <a:r>
              <a:rPr lang="en-US" sz="3200" b="1" dirty="0">
                <a:latin typeface="Calibri" pitchFamily="34" charset="0"/>
                <a:cs typeface="Calibri" pitchFamily="34" charset="0"/>
              </a:rPr>
              <a:t>a person acquires property with notice that another person has entered into an existing contract affecting that property, of which specific performance could be enforced, the former must hold the property for the benefit of the latter to the extent necessary to give effect to the </a:t>
            </a:r>
            <a:r>
              <a:rPr lang="en-US" sz="3200" b="1" dirty="0" smtClean="0">
                <a:latin typeface="Calibri" pitchFamily="34" charset="0"/>
                <a:cs typeface="Calibri" pitchFamily="34" charset="0"/>
              </a:rPr>
              <a:t>contract.</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3603506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60350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normAutofit/>
          </a:bodyPr>
          <a:lstStyle/>
          <a:p>
            <a:pPr marL="36576" indent="0">
              <a:buNone/>
            </a:pPr>
            <a:endParaRPr lang="en-US" sz="3200" b="1" dirty="0" smtClean="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If </a:t>
            </a:r>
            <a:r>
              <a:rPr lang="en-US" sz="3200" b="1" dirty="0">
                <a:latin typeface="Calibri" pitchFamily="34" charset="0"/>
                <a:cs typeface="Calibri" pitchFamily="34" charset="0"/>
              </a:rPr>
              <a:t>A makes T trustee leaving 50,000 Taka to purchase a land for the use of B. T does not purchase the land and by the time, B dies leaving all immovable property to X and all movable property to Y. Now, who should get the 50,000 Taka? Equity in such cases would definitely regard the purchase of land which ought to have been made as made. The money thus goes to X.</a:t>
            </a:r>
          </a:p>
        </p:txBody>
      </p:sp>
    </p:spTree>
    <p:extLst>
      <p:ext uri="{BB962C8B-B14F-4D97-AF65-F5344CB8AC3E}">
        <p14:creationId xmlns:p14="http://schemas.microsoft.com/office/powerpoint/2010/main" val="836395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noAutofit/>
          </a:bodyPr>
          <a:lstStyle/>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If </a:t>
            </a:r>
            <a:r>
              <a:rPr lang="en-US" sz="3200" b="1" dirty="0">
                <a:latin typeface="Calibri" pitchFamily="34" charset="0"/>
                <a:cs typeface="Calibri" pitchFamily="34" charset="0"/>
              </a:rPr>
              <a:t>someone undertakes an obligation for the other, equity courts look on it as done and as producing the same results as if the obligation had been actually </a:t>
            </a:r>
            <a:r>
              <a:rPr lang="en-US" sz="3200" b="1" dirty="0" smtClean="0">
                <a:latin typeface="Calibri" pitchFamily="34" charset="0"/>
                <a:cs typeface="Calibri" pitchFamily="34" charset="0"/>
              </a:rPr>
              <a:t>performed.</a:t>
            </a:r>
          </a:p>
          <a:p>
            <a:pPr marL="36576" indent="0">
              <a:buNone/>
            </a:pPr>
            <a:endParaRPr lang="en-US" sz="3200" b="1" dirty="0">
              <a:latin typeface="Calibri" pitchFamily="34" charset="0"/>
              <a:cs typeface="Calibri" pitchFamily="34" charset="0"/>
            </a:endParaRP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When a person undertakes any obligation upon himself with his conscience, it becomes his legal and moral duty to fulfill the obligation.</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836395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lstStyle/>
          <a:p>
            <a:pPr marL="36576" indent="0">
              <a:buNone/>
            </a:pPr>
            <a:endParaRPr lang="en-US" dirty="0" smtClean="0"/>
          </a:p>
          <a:p>
            <a:pPr marL="36576" indent="0">
              <a:buNone/>
            </a:pPr>
            <a:endParaRPr lang="en-US" sz="3200" b="1" dirty="0">
              <a:latin typeface="Calibri" pitchFamily="34" charset="0"/>
              <a:cs typeface="Calibri" pitchFamily="34" charset="0"/>
            </a:endParaRP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From </a:t>
            </a:r>
            <a:r>
              <a:rPr lang="en-US" sz="3200" b="1" dirty="0">
                <a:latin typeface="Calibri" pitchFamily="34" charset="0"/>
                <a:cs typeface="Calibri" pitchFamily="34" charset="0"/>
              </a:rPr>
              <a:t>this aspect, equity looks on the conscience of the person because circumstance can be changed, parties can be dead but the conscience reflects the real intention </a:t>
            </a:r>
            <a:r>
              <a:rPr lang="en-US" sz="3200" b="1" dirty="0" smtClean="0">
                <a:latin typeface="Calibri" pitchFamily="34" charset="0"/>
                <a:cs typeface="Calibri" pitchFamily="34" charset="0"/>
              </a:rPr>
              <a:t>of taking such obligation and it must be fulfilled as it is ought, not in any similar method.</a:t>
            </a:r>
          </a:p>
          <a:p>
            <a:pPr marL="36576" indent="0">
              <a:buNone/>
            </a:pPr>
            <a:endParaRPr lang="en-US" dirty="0"/>
          </a:p>
          <a:p>
            <a:pPr marL="36576" indent="0">
              <a:buNone/>
            </a:pPr>
            <a:endParaRPr lang="en-US" dirty="0"/>
          </a:p>
          <a:p>
            <a:pPr marL="36576" indent="0">
              <a:buNone/>
            </a:pPr>
            <a:endParaRPr lang="en-US" dirty="0"/>
          </a:p>
        </p:txBody>
      </p:sp>
    </p:spTree>
    <p:extLst>
      <p:ext uri="{BB962C8B-B14F-4D97-AF65-F5344CB8AC3E}">
        <p14:creationId xmlns:p14="http://schemas.microsoft.com/office/powerpoint/2010/main" val="836395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lstStyle/>
          <a:p>
            <a:pPr marL="36576" indent="0">
              <a:buNone/>
            </a:pPr>
            <a:endParaRPr lang="en-US" dirty="0" smtClean="0"/>
          </a:p>
          <a:p>
            <a:pPr marL="36576" indent="0">
              <a:buNone/>
            </a:pPr>
            <a:endParaRPr lang="en-US" dirty="0"/>
          </a:p>
          <a:p>
            <a:pPr marL="36576" indent="0">
              <a:buNone/>
            </a:pPr>
            <a:r>
              <a:rPr lang="en-US" sz="3200" b="1" i="1" u="sng" dirty="0" smtClean="0">
                <a:latin typeface="Calibri" pitchFamily="34" charset="0"/>
                <a:cs typeface="Calibri" pitchFamily="34" charset="0"/>
              </a:rPr>
              <a:t>Walsh </a:t>
            </a:r>
            <a:r>
              <a:rPr lang="en-US" sz="3200" b="1" i="1" u="sng" dirty="0" err="1" smtClean="0">
                <a:latin typeface="Calibri" pitchFamily="34" charset="0"/>
                <a:cs typeface="Calibri" pitchFamily="34" charset="0"/>
              </a:rPr>
              <a:t>Vs</a:t>
            </a:r>
            <a:r>
              <a:rPr lang="en-US" sz="3200" b="1" i="1" u="sng" dirty="0" smtClean="0">
                <a:latin typeface="Calibri" pitchFamily="34" charset="0"/>
                <a:cs typeface="Calibri" pitchFamily="34" charset="0"/>
              </a:rPr>
              <a:t> Lonsdale, (1882)</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A person who enters into possession of land under a specifically enforceable agreement for lease, is regarded in any court having jurisdiction to enforce it as being in the same position as between himself and the other party to the agreement as if the lease had actually been granted to him</a:t>
            </a:r>
            <a:r>
              <a:rPr lang="en-US" dirty="0" smtClean="0"/>
              <a:t>.</a:t>
            </a:r>
            <a:endParaRPr lang="en-US" dirty="0"/>
          </a:p>
        </p:txBody>
      </p:sp>
    </p:spTree>
    <p:extLst>
      <p:ext uri="{BB962C8B-B14F-4D97-AF65-F5344CB8AC3E}">
        <p14:creationId xmlns:p14="http://schemas.microsoft.com/office/powerpoint/2010/main" val="836395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normAutofit/>
          </a:bodyPr>
          <a:lstStyle/>
          <a:p>
            <a:pPr marL="36576" indent="0">
              <a:buNone/>
            </a:pPr>
            <a:r>
              <a:rPr lang="en-US" sz="4400" b="1" u="sng" dirty="0" smtClean="0">
                <a:latin typeface="Calibri" pitchFamily="34" charset="0"/>
                <a:cs typeface="Calibri" pitchFamily="34" charset="0"/>
              </a:rPr>
              <a:t>Application</a:t>
            </a:r>
          </a:p>
          <a:p>
            <a:pPr marL="36576" indent="0">
              <a:buNone/>
            </a:pPr>
            <a:endParaRPr lang="en-US" sz="3200" b="1" dirty="0" smtClean="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application and working of this maxim can be well-examined from the following instance:</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 Doctrine </a:t>
            </a:r>
            <a:r>
              <a:rPr lang="en-US" sz="3200" b="1" dirty="0">
                <a:latin typeface="Calibri" pitchFamily="34" charset="0"/>
                <a:cs typeface="Calibri" pitchFamily="34" charset="0"/>
              </a:rPr>
              <a:t>of conversion</a:t>
            </a:r>
          </a:p>
          <a:p>
            <a:pPr marL="36576" indent="0">
              <a:buNone/>
            </a:pPr>
            <a:r>
              <a:rPr lang="en-US" sz="3200" b="1" dirty="0" smtClean="0">
                <a:latin typeface="Calibri" pitchFamily="34" charset="0"/>
                <a:cs typeface="Calibri" pitchFamily="34" charset="0"/>
              </a:rPr>
              <a:t>(ii</a:t>
            </a:r>
            <a:r>
              <a:rPr lang="en-US" sz="3200" b="1" dirty="0">
                <a:latin typeface="Calibri" pitchFamily="34" charset="0"/>
                <a:cs typeface="Calibri" pitchFamily="34" charset="0"/>
              </a:rPr>
              <a:t>) </a:t>
            </a:r>
            <a:r>
              <a:rPr lang="en-US" sz="3200" b="1" dirty="0" err="1">
                <a:latin typeface="Calibri" pitchFamily="34" charset="0"/>
                <a:cs typeface="Calibri" pitchFamily="34" charset="0"/>
              </a:rPr>
              <a:t>Executory</a:t>
            </a:r>
            <a:r>
              <a:rPr lang="en-US" sz="3200" b="1" dirty="0">
                <a:latin typeface="Calibri" pitchFamily="34" charset="0"/>
                <a:cs typeface="Calibri" pitchFamily="34" charset="0"/>
              </a:rPr>
              <a:t> contracts</a:t>
            </a:r>
          </a:p>
          <a:p>
            <a:pPr marL="36576" indent="0">
              <a:buNone/>
            </a:pPr>
            <a:r>
              <a:rPr lang="en-US" sz="3200" b="1" dirty="0" smtClean="0">
                <a:latin typeface="Calibri" pitchFamily="34" charset="0"/>
                <a:cs typeface="Calibri" pitchFamily="34" charset="0"/>
              </a:rPr>
              <a:t>(iii</a:t>
            </a:r>
            <a:r>
              <a:rPr lang="en-US" sz="3200" b="1" dirty="0">
                <a:latin typeface="Calibri" pitchFamily="34" charset="0"/>
                <a:cs typeface="Calibri" pitchFamily="34" charset="0"/>
              </a:rPr>
              <a:t>) </a:t>
            </a:r>
            <a:r>
              <a:rPr lang="en-US" sz="3200" b="1" dirty="0" smtClean="0">
                <a:latin typeface="Calibri" pitchFamily="34" charset="0"/>
                <a:cs typeface="Calibri" pitchFamily="34" charset="0"/>
              </a:rPr>
              <a:t>Doctrine </a:t>
            </a:r>
            <a:r>
              <a:rPr lang="en-US" sz="3200" b="1" dirty="0">
                <a:latin typeface="Calibri" pitchFamily="34" charset="0"/>
                <a:cs typeface="Calibri" pitchFamily="34" charset="0"/>
              </a:rPr>
              <a:t>of part performance</a:t>
            </a:r>
          </a:p>
        </p:txBody>
      </p:sp>
    </p:spTree>
    <p:extLst>
      <p:ext uri="{BB962C8B-B14F-4D97-AF65-F5344CB8AC3E}">
        <p14:creationId xmlns:p14="http://schemas.microsoft.com/office/powerpoint/2010/main" val="836395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normAutofit/>
          </a:bodyPr>
          <a:lstStyle/>
          <a:p>
            <a:pPr marL="36576" indent="0">
              <a:buNone/>
            </a:pPr>
            <a:r>
              <a:rPr lang="en-US" sz="3200" b="1" u="sng" dirty="0">
                <a:latin typeface="Calibri" pitchFamily="34" charset="0"/>
                <a:cs typeface="Calibri" pitchFamily="34" charset="0"/>
              </a:rPr>
              <a:t>(i) Doctrine of conversion</a:t>
            </a: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When the parties have entered into a binding contract for the sale of land, the buyer becomes the “Equitable Owner” and he becomes the “Legal Owner” after the sale is completed.</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doctrine is used to make a buyer the equitable owner to the property at the time when parties signed a contract binding them to purchase the land at a later date.</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83639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lstStyle/>
          <a:p>
            <a:pPr marL="36576" indent="0">
              <a:buNone/>
            </a:pPr>
            <a:endParaRPr lang="en-US" dirty="0"/>
          </a:p>
          <a:p>
            <a:pPr marL="36576" indent="0">
              <a:buNone/>
            </a:pPr>
            <a:endParaRPr lang="en-US" sz="3200" b="1" i="1" u="sng" dirty="0" smtClean="0">
              <a:latin typeface="Calibri" pitchFamily="34" charset="0"/>
              <a:cs typeface="Calibri" pitchFamily="34" charset="0"/>
            </a:endParaRPr>
          </a:p>
          <a:p>
            <a:pPr marL="36576" indent="0">
              <a:buNone/>
            </a:pPr>
            <a:endParaRPr lang="en-US" sz="3200" b="1" i="1" u="sng" dirty="0">
              <a:latin typeface="Calibri" pitchFamily="34" charset="0"/>
              <a:cs typeface="Calibri" pitchFamily="34" charset="0"/>
            </a:endParaRPr>
          </a:p>
          <a:p>
            <a:pPr marL="36576" indent="0">
              <a:buNone/>
            </a:pPr>
            <a:r>
              <a:rPr lang="en-US" sz="3200" b="1" i="1" u="sng" dirty="0" err="1" smtClean="0">
                <a:latin typeface="Calibri" pitchFamily="34" charset="0"/>
                <a:cs typeface="Calibri" pitchFamily="34" charset="0"/>
              </a:rPr>
              <a:t>Lachmere</a:t>
            </a:r>
            <a:r>
              <a:rPr lang="en-US" sz="3200" b="1" i="1" u="sng" dirty="0" smtClean="0">
                <a:latin typeface="Calibri" pitchFamily="34" charset="0"/>
                <a:cs typeface="Calibri" pitchFamily="34" charset="0"/>
              </a:rPr>
              <a:t> </a:t>
            </a:r>
            <a:r>
              <a:rPr lang="en-US" sz="3200" b="1" i="1" u="sng" dirty="0" err="1" smtClean="0">
                <a:latin typeface="Calibri" pitchFamily="34" charset="0"/>
                <a:cs typeface="Calibri" pitchFamily="34" charset="0"/>
              </a:rPr>
              <a:t>vs</a:t>
            </a:r>
            <a:r>
              <a:rPr lang="en-US" sz="3200" b="1" i="1" u="sng" dirty="0" smtClean="0">
                <a:latin typeface="Calibri" pitchFamily="34" charset="0"/>
                <a:cs typeface="Calibri" pitchFamily="34" charset="0"/>
              </a:rPr>
              <a:t> Lady </a:t>
            </a:r>
            <a:r>
              <a:rPr lang="en-US" sz="3200" b="1" i="1" u="sng" dirty="0" err="1" smtClean="0">
                <a:latin typeface="Calibri" pitchFamily="34" charset="0"/>
                <a:cs typeface="Calibri" pitchFamily="34" charset="0"/>
              </a:rPr>
              <a:t>Lachmere</a:t>
            </a:r>
            <a:r>
              <a:rPr lang="en-US" sz="3200" b="1" i="1" u="sng" dirty="0" smtClean="0">
                <a:latin typeface="Calibri" pitchFamily="34" charset="0"/>
                <a:cs typeface="Calibri" pitchFamily="34" charset="0"/>
              </a:rPr>
              <a:t>, (1735)</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What ought to have been done shall be taken as done.</a:t>
            </a:r>
          </a:p>
          <a:p>
            <a:pPr marL="36576" indent="0">
              <a:buNone/>
            </a:pPr>
            <a:endParaRPr lang="en-US" dirty="0"/>
          </a:p>
          <a:p>
            <a:pPr marL="36576" indent="0">
              <a:buNone/>
            </a:pPr>
            <a:endParaRPr lang="en-US" dirty="0" smtClean="0"/>
          </a:p>
        </p:txBody>
      </p:sp>
    </p:spTree>
    <p:extLst>
      <p:ext uri="{BB962C8B-B14F-4D97-AF65-F5344CB8AC3E}">
        <p14:creationId xmlns:p14="http://schemas.microsoft.com/office/powerpoint/2010/main" val="836395967"/>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186</TotalTime>
  <Words>1174</Words>
  <Application>Microsoft Office PowerPoint</Application>
  <PresentationFormat>On-screen Show (4:3)</PresentationFormat>
  <Paragraphs>119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Zeus</dc:creator>
  <cp:lastModifiedBy>Zeus</cp:lastModifiedBy>
  <cp:revision>19</cp:revision>
  <dcterms:created xsi:type="dcterms:W3CDTF">2006-08-16T00:00:00Z</dcterms:created>
  <dcterms:modified xsi:type="dcterms:W3CDTF">2018-06-27T08:46:28Z</dcterms:modified>
</cp:coreProperties>
</file>