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96" r:id="rId3"/>
    <p:sldId id="308" r:id="rId4"/>
    <p:sldId id="310" r:id="rId5"/>
    <p:sldId id="299" r:id="rId6"/>
    <p:sldId id="300" r:id="rId7"/>
    <p:sldId id="302" r:id="rId8"/>
    <p:sldId id="309" r:id="rId9"/>
    <p:sldId id="303" r:id="rId10"/>
    <p:sldId id="306" r:id="rId11"/>
    <p:sldId id="307" r:id="rId12"/>
    <p:sldId id="305" r:id="rId13"/>
    <p:sldId id="304" r:id="rId14"/>
    <p:sldId id="301" r:id="rId15"/>
    <p:sldId id="298" r:id="rId16"/>
    <p:sldId id="321" r:id="rId17"/>
    <p:sldId id="322" r:id="rId18"/>
    <p:sldId id="319" r:id="rId19"/>
    <p:sldId id="320" r:id="rId20"/>
    <p:sldId id="317" r:id="rId21"/>
    <p:sldId id="318" r:id="rId22"/>
    <p:sldId id="315"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childTnLst>
                          </p:cTn>
                        </p:par>
                        <p:par>
                          <p:cTn id="12" fill="hold">
                            <p:stCondLst>
                              <p:cond delay="9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7"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3">
                                            <p:txEl>
                                              <p:pRg st="1" end="1"/>
                                            </p:txEl>
                                          </p:spTgt>
                                        </p:tgtEl>
                                      </p:cBhvr>
                                    </p:animEffect>
                                  </p:childTnLst>
                                </p:cTn>
                              </p:par>
                            </p:childTnLst>
                          </p:cTn>
                        </p:par>
                        <p:par>
                          <p:cTn id="20" fill="hold">
                            <p:stCondLst>
                              <p:cond delay="14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250" tmFilter="0,0; .5, 1; 1, 1"/>
                                        <p:tgtEl>
                                          <p:spTgt spid="3">
                                            <p:txEl>
                                              <p:pRg st="2" end="2"/>
                                            </p:txEl>
                                          </p:spTgt>
                                        </p:tgtEl>
                                      </p:cBhvr>
                                    </p:animEffect>
                                  </p:childTnLst>
                                </p:cTn>
                              </p:par>
                            </p:childTnLst>
                          </p:cTn>
                        </p:par>
                        <p:par>
                          <p:cTn id="28" fill="hold">
                            <p:stCondLst>
                              <p:cond delay="1875"/>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3"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250" tmFilter="0,0; .5, 1; 1, 1"/>
                                        <p:tgtEl>
                                          <p:spTgt spid="3">
                                            <p:txEl>
                                              <p:pRg st="3" end="3"/>
                                            </p:txEl>
                                          </p:spTgt>
                                        </p:tgtEl>
                                      </p:cBhvr>
                                    </p:animEffect>
                                  </p:childTnLst>
                                </p:cTn>
                              </p:par>
                            </p:childTnLst>
                          </p:cTn>
                        </p:par>
                        <p:par>
                          <p:cTn id="36" fill="hold">
                            <p:stCondLst>
                              <p:cond delay="2375"/>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1"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25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2">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3">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4">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5">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7/7/2020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14300"/>
            <a:ext cx="8839200" cy="6629400"/>
          </a:xfrm>
        </p:spPr>
      </p:pic>
    </p:spTree>
    <p:extLst>
      <p:ext uri="{BB962C8B-B14F-4D97-AF65-F5344CB8AC3E}">
        <p14:creationId xmlns:p14="http://schemas.microsoft.com/office/powerpoint/2010/main" val="836395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When </a:t>
            </a:r>
            <a:r>
              <a:rPr lang="en-US" sz="4000" b="1" dirty="0">
                <a:latin typeface="Calibri" pitchFamily="34" charset="0"/>
                <a:cs typeface="Calibri" pitchFamily="34" charset="0"/>
              </a:rPr>
              <a:t>we entrust our property or assets to others, we are often putting those things in bailment. In this sense, the concept is similar to that of fiduciary duty. In both cases, someone is being entrusted with others' assets and must act to protect those assets while in their custody.</a:t>
            </a:r>
          </a:p>
          <a:p>
            <a:pPr marL="36576" indent="0">
              <a:buNone/>
            </a:pP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2987655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Bailment </a:t>
            </a:r>
            <a:r>
              <a:rPr lang="en-US" sz="4000" b="1" dirty="0">
                <a:latin typeface="Calibri" pitchFamily="34" charset="0"/>
                <a:cs typeface="Calibri" pitchFamily="34" charset="0"/>
              </a:rPr>
              <a:t>happens every day: at the bank, when we put things in a safe deposit box, at a restaurant when we give the car to the valet, and at the dry cleaners when we leave a dress to be cleaned. The person managing your stock portfolio, and the person managing your rental property also are </a:t>
            </a:r>
            <a:r>
              <a:rPr lang="en-US" sz="4000" b="1" dirty="0" err="1">
                <a:latin typeface="Calibri" pitchFamily="34" charset="0"/>
                <a:cs typeface="Calibri" pitchFamily="34" charset="0"/>
              </a:rPr>
              <a:t>bailees</a:t>
            </a:r>
            <a:r>
              <a:rPr lang="en-US" sz="4000" b="1" dirty="0">
                <a:latin typeface="Calibri" pitchFamily="34" charset="0"/>
                <a:cs typeface="Calibri" pitchFamily="34" charset="0"/>
              </a:rPr>
              <a:t> in a sense</a:t>
            </a:r>
            <a:r>
              <a:rPr lang="en-US" sz="4000" b="1" dirty="0" smtClean="0">
                <a:latin typeface="Calibri" pitchFamily="34" charset="0"/>
                <a:cs typeface="Calibri" pitchFamily="34" charset="0"/>
              </a:rPr>
              <a:t>.</a:t>
            </a:r>
            <a:endParaRPr lang="en-US" sz="4000" b="1" dirty="0">
              <a:latin typeface="Calibri" pitchFamily="34" charset="0"/>
              <a:cs typeface="Calibri" pitchFamily="34" charset="0"/>
            </a:endParaRPr>
          </a:p>
        </p:txBody>
      </p:sp>
    </p:spTree>
    <p:extLst>
      <p:ext uri="{BB962C8B-B14F-4D97-AF65-F5344CB8AC3E}">
        <p14:creationId xmlns:p14="http://schemas.microsoft.com/office/powerpoint/2010/main" val="881979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For </a:t>
            </a:r>
            <a:r>
              <a:rPr lang="en-US" sz="4000" b="1" dirty="0">
                <a:latin typeface="Calibri" pitchFamily="34" charset="0"/>
                <a:cs typeface="Calibri" pitchFamily="34" charset="0"/>
              </a:rPr>
              <a:t>example, let's say John Doe owns a big piece of farmland on the eastern shore of Maryland. His adult son wants to move to the area and farm the land. Rather than transferring ownership of the property to his son, John Doe (bailor) transfers possession or custody of the farmland to his son (the </a:t>
            </a:r>
            <a:r>
              <a:rPr lang="en-US" sz="4000" b="1" dirty="0" err="1">
                <a:latin typeface="Calibri" pitchFamily="34" charset="0"/>
                <a:cs typeface="Calibri" pitchFamily="34" charset="0"/>
              </a:rPr>
              <a:t>bailee</a:t>
            </a:r>
            <a:r>
              <a:rPr lang="en-US" sz="40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285652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The </a:t>
            </a:r>
            <a:r>
              <a:rPr lang="en-US" sz="4000" b="1" dirty="0">
                <a:latin typeface="Calibri" pitchFamily="34" charset="0"/>
                <a:cs typeface="Calibri" pitchFamily="34" charset="0"/>
              </a:rPr>
              <a:t>son might pay rent or a lease fee in return. The son only receives custody and control of the property, but John still owns it. John is thus responsible for paying the property taxes and is liable for what happens on the land (unless the </a:t>
            </a:r>
            <a:r>
              <a:rPr lang="en-US" sz="4000" b="1" dirty="0" err="1">
                <a:latin typeface="Calibri" pitchFamily="34" charset="0"/>
                <a:cs typeface="Calibri" pitchFamily="34" charset="0"/>
              </a:rPr>
              <a:t>bailee</a:t>
            </a:r>
            <a:r>
              <a:rPr lang="en-US" sz="4000" b="1" dirty="0">
                <a:latin typeface="Calibri" pitchFamily="34" charset="0"/>
                <a:cs typeface="Calibri" pitchFamily="34" charset="0"/>
              </a:rPr>
              <a:t> failed to care for the land properly).</a:t>
            </a:r>
          </a:p>
        </p:txBody>
      </p:sp>
    </p:spTree>
    <p:extLst>
      <p:ext uri="{BB962C8B-B14F-4D97-AF65-F5344CB8AC3E}">
        <p14:creationId xmlns:p14="http://schemas.microsoft.com/office/powerpoint/2010/main" val="2149655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lnSpcReduction="10000"/>
          </a:bodyPr>
          <a:lstStyle/>
          <a:p>
            <a:pPr marL="36576" indent="0">
              <a:buNone/>
            </a:pPr>
            <a:r>
              <a:rPr lang="en-US" sz="3200" b="1" u="sng" dirty="0">
                <a:latin typeface="Calibri" pitchFamily="34" charset="0"/>
                <a:cs typeface="Calibri" pitchFamily="34" charset="0"/>
              </a:rPr>
              <a:t>In general, there are three kinds of bailments:</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Service agreement bailments, whereby the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agrees to perform a service for the bailor (such as park or store a car</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Constructive bailment, whereby the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agrees to protect the bailor's asset (such as with a safe deposit box</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Gratuitous bailments, whereby the bailor doesn't receive payment from the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for the bailment (such as in free coat checks at a restaurant).</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4233718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u="sng" dirty="0" smtClean="0">
                <a:latin typeface="Calibri" pitchFamily="34" charset="0"/>
                <a:cs typeface="Calibri" pitchFamily="34" charset="0"/>
              </a:rPr>
              <a:t>Distinctions:</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distinction between trust &amp; bailment is well evidenced in the dealings that a trustee &amp;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may have with third parties. A trustee may pass the property on to an innocent third party purchaser. A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cannot pass any proprietary title on </a:t>
            </a:r>
            <a:r>
              <a:rPr lang="en-US" sz="3200" b="1" dirty="0" smtClean="0">
                <a:latin typeface="Calibri" pitchFamily="34" charset="0"/>
                <a:cs typeface="Calibri" pitchFamily="34" charset="0"/>
              </a:rPr>
              <a:t>because </a:t>
            </a:r>
            <a:r>
              <a:rPr lang="en-US" sz="3200" b="1" dirty="0">
                <a:latin typeface="Calibri" pitchFamily="34" charset="0"/>
                <a:cs typeface="Calibri" pitchFamily="34" charset="0"/>
              </a:rPr>
              <a:t>a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only holds a </a:t>
            </a:r>
            <a:r>
              <a:rPr lang="en-US" sz="3200" b="1" dirty="0" err="1">
                <a:latin typeface="Calibri" pitchFamily="34" charset="0"/>
                <a:cs typeface="Calibri" pitchFamily="34" charset="0"/>
              </a:rPr>
              <a:t>possessary</a:t>
            </a:r>
            <a:r>
              <a:rPr lang="en-US" sz="3200" b="1" dirty="0">
                <a:latin typeface="Calibri" pitchFamily="34" charset="0"/>
                <a:cs typeface="Calibri" pitchFamily="34" charset="0"/>
              </a:rPr>
              <a:t> title. Furthermore, a bailment  can only arise with respect to personal property, whereas a trust can be created over real or personal property. </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035994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92500" lnSpcReduction="10000"/>
          </a:bodyPr>
          <a:lstStyle/>
          <a:p>
            <a:pPr marL="36576" indent="0">
              <a:buNone/>
            </a:pPr>
            <a:r>
              <a:rPr lang="en-US" sz="3200" b="1" dirty="0" smtClean="0">
                <a:latin typeface="Calibri" pitchFamily="34" charset="0"/>
                <a:cs typeface="Calibri" pitchFamily="34" charset="0"/>
              </a:rPr>
              <a:t>1. A </a:t>
            </a:r>
            <a:r>
              <a:rPr lang="en-US" sz="3200" b="1" dirty="0">
                <a:latin typeface="Calibri" pitchFamily="34" charset="0"/>
                <a:cs typeface="Calibri" pitchFamily="34" charset="0"/>
              </a:rPr>
              <a:t>trustee becomes the owner of the trust property whereas the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does not become the owner of the bailed </a:t>
            </a:r>
            <a:r>
              <a:rPr lang="en-US" sz="3200" b="1" dirty="0" smtClean="0">
                <a:latin typeface="Calibri" pitchFamily="34" charset="0"/>
                <a:cs typeface="Calibri" pitchFamily="34" charset="0"/>
              </a:rPr>
              <a:t>property</a:t>
            </a:r>
          </a:p>
          <a:p>
            <a:pPr marL="36576" indent="0">
              <a:buNone/>
            </a:pPr>
            <a:endParaRPr lang="en-US" sz="3200" b="1" dirty="0" smtClean="0">
              <a:latin typeface="Calibri" pitchFamily="34" charset="0"/>
              <a:cs typeface="Calibri" pitchFamily="34" charset="0"/>
            </a:endParaRPr>
          </a:p>
          <a:p>
            <a:pPr marL="36576" indent="0">
              <a:buNone/>
            </a:pPr>
            <a:r>
              <a:rPr lang="en-US" sz="3200" b="1" dirty="0">
                <a:latin typeface="Calibri" pitchFamily="34" charset="0"/>
                <a:cs typeface="Calibri" pitchFamily="34" charset="0"/>
              </a:rPr>
              <a:t>2. The obligation of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is legal, whereas that of a trustee is </a:t>
            </a:r>
            <a:r>
              <a:rPr lang="en-US" sz="3200" b="1" dirty="0" smtClean="0">
                <a:latin typeface="Calibri" pitchFamily="34" charset="0"/>
                <a:cs typeface="Calibri" pitchFamily="34" charset="0"/>
              </a:rPr>
              <a:t>equitable</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3. A bailment may be only in respect of movable property whereas trust can be created both the respect of movable property as well as immovable </a:t>
            </a:r>
            <a:r>
              <a:rPr lang="en-US" sz="3200" b="1" dirty="0" smtClean="0">
                <a:latin typeface="Calibri" pitchFamily="34" charset="0"/>
                <a:cs typeface="Calibri" pitchFamily="34" charset="0"/>
              </a:rPr>
              <a:t>property</a:t>
            </a:r>
          </a:p>
          <a:p>
            <a:pPr marL="36576" indent="0">
              <a:buNone/>
            </a:pPr>
            <a:endParaRPr lang="en-US" sz="3200" b="1" dirty="0" smtClean="0">
              <a:latin typeface="Calibri" pitchFamily="34" charset="0"/>
              <a:cs typeface="Calibri" pitchFamily="34" charset="0"/>
            </a:endParaRPr>
          </a:p>
          <a:p>
            <a:pPr marL="36576" indent="0">
              <a:buNone/>
            </a:pPr>
            <a:r>
              <a:rPr lang="en-US" sz="3200" b="1" dirty="0">
                <a:latin typeface="Calibri" pitchFamily="34" charset="0"/>
                <a:cs typeface="Calibri" pitchFamily="34" charset="0"/>
              </a:rPr>
              <a:t>4. Only personal chattels can be bailed, while property may be held in trust</a:t>
            </a: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4129615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lvl="0" indent="0">
              <a:buClr>
                <a:srgbClr val="6EA0B0"/>
              </a:buClr>
              <a:buNone/>
            </a:pPr>
            <a:endParaRPr lang="en-US" sz="8800" b="1" dirty="0" smtClean="0">
              <a:solidFill>
                <a:prstClr val="white"/>
              </a:solidFill>
              <a:latin typeface="Calibri" pitchFamily="34" charset="0"/>
              <a:cs typeface="Calibri" pitchFamily="34" charset="0"/>
            </a:endParaRPr>
          </a:p>
          <a:p>
            <a:pPr marL="36576" lvl="0" indent="0">
              <a:buClr>
                <a:srgbClr val="6EA0B0"/>
              </a:buClr>
              <a:buNone/>
            </a:pPr>
            <a:r>
              <a:rPr lang="en-US" sz="8800" b="1" dirty="0" smtClean="0">
                <a:solidFill>
                  <a:prstClr val="white"/>
                </a:solidFill>
                <a:latin typeface="Calibri" pitchFamily="34" charset="0"/>
                <a:cs typeface="Calibri" pitchFamily="34" charset="0"/>
              </a:rPr>
              <a:t>Trust </a:t>
            </a:r>
            <a:r>
              <a:rPr lang="en-US" sz="8800" b="1" dirty="0">
                <a:solidFill>
                  <a:prstClr val="white"/>
                </a:solidFill>
                <a:latin typeface="Calibri" pitchFamily="34" charset="0"/>
                <a:cs typeface="Calibri" pitchFamily="34" charset="0"/>
              </a:rPr>
              <a:t>vs. Bailment</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132819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658747859"/>
              </p:ext>
            </p:extLst>
          </p:nvPr>
        </p:nvGraphicFramePr>
        <p:xfrm>
          <a:off x="228600" y="228600"/>
          <a:ext cx="8686800" cy="6400800"/>
        </p:xfrm>
        <a:graphic>
          <a:graphicData uri="http://schemas.openxmlformats.org/drawingml/2006/table">
            <a:tbl>
              <a:tblPr/>
              <a:tblGrid>
                <a:gridCol w="4343400"/>
                <a:gridCol w="4343400"/>
              </a:tblGrid>
              <a:tr h="426720">
                <a:tc>
                  <a:txBody>
                    <a:bodyPr/>
                    <a:lstStyle/>
                    <a:p>
                      <a:r>
                        <a:rPr lang="en-US" sz="2000" b="1" dirty="0">
                          <a:solidFill>
                            <a:schemeClr val="bg1"/>
                          </a:solidFill>
                          <a:effectLst/>
                        </a:rPr>
                        <a:t>Agency</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a:solidFill>
                            <a:schemeClr val="bg1"/>
                          </a:solidFill>
                          <a:effectLst/>
                        </a:rPr>
                        <a:t>Trust</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1386840">
                <a:tc>
                  <a:txBody>
                    <a:bodyPr/>
                    <a:lstStyle/>
                    <a:p>
                      <a:r>
                        <a:rPr lang="en-US" sz="2000" b="1">
                          <a:solidFill>
                            <a:schemeClr val="bg1"/>
                          </a:solidFill>
                          <a:effectLst/>
                        </a:rPr>
                        <a:t>An agency relationship can be created </a:t>
                      </a:r>
                      <a:r>
                        <a:rPr lang="en-US" sz="2000" b="1" i="1">
                          <a:solidFill>
                            <a:schemeClr val="bg1"/>
                          </a:solidFill>
                          <a:effectLst/>
                        </a:rPr>
                        <a:t>without vesting any property</a:t>
                      </a:r>
                      <a:r>
                        <a:rPr lang="en-US" sz="2000" b="1">
                          <a:solidFill>
                            <a:schemeClr val="bg1"/>
                          </a:solidFill>
                          <a:effectLst/>
                        </a:rPr>
                        <a:t> in the agent,</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dirty="0">
                          <a:solidFill>
                            <a:schemeClr val="bg1"/>
                          </a:solidFill>
                          <a:effectLst/>
                        </a:rPr>
                        <a:t>Whereas title to property under a trust must be </a:t>
                      </a:r>
                      <a:r>
                        <a:rPr lang="en-US" sz="2000" b="1" dirty="0" smtClean="0">
                          <a:solidFill>
                            <a:schemeClr val="bg1"/>
                          </a:solidFill>
                          <a:effectLst/>
                        </a:rPr>
                        <a:t>vested</a:t>
                      </a:r>
                      <a:r>
                        <a:rPr lang="en-US" sz="2000" b="1" dirty="0">
                          <a:solidFill>
                            <a:schemeClr val="bg1"/>
                          </a:solidFill>
                          <a:effectLst/>
                        </a:rPr>
                        <a:t> in a trustee. A trust only exists if it holds property.</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746760">
                <a:tc>
                  <a:txBody>
                    <a:bodyPr/>
                    <a:lstStyle/>
                    <a:p>
                      <a:r>
                        <a:rPr lang="en-US" sz="2000" b="1">
                          <a:solidFill>
                            <a:schemeClr val="bg1"/>
                          </a:solidFill>
                          <a:effectLst/>
                        </a:rPr>
                        <a:t>The agent himself does not have to be party to contracts.</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a:solidFill>
                            <a:schemeClr val="bg1"/>
                          </a:solidFill>
                          <a:effectLst/>
                        </a:rPr>
                        <a:t>A trust is always the result of a contract with a grantor.</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1386840">
                <a:tc>
                  <a:txBody>
                    <a:bodyPr/>
                    <a:lstStyle/>
                    <a:p>
                      <a:r>
                        <a:rPr lang="en-US" sz="2000" b="1" dirty="0">
                          <a:solidFill>
                            <a:schemeClr val="bg1"/>
                          </a:solidFill>
                          <a:effectLst/>
                        </a:rPr>
                        <a:t>The agent is not the principal</a:t>
                      </a:r>
                      <a:r>
                        <a:rPr lang="en-US" sz="2000" b="1" dirty="0" smtClean="0">
                          <a:solidFill>
                            <a:schemeClr val="bg1"/>
                          </a:solidFill>
                          <a:effectLst/>
                        </a:rPr>
                        <a:t>.</a:t>
                      </a:r>
                      <a:endParaRPr lang="en-US" sz="2000" b="1" dirty="0">
                        <a:solidFill>
                          <a:schemeClr val="bg1"/>
                        </a:solidFill>
                        <a:effectLst/>
                      </a:endParaRP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a:solidFill>
                            <a:schemeClr val="bg1"/>
                          </a:solidFill>
                          <a:effectLst/>
                        </a:rPr>
                        <a:t>A trustee who makes a contract in the administration of the trusts contracts as if he was the principal.</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1386840">
                <a:tc>
                  <a:txBody>
                    <a:bodyPr/>
                    <a:lstStyle/>
                    <a:p>
                      <a:r>
                        <a:rPr lang="en-US" sz="2000" b="1">
                          <a:solidFill>
                            <a:schemeClr val="bg1"/>
                          </a:solidFill>
                          <a:effectLst/>
                        </a:rPr>
                        <a:t>Whereas an agent creates a contract on behalf of the principal, he himself is not a party to the contract with another party.</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a:solidFill>
                            <a:schemeClr val="bg1"/>
                          </a:solidFill>
                          <a:effectLst/>
                        </a:rPr>
                        <a:t>A trustee opens accounts as principal of the account which holds property under conditions of the indenture of the trust.</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1066800">
                <a:tc>
                  <a:txBody>
                    <a:bodyPr/>
                    <a:lstStyle/>
                    <a:p>
                      <a:r>
                        <a:rPr lang="en-US" sz="2000" b="1">
                          <a:solidFill>
                            <a:schemeClr val="bg1"/>
                          </a:solidFill>
                          <a:effectLst/>
                        </a:rPr>
                        <a:t>At common law the relationship of principal and agent terminates on the death of either.</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2000" b="1" dirty="0">
                          <a:solidFill>
                            <a:schemeClr val="bg1"/>
                          </a:solidFill>
                          <a:effectLst/>
                        </a:rPr>
                        <a:t>If a trustee dies, however, the trust is not terminated. Instead, a new trustee is appointed.</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3160213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lvl="0" indent="0">
              <a:buClr>
                <a:srgbClr val="6EA0B0"/>
              </a:buClr>
              <a:buNone/>
            </a:pPr>
            <a:endParaRPr lang="en-US" sz="8800" b="1" dirty="0" smtClean="0">
              <a:solidFill>
                <a:prstClr val="white"/>
              </a:solidFill>
              <a:latin typeface="Calibri" pitchFamily="34" charset="0"/>
              <a:cs typeface="Calibri" pitchFamily="34" charset="0"/>
            </a:endParaRPr>
          </a:p>
          <a:p>
            <a:pPr marL="36576" lvl="0" indent="0">
              <a:buClr>
                <a:srgbClr val="6EA0B0"/>
              </a:buClr>
              <a:buNone/>
            </a:pPr>
            <a:r>
              <a:rPr lang="en-US" sz="11500" b="1" dirty="0" smtClean="0">
                <a:solidFill>
                  <a:prstClr val="white"/>
                </a:solidFill>
                <a:latin typeface="Calibri" pitchFamily="34" charset="0"/>
                <a:cs typeface="Calibri" pitchFamily="34" charset="0"/>
              </a:rPr>
              <a:t>Trust </a:t>
            </a:r>
            <a:r>
              <a:rPr lang="en-US" sz="11500" b="1" dirty="0">
                <a:solidFill>
                  <a:prstClr val="white"/>
                </a:solidFill>
                <a:latin typeface="Calibri" pitchFamily="34" charset="0"/>
                <a:cs typeface="Calibri" pitchFamily="34" charset="0"/>
              </a:rPr>
              <a:t>vs. </a:t>
            </a:r>
            <a:r>
              <a:rPr lang="en-US" sz="11500" b="1" dirty="0" smtClean="0">
                <a:solidFill>
                  <a:prstClr val="white"/>
                </a:solidFill>
                <a:latin typeface="Calibri" pitchFamily="34" charset="0"/>
                <a:cs typeface="Calibri" pitchFamily="34" charset="0"/>
              </a:rPr>
              <a:t>Debt</a:t>
            </a:r>
            <a:endParaRPr lang="en-US" sz="11500" b="1" dirty="0">
              <a:solidFill>
                <a:prstClr val="white"/>
              </a:solidFill>
              <a:latin typeface="Calibri" pitchFamily="34" charset="0"/>
              <a:cs typeface="Calibri" pitchFamily="34" charset="0"/>
            </a:endParaRPr>
          </a:p>
          <a:p>
            <a:pPr marL="36576" lvl="0" indent="0">
              <a:buClr>
                <a:srgbClr val="6EA0B0"/>
              </a:buClr>
              <a:buNone/>
            </a:pPr>
            <a:endParaRPr lang="en-US" sz="3200" b="1" dirty="0">
              <a:solidFill>
                <a:prstClr val="white"/>
              </a:solidFill>
              <a:latin typeface="Calibri" pitchFamily="34" charset="0"/>
              <a:cs typeface="Calibri" pitchFamily="34" charset="0"/>
            </a:endParaRPr>
          </a:p>
        </p:txBody>
      </p:sp>
    </p:spTree>
    <p:extLst>
      <p:ext uri="{BB962C8B-B14F-4D97-AF65-F5344CB8AC3E}">
        <p14:creationId xmlns:p14="http://schemas.microsoft.com/office/powerpoint/2010/main" val="344293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8800" b="1" dirty="0" smtClean="0">
              <a:latin typeface="Calibri" pitchFamily="34" charset="0"/>
              <a:cs typeface="Calibri" pitchFamily="34" charset="0"/>
            </a:endParaRPr>
          </a:p>
          <a:p>
            <a:pPr marL="36576" indent="0">
              <a:buNone/>
            </a:pPr>
            <a:r>
              <a:rPr lang="en-US" sz="8800" b="1" dirty="0" smtClean="0">
                <a:latin typeface="Calibri" pitchFamily="34" charset="0"/>
                <a:cs typeface="Calibri" pitchFamily="34" charset="0"/>
              </a:rPr>
              <a:t> Trust </a:t>
            </a:r>
            <a:r>
              <a:rPr lang="en-US" sz="8800" b="1" dirty="0">
                <a:latin typeface="Calibri" pitchFamily="34" charset="0"/>
                <a:cs typeface="Calibri" pitchFamily="34" charset="0"/>
              </a:rPr>
              <a:t>vs. Contract</a:t>
            </a:r>
            <a:endParaRPr lang="en-US" sz="8800" b="1" dirty="0" smtClean="0">
              <a:latin typeface="Calibri" pitchFamily="34" charset="0"/>
              <a:cs typeface="Calibri" pitchFamily="34" charset="0"/>
            </a:endParaRPr>
          </a:p>
        </p:txBody>
      </p:sp>
    </p:spTree>
    <p:extLst>
      <p:ext uri="{BB962C8B-B14F-4D97-AF65-F5344CB8AC3E}">
        <p14:creationId xmlns:p14="http://schemas.microsoft.com/office/powerpoint/2010/main" val="23458827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A </a:t>
            </a:r>
            <a:r>
              <a:rPr lang="en-US" sz="3200" b="1" dirty="0">
                <a:latin typeface="Calibri" pitchFamily="34" charset="0"/>
                <a:cs typeface="Calibri" pitchFamily="34" charset="0"/>
              </a:rPr>
              <a:t>debt is an obligation that must be repaid such as a loan or a credit card. A trust means an account that holds money that belongs to another. So, if you don’t pay your credit card bill or mortgage, you may be sued or have your home sold, but if you steal from a trust, you are going to </a:t>
            </a:r>
            <a:r>
              <a:rPr lang="en-US" sz="3200" b="1" dirty="0" smtClean="0">
                <a:latin typeface="Calibri" pitchFamily="34" charset="0"/>
                <a:cs typeface="Calibri" pitchFamily="34" charset="0"/>
              </a:rPr>
              <a:t>be imprisoned.</a:t>
            </a:r>
          </a:p>
        </p:txBody>
      </p:sp>
    </p:spTree>
    <p:extLst>
      <p:ext uri="{BB962C8B-B14F-4D97-AF65-F5344CB8AC3E}">
        <p14:creationId xmlns:p14="http://schemas.microsoft.com/office/powerpoint/2010/main" val="4032443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92500" lnSpcReduction="20000"/>
          </a:bodyPr>
          <a:lstStyle/>
          <a:p>
            <a:pPr marL="36576" indent="0">
              <a:buNone/>
            </a:pPr>
            <a:r>
              <a:rPr lang="en-US" sz="3200" b="1" dirty="0">
                <a:latin typeface="Calibri" pitchFamily="34" charset="0"/>
                <a:cs typeface="Calibri" pitchFamily="34" charset="0"/>
              </a:rPr>
              <a:t>Where a loan has been made the borrower becomes the absolute owner of the money lent, subject to a contractual obligation to repay the loan or to perform some other obligation specified in the loan agreement.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borrower is free to spend the money however they like even if the parties assume that the loan will be used for a specific purpose</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In the event of the debtor’s bankruptcy the lender is an unsecured creditor, entitled only to share </a:t>
            </a:r>
            <a:r>
              <a:rPr lang="en-US" sz="3200" b="1" dirty="0" err="1">
                <a:latin typeface="Calibri" pitchFamily="34" charset="0"/>
                <a:cs typeface="Calibri" pitchFamily="34" charset="0"/>
              </a:rPr>
              <a:t>rateably</a:t>
            </a:r>
            <a:r>
              <a:rPr lang="en-US" sz="3200" b="1" dirty="0">
                <a:latin typeface="Calibri" pitchFamily="34" charset="0"/>
                <a:cs typeface="Calibri" pitchFamily="34" charset="0"/>
              </a:rPr>
              <a:t> with the debtor’s other creditors such of the debtor’s assets as are available for distribution among the unsecured creditors</a:t>
            </a:r>
            <a:r>
              <a:rPr lang="en-US" sz="3200" b="1" dirty="0" smtClean="0">
                <a:latin typeface="Calibri" pitchFamily="34" charset="0"/>
                <a:cs typeface="Calibri" pitchFamily="34" charset="0"/>
              </a:rPr>
              <a:t>.</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2878825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lnSpcReduction="10000"/>
          </a:bodyPr>
          <a:lstStyle/>
          <a:p>
            <a:pPr marL="36576" indent="0">
              <a:buNone/>
            </a:pPr>
            <a:r>
              <a:rPr lang="en-US" sz="3200" b="1" dirty="0">
                <a:latin typeface="Calibri" pitchFamily="34" charset="0"/>
                <a:cs typeface="Calibri" pitchFamily="34" charset="0"/>
              </a:rPr>
              <a:t>When a trust has been created, the trustee holds only legal title to the trust property, the equitable title being held by the beneficiary.</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trustee is not free to spend the money as they wish but must keep it separate from their own money and apply it only for the purposes of the trust</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In the event of the trustee’s bankruptcy the money will not be divisible under among the trustee’s creditors but will continue to be held on trust for the beneficiary.</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78251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603506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In </a:t>
            </a:r>
            <a:r>
              <a:rPr lang="en-US" sz="3200" b="1" dirty="0">
                <a:latin typeface="Calibri" pitchFamily="34" charset="0"/>
                <a:cs typeface="Calibri" pitchFamily="34" charset="0"/>
              </a:rPr>
              <a:t>law these are two completely different things. A trust is a dedicated fund created for the benefit of a designated recipient. A contract is a legally binding agreement between two individuals or entities, in which each exchanges promises to give something of value to the other</a:t>
            </a:r>
            <a:r>
              <a:rPr lang="en-US" sz="3200" b="1" dirty="0" smtClean="0">
                <a:latin typeface="Calibri" pitchFamily="34" charset="0"/>
                <a:cs typeface="Calibri" pitchFamily="34" charset="0"/>
              </a:rPr>
              <a:t>.</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349222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a:latin typeface="Calibri" pitchFamily="34" charset="0"/>
                <a:cs typeface="Calibri" pitchFamily="34" charset="0"/>
              </a:rPr>
              <a:t>The contract is similar to the trust in the sense that both are written agreements and both can be used to mange property of others. The contract is so flexible that it can be used in nearly all branches of law. However, despites all these similarities, it should be noted that in a contract it is essential to have consent of the contracting parties, whereas in the trust concept, consent is not a determining condition. This is because trusts can be created by law. A trust be also be created by a perfectly unilateral act.</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328672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lnSpcReduction="10000"/>
          </a:bodyPr>
          <a:lstStyle/>
          <a:p>
            <a:pPr marL="36576" indent="0">
              <a:buNone/>
            </a:pP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endParaRPr lang="en-US" sz="3200" b="1" dirty="0" smtClean="0">
              <a:latin typeface="Calibri" pitchFamily="34" charset="0"/>
              <a:cs typeface="Calibri" pitchFamily="34" charset="0"/>
            </a:endParaRPr>
          </a:p>
          <a:p>
            <a:pPr marL="36576" indent="0">
              <a:buNone/>
            </a:pPr>
            <a:r>
              <a:rPr lang="en-US" sz="4000" b="1" u="sng" dirty="0" smtClean="0">
                <a:latin typeface="Calibri" pitchFamily="34" charset="0"/>
                <a:cs typeface="Calibri" pitchFamily="34" charset="0"/>
              </a:rPr>
              <a:t>The </a:t>
            </a:r>
            <a:r>
              <a:rPr lang="en-US" sz="4000" b="1" u="sng" dirty="0">
                <a:latin typeface="Calibri" pitchFamily="34" charset="0"/>
                <a:cs typeface="Calibri" pitchFamily="34" charset="0"/>
              </a:rPr>
              <a:t>doctrine of </a:t>
            </a:r>
            <a:r>
              <a:rPr lang="en-US" sz="4000" b="1" u="sng" dirty="0" err="1">
                <a:latin typeface="Calibri" pitchFamily="34" charset="0"/>
                <a:cs typeface="Calibri" pitchFamily="34" charset="0"/>
              </a:rPr>
              <a:t>privity</a:t>
            </a:r>
            <a:r>
              <a:rPr lang="en-US" sz="4000" b="1" u="sng" dirty="0">
                <a:latin typeface="Calibri" pitchFamily="34" charset="0"/>
                <a:cs typeface="Calibri" pitchFamily="34" charset="0"/>
              </a:rPr>
              <a:t> of contract: </a:t>
            </a:r>
            <a:endParaRPr lang="en-US" sz="4000" b="1" u="sng" dirty="0" smtClean="0">
              <a:latin typeface="Calibri" pitchFamily="34" charset="0"/>
              <a:cs typeface="Calibri" pitchFamily="34" charset="0"/>
            </a:endParaRPr>
          </a:p>
          <a:p>
            <a:pPr marL="36576" indent="0">
              <a:buNone/>
            </a:pPr>
            <a:endParaRPr lang="en-US" sz="4000" b="1" dirty="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The </a:t>
            </a:r>
            <a:r>
              <a:rPr lang="en-US" sz="4000" b="1" dirty="0">
                <a:latin typeface="Calibri" pitchFamily="34" charset="0"/>
                <a:cs typeface="Calibri" pitchFamily="34" charset="0"/>
              </a:rPr>
              <a:t>doctrine of </a:t>
            </a:r>
            <a:r>
              <a:rPr lang="en-US" sz="4000" b="1" dirty="0" err="1">
                <a:latin typeface="Calibri" pitchFamily="34" charset="0"/>
                <a:cs typeface="Calibri" pitchFamily="34" charset="0"/>
              </a:rPr>
              <a:t>privity</a:t>
            </a:r>
            <a:r>
              <a:rPr lang="en-US" sz="4000" b="1" dirty="0">
                <a:latin typeface="Calibri" pitchFamily="34" charset="0"/>
                <a:cs typeface="Calibri" pitchFamily="34" charset="0"/>
              </a:rPr>
              <a:t> was accepted into English Law in Price v. Easton (1833) 4 b &amp; Ad 433) and the House of Lords has provided a more modern authority for the doctrine in Dunlop Pneumatic </a:t>
            </a:r>
            <a:r>
              <a:rPr lang="en-US" sz="4000" b="1" dirty="0" err="1">
                <a:latin typeface="Calibri" pitchFamily="34" charset="0"/>
                <a:cs typeface="Calibri" pitchFamily="34" charset="0"/>
              </a:rPr>
              <a:t>Tyre</a:t>
            </a:r>
            <a:r>
              <a:rPr lang="en-US" sz="4000" b="1" dirty="0">
                <a:latin typeface="Calibri" pitchFamily="34" charset="0"/>
                <a:cs typeface="Calibri" pitchFamily="34" charset="0"/>
              </a:rPr>
              <a:t> Co. Ltd. v. Selfridge &amp; Co. Ltd. [1915] AC 847 case.</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092004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4000" b="1" dirty="0" smtClean="0">
              <a:latin typeface="Calibri" pitchFamily="34" charset="0"/>
              <a:cs typeface="Calibri" pitchFamily="34" charset="0"/>
            </a:endParaRPr>
          </a:p>
          <a:p>
            <a:pPr marL="36576" indent="0">
              <a:buNone/>
            </a:pPr>
            <a:r>
              <a:rPr lang="en-US" sz="4000" b="1" dirty="0" smtClean="0">
                <a:latin typeface="Calibri" pitchFamily="34" charset="0"/>
                <a:cs typeface="Calibri" pitchFamily="34" charset="0"/>
              </a:rPr>
              <a:t>This </a:t>
            </a:r>
            <a:r>
              <a:rPr lang="en-US" sz="4000" b="1" dirty="0">
                <a:latin typeface="Calibri" pitchFamily="34" charset="0"/>
                <a:cs typeface="Calibri" pitchFamily="34" charset="0"/>
              </a:rPr>
              <a:t>is a common law principle which provides that a contract cannot confer rights or impose obligations upon any person who is not a party to the contract. The premise is that only parties to contracts should be able to sue to enforce their rights or claim damages as such.</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844857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4400" b="1" u="sng" dirty="0">
                <a:latin typeface="Calibri" pitchFamily="34" charset="0"/>
                <a:cs typeface="Calibri" pitchFamily="34" charset="0"/>
              </a:rPr>
              <a:t>Distinctions</a:t>
            </a:r>
            <a:r>
              <a:rPr lang="en-US" sz="4400" b="1" u="sng" dirty="0" smtClean="0">
                <a:latin typeface="Calibri" pitchFamily="34" charset="0"/>
                <a:cs typeface="Calibri" pitchFamily="34" charset="0"/>
              </a:rPr>
              <a:t>:</a:t>
            </a:r>
          </a:p>
          <a:p>
            <a:pPr marL="36576" indent="0">
              <a:buNone/>
            </a:pPr>
            <a:endParaRPr lang="en-US" sz="4400" b="1" u="sng" dirty="0">
              <a:latin typeface="Calibri" pitchFamily="34" charset="0"/>
              <a:cs typeface="Calibri" pitchFamily="34" charset="0"/>
            </a:endParaRPr>
          </a:p>
          <a:p>
            <a:pPr marL="36576" indent="0">
              <a:buNone/>
            </a:pPr>
            <a:r>
              <a:rPr lang="en-US" sz="4000" b="1" dirty="0">
                <a:latin typeface="Calibri" pitchFamily="34" charset="0"/>
                <a:cs typeface="Calibri" pitchFamily="34" charset="0"/>
              </a:rPr>
              <a:t>1. Contracts can create trust-like arrangements but in most cases they will be unenforceable by the third party (who was intended to receive a benefit) under the doctrine of </a:t>
            </a:r>
            <a:r>
              <a:rPr lang="en-US" sz="4000" b="1" dirty="0" err="1">
                <a:latin typeface="Calibri" pitchFamily="34" charset="0"/>
                <a:cs typeface="Calibri" pitchFamily="34" charset="0"/>
              </a:rPr>
              <a:t>privity</a:t>
            </a:r>
            <a:r>
              <a:rPr lang="en-US" sz="4000" b="1" dirty="0">
                <a:latin typeface="Calibri" pitchFamily="34" charset="0"/>
                <a:cs typeface="Calibri" pitchFamily="34" charset="0"/>
              </a:rPr>
              <a:t> of contract.</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561510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8800" b="1" dirty="0" smtClean="0">
              <a:latin typeface="Calibri" pitchFamily="34" charset="0"/>
              <a:cs typeface="Calibri" pitchFamily="34" charset="0"/>
            </a:endParaRPr>
          </a:p>
          <a:p>
            <a:pPr marL="36576" indent="0">
              <a:buNone/>
            </a:pPr>
            <a:r>
              <a:rPr lang="en-US" sz="8800" b="1" dirty="0" smtClean="0">
                <a:latin typeface="Calibri" pitchFamily="34" charset="0"/>
                <a:cs typeface="Calibri" pitchFamily="34" charset="0"/>
              </a:rPr>
              <a:t>Trust </a:t>
            </a:r>
            <a:r>
              <a:rPr lang="en-US" sz="8800" b="1" dirty="0">
                <a:latin typeface="Calibri" pitchFamily="34" charset="0"/>
                <a:cs typeface="Calibri" pitchFamily="34" charset="0"/>
              </a:rPr>
              <a:t>vs. </a:t>
            </a:r>
            <a:r>
              <a:rPr lang="en-US" sz="8800" b="1" dirty="0" smtClean="0">
                <a:latin typeface="Calibri" pitchFamily="34" charset="0"/>
                <a:cs typeface="Calibri" pitchFamily="34" charset="0"/>
              </a:rPr>
              <a:t>Bailment</a:t>
            </a:r>
          </a:p>
        </p:txBody>
      </p:sp>
    </p:spTree>
    <p:extLst>
      <p:ext uri="{BB962C8B-B14F-4D97-AF65-F5344CB8AC3E}">
        <p14:creationId xmlns:p14="http://schemas.microsoft.com/office/powerpoint/2010/main" val="2061476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4800" b="1" dirty="0" smtClean="0">
                <a:latin typeface="Calibri" pitchFamily="34" charset="0"/>
                <a:cs typeface="Calibri" pitchFamily="34" charset="0"/>
              </a:rPr>
              <a:t>Bailment:</a:t>
            </a:r>
          </a:p>
          <a:p>
            <a:pPr marL="36576" indent="0">
              <a:buNone/>
            </a:pPr>
            <a:r>
              <a:rPr lang="en-US" sz="3200" b="1" dirty="0">
                <a:latin typeface="Calibri" pitchFamily="34" charset="0"/>
                <a:cs typeface="Calibri" pitchFamily="34" charset="0"/>
              </a:rPr>
              <a:t>Bailment is a transfer of custody of a piece of property rather than a transfer of ownership of a piece of property</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Bailment is a legal relationship in common law, where the owner transfers physical possession of personal property ("chattel") for a time, but retains ownership. ... The </a:t>
            </a:r>
            <a:r>
              <a:rPr lang="en-US" sz="3200" b="1" dirty="0" err="1">
                <a:latin typeface="Calibri" pitchFamily="34" charset="0"/>
                <a:cs typeface="Calibri" pitchFamily="34" charset="0"/>
              </a:rPr>
              <a:t>bailee</a:t>
            </a:r>
            <a:r>
              <a:rPr lang="en-US" sz="3200" b="1" dirty="0">
                <a:latin typeface="Calibri" pitchFamily="34" charset="0"/>
                <a:cs typeface="Calibri" pitchFamily="34" charset="0"/>
              </a:rPr>
              <a:t> holds the personal property in trust for a specific purpose and delivers the property back to the bailor when the purpose is accomplished.</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370999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304</TotalTime>
  <Words>1249</Words>
  <Application>Microsoft Office PowerPoint</Application>
  <PresentationFormat>On-screen Show (4:3)</PresentationFormat>
  <Paragraphs>75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Zeus</dc:creator>
  <cp:lastModifiedBy>Arif Mahmud</cp:lastModifiedBy>
  <cp:revision>31</cp:revision>
  <dcterms:created xsi:type="dcterms:W3CDTF">2006-08-16T00:00:00Z</dcterms:created>
  <dcterms:modified xsi:type="dcterms:W3CDTF">2020-07-07T08:57:41Z</dcterms:modified>
</cp:coreProperties>
</file>