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 id="2147484384" r:id="rId2"/>
  </p:sldMasterIdLst>
  <p:notesMasterIdLst>
    <p:notesMasterId r:id="rId36"/>
  </p:notesMasterIdLst>
  <p:handoutMasterIdLst>
    <p:handoutMasterId r:id="rId37"/>
  </p:handoutMasterIdLst>
  <p:sldIdLst>
    <p:sldId id="262" r:id="rId3"/>
    <p:sldId id="342" r:id="rId4"/>
    <p:sldId id="366" r:id="rId5"/>
    <p:sldId id="368" r:id="rId6"/>
    <p:sldId id="370" r:id="rId7"/>
    <p:sldId id="396" r:id="rId8"/>
    <p:sldId id="395" r:id="rId9"/>
    <p:sldId id="393" r:id="rId10"/>
    <p:sldId id="378" r:id="rId11"/>
    <p:sldId id="377" r:id="rId12"/>
    <p:sldId id="389" r:id="rId13"/>
    <p:sldId id="394" r:id="rId14"/>
    <p:sldId id="383" r:id="rId15"/>
    <p:sldId id="386" r:id="rId16"/>
    <p:sldId id="384" r:id="rId17"/>
    <p:sldId id="380" r:id="rId18"/>
    <p:sldId id="381" r:id="rId19"/>
    <p:sldId id="385" r:id="rId20"/>
    <p:sldId id="382" r:id="rId21"/>
    <p:sldId id="374" r:id="rId22"/>
    <p:sldId id="397" r:id="rId23"/>
    <p:sldId id="398" r:id="rId24"/>
    <p:sldId id="399" r:id="rId25"/>
    <p:sldId id="402" r:id="rId26"/>
    <p:sldId id="401" r:id="rId27"/>
    <p:sldId id="400" r:id="rId28"/>
    <p:sldId id="323" r:id="rId29"/>
    <p:sldId id="392" r:id="rId30"/>
    <p:sldId id="325" r:id="rId31"/>
    <p:sldId id="390" r:id="rId32"/>
    <p:sldId id="327" r:id="rId33"/>
    <p:sldId id="391" r:id="rId34"/>
    <p:sldId id="359" r:id="rId35"/>
  </p:sldIdLst>
  <p:sldSz cx="14630400" cy="9144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77863" indent="-220663" algn="l" rtl="0" eaLnBrk="0" fontAlgn="base" hangingPunct="0">
      <a:spcBef>
        <a:spcPct val="0"/>
      </a:spcBef>
      <a:spcAft>
        <a:spcPct val="0"/>
      </a:spcAft>
      <a:defRPr kern="1200">
        <a:solidFill>
          <a:schemeClr val="tx1"/>
        </a:solidFill>
        <a:latin typeface="Arial" charset="0"/>
        <a:ea typeface="+mn-ea"/>
        <a:cs typeface="+mn-cs"/>
      </a:defRPr>
    </a:lvl2pPr>
    <a:lvl3pPr marL="1357313" indent="-442913" algn="l" rtl="0" eaLnBrk="0" fontAlgn="base" hangingPunct="0">
      <a:spcBef>
        <a:spcPct val="0"/>
      </a:spcBef>
      <a:spcAft>
        <a:spcPct val="0"/>
      </a:spcAft>
      <a:defRPr kern="1200">
        <a:solidFill>
          <a:schemeClr val="tx1"/>
        </a:solidFill>
        <a:latin typeface="Arial" charset="0"/>
        <a:ea typeface="+mn-ea"/>
        <a:cs typeface="+mn-cs"/>
      </a:defRPr>
    </a:lvl3pPr>
    <a:lvl4pPr marL="2036763" indent="-665163" algn="l" rtl="0" eaLnBrk="0" fontAlgn="base" hangingPunct="0">
      <a:spcBef>
        <a:spcPct val="0"/>
      </a:spcBef>
      <a:spcAft>
        <a:spcPct val="0"/>
      </a:spcAft>
      <a:defRPr kern="1200">
        <a:solidFill>
          <a:schemeClr val="tx1"/>
        </a:solidFill>
        <a:latin typeface="Arial" charset="0"/>
        <a:ea typeface="+mn-ea"/>
        <a:cs typeface="+mn-cs"/>
      </a:defRPr>
    </a:lvl4pPr>
    <a:lvl5pPr marL="2716213" indent="-887413"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C8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38" autoAdjust="0"/>
    <p:restoredTop sz="94660"/>
  </p:normalViewPr>
  <p:slideViewPr>
    <p:cSldViewPr>
      <p:cViewPr varScale="1">
        <p:scale>
          <a:sx n="53" d="100"/>
          <a:sy n="53" d="100"/>
        </p:scale>
        <p:origin x="876" y="108"/>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33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3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33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5D24038-5EE5-4FEE-BA96-99EED4EDBD1A}"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CFE9FE0-1F3F-408C-B41F-91D00C8B6514}" type="datetimeFigureOut">
              <a:rPr lang="en-US"/>
              <a:pPr>
                <a:defRPr/>
              </a:pPr>
              <a:t>11/19/2022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1409CD3-6491-4E82-8B80-FF36C48B96D5}" type="slidenum">
              <a:rPr lang="en-US"/>
              <a:pPr>
                <a:defRPr/>
              </a:pPr>
              <a:t>‹#›</a:t>
            </a:fld>
            <a:endParaRPr lang="en-US"/>
          </a:p>
        </p:txBody>
      </p:sp>
    </p:spTree>
    <p:extLst>
      <p:ext uri="{BB962C8B-B14F-4D97-AF65-F5344CB8AC3E}">
        <p14:creationId xmlns:p14="http://schemas.microsoft.com/office/powerpoint/2010/main" val="7663041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677863" algn="l" rtl="0" eaLnBrk="0" fontAlgn="base" hangingPunct="0">
      <a:spcBef>
        <a:spcPct val="30000"/>
      </a:spcBef>
      <a:spcAft>
        <a:spcPct val="0"/>
      </a:spcAft>
      <a:defRPr sz="1200" kern="1200">
        <a:solidFill>
          <a:schemeClr val="tx1"/>
        </a:solidFill>
        <a:latin typeface="+mn-lt"/>
        <a:ea typeface="+mn-ea"/>
        <a:cs typeface="+mn-cs"/>
      </a:defRPr>
    </a:lvl2pPr>
    <a:lvl3pPr marL="1357313" algn="l" rtl="0" eaLnBrk="0" fontAlgn="base" hangingPunct="0">
      <a:spcBef>
        <a:spcPct val="30000"/>
      </a:spcBef>
      <a:spcAft>
        <a:spcPct val="0"/>
      </a:spcAft>
      <a:defRPr sz="1200" kern="1200">
        <a:solidFill>
          <a:schemeClr val="tx1"/>
        </a:solidFill>
        <a:latin typeface="+mn-lt"/>
        <a:ea typeface="+mn-ea"/>
        <a:cs typeface="+mn-cs"/>
      </a:defRPr>
    </a:lvl3pPr>
    <a:lvl4pPr marL="2036763" algn="l" rtl="0" eaLnBrk="0" fontAlgn="base" hangingPunct="0">
      <a:spcBef>
        <a:spcPct val="30000"/>
      </a:spcBef>
      <a:spcAft>
        <a:spcPct val="0"/>
      </a:spcAft>
      <a:defRPr sz="1200" kern="1200">
        <a:solidFill>
          <a:schemeClr val="tx1"/>
        </a:solidFill>
        <a:latin typeface="+mn-lt"/>
        <a:ea typeface="+mn-ea"/>
        <a:cs typeface="+mn-cs"/>
      </a:defRPr>
    </a:lvl4pPr>
    <a:lvl5pPr marL="2716213" algn="l" rtl="0" eaLnBrk="0" fontAlgn="base" hangingPunct="0">
      <a:spcBef>
        <a:spcPct val="30000"/>
      </a:spcBef>
      <a:spcAft>
        <a:spcPct val="0"/>
      </a:spcAft>
      <a:defRPr sz="1200" kern="1200">
        <a:solidFill>
          <a:schemeClr val="tx1"/>
        </a:solidFill>
        <a:latin typeface="+mn-lt"/>
        <a:ea typeface="+mn-ea"/>
        <a:cs typeface="+mn-cs"/>
      </a:defRPr>
    </a:lvl5pPr>
    <a:lvl6pPr marL="3396310" algn="l" defTabSz="1358524" rtl="0" eaLnBrk="1" latinLnBrk="0" hangingPunct="1">
      <a:defRPr sz="1800" kern="1200">
        <a:solidFill>
          <a:schemeClr val="tx1"/>
        </a:solidFill>
        <a:latin typeface="+mn-lt"/>
        <a:ea typeface="+mn-ea"/>
        <a:cs typeface="+mn-cs"/>
      </a:defRPr>
    </a:lvl6pPr>
    <a:lvl7pPr marL="4075572" algn="l" defTabSz="1358524" rtl="0" eaLnBrk="1" latinLnBrk="0" hangingPunct="1">
      <a:defRPr sz="1800" kern="1200">
        <a:solidFill>
          <a:schemeClr val="tx1"/>
        </a:solidFill>
        <a:latin typeface="+mn-lt"/>
        <a:ea typeface="+mn-ea"/>
        <a:cs typeface="+mn-cs"/>
      </a:defRPr>
    </a:lvl7pPr>
    <a:lvl8pPr marL="4754834" algn="l" defTabSz="1358524" rtl="0" eaLnBrk="1" latinLnBrk="0" hangingPunct="1">
      <a:defRPr sz="1800" kern="1200">
        <a:solidFill>
          <a:schemeClr val="tx1"/>
        </a:solidFill>
        <a:latin typeface="+mn-lt"/>
        <a:ea typeface="+mn-ea"/>
        <a:cs typeface="+mn-cs"/>
      </a:defRPr>
    </a:lvl8pPr>
    <a:lvl9pPr marL="5434096" algn="l" defTabSz="1358524"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z="1800"/>
          </a:p>
        </p:txBody>
      </p:sp>
      <p:sp>
        <p:nvSpPr>
          <p:cNvPr id="68612" name="Slide Number Placeholder 3"/>
          <p:cNvSpPr>
            <a:spLocks noGrp="1"/>
          </p:cNvSpPr>
          <p:nvPr>
            <p:ph type="sldNum" sz="quarter" idx="5"/>
          </p:nvPr>
        </p:nvSpPr>
        <p:spPr bwMode="auto">
          <a:noFill/>
          <a:ln>
            <a:miter lim="800000"/>
            <a:headEnd/>
            <a:tailEnd/>
          </a:ln>
        </p:spPr>
        <p:txBody>
          <a:bodyPr/>
          <a:lstStyle/>
          <a:p>
            <a:fld id="{37E91571-0BA7-4E7F-A93D-DBBAAC80DFA8}" type="slidenum">
              <a:rPr lang="en-US" smtClean="0"/>
              <a:pPr/>
              <a:t>1</a:t>
            </a:fld>
            <a:endParaRPr lang="en-US"/>
          </a:p>
        </p:txBody>
      </p:sp>
    </p:spTree>
    <p:extLst>
      <p:ext uri="{BB962C8B-B14F-4D97-AF65-F5344CB8AC3E}">
        <p14:creationId xmlns:p14="http://schemas.microsoft.com/office/powerpoint/2010/main" val="3013676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50800" y="5761038"/>
            <a:ext cx="2232025" cy="1041400"/>
          </a:xfrm>
          <a:custGeom>
            <a:avLst/>
            <a:gdLst/>
            <a:ahLst/>
            <a:cxnLst>
              <a:cxn ang="0">
                <a:pos x="5799" y="10000"/>
              </a:cxn>
              <a:cxn ang="0">
                <a:pos x="5961" y="9880"/>
              </a:cxn>
              <a:cxn ang="0">
                <a:pos x="5988" y="9820"/>
              </a:cxn>
              <a:cxn ang="0">
                <a:pos x="8042" y="5260"/>
              </a:cxn>
              <a:cxn ang="0">
                <a:pos x="8042" y="4721"/>
              </a:cxn>
              <a:cxn ang="0">
                <a:pos x="5988" y="221"/>
              </a:cxn>
              <a:cxn ang="0">
                <a:pos x="5961" y="160"/>
              </a:cxn>
              <a:cxn ang="0">
                <a:pos x="5799" y="41"/>
              </a:cxn>
              <a:cxn ang="0">
                <a:pos x="18" y="0"/>
              </a:cxn>
              <a:cxn ang="0">
                <a:pos x="0" y="9991"/>
              </a:cxn>
              <a:cxn ang="0">
                <a:pos x="5799" y="10000"/>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ctrTitle"/>
          </p:nvPr>
        </p:nvSpPr>
        <p:spPr>
          <a:xfrm>
            <a:off x="3107866" y="3352802"/>
            <a:ext cx="10560722" cy="3017041"/>
          </a:xfrm>
        </p:spPr>
        <p:txBody>
          <a:bodyPr anchor="b">
            <a:norm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3107866" y="6369841"/>
            <a:ext cx="10560722" cy="1501711"/>
          </a:xfrm>
        </p:spPr>
        <p:txBody>
          <a:bodyPr/>
          <a:lstStyle>
            <a:lvl1pPr marL="0" indent="0" algn="l">
              <a:buNone/>
              <a:defRPr>
                <a:solidFill>
                  <a:schemeClr val="tx1">
                    <a:lumMod val="65000"/>
                    <a:lumOff val="35000"/>
                  </a:schemeClr>
                </a:solidFill>
              </a:defRPr>
            </a:lvl1pPr>
            <a:lvl2pPr marL="679262" indent="0" algn="ctr">
              <a:buNone/>
              <a:defRPr>
                <a:solidFill>
                  <a:schemeClr val="tx1">
                    <a:tint val="75000"/>
                  </a:schemeClr>
                </a:solidFill>
              </a:defRPr>
            </a:lvl2pPr>
            <a:lvl3pPr marL="1358524" indent="0" algn="ctr">
              <a:buNone/>
              <a:defRPr>
                <a:solidFill>
                  <a:schemeClr val="tx1">
                    <a:tint val="75000"/>
                  </a:schemeClr>
                </a:solidFill>
              </a:defRPr>
            </a:lvl3pPr>
            <a:lvl4pPr marL="2037786" indent="0" algn="ctr">
              <a:buNone/>
              <a:defRPr>
                <a:solidFill>
                  <a:schemeClr val="tx1">
                    <a:tint val="75000"/>
                  </a:schemeClr>
                </a:solidFill>
              </a:defRPr>
            </a:lvl4pPr>
            <a:lvl5pPr marL="2717048" indent="0" algn="ctr">
              <a:buNone/>
              <a:defRPr>
                <a:solidFill>
                  <a:schemeClr val="tx1">
                    <a:tint val="75000"/>
                  </a:schemeClr>
                </a:solidFill>
              </a:defRPr>
            </a:lvl5pPr>
            <a:lvl6pPr marL="3396310" indent="0" algn="ctr">
              <a:buNone/>
              <a:defRPr>
                <a:solidFill>
                  <a:schemeClr val="tx1">
                    <a:tint val="75000"/>
                  </a:schemeClr>
                </a:solidFill>
              </a:defRPr>
            </a:lvl6pPr>
            <a:lvl7pPr marL="4075572" indent="0" algn="ctr">
              <a:buNone/>
              <a:defRPr>
                <a:solidFill>
                  <a:schemeClr val="tx1">
                    <a:tint val="75000"/>
                  </a:schemeClr>
                </a:solidFill>
              </a:defRPr>
            </a:lvl7pPr>
            <a:lvl8pPr marL="4754834" indent="0" algn="ctr">
              <a:buNone/>
              <a:defRPr>
                <a:solidFill>
                  <a:schemeClr val="tx1">
                    <a:tint val="75000"/>
                  </a:schemeClr>
                </a:solidFill>
              </a:defRPr>
            </a:lvl8pPr>
            <a:lvl9pPr marL="5434096"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77863" y="6038850"/>
            <a:ext cx="935037" cy="487363"/>
          </a:xfrm>
        </p:spPr>
        <p:txBody>
          <a:bodyPr/>
          <a:lstStyle>
            <a:lvl1pPr>
              <a:defRPr/>
            </a:lvl1pPr>
          </a:lstStyle>
          <a:p>
            <a:pPr>
              <a:defRPr/>
            </a:pPr>
            <a:fld id="{0BFF68E1-C7D5-40DD-8FFB-232F272B066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42227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5" y="812800"/>
            <a:ext cx="10547176" cy="4156053"/>
          </a:xfrm>
        </p:spPr>
        <p:txBody>
          <a:bodyPr anchor="ctr">
            <a:normAutofit/>
          </a:bodyPr>
          <a:lstStyle>
            <a:lvl1pPr algn="l">
              <a:defRPr sz="7100" b="0" cap="none"/>
            </a:lvl1pPr>
          </a:lstStyle>
          <a:p>
            <a:r>
              <a:rPr lang="en-US"/>
              <a:t>Click to edit Master title style</a:t>
            </a:r>
            <a:endParaRPr lang="en-US" dirty="0"/>
          </a:p>
        </p:txBody>
      </p:sp>
      <p:sp>
        <p:nvSpPr>
          <p:cNvPr id="3" name="Text Placeholder 2"/>
          <p:cNvSpPr>
            <a:spLocks noGrp="1"/>
          </p:cNvSpPr>
          <p:nvPr>
            <p:ph type="body" idx="1"/>
          </p:nvPr>
        </p:nvSpPr>
        <p:spPr>
          <a:xfrm>
            <a:off x="3107865" y="5805395"/>
            <a:ext cx="10547176" cy="2074485"/>
          </a:xfrm>
        </p:spPr>
        <p:txBody>
          <a:bodyPr anchor="ctr">
            <a:normAutofit/>
          </a:bodyPr>
          <a:lstStyle>
            <a:lvl1pPr marL="0" indent="0" algn="l">
              <a:buNone/>
              <a:defRPr sz="2700">
                <a:solidFill>
                  <a:schemeClr val="tx1">
                    <a:lumMod val="65000"/>
                    <a:lumOff val="3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17563" y="4325938"/>
            <a:ext cx="938212" cy="487362"/>
          </a:xfrm>
        </p:spPr>
        <p:txBody>
          <a:bodyPr/>
          <a:lstStyle>
            <a:lvl1pPr>
              <a:defRPr/>
            </a:lvl1pPr>
          </a:lstStyle>
          <a:p>
            <a:pPr>
              <a:defRPr/>
            </a:pPr>
            <a:fld id="{75CA882B-16D0-4A1B-9CD9-AE35B8DAB1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2227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6" name="TextBox 5"/>
          <p:cNvSpPr txBox="1">
            <a:spLocks noChangeArrowheads="1"/>
          </p:cNvSpPr>
          <p:nvPr/>
        </p:nvSpPr>
        <p:spPr bwMode="auto">
          <a:xfrm>
            <a:off x="2892425" y="863600"/>
            <a:ext cx="731838" cy="781050"/>
          </a:xfrm>
          <a:prstGeom prst="rect">
            <a:avLst/>
          </a:prstGeom>
          <a:noFill/>
          <a:ln w="9525">
            <a:noFill/>
            <a:miter lim="800000"/>
            <a:headEnd/>
            <a:tailEnd/>
          </a:ln>
        </p:spPr>
        <p:txBody>
          <a:bodyPr lIns="135852" tIns="67926" rIns="135852" bIns="67926" anchor="ctr"/>
          <a:lstStyle/>
          <a:p>
            <a:pPr>
              <a:defRPr/>
            </a:pPr>
            <a:r>
              <a:rPr lang="en-US" sz="11900" dirty="0">
                <a:solidFill>
                  <a:schemeClr val="accent1"/>
                </a:solidFill>
              </a:rPr>
              <a:t>“</a:t>
            </a:r>
          </a:p>
        </p:txBody>
      </p:sp>
      <p:sp>
        <p:nvSpPr>
          <p:cNvPr id="7" name="TextBox 62"/>
          <p:cNvSpPr txBox="1">
            <a:spLocks noChangeArrowheads="1"/>
          </p:cNvSpPr>
          <p:nvPr/>
        </p:nvSpPr>
        <p:spPr bwMode="auto">
          <a:xfrm>
            <a:off x="13071475" y="3873500"/>
            <a:ext cx="730250" cy="779463"/>
          </a:xfrm>
          <a:prstGeom prst="rect">
            <a:avLst/>
          </a:prstGeom>
          <a:noFill/>
          <a:ln w="9525">
            <a:noFill/>
            <a:miter lim="800000"/>
            <a:headEnd/>
            <a:tailEnd/>
          </a:ln>
        </p:spPr>
        <p:txBody>
          <a:bodyPr lIns="135852" tIns="67926" rIns="135852" bIns="67926" anchor="ctr"/>
          <a:lstStyle/>
          <a:p>
            <a:pPr>
              <a:defRPr/>
            </a:pPr>
            <a:r>
              <a:rPr lang="en-US" sz="11900" dirty="0">
                <a:solidFill>
                  <a:schemeClr val="accent1"/>
                </a:solidFill>
              </a:rPr>
              <a:t>”</a:t>
            </a:r>
          </a:p>
        </p:txBody>
      </p:sp>
      <p:sp>
        <p:nvSpPr>
          <p:cNvPr id="2" name="Title 1"/>
          <p:cNvSpPr>
            <a:spLocks noGrp="1"/>
          </p:cNvSpPr>
          <p:nvPr>
            <p:ph type="title"/>
          </p:nvPr>
        </p:nvSpPr>
        <p:spPr>
          <a:xfrm>
            <a:off x="3500998" y="812800"/>
            <a:ext cx="9775339" cy="3860800"/>
          </a:xfrm>
        </p:spPr>
        <p:txBody>
          <a:bodyPr anchor="ctr">
            <a:normAutofit/>
          </a:bodyPr>
          <a:lstStyle>
            <a:lvl1pPr algn="l">
              <a:defRPr sz="71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865555" y="4673600"/>
            <a:ext cx="9046221" cy="508000"/>
          </a:xfrm>
        </p:spPr>
        <p:txBody>
          <a:bodyPr anchor="ctr">
            <a:noAutofit/>
          </a:bodyPr>
          <a:lstStyle>
            <a:lvl1pPr marL="0" indent="0">
              <a:buFontTx/>
              <a:buNone/>
              <a:defRPr sz="2400">
                <a:solidFill>
                  <a:schemeClr val="tx1">
                    <a:lumMod val="50000"/>
                    <a:lumOff val="50000"/>
                  </a:schemeClr>
                </a:solidFill>
              </a:defRPr>
            </a:lvl1pPr>
            <a:lvl2pPr marL="679262" indent="0">
              <a:buFontTx/>
              <a:buNone/>
              <a:defRPr/>
            </a:lvl2pPr>
            <a:lvl3pPr marL="1358524" indent="0">
              <a:buFontTx/>
              <a:buNone/>
              <a:defRPr/>
            </a:lvl3pPr>
            <a:lvl4pPr marL="2037786" indent="0">
              <a:buFontTx/>
              <a:buNone/>
              <a:defRPr/>
            </a:lvl4pPr>
            <a:lvl5pPr marL="2717048" indent="0">
              <a:buFontTx/>
              <a:buNone/>
              <a:defRPr/>
            </a:lvl5pPr>
          </a:lstStyle>
          <a:p>
            <a:pPr lvl="0"/>
            <a:r>
              <a:rPr lang="en-US"/>
              <a:t>Click to edit Master text styles</a:t>
            </a:r>
          </a:p>
        </p:txBody>
      </p:sp>
      <p:sp>
        <p:nvSpPr>
          <p:cNvPr id="3" name="Text Placeholder 2"/>
          <p:cNvSpPr>
            <a:spLocks noGrp="1"/>
          </p:cNvSpPr>
          <p:nvPr>
            <p:ph type="body" idx="1"/>
          </p:nvPr>
        </p:nvSpPr>
        <p:spPr>
          <a:xfrm>
            <a:off x="3107865" y="5805395"/>
            <a:ext cx="10547176" cy="2074485"/>
          </a:xfrm>
        </p:spPr>
        <p:txBody>
          <a:bodyPr anchor="ctr">
            <a:normAutofit/>
          </a:bodyPr>
          <a:lstStyle>
            <a:lvl1pPr marL="0" indent="0" algn="l">
              <a:buNone/>
              <a:defRPr sz="2700">
                <a:solidFill>
                  <a:schemeClr val="tx1">
                    <a:lumMod val="65000"/>
                    <a:lumOff val="3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4"/>
          </p:nvPr>
        </p:nvSpPr>
        <p:spPr/>
        <p:txBody>
          <a:bodyPr/>
          <a:lstStyle>
            <a:lvl1pPr>
              <a:defRPr/>
            </a:lvl1pPr>
          </a:lstStyle>
          <a:p>
            <a:pPr>
              <a:defRPr/>
            </a:pPr>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a:xfrm>
            <a:off x="817563" y="4325938"/>
            <a:ext cx="938212" cy="487362"/>
          </a:xfrm>
        </p:spPr>
        <p:txBody>
          <a:bodyPr/>
          <a:lstStyle>
            <a:lvl1pPr>
              <a:defRPr/>
            </a:lvl1pPr>
          </a:lstStyle>
          <a:p>
            <a:pPr>
              <a:defRPr/>
            </a:pPr>
            <a:fld id="{70EE6E41-7E6E-42AA-99F2-242F45AF95F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65468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5" y="3251202"/>
            <a:ext cx="10547176" cy="3633127"/>
          </a:xfrm>
        </p:spPr>
        <p:txBody>
          <a:bodyPr anchor="b">
            <a:normAutofit/>
          </a:bodyPr>
          <a:lstStyle>
            <a:lvl1pPr algn="l">
              <a:defRPr sz="7100" b="0"/>
            </a:lvl1pPr>
          </a:lstStyle>
          <a:p>
            <a:r>
              <a:rPr lang="en-US"/>
              <a:t>Click to edit Master title style</a:t>
            </a:r>
            <a:endParaRPr lang="en-US" dirty="0"/>
          </a:p>
        </p:txBody>
      </p:sp>
      <p:sp>
        <p:nvSpPr>
          <p:cNvPr id="4" name="Text Placeholder 3"/>
          <p:cNvSpPr>
            <a:spLocks noGrp="1"/>
          </p:cNvSpPr>
          <p:nvPr>
            <p:ph type="body" sz="half" idx="2"/>
          </p:nvPr>
        </p:nvSpPr>
        <p:spPr>
          <a:xfrm>
            <a:off x="3107865" y="6908800"/>
            <a:ext cx="10547176" cy="972829"/>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817563" y="6643688"/>
            <a:ext cx="938212" cy="487362"/>
          </a:xfrm>
        </p:spPr>
        <p:txBody>
          <a:bodyPr/>
          <a:lstStyle>
            <a:lvl1pPr>
              <a:defRPr/>
            </a:lvl1pPr>
          </a:lstStyle>
          <a:p>
            <a:pPr>
              <a:defRPr/>
            </a:pPr>
            <a:fld id="{7B3DC638-5126-4801-812C-FC4E5FA381B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65468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6" name="TextBox 5"/>
          <p:cNvSpPr txBox="1">
            <a:spLocks noChangeArrowheads="1"/>
          </p:cNvSpPr>
          <p:nvPr/>
        </p:nvSpPr>
        <p:spPr bwMode="auto">
          <a:xfrm>
            <a:off x="2892425" y="863600"/>
            <a:ext cx="731838" cy="781050"/>
          </a:xfrm>
          <a:prstGeom prst="rect">
            <a:avLst/>
          </a:prstGeom>
          <a:noFill/>
          <a:ln w="9525">
            <a:noFill/>
            <a:miter lim="800000"/>
            <a:headEnd/>
            <a:tailEnd/>
          </a:ln>
        </p:spPr>
        <p:txBody>
          <a:bodyPr lIns="135852" tIns="67926" rIns="135852" bIns="67926" anchor="ctr"/>
          <a:lstStyle/>
          <a:p>
            <a:pPr>
              <a:defRPr/>
            </a:pPr>
            <a:r>
              <a:rPr lang="en-US" sz="11900" dirty="0">
                <a:solidFill>
                  <a:schemeClr val="accent1"/>
                </a:solidFill>
              </a:rPr>
              <a:t>“</a:t>
            </a:r>
          </a:p>
        </p:txBody>
      </p:sp>
      <p:sp>
        <p:nvSpPr>
          <p:cNvPr id="7" name="TextBox 62"/>
          <p:cNvSpPr txBox="1">
            <a:spLocks noChangeArrowheads="1"/>
          </p:cNvSpPr>
          <p:nvPr/>
        </p:nvSpPr>
        <p:spPr bwMode="auto">
          <a:xfrm>
            <a:off x="13071475" y="3873500"/>
            <a:ext cx="730250" cy="779463"/>
          </a:xfrm>
          <a:prstGeom prst="rect">
            <a:avLst/>
          </a:prstGeom>
          <a:noFill/>
          <a:ln w="9525">
            <a:noFill/>
            <a:miter lim="800000"/>
            <a:headEnd/>
            <a:tailEnd/>
          </a:ln>
        </p:spPr>
        <p:txBody>
          <a:bodyPr lIns="135852" tIns="67926" rIns="135852" bIns="67926" anchor="ctr"/>
          <a:lstStyle/>
          <a:p>
            <a:pPr>
              <a:defRPr/>
            </a:pPr>
            <a:r>
              <a:rPr lang="en-US" sz="11900" dirty="0">
                <a:solidFill>
                  <a:schemeClr val="accent1"/>
                </a:solidFill>
              </a:rPr>
              <a:t>”</a:t>
            </a:r>
          </a:p>
        </p:txBody>
      </p:sp>
      <p:sp>
        <p:nvSpPr>
          <p:cNvPr id="13" name="Title 1"/>
          <p:cNvSpPr>
            <a:spLocks noGrp="1"/>
          </p:cNvSpPr>
          <p:nvPr>
            <p:ph type="title"/>
          </p:nvPr>
        </p:nvSpPr>
        <p:spPr>
          <a:xfrm>
            <a:off x="3500998" y="812800"/>
            <a:ext cx="9775339" cy="3860800"/>
          </a:xfrm>
        </p:spPr>
        <p:txBody>
          <a:bodyPr anchor="ctr">
            <a:normAutofit/>
          </a:bodyPr>
          <a:lstStyle>
            <a:lvl1pPr algn="l">
              <a:defRPr sz="71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3107864" y="5791200"/>
            <a:ext cx="10701267" cy="1117600"/>
          </a:xfrm>
        </p:spPr>
        <p:txBody>
          <a:bodyPr anchor="b">
            <a:noAutofit/>
          </a:bodyPr>
          <a:lstStyle>
            <a:lvl1pPr marL="0" indent="0">
              <a:buFontTx/>
              <a:buNone/>
              <a:defRPr sz="3600">
                <a:solidFill>
                  <a:schemeClr val="accent1"/>
                </a:solidFill>
              </a:defRPr>
            </a:lvl1pPr>
            <a:lvl2pPr marL="679262" indent="0">
              <a:buFontTx/>
              <a:buNone/>
              <a:defRPr/>
            </a:lvl2pPr>
            <a:lvl3pPr marL="1358524" indent="0">
              <a:buFontTx/>
              <a:buNone/>
              <a:defRPr/>
            </a:lvl3pPr>
            <a:lvl4pPr marL="2037786" indent="0">
              <a:buFontTx/>
              <a:buNone/>
              <a:defRPr/>
            </a:lvl4pPr>
            <a:lvl5pPr marL="2717048"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3107864" y="6908800"/>
            <a:ext cx="10701267" cy="972829"/>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817563" y="6643688"/>
            <a:ext cx="938212" cy="487362"/>
          </a:xfrm>
        </p:spPr>
        <p:txBody>
          <a:bodyPr/>
          <a:lstStyle>
            <a:lvl1pPr>
              <a:defRPr/>
            </a:lvl1pPr>
          </a:lstStyle>
          <a:p>
            <a:pPr>
              <a:defRPr/>
            </a:pPr>
            <a:fld id="{666FA01E-4809-4C28-A54C-4B4CAB53512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65468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6" y="836542"/>
            <a:ext cx="10547174" cy="3840027"/>
          </a:xfrm>
        </p:spPr>
        <p:txBody>
          <a:bodyPr anchor="ctr">
            <a:normAutofit/>
          </a:bodyPr>
          <a:lstStyle>
            <a:lvl1pPr algn="l">
              <a:defRPr sz="7100" b="0"/>
            </a:lvl1pPr>
          </a:lstStyle>
          <a:p>
            <a:r>
              <a:rPr lang="en-US"/>
              <a:t>Click to edit Master title style</a:t>
            </a:r>
            <a:endParaRPr lang="en-US" dirty="0"/>
          </a:p>
        </p:txBody>
      </p:sp>
      <p:sp>
        <p:nvSpPr>
          <p:cNvPr id="21" name="Text Placeholder 9"/>
          <p:cNvSpPr>
            <a:spLocks noGrp="1"/>
          </p:cNvSpPr>
          <p:nvPr>
            <p:ph type="body" sz="quarter" idx="13"/>
          </p:nvPr>
        </p:nvSpPr>
        <p:spPr>
          <a:xfrm>
            <a:off x="3107865" y="5791200"/>
            <a:ext cx="10547176" cy="1117600"/>
          </a:xfrm>
        </p:spPr>
        <p:txBody>
          <a:bodyPr anchor="b">
            <a:noAutofit/>
          </a:bodyPr>
          <a:lstStyle>
            <a:lvl1pPr marL="0" indent="0">
              <a:buFontTx/>
              <a:buNone/>
              <a:defRPr sz="3600">
                <a:solidFill>
                  <a:schemeClr val="accent1"/>
                </a:solidFill>
              </a:defRPr>
            </a:lvl1pPr>
            <a:lvl2pPr marL="679262" indent="0">
              <a:buFontTx/>
              <a:buNone/>
              <a:defRPr/>
            </a:lvl2pPr>
            <a:lvl3pPr marL="1358524" indent="0">
              <a:buFontTx/>
              <a:buNone/>
              <a:defRPr/>
            </a:lvl3pPr>
            <a:lvl4pPr marL="2037786" indent="0">
              <a:buFontTx/>
              <a:buNone/>
              <a:defRPr/>
            </a:lvl4pPr>
            <a:lvl5pPr marL="2717048"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3107865" y="6908800"/>
            <a:ext cx="10547176" cy="972829"/>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a:xfrm>
            <a:off x="817563" y="6643688"/>
            <a:ext cx="938212" cy="487362"/>
          </a:xfrm>
        </p:spPr>
        <p:txBody>
          <a:bodyPr/>
          <a:lstStyle>
            <a:lvl1pPr>
              <a:defRPr/>
            </a:lvl1pPr>
          </a:lstStyle>
          <a:p>
            <a:pPr>
              <a:defRPr/>
            </a:pPr>
            <a:fld id="{8BEE09ED-927B-4B95-B526-55C88ADBB2D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501E2F-F38E-4155-9B79-3BC74E21CBB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Vertical Title 1"/>
          <p:cNvSpPr>
            <a:spLocks noGrp="1"/>
          </p:cNvSpPr>
          <p:nvPr>
            <p:ph type="title" orient="vert"/>
          </p:nvPr>
        </p:nvSpPr>
        <p:spPr>
          <a:xfrm>
            <a:off x="11005656" y="836542"/>
            <a:ext cx="2649811" cy="7045089"/>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3107866" y="836542"/>
            <a:ext cx="7546157" cy="70450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9613C5-BBCE-4994-A3A8-BC80DABDC86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840568"/>
            <a:ext cx="12435840" cy="1960034"/>
          </a:xfrm>
        </p:spPr>
        <p:txBody>
          <a:bodyPr/>
          <a:lstStyle/>
          <a:p>
            <a:r>
              <a:rPr lang="en-US"/>
              <a:t>Click to edit Master title style</a:t>
            </a:r>
          </a:p>
        </p:txBody>
      </p:sp>
      <p:sp>
        <p:nvSpPr>
          <p:cNvPr id="3" name="Subtitle 2"/>
          <p:cNvSpPr>
            <a:spLocks noGrp="1"/>
          </p:cNvSpPr>
          <p:nvPr>
            <p:ph type="subTitle" idx="1"/>
          </p:nvPr>
        </p:nvSpPr>
        <p:spPr>
          <a:xfrm>
            <a:off x="2194560" y="5181600"/>
            <a:ext cx="10241280" cy="233680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0"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DC56B0-82C5-4683-8DD6-9C2CD500097E}" type="slidenum">
              <a:rPr lang="en-US"/>
              <a:pPr>
                <a:defRPr/>
              </a:pPr>
              <a:t>‹#›</a:t>
            </a:fld>
            <a:endParaRPr lang="en-US"/>
          </a:p>
        </p:txBody>
      </p:sp>
    </p:spTree>
    <p:extLst>
      <p:ext uri="{BB962C8B-B14F-4D97-AF65-F5344CB8AC3E}">
        <p14:creationId xmlns:p14="http://schemas.microsoft.com/office/powerpoint/2010/main" val="1689116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EDDFE5-831A-4321-A231-CB272A02F2E2}" type="slidenum">
              <a:rPr lang="en-US"/>
              <a:pPr>
                <a:defRPr/>
              </a:pPr>
              <a:t>‹#›</a:t>
            </a:fld>
            <a:endParaRPr lang="en-US"/>
          </a:p>
        </p:txBody>
      </p:sp>
    </p:spTree>
    <p:extLst>
      <p:ext uri="{BB962C8B-B14F-4D97-AF65-F5344CB8AC3E}">
        <p14:creationId xmlns:p14="http://schemas.microsoft.com/office/powerpoint/2010/main" val="1618803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875868"/>
            <a:ext cx="12435840" cy="1816100"/>
          </a:xfrm>
        </p:spPr>
        <p:txBody>
          <a:bodyPr anchor="t"/>
          <a:lstStyle>
            <a:lvl1pPr algn="l">
              <a:defRPr sz="5750" b="1" cap="all"/>
            </a:lvl1pPr>
          </a:lstStyle>
          <a:p>
            <a:r>
              <a:rPr lang="en-US"/>
              <a:t>Click to edit Master title style</a:t>
            </a:r>
          </a:p>
        </p:txBody>
      </p:sp>
      <p:sp>
        <p:nvSpPr>
          <p:cNvPr id="3" name="Text Placeholder 2"/>
          <p:cNvSpPr>
            <a:spLocks noGrp="1"/>
          </p:cNvSpPr>
          <p:nvPr>
            <p:ph type="body" idx="1"/>
          </p:nvPr>
        </p:nvSpPr>
        <p:spPr>
          <a:xfrm>
            <a:off x="1155701" y="3875619"/>
            <a:ext cx="12435840" cy="2000249"/>
          </a:xfrm>
        </p:spPr>
        <p:txBody>
          <a:bodyPr anchor="b"/>
          <a:lstStyle>
            <a:lvl1pPr marL="0" indent="0">
              <a:buNone/>
              <a:defRPr sz="2875">
                <a:solidFill>
                  <a:schemeClr val="tx1">
                    <a:tint val="75000"/>
                  </a:schemeClr>
                </a:solidFill>
              </a:defRPr>
            </a:lvl1pPr>
            <a:lvl2pPr marL="653110" indent="0">
              <a:buNone/>
              <a:defRPr sz="2625">
                <a:solidFill>
                  <a:schemeClr val="tx1">
                    <a:tint val="75000"/>
                  </a:schemeClr>
                </a:solidFill>
              </a:defRPr>
            </a:lvl2pPr>
            <a:lvl3pPr marL="1306220" indent="0">
              <a:buNone/>
              <a:defRPr sz="2250">
                <a:solidFill>
                  <a:schemeClr val="tx1">
                    <a:tint val="75000"/>
                  </a:schemeClr>
                </a:solidFill>
              </a:defRPr>
            </a:lvl3pPr>
            <a:lvl4pPr marL="1959330"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1"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2603F8-449A-45E8-93C4-8219C80D75D0}" type="slidenum">
              <a:rPr lang="en-US"/>
              <a:pPr>
                <a:defRPr/>
              </a:pPr>
              <a:t>‹#›</a:t>
            </a:fld>
            <a:endParaRPr lang="en-US"/>
          </a:p>
        </p:txBody>
      </p:sp>
    </p:spTree>
    <p:extLst>
      <p:ext uri="{BB962C8B-B14F-4D97-AF65-F5344CB8AC3E}">
        <p14:creationId xmlns:p14="http://schemas.microsoft.com/office/powerpoint/2010/main" val="292527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12323" y="832147"/>
            <a:ext cx="10542718" cy="1707853"/>
          </a:xfrm>
        </p:spPr>
        <p:txBody>
          <a:bodyPr/>
          <a:lstStyle/>
          <a:p>
            <a:r>
              <a:rPr lang="en-US"/>
              <a:t>Click to edit Master title style</a:t>
            </a:r>
            <a:endParaRPr lang="en-US" dirty="0"/>
          </a:p>
        </p:txBody>
      </p:sp>
      <p:sp>
        <p:nvSpPr>
          <p:cNvPr id="3" name="Content Placeholder 2"/>
          <p:cNvSpPr>
            <a:spLocks noGrp="1"/>
          </p:cNvSpPr>
          <p:nvPr>
            <p:ph idx="1"/>
          </p:nvPr>
        </p:nvSpPr>
        <p:spPr>
          <a:xfrm>
            <a:off x="3107865" y="2844800"/>
            <a:ext cx="10547176" cy="5036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C74812-1977-436C-9024-6E2DF5A5352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2133600"/>
            <a:ext cx="6461760" cy="6034618"/>
          </a:xfrm>
        </p:spPr>
        <p:txBody>
          <a:bodyPr/>
          <a:lstStyle>
            <a:lvl1pPr>
              <a:defRPr sz="4000"/>
            </a:lvl1pPr>
            <a:lvl2pPr>
              <a:defRPr sz="3375"/>
            </a:lvl2pPr>
            <a:lvl3pPr>
              <a:defRPr sz="2875"/>
            </a:lvl3pPr>
            <a:lvl4pPr>
              <a:defRPr sz="2625"/>
            </a:lvl4pPr>
            <a:lvl5pPr>
              <a:defRPr sz="2625"/>
            </a:lvl5pPr>
            <a:lvl6pPr>
              <a:defRPr sz="2625"/>
            </a:lvl6pPr>
            <a:lvl7pPr>
              <a:defRPr sz="2625"/>
            </a:lvl7pPr>
            <a:lvl8pPr>
              <a:defRPr sz="2625"/>
            </a:lvl8pPr>
            <a:lvl9pPr>
              <a:defRPr sz="2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2133600"/>
            <a:ext cx="6461760" cy="6034618"/>
          </a:xfrm>
        </p:spPr>
        <p:txBody>
          <a:bodyPr/>
          <a:lstStyle>
            <a:lvl1pPr>
              <a:defRPr sz="4000"/>
            </a:lvl1pPr>
            <a:lvl2pPr>
              <a:defRPr sz="3375"/>
            </a:lvl2pPr>
            <a:lvl3pPr>
              <a:defRPr sz="2875"/>
            </a:lvl3pPr>
            <a:lvl4pPr>
              <a:defRPr sz="2625"/>
            </a:lvl4pPr>
            <a:lvl5pPr>
              <a:defRPr sz="2625"/>
            </a:lvl5pPr>
            <a:lvl6pPr>
              <a:defRPr sz="2625"/>
            </a:lvl6pPr>
            <a:lvl7pPr>
              <a:defRPr sz="2625"/>
            </a:lvl7pPr>
            <a:lvl8pPr>
              <a:defRPr sz="2625"/>
            </a:lvl8pPr>
            <a:lvl9pPr>
              <a:defRPr sz="2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55FDAE-81E7-42DD-A70E-C4832B1FF6E8}" type="slidenum">
              <a:rPr lang="en-US"/>
              <a:pPr>
                <a:defRPr/>
              </a:pPr>
              <a:t>‹#›</a:t>
            </a:fld>
            <a:endParaRPr lang="en-US"/>
          </a:p>
        </p:txBody>
      </p:sp>
    </p:spTree>
    <p:extLst>
      <p:ext uri="{BB962C8B-B14F-4D97-AF65-F5344CB8AC3E}">
        <p14:creationId xmlns:p14="http://schemas.microsoft.com/office/powerpoint/2010/main" val="2896743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2046818"/>
            <a:ext cx="6464301" cy="853016"/>
          </a:xfrm>
        </p:spPr>
        <p:txBody>
          <a:bodyPr anchor="b"/>
          <a:lstStyle>
            <a:lvl1pPr marL="0" indent="0">
              <a:buNone/>
              <a:defRPr sz="3375" b="1"/>
            </a:lvl1pPr>
            <a:lvl2pPr marL="653110" indent="0">
              <a:buNone/>
              <a:defRPr sz="2875" b="1"/>
            </a:lvl2pPr>
            <a:lvl3pPr marL="1306220" indent="0">
              <a:buNone/>
              <a:defRPr sz="2625" b="1"/>
            </a:lvl3pPr>
            <a:lvl4pPr marL="1959330" indent="0">
              <a:buNone/>
              <a:defRPr sz="2250" b="1"/>
            </a:lvl4pPr>
            <a:lvl5pPr marL="2612441" indent="0">
              <a:buNone/>
              <a:defRPr sz="2250" b="1"/>
            </a:lvl5pPr>
            <a:lvl6pPr marL="3265551" indent="0">
              <a:buNone/>
              <a:defRPr sz="2250" b="1"/>
            </a:lvl6pPr>
            <a:lvl7pPr marL="3918661" indent="0">
              <a:buNone/>
              <a:defRPr sz="2250" b="1"/>
            </a:lvl7pPr>
            <a:lvl8pPr marL="4571771" indent="0">
              <a:buNone/>
              <a:defRPr sz="2250" b="1"/>
            </a:lvl8pPr>
            <a:lvl9pPr marL="5224881" indent="0">
              <a:buNone/>
              <a:defRPr sz="2250" b="1"/>
            </a:lvl9pPr>
          </a:lstStyle>
          <a:p>
            <a:pPr lvl="0"/>
            <a:r>
              <a:rPr lang="en-US"/>
              <a:t>Click to edit Master text styles</a:t>
            </a:r>
          </a:p>
        </p:txBody>
      </p:sp>
      <p:sp>
        <p:nvSpPr>
          <p:cNvPr id="4" name="Content Placeholder 3"/>
          <p:cNvSpPr>
            <a:spLocks noGrp="1"/>
          </p:cNvSpPr>
          <p:nvPr>
            <p:ph sz="half" idx="2"/>
          </p:nvPr>
        </p:nvSpPr>
        <p:spPr>
          <a:xfrm>
            <a:off x="731520" y="2899834"/>
            <a:ext cx="6464301" cy="5268384"/>
          </a:xfrm>
        </p:spPr>
        <p:txBody>
          <a:bodyPr/>
          <a:lstStyle>
            <a:lvl1pPr>
              <a:defRPr sz="3375"/>
            </a:lvl1pPr>
            <a:lvl2pPr>
              <a:defRPr sz="2875"/>
            </a:lvl2pPr>
            <a:lvl3pPr>
              <a:defRPr sz="2625"/>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1" y="2046818"/>
            <a:ext cx="6466840" cy="853016"/>
          </a:xfrm>
        </p:spPr>
        <p:txBody>
          <a:bodyPr anchor="b"/>
          <a:lstStyle>
            <a:lvl1pPr marL="0" indent="0">
              <a:buNone/>
              <a:defRPr sz="3375" b="1"/>
            </a:lvl1pPr>
            <a:lvl2pPr marL="653110" indent="0">
              <a:buNone/>
              <a:defRPr sz="2875" b="1"/>
            </a:lvl2pPr>
            <a:lvl3pPr marL="1306220" indent="0">
              <a:buNone/>
              <a:defRPr sz="2625" b="1"/>
            </a:lvl3pPr>
            <a:lvl4pPr marL="1959330" indent="0">
              <a:buNone/>
              <a:defRPr sz="2250" b="1"/>
            </a:lvl4pPr>
            <a:lvl5pPr marL="2612441" indent="0">
              <a:buNone/>
              <a:defRPr sz="2250" b="1"/>
            </a:lvl5pPr>
            <a:lvl6pPr marL="3265551" indent="0">
              <a:buNone/>
              <a:defRPr sz="2250" b="1"/>
            </a:lvl6pPr>
            <a:lvl7pPr marL="3918661" indent="0">
              <a:buNone/>
              <a:defRPr sz="2250" b="1"/>
            </a:lvl7pPr>
            <a:lvl8pPr marL="4571771" indent="0">
              <a:buNone/>
              <a:defRPr sz="2250" b="1"/>
            </a:lvl8pPr>
            <a:lvl9pPr marL="5224881" indent="0">
              <a:buNone/>
              <a:defRPr sz="2250" b="1"/>
            </a:lvl9pPr>
          </a:lstStyle>
          <a:p>
            <a:pPr lvl="0"/>
            <a:r>
              <a:rPr lang="en-US"/>
              <a:t>Click to edit Master text styles</a:t>
            </a:r>
          </a:p>
        </p:txBody>
      </p:sp>
      <p:sp>
        <p:nvSpPr>
          <p:cNvPr id="6" name="Content Placeholder 5"/>
          <p:cNvSpPr>
            <a:spLocks noGrp="1"/>
          </p:cNvSpPr>
          <p:nvPr>
            <p:ph sz="quarter" idx="4"/>
          </p:nvPr>
        </p:nvSpPr>
        <p:spPr>
          <a:xfrm>
            <a:off x="7432041" y="2899834"/>
            <a:ext cx="6466840" cy="5268384"/>
          </a:xfrm>
        </p:spPr>
        <p:txBody>
          <a:bodyPr/>
          <a:lstStyle>
            <a:lvl1pPr>
              <a:defRPr sz="3375"/>
            </a:lvl1pPr>
            <a:lvl2pPr>
              <a:defRPr sz="2875"/>
            </a:lvl2pPr>
            <a:lvl3pPr>
              <a:defRPr sz="2625"/>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F4015D4-8022-4504-9901-3666D9B1CDBC}" type="slidenum">
              <a:rPr lang="en-US"/>
              <a:pPr>
                <a:defRPr/>
              </a:pPr>
              <a:t>‹#›</a:t>
            </a:fld>
            <a:endParaRPr lang="en-US"/>
          </a:p>
        </p:txBody>
      </p:sp>
    </p:spTree>
    <p:extLst>
      <p:ext uri="{BB962C8B-B14F-4D97-AF65-F5344CB8AC3E}">
        <p14:creationId xmlns:p14="http://schemas.microsoft.com/office/powerpoint/2010/main" val="2653220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3F95BB8-013F-438D-B2D4-916BF0025E1F}" type="slidenum">
              <a:rPr lang="en-US"/>
              <a:pPr>
                <a:defRPr/>
              </a:pPr>
              <a:t>‹#›</a:t>
            </a:fld>
            <a:endParaRPr lang="en-US"/>
          </a:p>
        </p:txBody>
      </p:sp>
    </p:spTree>
    <p:extLst>
      <p:ext uri="{BB962C8B-B14F-4D97-AF65-F5344CB8AC3E}">
        <p14:creationId xmlns:p14="http://schemas.microsoft.com/office/powerpoint/2010/main" val="799488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FE1073-E2C6-4251-B862-6946779CC75F}" type="slidenum">
              <a:rPr lang="en-US"/>
              <a:pPr>
                <a:defRPr/>
              </a:pPr>
              <a:t>‹#›</a:t>
            </a:fld>
            <a:endParaRPr lang="en-US"/>
          </a:p>
        </p:txBody>
      </p:sp>
    </p:spTree>
    <p:extLst>
      <p:ext uri="{BB962C8B-B14F-4D97-AF65-F5344CB8AC3E}">
        <p14:creationId xmlns:p14="http://schemas.microsoft.com/office/powerpoint/2010/main" val="3098409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0" y="364066"/>
            <a:ext cx="4813301" cy="1549400"/>
          </a:xfrm>
        </p:spPr>
        <p:txBody>
          <a:bodyPr anchor="b"/>
          <a:lstStyle>
            <a:lvl1pPr algn="l">
              <a:defRPr sz="2875" b="1"/>
            </a:lvl1pPr>
          </a:lstStyle>
          <a:p>
            <a:r>
              <a:rPr lang="en-US"/>
              <a:t>Click to edit Master title style</a:t>
            </a:r>
          </a:p>
        </p:txBody>
      </p:sp>
      <p:sp>
        <p:nvSpPr>
          <p:cNvPr id="3" name="Content Placeholder 2"/>
          <p:cNvSpPr>
            <a:spLocks noGrp="1"/>
          </p:cNvSpPr>
          <p:nvPr>
            <p:ph idx="1"/>
          </p:nvPr>
        </p:nvSpPr>
        <p:spPr>
          <a:xfrm>
            <a:off x="5720080" y="364068"/>
            <a:ext cx="8178800" cy="7804151"/>
          </a:xfrm>
        </p:spPr>
        <p:txBody>
          <a:bodyPr/>
          <a:lstStyle>
            <a:lvl1pPr>
              <a:defRPr sz="4625"/>
            </a:lvl1pPr>
            <a:lvl2pPr>
              <a:defRPr sz="4000"/>
            </a:lvl2pPr>
            <a:lvl3pPr>
              <a:defRPr sz="3375"/>
            </a:lvl3pPr>
            <a:lvl4pPr>
              <a:defRPr sz="2875"/>
            </a:lvl4pPr>
            <a:lvl5pPr>
              <a:defRPr sz="2875"/>
            </a:lvl5pPr>
            <a:lvl6pPr>
              <a:defRPr sz="2875"/>
            </a:lvl6pPr>
            <a:lvl7pPr>
              <a:defRPr sz="2875"/>
            </a:lvl7pPr>
            <a:lvl8pPr>
              <a:defRPr sz="2875"/>
            </a:lvl8pPr>
            <a:lvl9pPr>
              <a:defRPr sz="2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0" y="1913468"/>
            <a:ext cx="4813301" cy="6254751"/>
          </a:xfrm>
        </p:spPr>
        <p:txBody>
          <a:bodyPr/>
          <a:lstStyle>
            <a:lvl1pPr marL="0" indent="0">
              <a:buNone/>
              <a:defRPr sz="2000"/>
            </a:lvl1pPr>
            <a:lvl2pPr marL="653110" indent="0">
              <a:buNone/>
              <a:defRPr sz="1750"/>
            </a:lvl2pPr>
            <a:lvl3pPr marL="1306220" indent="0">
              <a:buNone/>
              <a:defRPr sz="1375"/>
            </a:lvl3pPr>
            <a:lvl4pPr marL="1959330" indent="0">
              <a:buNone/>
              <a:defRPr sz="1250"/>
            </a:lvl4pPr>
            <a:lvl5pPr marL="2612441" indent="0">
              <a:buNone/>
              <a:defRPr sz="1250"/>
            </a:lvl5pPr>
            <a:lvl6pPr marL="3265551" indent="0">
              <a:buNone/>
              <a:defRPr sz="1250"/>
            </a:lvl6pPr>
            <a:lvl7pPr marL="3918661" indent="0">
              <a:buNone/>
              <a:defRPr sz="1250"/>
            </a:lvl7pPr>
            <a:lvl8pPr marL="4571771" indent="0">
              <a:buNone/>
              <a:defRPr sz="1250"/>
            </a:lvl8pPr>
            <a:lvl9pPr marL="5224881" indent="0">
              <a:buNone/>
              <a:defRPr sz="12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2CB992-5C38-46E2-AB09-7485021A912E}" type="slidenum">
              <a:rPr lang="en-US"/>
              <a:pPr>
                <a:defRPr/>
              </a:pPr>
              <a:t>‹#›</a:t>
            </a:fld>
            <a:endParaRPr lang="en-US"/>
          </a:p>
        </p:txBody>
      </p:sp>
    </p:spTree>
    <p:extLst>
      <p:ext uri="{BB962C8B-B14F-4D97-AF65-F5344CB8AC3E}">
        <p14:creationId xmlns:p14="http://schemas.microsoft.com/office/powerpoint/2010/main" val="3881802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6400801"/>
            <a:ext cx="8778240" cy="755651"/>
          </a:xfrm>
        </p:spPr>
        <p:txBody>
          <a:bodyPr anchor="b"/>
          <a:lstStyle>
            <a:lvl1pPr algn="l">
              <a:defRPr sz="2875" b="1"/>
            </a:lvl1pPr>
          </a:lstStyle>
          <a:p>
            <a:r>
              <a:rPr lang="en-US"/>
              <a:t>Click to edit Master title style</a:t>
            </a:r>
          </a:p>
        </p:txBody>
      </p:sp>
      <p:sp>
        <p:nvSpPr>
          <p:cNvPr id="3" name="Picture Placeholder 2"/>
          <p:cNvSpPr>
            <a:spLocks noGrp="1"/>
          </p:cNvSpPr>
          <p:nvPr>
            <p:ph type="pic" idx="1"/>
          </p:nvPr>
        </p:nvSpPr>
        <p:spPr>
          <a:xfrm>
            <a:off x="2867661" y="817034"/>
            <a:ext cx="8778240" cy="5486400"/>
          </a:xfrm>
        </p:spPr>
        <p:txBody>
          <a:bodyPr rtlCol="0">
            <a:normAutofit/>
          </a:bodyPr>
          <a:lstStyle>
            <a:lvl1pPr marL="0" indent="0">
              <a:buNone/>
              <a:defRPr sz="4625"/>
            </a:lvl1pPr>
            <a:lvl2pPr marL="653110" indent="0">
              <a:buNone/>
              <a:defRPr sz="4000"/>
            </a:lvl2pPr>
            <a:lvl3pPr marL="1306220" indent="0">
              <a:buNone/>
              <a:defRPr sz="3375"/>
            </a:lvl3pPr>
            <a:lvl4pPr marL="1959330" indent="0">
              <a:buNone/>
              <a:defRPr sz="2875"/>
            </a:lvl4pPr>
            <a:lvl5pPr marL="2612441" indent="0">
              <a:buNone/>
              <a:defRPr sz="2875"/>
            </a:lvl5pPr>
            <a:lvl6pPr marL="3265551" indent="0">
              <a:buNone/>
              <a:defRPr sz="2875"/>
            </a:lvl6pPr>
            <a:lvl7pPr marL="3918661" indent="0">
              <a:buNone/>
              <a:defRPr sz="2875"/>
            </a:lvl7pPr>
            <a:lvl8pPr marL="4571771" indent="0">
              <a:buNone/>
              <a:defRPr sz="2875"/>
            </a:lvl8pPr>
            <a:lvl9pPr marL="5224881" indent="0">
              <a:buNone/>
              <a:defRPr sz="2875"/>
            </a:lvl9pPr>
          </a:lstStyle>
          <a:p>
            <a:pPr lvl="0"/>
            <a:endParaRPr lang="en-US" noProof="0"/>
          </a:p>
        </p:txBody>
      </p:sp>
      <p:sp>
        <p:nvSpPr>
          <p:cNvPr id="4" name="Text Placeholder 3"/>
          <p:cNvSpPr>
            <a:spLocks noGrp="1"/>
          </p:cNvSpPr>
          <p:nvPr>
            <p:ph type="body" sz="half" idx="2"/>
          </p:nvPr>
        </p:nvSpPr>
        <p:spPr>
          <a:xfrm>
            <a:off x="2867661" y="7156452"/>
            <a:ext cx="8778240" cy="1073149"/>
          </a:xfrm>
        </p:spPr>
        <p:txBody>
          <a:bodyPr/>
          <a:lstStyle>
            <a:lvl1pPr marL="0" indent="0">
              <a:buNone/>
              <a:defRPr sz="2000"/>
            </a:lvl1pPr>
            <a:lvl2pPr marL="653110" indent="0">
              <a:buNone/>
              <a:defRPr sz="1750"/>
            </a:lvl2pPr>
            <a:lvl3pPr marL="1306220" indent="0">
              <a:buNone/>
              <a:defRPr sz="1375"/>
            </a:lvl3pPr>
            <a:lvl4pPr marL="1959330" indent="0">
              <a:buNone/>
              <a:defRPr sz="1250"/>
            </a:lvl4pPr>
            <a:lvl5pPr marL="2612441" indent="0">
              <a:buNone/>
              <a:defRPr sz="1250"/>
            </a:lvl5pPr>
            <a:lvl6pPr marL="3265551" indent="0">
              <a:buNone/>
              <a:defRPr sz="1250"/>
            </a:lvl6pPr>
            <a:lvl7pPr marL="3918661" indent="0">
              <a:buNone/>
              <a:defRPr sz="1250"/>
            </a:lvl7pPr>
            <a:lvl8pPr marL="4571771" indent="0">
              <a:buNone/>
              <a:defRPr sz="1250"/>
            </a:lvl8pPr>
            <a:lvl9pPr marL="5224881" indent="0">
              <a:buNone/>
              <a:defRPr sz="12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7683F1-F340-405E-8823-7FEBE6BBB24D}" type="slidenum">
              <a:rPr lang="en-US"/>
              <a:pPr>
                <a:defRPr/>
              </a:pPr>
              <a:t>‹#›</a:t>
            </a:fld>
            <a:endParaRPr lang="en-US"/>
          </a:p>
        </p:txBody>
      </p:sp>
    </p:spTree>
    <p:extLst>
      <p:ext uri="{BB962C8B-B14F-4D97-AF65-F5344CB8AC3E}">
        <p14:creationId xmlns:p14="http://schemas.microsoft.com/office/powerpoint/2010/main" val="3686877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BB8B28-C837-461E-B730-95812FA07024}" type="slidenum">
              <a:rPr lang="en-US"/>
              <a:pPr>
                <a:defRPr/>
              </a:pPr>
              <a:t>‹#›</a:t>
            </a:fld>
            <a:endParaRPr lang="en-US"/>
          </a:p>
        </p:txBody>
      </p:sp>
    </p:spTree>
    <p:extLst>
      <p:ext uri="{BB962C8B-B14F-4D97-AF65-F5344CB8AC3E}">
        <p14:creationId xmlns:p14="http://schemas.microsoft.com/office/powerpoint/2010/main" val="467953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66186"/>
            <a:ext cx="3291840" cy="78020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366186"/>
            <a:ext cx="9631680" cy="78020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7ADA34-1794-4D12-BDCA-EDF04045D699}" type="slidenum">
              <a:rPr lang="en-US"/>
              <a:pPr>
                <a:defRPr/>
              </a:pPr>
              <a:t>‹#›</a:t>
            </a:fld>
            <a:endParaRPr lang="en-US"/>
          </a:p>
        </p:txBody>
      </p:sp>
    </p:spTree>
    <p:extLst>
      <p:ext uri="{BB962C8B-B14F-4D97-AF65-F5344CB8AC3E}">
        <p14:creationId xmlns:p14="http://schemas.microsoft.com/office/powerpoint/2010/main" val="285940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42227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5" y="2766083"/>
            <a:ext cx="10547176" cy="1958400"/>
          </a:xfrm>
        </p:spPr>
        <p:txBody>
          <a:bodyPr anchor="b"/>
          <a:lstStyle>
            <a:lvl1pPr algn="l">
              <a:defRPr sz="5900" b="0" cap="none"/>
            </a:lvl1pPr>
          </a:lstStyle>
          <a:p>
            <a:r>
              <a:rPr lang="en-US"/>
              <a:t>Click to edit Master title style</a:t>
            </a:r>
            <a:endParaRPr lang="en-US" dirty="0"/>
          </a:p>
        </p:txBody>
      </p:sp>
      <p:sp>
        <p:nvSpPr>
          <p:cNvPr id="3" name="Text Placeholder 2"/>
          <p:cNvSpPr>
            <a:spLocks noGrp="1"/>
          </p:cNvSpPr>
          <p:nvPr>
            <p:ph type="body" idx="1"/>
          </p:nvPr>
        </p:nvSpPr>
        <p:spPr>
          <a:xfrm>
            <a:off x="3107865" y="4775200"/>
            <a:ext cx="10547176" cy="1147200"/>
          </a:xfrm>
        </p:spPr>
        <p:txBody>
          <a:bodyPr/>
          <a:lstStyle>
            <a:lvl1pPr marL="0" indent="0" algn="l">
              <a:buNone/>
              <a:defRPr sz="3000">
                <a:solidFill>
                  <a:schemeClr val="tx1">
                    <a:lumMod val="65000"/>
                    <a:lumOff val="3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17563" y="4325938"/>
            <a:ext cx="938212" cy="487362"/>
          </a:xfrm>
        </p:spPr>
        <p:txBody>
          <a:bodyPr/>
          <a:lstStyle>
            <a:lvl1pPr>
              <a:defRPr/>
            </a:lvl1pPr>
          </a:lstStyle>
          <a:p>
            <a:pPr>
              <a:defRPr/>
            </a:pPr>
            <a:fld id="{958BDC6E-0203-4E22-9507-7C4F396BC15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107866" y="2848942"/>
            <a:ext cx="5116050" cy="50231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539692" y="2848942"/>
            <a:ext cx="5115349" cy="50231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F2728BA-D43F-44F8-8308-8CBA7B2750C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624563" y="2968835"/>
            <a:ext cx="4599354" cy="768349"/>
          </a:xfrm>
        </p:spPr>
        <p:txBody>
          <a:bodyPr anchor="b">
            <a:noAutofit/>
          </a:bodyPr>
          <a:lstStyle>
            <a:lvl1pPr marL="0" indent="0">
              <a:buNone/>
              <a:defRPr sz="3600" b="0"/>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a:t>Click to edit Master text styles</a:t>
            </a:r>
          </a:p>
        </p:txBody>
      </p:sp>
      <p:sp>
        <p:nvSpPr>
          <p:cNvPr id="4" name="Content Placeholder 3"/>
          <p:cNvSpPr>
            <a:spLocks noGrp="1"/>
          </p:cNvSpPr>
          <p:nvPr>
            <p:ph sz="half" idx="2"/>
          </p:nvPr>
        </p:nvSpPr>
        <p:spPr>
          <a:xfrm>
            <a:off x="3107864" y="3737185"/>
            <a:ext cx="5116051" cy="41409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049847" y="2964531"/>
            <a:ext cx="4597182" cy="768349"/>
          </a:xfrm>
        </p:spPr>
        <p:txBody>
          <a:bodyPr anchor="b">
            <a:noAutofit/>
          </a:bodyPr>
          <a:lstStyle>
            <a:lvl1pPr marL="0" indent="0">
              <a:buNone/>
              <a:defRPr sz="3600" b="0"/>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a:t>Click to edit Master text styles</a:t>
            </a:r>
          </a:p>
        </p:txBody>
      </p:sp>
      <p:sp>
        <p:nvSpPr>
          <p:cNvPr id="6" name="Content Placeholder 5"/>
          <p:cNvSpPr>
            <a:spLocks noGrp="1"/>
          </p:cNvSpPr>
          <p:nvPr>
            <p:ph sz="quarter" idx="4"/>
          </p:nvPr>
        </p:nvSpPr>
        <p:spPr>
          <a:xfrm>
            <a:off x="8533944" y="3732881"/>
            <a:ext cx="5113088" cy="41409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E8442198-888A-478B-B71F-C0C2195BAB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12320" y="832147"/>
            <a:ext cx="10542720" cy="1707853"/>
          </a:xfrm>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6D12B1F-F4FB-47C4-BD14-801EF603B42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2F1A6DA3-D664-4A48-80FC-A4B26086E39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947738"/>
            <a:ext cx="2174875" cy="677862"/>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4" y="594784"/>
            <a:ext cx="4207334" cy="1301749"/>
          </a:xfrm>
        </p:spPr>
        <p:txBody>
          <a:bodyPr anchor="b"/>
          <a:lstStyle>
            <a:lvl1pPr algn="l">
              <a:defRPr sz="3000" b="0"/>
            </a:lvl1pPr>
          </a:lstStyle>
          <a:p>
            <a:r>
              <a:rPr lang="en-US"/>
              <a:t>Click to edit Master title style</a:t>
            </a:r>
            <a:endParaRPr lang="en-US" dirty="0"/>
          </a:p>
        </p:txBody>
      </p:sp>
      <p:sp>
        <p:nvSpPr>
          <p:cNvPr id="3" name="Content Placeholder 2"/>
          <p:cNvSpPr>
            <a:spLocks noGrp="1"/>
          </p:cNvSpPr>
          <p:nvPr>
            <p:ph idx="1"/>
          </p:nvPr>
        </p:nvSpPr>
        <p:spPr>
          <a:xfrm>
            <a:off x="7589590" y="594786"/>
            <a:ext cx="6065450" cy="7219951"/>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107864" y="2131484"/>
            <a:ext cx="4207334" cy="5683248"/>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A4C37F5-2E15-43E5-A23A-9ED50DED6B4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6546850"/>
            <a:ext cx="2174875" cy="677863"/>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lIns="135852" tIns="67926" rIns="135852" bIns="67926"/>
          <a:lstStyle/>
          <a:p>
            <a:pPr>
              <a:defRPr/>
            </a:pPr>
            <a:endParaRPr lang="en-US"/>
          </a:p>
        </p:txBody>
      </p:sp>
      <p:sp>
        <p:nvSpPr>
          <p:cNvPr id="2" name="Title 1"/>
          <p:cNvSpPr>
            <a:spLocks noGrp="1"/>
          </p:cNvSpPr>
          <p:nvPr>
            <p:ph type="title"/>
          </p:nvPr>
        </p:nvSpPr>
        <p:spPr>
          <a:xfrm>
            <a:off x="3107865" y="6400800"/>
            <a:ext cx="10547176" cy="755651"/>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7865" y="846620"/>
            <a:ext cx="10547176" cy="5139960"/>
          </a:xfrm>
        </p:spPr>
        <p:txBody>
          <a:bodyPr rtlCol="0">
            <a:normAutofit/>
          </a:bodyPr>
          <a:lstStyle>
            <a:lvl1pPr marL="0" indent="0" algn="ctr">
              <a:buNone/>
              <a:defRPr sz="2400"/>
            </a:lvl1pPr>
            <a:lvl2pPr marL="679262" indent="0">
              <a:buNone/>
              <a:defRPr sz="2400"/>
            </a:lvl2pPr>
            <a:lvl3pPr marL="1358524" indent="0">
              <a:buNone/>
              <a:defRPr sz="2400"/>
            </a:lvl3pPr>
            <a:lvl4pPr marL="2037786" indent="0">
              <a:buNone/>
              <a:defRPr sz="2400"/>
            </a:lvl4pPr>
            <a:lvl5pPr marL="2717048" indent="0">
              <a:buNone/>
              <a:defRPr sz="2400"/>
            </a:lvl5pPr>
            <a:lvl6pPr marL="3396310" indent="0">
              <a:buNone/>
              <a:defRPr sz="2400"/>
            </a:lvl6pPr>
            <a:lvl7pPr marL="4075572" indent="0">
              <a:buNone/>
              <a:defRPr sz="2400"/>
            </a:lvl7pPr>
            <a:lvl8pPr marL="4754834" indent="0">
              <a:buNone/>
              <a:defRPr sz="2400"/>
            </a:lvl8pPr>
            <a:lvl9pPr marL="5434096" indent="0">
              <a:buNone/>
              <a:defRPr sz="24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107865" y="7156451"/>
            <a:ext cx="10547176" cy="658283"/>
          </a:xfrm>
        </p:spPr>
        <p:txBody>
          <a:bodyPr>
            <a:normAutofit/>
          </a:bodyPr>
          <a:lstStyle>
            <a:lvl1pPr marL="0" indent="0">
              <a:buNone/>
              <a:defRPr sz="18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817563" y="6643688"/>
            <a:ext cx="938212" cy="487362"/>
          </a:xfrm>
        </p:spPr>
        <p:txBody>
          <a:bodyPr/>
          <a:lstStyle>
            <a:lvl1pPr>
              <a:defRPr/>
            </a:lvl1pPr>
          </a:lstStyle>
          <a:p>
            <a:pPr>
              <a:defRPr/>
            </a:pPr>
            <a:fld id="{C16CD6F0-B3B7-4DBD-8775-105B37F051C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35"/>
          <p:cNvGrpSpPr>
            <a:grpSpLocks/>
          </p:cNvGrpSpPr>
          <p:nvPr/>
        </p:nvGrpSpPr>
        <p:grpSpPr bwMode="auto">
          <a:xfrm>
            <a:off x="0" y="304800"/>
            <a:ext cx="3170238" cy="8851900"/>
            <a:chOff x="2487613" y="285750"/>
            <a:chExt cx="2428875" cy="5654676"/>
          </a:xfrm>
        </p:grpSpPr>
        <p:sp>
          <p:nvSpPr>
            <p:cNvPr id="1046" name="Freeform 11"/>
            <p:cNvSpPr>
              <a:spLocks/>
            </p:cNvSpPr>
            <p:nvPr/>
          </p:nvSpPr>
          <p:spPr bwMode="auto">
            <a:xfrm>
              <a:off x="2487613" y="2284561"/>
              <a:ext cx="85138" cy="533422"/>
            </a:xfrm>
            <a:custGeom>
              <a:avLst/>
              <a:gdLst/>
              <a:ahLst/>
              <a:cxnLst>
                <a:cxn ang="0">
                  <a:pos x="22" y="136"/>
                </a:cxn>
                <a:cxn ang="0">
                  <a:pos x="17" y="80"/>
                </a:cxn>
                <a:cxn ang="0">
                  <a:pos x="0" y="0"/>
                </a:cxn>
                <a:cxn ang="0">
                  <a:pos x="0" y="35"/>
                </a:cxn>
                <a:cxn ang="0">
                  <a:pos x="20" y="124"/>
                </a:cxn>
                <a:cxn ang="0">
                  <a:pos x="22" y="136"/>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a:defRPr/>
              </a:pPr>
              <a:endParaRPr lang="en-US"/>
            </a:p>
          </p:txBody>
        </p:sp>
        <p:sp>
          <p:nvSpPr>
            <p:cNvPr id="1047" name="Freeform 12"/>
            <p:cNvSpPr>
              <a:spLocks/>
            </p:cNvSpPr>
            <p:nvPr/>
          </p:nvSpPr>
          <p:spPr bwMode="auto">
            <a:xfrm>
              <a:off x="2597077" y="2779446"/>
              <a:ext cx="549750" cy="1977514"/>
            </a:xfrm>
            <a:custGeom>
              <a:avLst/>
              <a:gdLst/>
              <a:ahLst/>
              <a:cxnLst>
                <a:cxn ang="0">
                  <a:pos x="86" y="350"/>
                </a:cxn>
                <a:cxn ang="0">
                  <a:pos x="139" y="504"/>
                </a:cxn>
                <a:cxn ang="0">
                  <a:pos x="140" y="478"/>
                </a:cxn>
                <a:cxn ang="0">
                  <a:pos x="95" y="347"/>
                </a:cxn>
                <a:cxn ang="0">
                  <a:pos x="0" y="0"/>
                </a:cxn>
                <a:cxn ang="0">
                  <a:pos x="6" y="61"/>
                </a:cxn>
                <a:cxn ang="0">
                  <a:pos x="86" y="350"/>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a:defRPr/>
              </a:pPr>
              <a:endParaRPr lang="en-US"/>
            </a:p>
          </p:txBody>
        </p:sp>
        <p:sp>
          <p:nvSpPr>
            <p:cNvPr id="1048" name="Freeform 13"/>
            <p:cNvSpPr>
              <a:spLocks/>
            </p:cNvSpPr>
            <p:nvPr/>
          </p:nvSpPr>
          <p:spPr bwMode="auto">
            <a:xfrm>
              <a:off x="3174801" y="4730593"/>
              <a:ext cx="519343" cy="1209833"/>
            </a:xfrm>
            <a:custGeom>
              <a:avLst/>
              <a:gdLst/>
              <a:ahLst/>
              <a:cxnLst>
                <a:cxn ang="0">
                  <a:pos x="8" y="22"/>
                </a:cxn>
                <a:cxn ang="0">
                  <a:pos x="0" y="0"/>
                </a:cxn>
                <a:cxn ang="0">
                  <a:pos x="0" y="29"/>
                </a:cxn>
                <a:cxn ang="0">
                  <a:pos x="68" y="194"/>
                </a:cxn>
                <a:cxn ang="0">
                  <a:pos x="123" y="308"/>
                </a:cxn>
                <a:cxn ang="0">
                  <a:pos x="132" y="308"/>
                </a:cxn>
                <a:cxn ang="0">
                  <a:pos x="77" y="190"/>
                </a:cxn>
                <a:cxn ang="0">
                  <a:pos x="8" y="22"/>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a:defRPr/>
              </a:pPr>
              <a:endParaRPr lang="en-US"/>
            </a:p>
          </p:txBody>
        </p:sp>
        <p:sp>
          <p:nvSpPr>
            <p:cNvPr id="1049" name="Freeform 14"/>
            <p:cNvSpPr>
              <a:spLocks/>
            </p:cNvSpPr>
            <p:nvPr/>
          </p:nvSpPr>
          <p:spPr bwMode="auto">
            <a:xfrm>
              <a:off x="3304941" y="5631123"/>
              <a:ext cx="145951" cy="309303"/>
            </a:xfrm>
            <a:custGeom>
              <a:avLst/>
              <a:gdLst/>
              <a:ahLst/>
              <a:cxnLst>
                <a:cxn ang="0">
                  <a:pos x="28" y="79"/>
                </a:cxn>
                <a:cxn ang="0">
                  <a:pos x="37" y="79"/>
                </a:cxn>
                <a:cxn ang="0">
                  <a:pos x="0" y="0"/>
                </a:cxn>
                <a:cxn ang="0">
                  <a:pos x="28" y="79"/>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a:defRPr/>
              </a:pPr>
              <a:endParaRPr lang="en-US"/>
            </a:p>
          </p:txBody>
        </p:sp>
        <p:sp>
          <p:nvSpPr>
            <p:cNvPr id="1050" name="Freeform 15"/>
            <p:cNvSpPr>
              <a:spLocks/>
            </p:cNvSpPr>
            <p:nvPr/>
          </p:nvSpPr>
          <p:spPr bwMode="auto">
            <a:xfrm>
              <a:off x="2572751" y="2817982"/>
              <a:ext cx="700567" cy="2834436"/>
            </a:xfrm>
            <a:custGeom>
              <a:avLst/>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a:defRPr/>
              </a:pPr>
              <a:endParaRPr lang="en-US"/>
            </a:p>
          </p:txBody>
        </p:sp>
        <p:sp>
          <p:nvSpPr>
            <p:cNvPr id="1051" name="Freeform 16"/>
            <p:cNvSpPr>
              <a:spLocks/>
            </p:cNvSpPr>
            <p:nvPr/>
          </p:nvSpPr>
          <p:spPr bwMode="auto">
            <a:xfrm>
              <a:off x="2507073" y="285750"/>
              <a:ext cx="90003" cy="2493696"/>
            </a:xfrm>
            <a:custGeom>
              <a:avLst/>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a:defRPr/>
              </a:pPr>
              <a:endParaRPr lang="en-US"/>
            </a:p>
          </p:txBody>
        </p:sp>
        <p:sp>
          <p:nvSpPr>
            <p:cNvPr id="1052" name="Freeform 17"/>
            <p:cNvSpPr>
              <a:spLocks/>
            </p:cNvSpPr>
            <p:nvPr/>
          </p:nvSpPr>
          <p:spPr bwMode="auto">
            <a:xfrm>
              <a:off x="2553291" y="2598935"/>
              <a:ext cx="68111" cy="420855"/>
            </a:xfrm>
            <a:custGeom>
              <a:avLst/>
              <a:gdLst/>
              <a:ahLst/>
              <a:cxnLst>
                <a:cxn ang="0">
                  <a:pos x="0" y="0"/>
                </a:cxn>
                <a:cxn ang="0">
                  <a:pos x="5" y="56"/>
                </a:cxn>
                <a:cxn ang="0">
                  <a:pos x="17" y="107"/>
                </a:cxn>
                <a:cxn ang="0">
                  <a:pos x="11" y="46"/>
                </a:cxn>
                <a:cxn ang="0">
                  <a:pos x="10" y="43"/>
                </a:cxn>
                <a:cxn ang="0">
                  <a:pos x="0" y="0"/>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a:defRPr/>
              </a:pPr>
              <a:endParaRPr lang="en-US"/>
            </a:p>
          </p:txBody>
        </p:sp>
        <p:sp>
          <p:nvSpPr>
            <p:cNvPr id="1053" name="Freeform 18"/>
            <p:cNvSpPr>
              <a:spLocks/>
            </p:cNvSpPr>
            <p:nvPr/>
          </p:nvSpPr>
          <p:spPr bwMode="auto">
            <a:xfrm>
              <a:off x="3143178" y="4756960"/>
              <a:ext cx="161762" cy="874163"/>
            </a:xfrm>
            <a:custGeom>
              <a:avLst/>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a:defRPr/>
              </a:pPr>
              <a:endParaRPr lang="en-US"/>
            </a:p>
          </p:txBody>
        </p:sp>
        <p:sp>
          <p:nvSpPr>
            <p:cNvPr id="1054" name="Freeform 19"/>
            <p:cNvSpPr>
              <a:spLocks/>
            </p:cNvSpPr>
            <p:nvPr/>
          </p:nvSpPr>
          <p:spPr bwMode="auto">
            <a:xfrm>
              <a:off x="3146827" y="1282620"/>
              <a:ext cx="1769661" cy="3447973"/>
            </a:xfrm>
            <a:custGeom>
              <a:avLst/>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a:defRPr/>
              </a:pPr>
              <a:endParaRPr lang="en-US"/>
            </a:p>
          </p:txBody>
        </p:sp>
        <p:sp>
          <p:nvSpPr>
            <p:cNvPr id="1055" name="Freeform 20"/>
            <p:cNvSpPr>
              <a:spLocks/>
            </p:cNvSpPr>
            <p:nvPr/>
          </p:nvSpPr>
          <p:spPr bwMode="auto">
            <a:xfrm>
              <a:off x="3273318" y="5652419"/>
              <a:ext cx="138654" cy="288007"/>
            </a:xfrm>
            <a:custGeom>
              <a:avLst/>
              <a:gdLst/>
              <a:ahLst/>
              <a:cxnLst>
                <a:cxn ang="0">
                  <a:pos x="0" y="0"/>
                </a:cxn>
                <a:cxn ang="0">
                  <a:pos x="26" y="73"/>
                </a:cxn>
                <a:cxn ang="0">
                  <a:pos x="35" y="73"/>
                </a:cxn>
                <a:cxn ang="0">
                  <a:pos x="0" y="0"/>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a:defRPr/>
              </a:pPr>
              <a:endParaRPr lang="en-US"/>
            </a:p>
          </p:txBody>
        </p:sp>
        <p:sp>
          <p:nvSpPr>
            <p:cNvPr id="1056" name="Freeform 21"/>
            <p:cNvSpPr>
              <a:spLocks/>
            </p:cNvSpPr>
            <p:nvPr/>
          </p:nvSpPr>
          <p:spPr bwMode="auto">
            <a:xfrm>
              <a:off x="3143178" y="4655549"/>
              <a:ext cx="31623" cy="189638"/>
            </a:xfrm>
            <a:custGeom>
              <a:avLst/>
              <a:gdLst/>
              <a:ahLst/>
              <a:cxnLst>
                <a:cxn ang="0">
                  <a:pos x="7" y="44"/>
                </a:cxn>
                <a:cxn ang="0">
                  <a:pos x="8" y="48"/>
                </a:cxn>
                <a:cxn ang="0">
                  <a:pos x="8" y="19"/>
                </a:cxn>
                <a:cxn ang="0">
                  <a:pos x="1" y="0"/>
                </a:cxn>
                <a:cxn ang="0">
                  <a:pos x="0" y="26"/>
                </a:cxn>
                <a:cxn ang="0">
                  <a:pos x="7" y="44"/>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a:defRPr/>
              </a:pPr>
              <a:endParaRPr lang="en-US"/>
            </a:p>
          </p:txBody>
        </p:sp>
        <p:sp>
          <p:nvSpPr>
            <p:cNvPr id="1057" name="Freeform 22"/>
            <p:cNvSpPr>
              <a:spLocks/>
            </p:cNvSpPr>
            <p:nvPr/>
          </p:nvSpPr>
          <p:spPr bwMode="auto">
            <a:xfrm>
              <a:off x="3211289" y="5410047"/>
              <a:ext cx="203115" cy="530379"/>
            </a:xfrm>
            <a:custGeom>
              <a:avLst/>
              <a:gdLst/>
              <a:ahLst/>
              <a:cxnLst>
                <a:cxn ang="0">
                  <a:pos x="7" y="18"/>
                </a:cxn>
                <a:cxn ang="0">
                  <a:pos x="0" y="0"/>
                </a:cxn>
                <a:cxn ang="0">
                  <a:pos x="12" y="48"/>
                </a:cxn>
                <a:cxn ang="0">
                  <a:pos x="16" y="62"/>
                </a:cxn>
                <a:cxn ang="0">
                  <a:pos x="51" y="135"/>
                </a:cxn>
                <a:cxn ang="0">
                  <a:pos x="52" y="135"/>
                </a:cxn>
                <a:cxn ang="0">
                  <a:pos x="24" y="56"/>
                </a:cxn>
                <a:cxn ang="0">
                  <a:pos x="7" y="18"/>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a:defRPr/>
              </a:pPr>
              <a:endParaRPr lang="en-US"/>
            </a:p>
          </p:txBody>
        </p:sp>
      </p:grpSp>
      <p:grpSp>
        <p:nvGrpSpPr>
          <p:cNvPr id="1027" name="Group 48"/>
          <p:cNvGrpSpPr>
            <a:grpSpLocks/>
          </p:cNvGrpSpPr>
          <p:nvPr/>
        </p:nvGrpSpPr>
        <p:grpSpPr bwMode="auto">
          <a:xfrm>
            <a:off x="33338" y="0"/>
            <a:ext cx="3124200" cy="9137650"/>
            <a:chOff x="6627813" y="195717"/>
            <a:chExt cx="1952625" cy="5678034"/>
          </a:xfrm>
        </p:grpSpPr>
        <p:sp>
          <p:nvSpPr>
            <p:cNvPr id="1034" name="Freeform 27"/>
            <p:cNvSpPr>
              <a:spLocks/>
            </p:cNvSpPr>
            <p:nvPr/>
          </p:nvSpPr>
          <p:spPr bwMode="auto">
            <a:xfrm>
              <a:off x="6627813" y="195717"/>
              <a:ext cx="409773" cy="3645937"/>
            </a:xfrm>
            <a:custGeom>
              <a:avLst/>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a:defRPr/>
              </a:pPr>
              <a:endParaRPr lang="en-US"/>
            </a:p>
          </p:txBody>
        </p:sp>
        <p:sp>
          <p:nvSpPr>
            <p:cNvPr id="1035" name="Freeform 28"/>
            <p:cNvSpPr>
              <a:spLocks/>
            </p:cNvSpPr>
            <p:nvPr/>
          </p:nvSpPr>
          <p:spPr bwMode="auto">
            <a:xfrm>
              <a:off x="7061399" y="3771616"/>
              <a:ext cx="350243" cy="1310012"/>
            </a:xfrm>
            <a:custGeom>
              <a:avLst/>
              <a:gdLst/>
              <a:ahLst/>
              <a:cxnLst>
                <a:cxn ang="0">
                  <a:pos x="53" y="229"/>
                </a:cxn>
                <a:cxn ang="0">
                  <a:pos x="88" y="330"/>
                </a:cxn>
                <a:cxn ang="0">
                  <a:pos x="88" y="308"/>
                </a:cxn>
                <a:cxn ang="0">
                  <a:pos x="88" y="304"/>
                </a:cxn>
                <a:cxn ang="0">
                  <a:pos x="62" y="226"/>
                </a:cxn>
                <a:cxn ang="0">
                  <a:pos x="0" y="0"/>
                </a:cxn>
                <a:cxn ang="0">
                  <a:pos x="7" y="63"/>
                </a:cxn>
                <a:cxn ang="0">
                  <a:pos x="53" y="229"/>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a:defRPr/>
              </a:pPr>
              <a:endParaRPr lang="en-US"/>
            </a:p>
          </p:txBody>
        </p:sp>
        <p:sp>
          <p:nvSpPr>
            <p:cNvPr id="1036" name="Freeform 29"/>
            <p:cNvSpPr>
              <a:spLocks/>
            </p:cNvSpPr>
            <p:nvPr/>
          </p:nvSpPr>
          <p:spPr bwMode="auto">
            <a:xfrm>
              <a:off x="7439422" y="5053021"/>
              <a:ext cx="357188" cy="820730"/>
            </a:xfrm>
            <a:custGeom>
              <a:avLst/>
              <a:gdLst/>
              <a:ahLst/>
              <a:cxnLst>
                <a:cxn ang="0">
                  <a:pos x="6" y="15"/>
                </a:cxn>
                <a:cxn ang="0">
                  <a:pos x="0" y="0"/>
                </a:cxn>
                <a:cxn ang="0">
                  <a:pos x="1" y="29"/>
                </a:cxn>
                <a:cxn ang="0">
                  <a:pos x="42" y="127"/>
                </a:cxn>
                <a:cxn ang="0">
                  <a:pos x="80" y="207"/>
                </a:cxn>
                <a:cxn ang="0">
                  <a:pos x="90" y="207"/>
                </a:cxn>
                <a:cxn ang="0">
                  <a:pos x="50" y="123"/>
                </a:cxn>
                <a:cxn ang="0">
                  <a:pos x="6" y="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a:defRPr/>
              </a:pPr>
              <a:endParaRPr lang="en-US"/>
            </a:p>
          </p:txBody>
        </p:sp>
        <p:sp>
          <p:nvSpPr>
            <p:cNvPr id="1037" name="Freeform 30"/>
            <p:cNvSpPr>
              <a:spLocks/>
            </p:cNvSpPr>
            <p:nvPr/>
          </p:nvSpPr>
          <p:spPr bwMode="auto">
            <a:xfrm>
              <a:off x="7037586" y="3811074"/>
              <a:ext cx="457399" cy="1853548"/>
            </a:xfrm>
            <a:custGeom>
              <a:avLst/>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a:defRPr/>
              </a:pPr>
              <a:endParaRPr lang="en-US"/>
            </a:p>
          </p:txBody>
        </p:sp>
        <p:sp>
          <p:nvSpPr>
            <p:cNvPr id="1038" name="Freeform 31"/>
            <p:cNvSpPr>
              <a:spLocks/>
            </p:cNvSpPr>
            <p:nvPr/>
          </p:nvSpPr>
          <p:spPr bwMode="auto">
            <a:xfrm>
              <a:off x="6992938" y="1264048"/>
              <a:ext cx="144859" cy="2507568"/>
            </a:xfrm>
            <a:custGeom>
              <a:avLst/>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a:defRPr/>
              </a:pPr>
              <a:endParaRPr lang="en-US"/>
            </a:p>
          </p:txBody>
        </p:sp>
        <p:sp>
          <p:nvSpPr>
            <p:cNvPr id="1039" name="Freeform 32"/>
            <p:cNvSpPr>
              <a:spLocks/>
            </p:cNvSpPr>
            <p:nvPr/>
          </p:nvSpPr>
          <p:spPr bwMode="auto">
            <a:xfrm>
              <a:off x="7526735" y="5640948"/>
              <a:ext cx="111125" cy="232803"/>
            </a:xfrm>
            <a:custGeom>
              <a:avLst/>
              <a:gdLst/>
              <a:ahLst/>
              <a:cxnLst>
                <a:cxn ang="0">
                  <a:pos x="22" y="59"/>
                </a:cxn>
                <a:cxn ang="0">
                  <a:pos x="28" y="59"/>
                </a:cxn>
                <a:cxn ang="0">
                  <a:pos x="0" y="0"/>
                </a:cxn>
                <a:cxn ang="0">
                  <a:pos x="22" y="59"/>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a:defRPr/>
              </a:pPr>
              <a:endParaRPr lang="en-US"/>
            </a:p>
          </p:txBody>
        </p:sp>
        <p:sp>
          <p:nvSpPr>
            <p:cNvPr id="1040" name="Freeform 33"/>
            <p:cNvSpPr>
              <a:spLocks/>
            </p:cNvSpPr>
            <p:nvPr/>
          </p:nvSpPr>
          <p:spPr bwMode="auto">
            <a:xfrm>
              <a:off x="7021711" y="3598000"/>
              <a:ext cx="68461" cy="425162"/>
            </a:xfrm>
            <a:custGeom>
              <a:avLst/>
              <a:gdLst/>
              <a:ahLst/>
              <a:cxnLst>
                <a:cxn ang="0">
                  <a:pos x="4" y="54"/>
                </a:cxn>
                <a:cxn ang="0">
                  <a:pos x="17" y="107"/>
                </a:cxn>
                <a:cxn ang="0">
                  <a:pos x="10" y="44"/>
                </a:cxn>
                <a:cxn ang="0">
                  <a:pos x="9" y="43"/>
                </a:cxn>
                <a:cxn ang="0">
                  <a:pos x="0" y="0"/>
                </a:cxn>
                <a:cxn ang="0">
                  <a:pos x="0" y="8"/>
                </a:cxn>
                <a:cxn ang="0">
                  <a:pos x="4" y="54"/>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a:defRPr/>
              </a:pPr>
              <a:endParaRPr lang="en-US"/>
            </a:p>
          </p:txBody>
        </p:sp>
        <p:sp>
          <p:nvSpPr>
            <p:cNvPr id="1041" name="Freeform 34"/>
            <p:cNvSpPr>
              <a:spLocks/>
            </p:cNvSpPr>
            <p:nvPr/>
          </p:nvSpPr>
          <p:spPr bwMode="auto">
            <a:xfrm>
              <a:off x="7411641" y="2802917"/>
              <a:ext cx="1168797" cy="2250103"/>
            </a:xfrm>
            <a:custGeom>
              <a:avLst/>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a:defRPr/>
              </a:pPr>
              <a:endParaRPr lang="en-US"/>
            </a:p>
          </p:txBody>
        </p:sp>
        <p:sp>
          <p:nvSpPr>
            <p:cNvPr id="1042" name="Freeform 35"/>
            <p:cNvSpPr>
              <a:spLocks/>
            </p:cNvSpPr>
            <p:nvPr/>
          </p:nvSpPr>
          <p:spPr bwMode="auto">
            <a:xfrm>
              <a:off x="7494985" y="5664623"/>
              <a:ext cx="99219" cy="209128"/>
            </a:xfrm>
            <a:custGeom>
              <a:avLst/>
              <a:gdLst/>
              <a:ahLst/>
              <a:cxnLst>
                <a:cxn ang="0">
                  <a:pos x="0" y="0"/>
                </a:cxn>
                <a:cxn ang="0">
                  <a:pos x="19" y="53"/>
                </a:cxn>
                <a:cxn ang="0">
                  <a:pos x="25" y="53"/>
                </a:cxn>
                <a:cxn ang="0">
                  <a:pos x="0" y="0"/>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a:defRPr/>
              </a:pPr>
              <a:endParaRPr lang="en-US"/>
            </a:p>
          </p:txBody>
        </p:sp>
        <p:sp>
          <p:nvSpPr>
            <p:cNvPr id="1043" name="Freeform 36"/>
            <p:cNvSpPr>
              <a:spLocks/>
            </p:cNvSpPr>
            <p:nvPr/>
          </p:nvSpPr>
          <p:spPr bwMode="auto">
            <a:xfrm>
              <a:off x="7411641" y="5081628"/>
              <a:ext cx="115094" cy="559320"/>
            </a:xfrm>
            <a:custGeom>
              <a:avLst/>
              <a:gdLst/>
              <a:ahLst/>
              <a:cxnLst>
                <a:cxn ang="0">
                  <a:pos x="0" y="0"/>
                </a:cxn>
                <a:cxn ang="0">
                  <a:pos x="7" y="89"/>
                </a:cxn>
                <a:cxn ang="0">
                  <a:pos x="18" y="117"/>
                </a:cxn>
                <a:cxn ang="0">
                  <a:pos x="29" y="141"/>
                </a:cxn>
                <a:cxn ang="0">
                  <a:pos x="27" y="135"/>
                </a:cxn>
                <a:cxn ang="0">
                  <a:pos x="8" y="22"/>
                </a:cxn>
                <a:cxn ang="0">
                  <a:pos x="4" y="11"/>
                </a:cxn>
                <a:cxn ang="0">
                  <a:pos x="0" y="0"/>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a:defRPr/>
              </a:pPr>
              <a:endParaRPr lang="en-US"/>
            </a:p>
          </p:txBody>
        </p:sp>
        <p:sp>
          <p:nvSpPr>
            <p:cNvPr id="1044" name="Freeform 37"/>
            <p:cNvSpPr>
              <a:spLocks/>
            </p:cNvSpPr>
            <p:nvPr/>
          </p:nvSpPr>
          <p:spPr bwMode="auto">
            <a:xfrm>
              <a:off x="7411641" y="4978050"/>
              <a:ext cx="31750" cy="189399"/>
            </a:xfrm>
            <a:custGeom>
              <a:avLst/>
              <a:gdLst/>
              <a:ahLst/>
              <a:cxnLst>
                <a:cxn ang="0">
                  <a:pos x="0" y="26"/>
                </a:cxn>
                <a:cxn ang="0">
                  <a:pos x="4" y="37"/>
                </a:cxn>
                <a:cxn ang="0">
                  <a:pos x="8" y="48"/>
                </a:cxn>
                <a:cxn ang="0">
                  <a:pos x="7" y="19"/>
                </a:cxn>
                <a:cxn ang="0">
                  <a:pos x="0" y="0"/>
                </a:cxn>
                <a:cxn ang="0">
                  <a:pos x="0" y="4"/>
                </a:cxn>
                <a:cxn ang="0">
                  <a:pos x="0" y="26"/>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a:defRPr/>
              </a:pPr>
              <a:endParaRPr lang="en-US"/>
            </a:p>
          </p:txBody>
        </p:sp>
        <p:sp>
          <p:nvSpPr>
            <p:cNvPr id="1045" name="Freeform 38"/>
            <p:cNvSpPr>
              <a:spLocks/>
            </p:cNvSpPr>
            <p:nvPr/>
          </p:nvSpPr>
          <p:spPr bwMode="auto">
            <a:xfrm>
              <a:off x="7439422" y="5434779"/>
              <a:ext cx="174625" cy="438972"/>
            </a:xfrm>
            <a:custGeom>
              <a:avLst/>
              <a:gdLst/>
              <a:ahLst/>
              <a:cxnLst>
                <a:cxn ang="0">
                  <a:pos x="11" y="28"/>
                </a:cxn>
                <a:cxn ang="0">
                  <a:pos x="0" y="0"/>
                </a:cxn>
                <a:cxn ang="0">
                  <a:pos x="11" y="49"/>
                </a:cxn>
                <a:cxn ang="0">
                  <a:pos x="14" y="58"/>
                </a:cxn>
                <a:cxn ang="0">
                  <a:pos x="39" y="111"/>
                </a:cxn>
                <a:cxn ang="0">
                  <a:pos x="44" y="111"/>
                </a:cxn>
                <a:cxn ang="0">
                  <a:pos x="22" y="52"/>
                </a:cxn>
                <a:cxn ang="0">
                  <a:pos x="11" y="28"/>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a:defRPr/>
              </a:pPr>
              <a:endParaRPr lang="en-US"/>
            </a:p>
          </p:txBody>
        </p:sp>
      </p:grpSp>
      <p:sp>
        <p:nvSpPr>
          <p:cNvPr id="62" name="Rectangle 61"/>
          <p:cNvSpPr/>
          <p:nvPr/>
        </p:nvSpPr>
        <p:spPr>
          <a:xfrm>
            <a:off x="0" y="0"/>
            <a:ext cx="292100" cy="914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3111500" y="831850"/>
            <a:ext cx="10544175" cy="1708150"/>
          </a:xfrm>
          <a:prstGeom prst="rect">
            <a:avLst/>
          </a:prstGeom>
          <a:noFill/>
          <a:ln w="9525">
            <a:noFill/>
            <a:miter lim="800000"/>
            <a:headEnd/>
            <a:tailEnd/>
          </a:ln>
        </p:spPr>
        <p:txBody>
          <a:bodyPr vert="horz" wrap="square" lIns="135852" tIns="67926" rIns="135852" bIns="67926" numCol="1" anchor="t" anchorCtr="0" compatLnSpc="1">
            <a:prstTxWarp prst="textNoShape">
              <a:avLst/>
            </a:prstTxWarp>
          </a:bodyPr>
          <a:lstStyle/>
          <a:p>
            <a:pPr lvl="0"/>
            <a:r>
              <a:rPr lang="en-US"/>
              <a:t>Click to edit Master title style</a:t>
            </a:r>
          </a:p>
        </p:txBody>
      </p:sp>
      <p:sp>
        <p:nvSpPr>
          <p:cNvPr id="1030" name="Text Placeholder 2"/>
          <p:cNvSpPr>
            <a:spLocks noGrp="1"/>
          </p:cNvSpPr>
          <p:nvPr>
            <p:ph type="body" idx="1"/>
          </p:nvPr>
        </p:nvSpPr>
        <p:spPr bwMode="auto">
          <a:xfrm>
            <a:off x="3108325" y="2844800"/>
            <a:ext cx="10547350" cy="5181600"/>
          </a:xfrm>
          <a:prstGeom prst="rect">
            <a:avLst/>
          </a:prstGeom>
          <a:noFill/>
          <a:ln w="9525">
            <a:noFill/>
            <a:miter lim="800000"/>
            <a:headEnd/>
            <a:tailEnd/>
          </a:ln>
        </p:spPr>
        <p:txBody>
          <a:bodyPr vert="horz" wrap="square" lIns="135852" tIns="67926" rIns="135852" bIns="679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436475" y="8180388"/>
            <a:ext cx="1225550" cy="493712"/>
          </a:xfrm>
          <a:prstGeom prst="rect">
            <a:avLst/>
          </a:prstGeom>
        </p:spPr>
        <p:txBody>
          <a:bodyPr vert="horz" lIns="135852" tIns="67926" rIns="135852" bIns="67926" rtlCol="0" anchor="ctr"/>
          <a:lstStyle>
            <a:lvl1pPr algn="r">
              <a:defRPr sz="1300">
                <a:solidFill>
                  <a:schemeClr val="tx1">
                    <a:tint val="75000"/>
                  </a:schemeClr>
                </a:solidFill>
                <a:latin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a:off x="3108325" y="8180388"/>
            <a:ext cx="9147175" cy="487362"/>
          </a:xfrm>
          <a:prstGeom prst="rect">
            <a:avLst/>
          </a:prstGeom>
        </p:spPr>
        <p:txBody>
          <a:bodyPr vert="horz" lIns="135852" tIns="67926" rIns="135852" bIns="67926" rtlCol="0" anchor="ctr"/>
          <a:lstStyle>
            <a:lvl1pPr algn="l">
              <a:defRPr sz="13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bwMode="gray">
          <a:xfrm>
            <a:off x="817563" y="1049338"/>
            <a:ext cx="938212" cy="487362"/>
          </a:xfrm>
          <a:prstGeom prst="rect">
            <a:avLst/>
          </a:prstGeom>
        </p:spPr>
        <p:txBody>
          <a:bodyPr vert="horz" wrap="square" lIns="135852" tIns="67926" rIns="135852" bIns="67926" numCol="1" anchor="ctr" anchorCtr="0" compatLnSpc="1">
            <a:prstTxWarp prst="textNoShape">
              <a:avLst/>
            </a:prstTxWarp>
          </a:bodyPr>
          <a:lstStyle>
            <a:lvl1pPr algn="r">
              <a:defRPr sz="3000">
                <a:solidFill>
                  <a:srgbClr val="FEFFFF"/>
                </a:solidFill>
              </a:defRPr>
            </a:lvl1pPr>
          </a:lstStyle>
          <a:p>
            <a:pPr>
              <a:defRPr/>
            </a:pPr>
            <a:fld id="{22DBD375-9A43-4414-88C0-297F33221A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 id="2147484379" r:id="rId12"/>
    <p:sldLayoutId id="2147484380" r:id="rId13"/>
    <p:sldLayoutId id="2147484381" r:id="rId14"/>
    <p:sldLayoutId id="2147484382" r:id="rId15"/>
    <p:sldLayoutId id="2147484383" r:id="rId16"/>
  </p:sldLayoutIdLst>
  <p:txStyles>
    <p:titleStyle>
      <a:lvl1pPr algn="l" defTabSz="677863" rtl="0" eaLnBrk="0" fontAlgn="base" hangingPunct="0">
        <a:spcBef>
          <a:spcPct val="0"/>
        </a:spcBef>
        <a:spcAft>
          <a:spcPct val="0"/>
        </a:spcAft>
        <a:defRPr sz="5300" kern="1200">
          <a:solidFill>
            <a:srgbClr val="262626"/>
          </a:solidFill>
          <a:latin typeface="+mj-lt"/>
          <a:ea typeface="+mj-ea"/>
          <a:cs typeface="+mj-cs"/>
        </a:defRPr>
      </a:lvl1pPr>
      <a:lvl2pPr algn="l" defTabSz="677863" rtl="0" eaLnBrk="0" fontAlgn="base" hangingPunct="0">
        <a:spcBef>
          <a:spcPct val="0"/>
        </a:spcBef>
        <a:spcAft>
          <a:spcPct val="0"/>
        </a:spcAft>
        <a:defRPr sz="5300">
          <a:solidFill>
            <a:srgbClr val="262626"/>
          </a:solidFill>
          <a:latin typeface="Century Gothic" pitchFamily="34" charset="0"/>
        </a:defRPr>
      </a:lvl2pPr>
      <a:lvl3pPr algn="l" defTabSz="677863" rtl="0" eaLnBrk="0" fontAlgn="base" hangingPunct="0">
        <a:spcBef>
          <a:spcPct val="0"/>
        </a:spcBef>
        <a:spcAft>
          <a:spcPct val="0"/>
        </a:spcAft>
        <a:defRPr sz="5300">
          <a:solidFill>
            <a:srgbClr val="262626"/>
          </a:solidFill>
          <a:latin typeface="Century Gothic" pitchFamily="34" charset="0"/>
        </a:defRPr>
      </a:lvl3pPr>
      <a:lvl4pPr algn="l" defTabSz="677863" rtl="0" eaLnBrk="0" fontAlgn="base" hangingPunct="0">
        <a:spcBef>
          <a:spcPct val="0"/>
        </a:spcBef>
        <a:spcAft>
          <a:spcPct val="0"/>
        </a:spcAft>
        <a:defRPr sz="5300">
          <a:solidFill>
            <a:srgbClr val="262626"/>
          </a:solidFill>
          <a:latin typeface="Century Gothic" pitchFamily="34" charset="0"/>
        </a:defRPr>
      </a:lvl4pPr>
      <a:lvl5pPr algn="l" defTabSz="677863" rtl="0" eaLnBrk="0" fontAlgn="base" hangingPunct="0">
        <a:spcBef>
          <a:spcPct val="0"/>
        </a:spcBef>
        <a:spcAft>
          <a:spcPct val="0"/>
        </a:spcAft>
        <a:defRPr sz="53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08000" indent="-508000" algn="l" defTabSz="677863" rtl="0" eaLnBrk="0" fontAlgn="base" hangingPunct="0">
        <a:spcBef>
          <a:spcPts val="1488"/>
        </a:spcBef>
        <a:spcAft>
          <a:spcPct val="0"/>
        </a:spcAft>
        <a:buClr>
          <a:schemeClr val="accent1"/>
        </a:buClr>
        <a:buFont typeface="Wingdings 3" pitchFamily="18" charset="2"/>
        <a:buChar char=""/>
        <a:defRPr sz="4800" kern="1200">
          <a:solidFill>
            <a:srgbClr val="404040"/>
          </a:solidFill>
          <a:latin typeface="+mn-lt"/>
          <a:ea typeface="+mn-ea"/>
          <a:cs typeface="+mn-cs"/>
        </a:defRPr>
      </a:lvl1pPr>
      <a:lvl2pPr marL="1103313" indent="-423863" algn="l" defTabSz="677863" rtl="0" eaLnBrk="0" fontAlgn="base" hangingPunct="0">
        <a:spcBef>
          <a:spcPts val="1488"/>
        </a:spcBef>
        <a:spcAft>
          <a:spcPct val="0"/>
        </a:spcAft>
        <a:buClr>
          <a:schemeClr val="accent1"/>
        </a:buClr>
        <a:buFont typeface="Wingdings 3" pitchFamily="18" charset="2"/>
        <a:buChar char=""/>
        <a:defRPr sz="2400" kern="1200">
          <a:solidFill>
            <a:srgbClr val="404040"/>
          </a:solidFill>
          <a:latin typeface="+mn-lt"/>
          <a:ea typeface="+mn-ea"/>
          <a:cs typeface="+mn-cs"/>
        </a:defRPr>
      </a:lvl2pPr>
      <a:lvl3pPr marL="1697038" indent="-338138" algn="l" defTabSz="677863" rtl="0" eaLnBrk="0" fontAlgn="base" hangingPunct="0">
        <a:spcBef>
          <a:spcPts val="1488"/>
        </a:spcBef>
        <a:spcAft>
          <a:spcPct val="0"/>
        </a:spcAft>
        <a:buClr>
          <a:schemeClr val="accent1"/>
        </a:buClr>
        <a:buFont typeface="Wingdings 3" pitchFamily="18" charset="2"/>
        <a:buChar char=""/>
        <a:defRPr sz="2100" kern="1200">
          <a:solidFill>
            <a:srgbClr val="404040"/>
          </a:solidFill>
          <a:latin typeface="+mn-lt"/>
          <a:ea typeface="+mn-ea"/>
          <a:cs typeface="+mn-cs"/>
        </a:defRPr>
      </a:lvl3pPr>
      <a:lvl4pPr marL="2376488" indent="-338138" algn="l" defTabSz="677863" rtl="0" eaLnBrk="0" fontAlgn="base" hangingPunct="0">
        <a:spcBef>
          <a:spcPts val="1488"/>
        </a:spcBef>
        <a:spcAft>
          <a:spcPct val="0"/>
        </a:spcAft>
        <a:buClr>
          <a:schemeClr val="accent1"/>
        </a:buClr>
        <a:buFont typeface="Wingdings 3" pitchFamily="18" charset="2"/>
        <a:buChar char=""/>
        <a:defRPr sz="2000" kern="1200">
          <a:solidFill>
            <a:srgbClr val="404040"/>
          </a:solidFill>
          <a:latin typeface="+mn-lt"/>
          <a:ea typeface="+mn-ea"/>
          <a:cs typeface="+mn-cs"/>
        </a:defRPr>
      </a:lvl4pPr>
      <a:lvl5pPr marL="3055938" indent="-338138" algn="l" defTabSz="677863" rtl="0" eaLnBrk="0" fontAlgn="base" hangingPunct="0">
        <a:spcBef>
          <a:spcPts val="1488"/>
        </a:spcBef>
        <a:spcAft>
          <a:spcPct val="0"/>
        </a:spcAft>
        <a:buClr>
          <a:schemeClr val="accent1"/>
        </a:buClr>
        <a:buFont typeface="Wingdings 3" pitchFamily="18" charset="2"/>
        <a:buChar char=""/>
        <a:defRPr sz="2000" kern="1200">
          <a:solidFill>
            <a:srgbClr val="404040"/>
          </a:solidFill>
          <a:latin typeface="+mn-lt"/>
          <a:ea typeface="+mn-ea"/>
          <a:cs typeface="+mn-cs"/>
        </a:defRPr>
      </a:lvl5pPr>
      <a:lvl6pPr marL="3735941" indent="-339631" algn="l" defTabSz="679262" rtl="0" eaLnBrk="1" latinLnBrk="0" hangingPunct="1">
        <a:spcBef>
          <a:spcPts val="1486"/>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6pPr>
      <a:lvl7pPr marL="4415203" indent="-339631" algn="l" defTabSz="679262" rtl="0" eaLnBrk="1" latinLnBrk="0" hangingPunct="1">
        <a:spcBef>
          <a:spcPts val="1486"/>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7pPr>
      <a:lvl8pPr marL="5094465" indent="-339631" algn="l" defTabSz="679262" rtl="0" eaLnBrk="1" latinLnBrk="0" hangingPunct="1">
        <a:spcBef>
          <a:spcPts val="1486"/>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8pPr>
      <a:lvl9pPr marL="5773727" indent="-339631" algn="l" defTabSz="679262" rtl="0" eaLnBrk="1" latinLnBrk="0" hangingPunct="1">
        <a:spcBef>
          <a:spcPts val="1486"/>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79262" rtl="0" eaLnBrk="1" latinLnBrk="0" hangingPunct="1">
        <a:defRPr sz="2700" kern="1200">
          <a:solidFill>
            <a:schemeClr val="tx1"/>
          </a:solidFill>
          <a:latin typeface="+mn-lt"/>
          <a:ea typeface="+mn-ea"/>
          <a:cs typeface="+mn-cs"/>
        </a:defRPr>
      </a:lvl1pPr>
      <a:lvl2pPr marL="679262" algn="l" defTabSz="679262" rtl="0" eaLnBrk="1" latinLnBrk="0" hangingPunct="1">
        <a:defRPr sz="2700" kern="1200">
          <a:solidFill>
            <a:schemeClr val="tx1"/>
          </a:solidFill>
          <a:latin typeface="+mn-lt"/>
          <a:ea typeface="+mn-ea"/>
          <a:cs typeface="+mn-cs"/>
        </a:defRPr>
      </a:lvl2pPr>
      <a:lvl3pPr marL="1358524" algn="l" defTabSz="679262" rtl="0" eaLnBrk="1" latinLnBrk="0" hangingPunct="1">
        <a:defRPr sz="2700" kern="1200">
          <a:solidFill>
            <a:schemeClr val="tx1"/>
          </a:solidFill>
          <a:latin typeface="+mn-lt"/>
          <a:ea typeface="+mn-ea"/>
          <a:cs typeface="+mn-cs"/>
        </a:defRPr>
      </a:lvl3pPr>
      <a:lvl4pPr marL="2037786" algn="l" defTabSz="679262" rtl="0" eaLnBrk="1" latinLnBrk="0" hangingPunct="1">
        <a:defRPr sz="2700" kern="1200">
          <a:solidFill>
            <a:schemeClr val="tx1"/>
          </a:solidFill>
          <a:latin typeface="+mn-lt"/>
          <a:ea typeface="+mn-ea"/>
          <a:cs typeface="+mn-cs"/>
        </a:defRPr>
      </a:lvl4pPr>
      <a:lvl5pPr marL="2717048" algn="l" defTabSz="679262" rtl="0" eaLnBrk="1" latinLnBrk="0" hangingPunct="1">
        <a:defRPr sz="2700" kern="1200">
          <a:solidFill>
            <a:schemeClr val="tx1"/>
          </a:solidFill>
          <a:latin typeface="+mn-lt"/>
          <a:ea typeface="+mn-ea"/>
          <a:cs typeface="+mn-cs"/>
        </a:defRPr>
      </a:lvl5pPr>
      <a:lvl6pPr marL="3396310" algn="l" defTabSz="679262" rtl="0" eaLnBrk="1" latinLnBrk="0" hangingPunct="1">
        <a:defRPr sz="2700" kern="1200">
          <a:solidFill>
            <a:schemeClr val="tx1"/>
          </a:solidFill>
          <a:latin typeface="+mn-lt"/>
          <a:ea typeface="+mn-ea"/>
          <a:cs typeface="+mn-cs"/>
        </a:defRPr>
      </a:lvl6pPr>
      <a:lvl7pPr marL="4075572" algn="l" defTabSz="679262" rtl="0" eaLnBrk="1" latinLnBrk="0" hangingPunct="1">
        <a:defRPr sz="2700" kern="1200">
          <a:solidFill>
            <a:schemeClr val="tx1"/>
          </a:solidFill>
          <a:latin typeface="+mn-lt"/>
          <a:ea typeface="+mn-ea"/>
          <a:cs typeface="+mn-cs"/>
        </a:defRPr>
      </a:lvl7pPr>
      <a:lvl8pPr marL="4754834" algn="l" defTabSz="679262" rtl="0" eaLnBrk="1" latinLnBrk="0" hangingPunct="1">
        <a:defRPr sz="2700" kern="1200">
          <a:solidFill>
            <a:schemeClr val="tx1"/>
          </a:solidFill>
          <a:latin typeface="+mn-lt"/>
          <a:ea typeface="+mn-ea"/>
          <a:cs typeface="+mn-cs"/>
        </a:defRPr>
      </a:lvl8pPr>
      <a:lvl9pPr marL="5434096" algn="l" defTabSz="679262"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31520" y="366184"/>
            <a:ext cx="13167360" cy="1524000"/>
          </a:xfrm>
          <a:prstGeom prst="rect">
            <a:avLst/>
          </a:prstGeom>
          <a:noFill/>
          <a:ln w="9525">
            <a:noFill/>
            <a:miter lim="800000"/>
            <a:headEnd/>
            <a:tailEnd/>
          </a:ln>
        </p:spPr>
        <p:txBody>
          <a:bodyPr vert="horz" wrap="square" lIns="104498" tIns="52249" rIns="104498" bIns="52249"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31520" y="2133600"/>
            <a:ext cx="13167360" cy="6034618"/>
          </a:xfrm>
          <a:prstGeom prst="rect">
            <a:avLst/>
          </a:prstGeom>
          <a:noFill/>
          <a:ln w="9525">
            <a:noFill/>
            <a:miter lim="800000"/>
            <a:headEnd/>
            <a:tailEnd/>
          </a:ln>
        </p:spPr>
        <p:txBody>
          <a:bodyPr vert="horz" wrap="square" lIns="104498" tIns="52249" rIns="104498" bIns="5224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8475134"/>
            <a:ext cx="3413760" cy="486834"/>
          </a:xfrm>
          <a:prstGeom prst="rect">
            <a:avLst/>
          </a:prstGeom>
        </p:spPr>
        <p:txBody>
          <a:bodyPr vert="horz" lIns="104498" tIns="52249" rIns="104498" bIns="52249" rtlCol="0" anchor="ctr"/>
          <a:lstStyle>
            <a:lvl1pPr algn="l">
              <a:defRPr sz="1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998720" y="8475134"/>
            <a:ext cx="4632960" cy="486834"/>
          </a:xfrm>
          <a:prstGeom prst="rect">
            <a:avLst/>
          </a:prstGeom>
        </p:spPr>
        <p:txBody>
          <a:bodyPr vert="horz" lIns="104498" tIns="52249" rIns="104498" bIns="52249" rtlCol="0" anchor="ctr"/>
          <a:lstStyle>
            <a:lvl1pPr algn="ctr">
              <a:defRPr sz="17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485120" y="8475134"/>
            <a:ext cx="3413760" cy="486834"/>
          </a:xfrm>
          <a:prstGeom prst="rect">
            <a:avLst/>
          </a:prstGeom>
        </p:spPr>
        <p:txBody>
          <a:bodyPr vert="horz" lIns="104498" tIns="52249" rIns="104498" bIns="52249" rtlCol="0" anchor="ctr"/>
          <a:lstStyle>
            <a:lvl1pPr algn="r">
              <a:defRPr sz="1750">
                <a:solidFill>
                  <a:schemeClr val="tx1">
                    <a:tint val="75000"/>
                  </a:schemeClr>
                </a:solidFill>
              </a:defRPr>
            </a:lvl1pPr>
          </a:lstStyle>
          <a:p>
            <a:pPr>
              <a:defRPr/>
            </a:pPr>
            <a:fld id="{A5DC7AC3-68EE-49C1-8564-E97A824E4D1A}" type="slidenum">
              <a:rPr lang="en-US"/>
              <a:pPr>
                <a:defRPr/>
              </a:pPr>
              <a:t>‹#›</a:t>
            </a:fld>
            <a:endParaRPr lang="en-US"/>
          </a:p>
        </p:txBody>
      </p:sp>
    </p:spTree>
    <p:extLst>
      <p:ext uri="{BB962C8B-B14F-4D97-AF65-F5344CB8AC3E}">
        <p14:creationId xmlns:p14="http://schemas.microsoft.com/office/powerpoint/2010/main" val="4015525406"/>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rtl="0" eaLnBrk="0" fontAlgn="base" hangingPunct="0">
        <a:spcBef>
          <a:spcPct val="0"/>
        </a:spcBef>
        <a:spcAft>
          <a:spcPct val="0"/>
        </a:spcAft>
        <a:defRPr sz="6250" kern="1200">
          <a:solidFill>
            <a:schemeClr val="tx1"/>
          </a:solidFill>
          <a:latin typeface="+mj-lt"/>
          <a:ea typeface="+mj-ea"/>
          <a:cs typeface="+mj-cs"/>
        </a:defRPr>
      </a:lvl1pPr>
      <a:lvl2pPr algn="ctr" rtl="0" eaLnBrk="0" fontAlgn="base" hangingPunct="0">
        <a:spcBef>
          <a:spcPct val="0"/>
        </a:spcBef>
        <a:spcAft>
          <a:spcPct val="0"/>
        </a:spcAft>
        <a:defRPr sz="6250">
          <a:solidFill>
            <a:schemeClr val="tx1"/>
          </a:solidFill>
          <a:latin typeface="Calibri" pitchFamily="34" charset="0"/>
        </a:defRPr>
      </a:lvl2pPr>
      <a:lvl3pPr algn="ctr" rtl="0" eaLnBrk="0" fontAlgn="base" hangingPunct="0">
        <a:spcBef>
          <a:spcPct val="0"/>
        </a:spcBef>
        <a:spcAft>
          <a:spcPct val="0"/>
        </a:spcAft>
        <a:defRPr sz="6250">
          <a:solidFill>
            <a:schemeClr val="tx1"/>
          </a:solidFill>
          <a:latin typeface="Calibri" pitchFamily="34" charset="0"/>
        </a:defRPr>
      </a:lvl3pPr>
      <a:lvl4pPr algn="ctr" rtl="0" eaLnBrk="0" fontAlgn="base" hangingPunct="0">
        <a:spcBef>
          <a:spcPct val="0"/>
        </a:spcBef>
        <a:spcAft>
          <a:spcPct val="0"/>
        </a:spcAft>
        <a:defRPr sz="6250">
          <a:solidFill>
            <a:schemeClr val="tx1"/>
          </a:solidFill>
          <a:latin typeface="Calibri" pitchFamily="34" charset="0"/>
        </a:defRPr>
      </a:lvl4pPr>
      <a:lvl5pPr algn="ctr" rtl="0" eaLnBrk="0" fontAlgn="base" hangingPunct="0">
        <a:spcBef>
          <a:spcPct val="0"/>
        </a:spcBef>
        <a:spcAft>
          <a:spcPct val="0"/>
        </a:spcAft>
        <a:defRPr sz="6250">
          <a:solidFill>
            <a:schemeClr val="tx1"/>
          </a:solidFill>
          <a:latin typeface="Calibri" pitchFamily="34" charset="0"/>
        </a:defRPr>
      </a:lvl5pPr>
      <a:lvl6pPr marL="653110" algn="ctr" rtl="0" fontAlgn="base">
        <a:spcBef>
          <a:spcPct val="0"/>
        </a:spcBef>
        <a:spcAft>
          <a:spcPct val="0"/>
        </a:spcAft>
        <a:defRPr sz="6250">
          <a:solidFill>
            <a:schemeClr val="tx1"/>
          </a:solidFill>
          <a:latin typeface="Calibri" pitchFamily="34" charset="0"/>
        </a:defRPr>
      </a:lvl6pPr>
      <a:lvl7pPr marL="1306220" algn="ctr" rtl="0" fontAlgn="base">
        <a:spcBef>
          <a:spcPct val="0"/>
        </a:spcBef>
        <a:spcAft>
          <a:spcPct val="0"/>
        </a:spcAft>
        <a:defRPr sz="6250">
          <a:solidFill>
            <a:schemeClr val="tx1"/>
          </a:solidFill>
          <a:latin typeface="Calibri" pitchFamily="34" charset="0"/>
        </a:defRPr>
      </a:lvl7pPr>
      <a:lvl8pPr marL="1959330" algn="ctr" rtl="0" fontAlgn="base">
        <a:spcBef>
          <a:spcPct val="0"/>
        </a:spcBef>
        <a:spcAft>
          <a:spcPct val="0"/>
        </a:spcAft>
        <a:defRPr sz="6250">
          <a:solidFill>
            <a:schemeClr val="tx1"/>
          </a:solidFill>
          <a:latin typeface="Calibri" pitchFamily="34" charset="0"/>
        </a:defRPr>
      </a:lvl8pPr>
      <a:lvl9pPr marL="2612441" algn="ctr" rtl="0" fontAlgn="base">
        <a:spcBef>
          <a:spcPct val="0"/>
        </a:spcBef>
        <a:spcAft>
          <a:spcPct val="0"/>
        </a:spcAft>
        <a:defRPr sz="6250">
          <a:solidFill>
            <a:schemeClr val="tx1"/>
          </a:solidFill>
          <a:latin typeface="Calibri" pitchFamily="34" charset="0"/>
        </a:defRPr>
      </a:lvl9pPr>
    </p:titleStyle>
    <p:bodyStyle>
      <a:lvl1pPr marL="489833" indent="-489833" algn="l" rtl="0" eaLnBrk="0" fontAlgn="base" hangingPunct="0">
        <a:spcBef>
          <a:spcPct val="20000"/>
        </a:spcBef>
        <a:spcAft>
          <a:spcPct val="0"/>
        </a:spcAft>
        <a:buFont typeface="Arial" charset="0"/>
        <a:buChar char="•"/>
        <a:defRPr sz="4625" kern="1200">
          <a:solidFill>
            <a:schemeClr val="tx1"/>
          </a:solidFill>
          <a:latin typeface="+mn-lt"/>
          <a:ea typeface="+mn-ea"/>
          <a:cs typeface="+mn-cs"/>
        </a:defRPr>
      </a:lvl1pPr>
      <a:lvl2pPr marL="1061304" indent="-408194" algn="l" rtl="0" eaLnBrk="0" fontAlgn="base" hangingPunct="0">
        <a:spcBef>
          <a:spcPct val="20000"/>
        </a:spcBef>
        <a:spcAft>
          <a:spcPct val="0"/>
        </a:spcAft>
        <a:buFont typeface="Arial" charset="0"/>
        <a:buChar char="–"/>
        <a:defRPr sz="4000" kern="1200">
          <a:solidFill>
            <a:schemeClr val="tx1"/>
          </a:solidFill>
          <a:latin typeface="+mn-lt"/>
          <a:ea typeface="+mn-ea"/>
          <a:cs typeface="+mn-cs"/>
        </a:defRPr>
      </a:lvl2pPr>
      <a:lvl3pPr marL="1632775" indent="-326555" algn="l" rtl="0" eaLnBrk="0" fontAlgn="base" hangingPunct="0">
        <a:spcBef>
          <a:spcPct val="20000"/>
        </a:spcBef>
        <a:spcAft>
          <a:spcPct val="0"/>
        </a:spcAft>
        <a:buFont typeface="Arial" charset="0"/>
        <a:buChar char="•"/>
        <a:defRPr sz="3375" kern="1200">
          <a:solidFill>
            <a:schemeClr val="tx1"/>
          </a:solidFill>
          <a:latin typeface="+mn-lt"/>
          <a:ea typeface="+mn-ea"/>
          <a:cs typeface="+mn-cs"/>
        </a:defRPr>
      </a:lvl3pPr>
      <a:lvl4pPr marL="2285886" indent="-326555" algn="l" rtl="0" eaLnBrk="0" fontAlgn="base" hangingPunct="0">
        <a:spcBef>
          <a:spcPct val="20000"/>
        </a:spcBef>
        <a:spcAft>
          <a:spcPct val="0"/>
        </a:spcAft>
        <a:buFont typeface="Arial" charset="0"/>
        <a:buChar char="–"/>
        <a:defRPr sz="2875" kern="1200">
          <a:solidFill>
            <a:schemeClr val="tx1"/>
          </a:solidFill>
          <a:latin typeface="+mn-lt"/>
          <a:ea typeface="+mn-ea"/>
          <a:cs typeface="+mn-cs"/>
        </a:defRPr>
      </a:lvl4pPr>
      <a:lvl5pPr marL="2938996" indent="-326555" algn="l" rtl="0" eaLnBrk="0" fontAlgn="base" hangingPunct="0">
        <a:spcBef>
          <a:spcPct val="20000"/>
        </a:spcBef>
        <a:spcAft>
          <a:spcPct val="0"/>
        </a:spcAft>
        <a:buFont typeface="Arial" charset="0"/>
        <a:buChar char="»"/>
        <a:defRPr sz="2875"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875"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875" kern="1200">
          <a:solidFill>
            <a:schemeClr val="tx1"/>
          </a:solidFill>
          <a:latin typeface="+mn-lt"/>
          <a:ea typeface="+mn-ea"/>
          <a:cs typeface="+mn-cs"/>
        </a:defRPr>
      </a:lvl7pPr>
      <a:lvl8pPr marL="4898326" indent="-326555" algn="l" defTabSz="1306220" rtl="0" eaLnBrk="1" latinLnBrk="0" hangingPunct="1">
        <a:spcBef>
          <a:spcPct val="20000"/>
        </a:spcBef>
        <a:buFont typeface="Arial" pitchFamily="34" charset="0"/>
        <a:buChar char="•"/>
        <a:defRPr sz="2875" kern="1200">
          <a:solidFill>
            <a:schemeClr val="tx1"/>
          </a:solidFill>
          <a:latin typeface="+mn-lt"/>
          <a:ea typeface="+mn-ea"/>
          <a:cs typeface="+mn-cs"/>
        </a:defRPr>
      </a:lvl8pPr>
      <a:lvl9pPr marL="5551436" indent="-326555" algn="l" defTabSz="1306220" rtl="0" eaLnBrk="1" latinLnBrk="0" hangingPunct="1">
        <a:spcBef>
          <a:spcPct val="20000"/>
        </a:spcBef>
        <a:buFont typeface="Arial" pitchFamily="34" charset="0"/>
        <a:buChar char="•"/>
        <a:defRPr sz="2875" kern="1200">
          <a:solidFill>
            <a:schemeClr val="tx1"/>
          </a:solidFill>
          <a:latin typeface="+mn-lt"/>
          <a:ea typeface="+mn-ea"/>
          <a:cs typeface="+mn-cs"/>
        </a:defRPr>
      </a:lvl9pPr>
    </p:bodyStyle>
    <p:otherStyle>
      <a:defPPr>
        <a:defRPr lang="en-US"/>
      </a:defPPr>
      <a:lvl1pPr marL="0" algn="l" defTabSz="1306220" rtl="0" eaLnBrk="1" latinLnBrk="0" hangingPunct="1">
        <a:defRPr sz="2625" kern="1200">
          <a:solidFill>
            <a:schemeClr val="tx1"/>
          </a:solidFill>
          <a:latin typeface="+mn-lt"/>
          <a:ea typeface="+mn-ea"/>
          <a:cs typeface="+mn-cs"/>
        </a:defRPr>
      </a:lvl1pPr>
      <a:lvl2pPr marL="653110" algn="l" defTabSz="1306220" rtl="0" eaLnBrk="1" latinLnBrk="0" hangingPunct="1">
        <a:defRPr sz="2625" kern="1200">
          <a:solidFill>
            <a:schemeClr val="tx1"/>
          </a:solidFill>
          <a:latin typeface="+mn-lt"/>
          <a:ea typeface="+mn-ea"/>
          <a:cs typeface="+mn-cs"/>
        </a:defRPr>
      </a:lvl2pPr>
      <a:lvl3pPr marL="1306220" algn="l" defTabSz="1306220" rtl="0" eaLnBrk="1" latinLnBrk="0" hangingPunct="1">
        <a:defRPr sz="2625" kern="1200">
          <a:solidFill>
            <a:schemeClr val="tx1"/>
          </a:solidFill>
          <a:latin typeface="+mn-lt"/>
          <a:ea typeface="+mn-ea"/>
          <a:cs typeface="+mn-cs"/>
        </a:defRPr>
      </a:lvl3pPr>
      <a:lvl4pPr marL="1959330" algn="l" defTabSz="1306220" rtl="0" eaLnBrk="1" latinLnBrk="0" hangingPunct="1">
        <a:defRPr sz="2625" kern="1200">
          <a:solidFill>
            <a:schemeClr val="tx1"/>
          </a:solidFill>
          <a:latin typeface="+mn-lt"/>
          <a:ea typeface="+mn-ea"/>
          <a:cs typeface="+mn-cs"/>
        </a:defRPr>
      </a:lvl4pPr>
      <a:lvl5pPr marL="2612441" algn="l" defTabSz="1306220" rtl="0" eaLnBrk="1" latinLnBrk="0" hangingPunct="1">
        <a:defRPr sz="2625" kern="1200">
          <a:solidFill>
            <a:schemeClr val="tx1"/>
          </a:solidFill>
          <a:latin typeface="+mn-lt"/>
          <a:ea typeface="+mn-ea"/>
          <a:cs typeface="+mn-cs"/>
        </a:defRPr>
      </a:lvl5pPr>
      <a:lvl6pPr marL="3265551" algn="l" defTabSz="1306220" rtl="0" eaLnBrk="1" latinLnBrk="0" hangingPunct="1">
        <a:defRPr sz="2625" kern="1200">
          <a:solidFill>
            <a:schemeClr val="tx1"/>
          </a:solidFill>
          <a:latin typeface="+mn-lt"/>
          <a:ea typeface="+mn-ea"/>
          <a:cs typeface="+mn-cs"/>
        </a:defRPr>
      </a:lvl6pPr>
      <a:lvl7pPr marL="3918661" algn="l" defTabSz="1306220" rtl="0" eaLnBrk="1" latinLnBrk="0" hangingPunct="1">
        <a:defRPr sz="2625" kern="1200">
          <a:solidFill>
            <a:schemeClr val="tx1"/>
          </a:solidFill>
          <a:latin typeface="+mn-lt"/>
          <a:ea typeface="+mn-ea"/>
          <a:cs typeface="+mn-cs"/>
        </a:defRPr>
      </a:lvl7pPr>
      <a:lvl8pPr marL="4571771" algn="l" defTabSz="1306220" rtl="0" eaLnBrk="1" latinLnBrk="0" hangingPunct="1">
        <a:defRPr sz="2625" kern="1200">
          <a:solidFill>
            <a:schemeClr val="tx1"/>
          </a:solidFill>
          <a:latin typeface="+mn-lt"/>
          <a:ea typeface="+mn-ea"/>
          <a:cs typeface="+mn-cs"/>
        </a:defRPr>
      </a:lvl8pPr>
      <a:lvl9pPr marL="5224881" algn="l" defTabSz="1306220" rtl="0" eaLnBrk="1" latinLnBrk="0" hangingPunct="1">
        <a:defRPr sz="26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www.dhakatribune.com/opinion/op-ed/2019/06/21/transforming-the-power-sector-of-banglades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hyperlink" Target="http://www.btrc.gov.bd/content/mobile-phone-subscribers-bangladesh-june-2019"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btrc.gov.bd/content/internet-subscribers-bangladesh-june-2019"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228600"/>
            <a:ext cx="14630400" cy="1044575"/>
          </a:xfrm>
          <a:prstGeom prst="rect">
            <a:avLst/>
          </a:prstGeom>
          <a:noFill/>
          <a:ln w="9525">
            <a:noFill/>
            <a:miter lim="800000"/>
            <a:headEnd/>
            <a:tailEnd/>
          </a:ln>
        </p:spPr>
        <p:txBody>
          <a:bodyPr lIns="135852" tIns="67926" rIns="135852" bIns="67926" anchor="ctr">
            <a:spAutoFit/>
          </a:bodyPr>
          <a:lstStyle/>
          <a:p>
            <a:pPr algn="ctr"/>
            <a:r>
              <a:rPr lang="en-US" sz="5900" b="1">
                <a:cs typeface="Arial" charset="0"/>
              </a:rPr>
              <a:t>  </a:t>
            </a:r>
            <a:r>
              <a:rPr lang="en-US" sz="5900" b="1">
                <a:solidFill>
                  <a:srgbClr val="002060"/>
                </a:solidFill>
                <a:latin typeface="Eras Demi ITC" pitchFamily="34" charset="0"/>
                <a:cs typeface="Arial" charset="0"/>
              </a:rPr>
              <a:t>Industrial Sector in Bangladesh</a:t>
            </a:r>
            <a:endParaRPr lang="en-US" sz="5900">
              <a:solidFill>
                <a:srgbClr val="002060"/>
              </a:solidFill>
              <a:latin typeface="Eras Demi ITC" pitchFamily="34" charset="0"/>
              <a:cs typeface="Arial" charset="0"/>
            </a:endParaRPr>
          </a:p>
        </p:txBody>
      </p:sp>
      <p:pic>
        <p:nvPicPr>
          <p:cNvPr id="23553" name="Picture 4"/>
          <p:cNvPicPr>
            <a:picLocks noChangeAspect="1" noChangeArrowheads="1"/>
          </p:cNvPicPr>
          <p:nvPr/>
        </p:nvPicPr>
        <p:blipFill>
          <a:blip r:embed="rId3">
            <a:lum contrast="6000"/>
          </a:blip>
          <a:srcRect/>
          <a:stretch>
            <a:fillRect/>
          </a:stretch>
        </p:blipFill>
        <p:spPr bwMode="auto">
          <a:xfrm>
            <a:off x="6096000" y="3124200"/>
            <a:ext cx="2378075" cy="1770063"/>
          </a:xfrm>
          <a:prstGeom prst="rect">
            <a:avLst/>
          </a:prstGeom>
          <a:solidFill>
            <a:srgbClr val="FFFF00"/>
          </a:solidFill>
          <a:ln>
            <a:headEnd/>
            <a:tailEnd/>
          </a:ln>
        </p:spPr>
        <p:style>
          <a:lnRef idx="1">
            <a:schemeClr val="dk1"/>
          </a:lnRef>
          <a:fillRef idx="3">
            <a:schemeClr val="dk1"/>
          </a:fillRef>
          <a:effectRef idx="2">
            <a:schemeClr val="dk1"/>
          </a:effectRef>
          <a:fontRef idx="minor">
            <a:schemeClr val="lt1"/>
          </a:fontRef>
        </p:style>
      </p:pic>
      <p:sp>
        <p:nvSpPr>
          <p:cNvPr id="18436" name="Flowchart: Process 4"/>
          <p:cNvSpPr>
            <a:spLocks noChangeArrowheads="1"/>
          </p:cNvSpPr>
          <p:nvPr/>
        </p:nvSpPr>
        <p:spPr bwMode="auto">
          <a:xfrm>
            <a:off x="2057400" y="1219200"/>
            <a:ext cx="125730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18437" name="Rectangle 2"/>
          <p:cNvSpPr>
            <a:spLocks noChangeArrowheads="1"/>
          </p:cNvSpPr>
          <p:nvPr/>
        </p:nvSpPr>
        <p:spPr bwMode="auto">
          <a:xfrm>
            <a:off x="2316163" y="4978400"/>
            <a:ext cx="10607675" cy="2722563"/>
          </a:xfrm>
          <a:prstGeom prst="rect">
            <a:avLst/>
          </a:prstGeom>
          <a:noFill/>
          <a:ln w="9525">
            <a:noFill/>
            <a:miter lim="800000"/>
            <a:headEnd/>
            <a:tailEnd/>
          </a:ln>
        </p:spPr>
        <p:txBody>
          <a:bodyPr lIns="135852" tIns="67926" rIns="135852" bIns="67926" anchor="ctr">
            <a:spAutoFit/>
          </a:bodyPr>
          <a:lstStyle/>
          <a:p>
            <a:pPr algn="ctr"/>
            <a:r>
              <a:rPr lang="en-US" sz="4200" b="1" dirty="0">
                <a:solidFill>
                  <a:srgbClr val="7030A0"/>
                </a:solidFill>
                <a:latin typeface="Eras Demi ITC" pitchFamily="34" charset="0"/>
                <a:cs typeface="Arial" charset="0"/>
              </a:rPr>
              <a:t>Md. Fouad Hossain </a:t>
            </a:r>
            <a:r>
              <a:rPr lang="en-US" sz="4200" b="1" dirty="0" err="1">
                <a:solidFill>
                  <a:srgbClr val="7030A0"/>
                </a:solidFill>
                <a:latin typeface="Eras Demi ITC" pitchFamily="34" charset="0"/>
                <a:cs typeface="Arial" charset="0"/>
              </a:rPr>
              <a:t>Sarker</a:t>
            </a:r>
            <a:endParaRPr lang="en-US" sz="4200" b="1" dirty="0">
              <a:solidFill>
                <a:srgbClr val="7030A0"/>
              </a:solidFill>
              <a:latin typeface="Eras Demi ITC" pitchFamily="34" charset="0"/>
              <a:cs typeface="Arial" charset="0"/>
            </a:endParaRPr>
          </a:p>
          <a:p>
            <a:pPr algn="ctr"/>
            <a:r>
              <a:rPr lang="en-US" sz="4200" b="1" dirty="0">
                <a:solidFill>
                  <a:srgbClr val="7030A0"/>
                </a:solidFill>
                <a:latin typeface="Eras Demi ITC" pitchFamily="34" charset="0"/>
                <a:cs typeface="Arial" charset="0"/>
              </a:rPr>
              <a:t>Associate Professor &amp; Head</a:t>
            </a:r>
          </a:p>
          <a:p>
            <a:pPr algn="ctr"/>
            <a:r>
              <a:rPr lang="en-US" sz="4200" b="1" dirty="0">
                <a:solidFill>
                  <a:srgbClr val="7030A0"/>
                </a:solidFill>
                <a:latin typeface="Eras Demi ITC" pitchFamily="34" charset="0"/>
                <a:cs typeface="Arial" charset="0"/>
              </a:rPr>
              <a:t>Department of Development Studies</a:t>
            </a:r>
          </a:p>
          <a:p>
            <a:pPr algn="ctr"/>
            <a:r>
              <a:rPr lang="en-US" sz="4200" b="1" dirty="0">
                <a:solidFill>
                  <a:srgbClr val="7030A0"/>
                </a:solidFill>
                <a:latin typeface="Eras Demi ITC" pitchFamily="34" charset="0"/>
                <a:cs typeface="Arial" charset="0"/>
              </a:rPr>
              <a:t>Daffodil International University </a:t>
            </a:r>
          </a:p>
        </p:txBody>
      </p:sp>
    </p:spTree>
  </p:cSld>
  <p:clrMapOvr>
    <a:masterClrMapping/>
  </p:clrMapOvr>
  <p:transition>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0"/>
            <a:ext cx="10499725" cy="990600"/>
          </a:xfrm>
        </p:spPr>
        <p:txBody>
          <a:bodyPr/>
          <a:lstStyle/>
          <a:p>
            <a:r>
              <a:rPr lang="en-US" sz="4400" b="1" dirty="0">
                <a:latin typeface="Eras Demi ITC" pitchFamily="34" charset="0"/>
              </a:rPr>
              <a:t>RMG Industry</a:t>
            </a:r>
          </a:p>
        </p:txBody>
      </p:sp>
      <p:sp>
        <p:nvSpPr>
          <p:cNvPr id="23555" name="Content Placeholder 2"/>
          <p:cNvSpPr>
            <a:spLocks noGrp="1"/>
          </p:cNvSpPr>
          <p:nvPr>
            <p:ph idx="1"/>
          </p:nvPr>
        </p:nvSpPr>
        <p:spPr>
          <a:xfrm>
            <a:off x="487363" y="1524000"/>
            <a:ext cx="13777912" cy="7213600"/>
          </a:xfrm>
        </p:spPr>
        <p:txBody>
          <a:bodyPr/>
          <a:lstStyle/>
          <a:p>
            <a:pPr algn="just">
              <a:buFont typeface="Wingdings 3" pitchFamily="18" charset="2"/>
              <a:buNone/>
            </a:pPr>
            <a:r>
              <a:rPr lang="en-US" sz="3400" dirty="0">
                <a:latin typeface="Eras Demi ITC" pitchFamily="34" charset="0"/>
              </a:rPr>
              <a:t>    </a:t>
            </a:r>
            <a:r>
              <a:rPr lang="en-US" sz="3400" dirty="0">
                <a:solidFill>
                  <a:schemeClr val="tx1"/>
                </a:solidFill>
                <a:latin typeface="Eras Demi ITC" pitchFamily="34" charset="0"/>
              </a:rPr>
              <a:t>The industry employs </a:t>
            </a:r>
            <a:r>
              <a:rPr lang="en-US" sz="3400" b="1" dirty="0">
                <a:solidFill>
                  <a:schemeClr val="tx1"/>
                </a:solidFill>
                <a:latin typeface="Eras Demi ITC" pitchFamily="34" charset="0"/>
              </a:rPr>
              <a:t>3.6 million workers </a:t>
            </a:r>
            <a:r>
              <a:rPr lang="en-US" sz="3400" dirty="0">
                <a:solidFill>
                  <a:schemeClr val="tx1"/>
                </a:solidFill>
                <a:latin typeface="Eras Demi ITC" pitchFamily="34" charset="0"/>
              </a:rPr>
              <a:t>dispersed among </a:t>
            </a:r>
            <a:r>
              <a:rPr lang="en-US" sz="3400" b="1" dirty="0">
                <a:solidFill>
                  <a:schemeClr val="tx1"/>
                </a:solidFill>
                <a:latin typeface="Eras Demi ITC" pitchFamily="34" charset="0"/>
              </a:rPr>
              <a:t>5,400 factories</a:t>
            </a:r>
            <a:r>
              <a:rPr lang="en-US" sz="3400" dirty="0">
                <a:solidFill>
                  <a:schemeClr val="tx1"/>
                </a:solidFill>
                <a:latin typeface="Eras Demi ITC" pitchFamily="34" charset="0"/>
              </a:rPr>
              <a:t>. Currently the sector accounts </a:t>
            </a:r>
            <a:r>
              <a:rPr lang="en-US" sz="3400" b="1" dirty="0">
                <a:solidFill>
                  <a:schemeClr val="tx1"/>
                </a:solidFill>
                <a:latin typeface="Eras Demi ITC" pitchFamily="34" charset="0"/>
              </a:rPr>
              <a:t>for 78 percent of exports </a:t>
            </a:r>
            <a:r>
              <a:rPr lang="en-US" sz="3400" dirty="0">
                <a:solidFill>
                  <a:schemeClr val="tx1"/>
                </a:solidFill>
                <a:latin typeface="Eras Demi ITC" pitchFamily="34" charset="0"/>
              </a:rPr>
              <a:t>and contributes </a:t>
            </a:r>
            <a:r>
              <a:rPr lang="en-US" sz="3400" b="1" dirty="0">
                <a:solidFill>
                  <a:schemeClr val="tx1"/>
                </a:solidFill>
                <a:latin typeface="Eras Demi ITC" pitchFamily="34" charset="0"/>
              </a:rPr>
              <a:t>16 percent </a:t>
            </a:r>
            <a:r>
              <a:rPr lang="en-US" sz="3400" dirty="0">
                <a:solidFill>
                  <a:schemeClr val="tx1"/>
                </a:solidFill>
                <a:latin typeface="Eras Demi ITC" pitchFamily="34" charset="0"/>
              </a:rPr>
              <a:t>to the gross domestic product (2013).</a:t>
            </a:r>
          </a:p>
          <a:p>
            <a:pPr algn="just"/>
            <a:r>
              <a:rPr lang="en-US" sz="3400" b="1" dirty="0">
                <a:solidFill>
                  <a:srgbClr val="7030A0"/>
                </a:solidFill>
                <a:latin typeface="Eras Demi ITC" pitchFamily="34" charset="0"/>
              </a:rPr>
              <a:t>RMG export remains strong:</a:t>
            </a:r>
            <a:endParaRPr lang="en-US" sz="3400" dirty="0">
              <a:solidFill>
                <a:srgbClr val="7030A0"/>
              </a:solidFill>
              <a:latin typeface="Eras Demi ITC" pitchFamily="34" charset="0"/>
            </a:endParaRPr>
          </a:p>
          <a:p>
            <a:pPr algn="just">
              <a:buFont typeface="Wingdings 3" pitchFamily="18" charset="2"/>
              <a:buNone/>
            </a:pPr>
            <a:r>
              <a:rPr lang="en-US" sz="3400" dirty="0">
                <a:solidFill>
                  <a:schemeClr val="tx1"/>
                </a:solidFill>
                <a:latin typeface="Eras Demi ITC" pitchFamily="34" charset="0"/>
              </a:rPr>
              <a:t>     Readymade Garment (RMG) exports surged </a:t>
            </a:r>
            <a:r>
              <a:rPr lang="en-US" sz="3400" b="1" dirty="0">
                <a:solidFill>
                  <a:schemeClr val="tx1"/>
                </a:solidFill>
                <a:latin typeface="Eras Demi ITC" pitchFamily="34" charset="0"/>
              </a:rPr>
              <a:t>14 percent </a:t>
            </a:r>
            <a:r>
              <a:rPr lang="en-US" sz="3400" dirty="0">
                <a:solidFill>
                  <a:schemeClr val="tx1"/>
                </a:solidFill>
                <a:latin typeface="Eras Demi ITC" pitchFamily="34" charset="0"/>
              </a:rPr>
              <a:t>to $24.49 (monthly export statistics, EPB) billion US dollar in 2013/14 fiscal year from a year earlier. But the total exports were </a:t>
            </a:r>
            <a:r>
              <a:rPr lang="en-US" sz="3400" b="1" dirty="0">
                <a:solidFill>
                  <a:schemeClr val="tx1"/>
                </a:solidFill>
                <a:latin typeface="Eras Demi ITC" pitchFamily="34" charset="0"/>
              </a:rPr>
              <a:t>1 percent below </a:t>
            </a:r>
            <a:r>
              <a:rPr lang="en-US" sz="3400" dirty="0">
                <a:solidFill>
                  <a:schemeClr val="tx1"/>
                </a:solidFill>
                <a:latin typeface="Eras Demi ITC" pitchFamily="34" charset="0"/>
              </a:rPr>
              <a:t>the target of $30.5 billion, partly because of </a:t>
            </a:r>
            <a:r>
              <a:rPr lang="en-US" sz="3400" b="1" dirty="0">
                <a:solidFill>
                  <a:schemeClr val="tx1"/>
                </a:solidFill>
                <a:latin typeface="Eras Demi ITC" pitchFamily="34" charset="0"/>
              </a:rPr>
              <a:t>political violence </a:t>
            </a:r>
            <a:r>
              <a:rPr lang="en-US" sz="3400" dirty="0">
                <a:solidFill>
                  <a:schemeClr val="tx1"/>
                </a:solidFill>
                <a:latin typeface="Eras Demi ITC" pitchFamily="34" charset="0"/>
              </a:rPr>
              <a:t>leading up to an election in January that crippled the economy. Though the total export target was not met, garments still played the lead role in exports and retained a satisfactory growth.</a:t>
            </a:r>
          </a:p>
          <a:p>
            <a:pPr>
              <a:buFont typeface="Wingdings 3" pitchFamily="18" charset="2"/>
              <a:buNone/>
            </a:pPr>
            <a:endParaRPr lang="en-US" sz="3300" dirty="0"/>
          </a:p>
          <a:p>
            <a:pPr>
              <a:buFont typeface="Wingdings 3" pitchFamily="18" charset="2"/>
              <a:buNone/>
            </a:pPr>
            <a:endParaRPr lang="en-US" sz="3300" dirty="0"/>
          </a:p>
        </p:txBody>
      </p:sp>
      <p:sp>
        <p:nvSpPr>
          <p:cNvPr id="23556" name="Flowchart: Process 4"/>
          <p:cNvSpPr>
            <a:spLocks noChangeArrowheads="1"/>
          </p:cNvSpPr>
          <p:nvPr/>
        </p:nvSpPr>
        <p:spPr bwMode="auto">
          <a:xfrm>
            <a:off x="2057400" y="1193800"/>
            <a:ext cx="12496800" cy="177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dministrator\Desktop\info-1563118661917.jpg"/>
          <p:cNvPicPr>
            <a:picLocks noChangeAspect="1" noChangeArrowheads="1"/>
          </p:cNvPicPr>
          <p:nvPr/>
        </p:nvPicPr>
        <p:blipFill>
          <a:blip r:embed="rId2"/>
          <a:srcRect/>
          <a:stretch>
            <a:fillRect/>
          </a:stretch>
        </p:blipFill>
        <p:spPr bwMode="auto">
          <a:xfrm>
            <a:off x="533400" y="1524000"/>
            <a:ext cx="13639800" cy="7239000"/>
          </a:xfrm>
          <a:prstGeom prst="rect">
            <a:avLst/>
          </a:prstGeom>
          <a:noFill/>
        </p:spPr>
      </p:pic>
      <p:sp>
        <p:nvSpPr>
          <p:cNvPr id="3" name="Rectangle 2"/>
          <p:cNvSpPr/>
          <p:nvPr/>
        </p:nvSpPr>
        <p:spPr>
          <a:xfrm>
            <a:off x="2286000" y="457200"/>
            <a:ext cx="10744200" cy="584775"/>
          </a:xfrm>
          <a:prstGeom prst="rect">
            <a:avLst/>
          </a:prstGeom>
        </p:spPr>
        <p:txBody>
          <a:bodyPr wrap="square">
            <a:spAutoFit/>
          </a:bodyPr>
          <a:lstStyle/>
          <a:p>
            <a:pPr algn="ctr"/>
            <a:r>
              <a:rPr lang="en-US" sz="3200" b="1" dirty="0">
                <a:latin typeface="Eras Bold ITC" pitchFamily="34" charset="0"/>
              </a:rPr>
              <a:t>RMG Contribution in Export  Arena-3</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228600"/>
            <a:ext cx="14249400" cy="889000"/>
          </a:xfrm>
        </p:spPr>
        <p:txBody>
          <a:bodyPr/>
          <a:lstStyle/>
          <a:p>
            <a:r>
              <a:rPr lang="en-US" sz="4400" b="1">
                <a:solidFill>
                  <a:srgbClr val="000000"/>
                </a:solidFill>
                <a:latin typeface="Eras Demi ITC" pitchFamily="34" charset="0"/>
              </a:rPr>
              <a:t>RMG Industry-1 </a:t>
            </a:r>
            <a:endParaRPr lang="en-US" sz="4400" b="1">
              <a:latin typeface="Eras Demi ITC" pitchFamily="34" charset="0"/>
            </a:endParaRPr>
          </a:p>
        </p:txBody>
      </p:sp>
      <p:sp>
        <p:nvSpPr>
          <p:cNvPr id="22533" name="Flowchart: Process 4"/>
          <p:cNvSpPr>
            <a:spLocks noChangeArrowheads="1"/>
          </p:cNvSpPr>
          <p:nvPr/>
        </p:nvSpPr>
        <p:spPr bwMode="auto">
          <a:xfrm flipV="1">
            <a:off x="2057400" y="1239838"/>
            <a:ext cx="12496800" cy="131762"/>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1143000" y="2209800"/>
            <a:ext cx="12420600" cy="620922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228600"/>
            <a:ext cx="13350875" cy="990600"/>
          </a:xfrm>
        </p:spPr>
        <p:txBody>
          <a:bodyPr/>
          <a:lstStyle/>
          <a:p>
            <a:r>
              <a:rPr lang="en-US" sz="4400">
                <a:latin typeface="Eras Bold ITC" pitchFamily="34" charset="0"/>
              </a:rPr>
              <a:t>Frozen Foods Industry-1</a:t>
            </a:r>
            <a:r>
              <a:rPr lang="en-US">
                <a:latin typeface="Eras Bold ITC" pitchFamily="34" charset="0"/>
              </a:rPr>
              <a:t/>
            </a:r>
            <a:br>
              <a:rPr lang="en-US">
                <a:latin typeface="Eras Bold ITC" pitchFamily="34" charset="0"/>
              </a:rPr>
            </a:br>
            <a:endParaRPr lang="en-US">
              <a:latin typeface="Eras Bold ITC" pitchFamily="34" charset="0"/>
            </a:endParaRPr>
          </a:p>
        </p:txBody>
      </p:sp>
      <p:sp>
        <p:nvSpPr>
          <p:cNvPr id="25603" name="Content Placeholder 2"/>
          <p:cNvSpPr>
            <a:spLocks noGrp="1"/>
          </p:cNvSpPr>
          <p:nvPr>
            <p:ph idx="1"/>
          </p:nvPr>
        </p:nvSpPr>
        <p:spPr>
          <a:xfrm>
            <a:off x="731838" y="1524000"/>
            <a:ext cx="13288962" cy="7112000"/>
          </a:xfrm>
        </p:spPr>
        <p:txBody>
          <a:bodyPr/>
          <a:lstStyle/>
          <a:p>
            <a:pPr algn="just"/>
            <a:r>
              <a:rPr lang="en-US" sz="3000"/>
              <a:t>Frozen foods is the </a:t>
            </a:r>
            <a:r>
              <a:rPr lang="en-US" sz="3000" b="1">
                <a:solidFill>
                  <a:srgbClr val="00B050"/>
                </a:solidFill>
              </a:rPr>
              <a:t>second largest export sector </a:t>
            </a:r>
            <a:r>
              <a:rPr lang="en-US" sz="3000"/>
              <a:t>of the economy. The massive natural resources available in Bangladesh make this sector particularly promising for investors looking to supply in international as well as in domestic markets.</a:t>
            </a:r>
          </a:p>
        </p:txBody>
      </p:sp>
      <p:sp>
        <p:nvSpPr>
          <p:cNvPr id="5" name="Title 1"/>
          <p:cNvSpPr txBox="1">
            <a:spLocks/>
          </p:cNvSpPr>
          <p:nvPr/>
        </p:nvSpPr>
        <p:spPr bwMode="auto">
          <a:xfrm>
            <a:off x="2438400" y="7213600"/>
            <a:ext cx="10544175" cy="812800"/>
          </a:xfrm>
          <a:prstGeom prst="rect">
            <a:avLst/>
          </a:prstGeom>
          <a:noFill/>
          <a:ln w="9525">
            <a:noFill/>
            <a:miter lim="800000"/>
            <a:headEnd/>
            <a:tailEnd/>
          </a:ln>
        </p:spPr>
        <p:txBody>
          <a:bodyPr lIns="135852" tIns="67926" rIns="135852" bIns="67926"/>
          <a:lstStyle/>
          <a:p>
            <a:pPr defTabSz="679262">
              <a:defRPr/>
            </a:pPr>
            <a:r>
              <a:rPr lang="en-US" sz="5300" dirty="0">
                <a:solidFill>
                  <a:srgbClr val="262626"/>
                </a:solidFill>
                <a:latin typeface="+mj-lt"/>
                <a:ea typeface="+mj-ea"/>
                <a:cs typeface="+mj-cs"/>
              </a:rPr>
              <a:t/>
            </a:r>
            <a:br>
              <a:rPr lang="en-US" sz="5300" dirty="0">
                <a:solidFill>
                  <a:srgbClr val="262626"/>
                </a:solidFill>
                <a:latin typeface="+mj-lt"/>
                <a:ea typeface="+mj-ea"/>
                <a:cs typeface="+mj-cs"/>
              </a:rPr>
            </a:br>
            <a:endParaRPr lang="en-US" sz="5300" dirty="0">
              <a:solidFill>
                <a:srgbClr val="262626"/>
              </a:solidFill>
              <a:latin typeface="+mj-lt"/>
              <a:ea typeface="+mj-ea"/>
              <a:cs typeface="+mj-cs"/>
            </a:endParaRPr>
          </a:p>
        </p:txBody>
      </p:sp>
      <p:pic>
        <p:nvPicPr>
          <p:cNvPr id="25605" name="Picture 2" descr="http://www.dhakatribune.com/sites/default/files/imagecache/870x488_article_high/article/2013/07/13/busi-Syed-Zakir-Hossain.jpg"/>
          <p:cNvPicPr>
            <a:picLocks noChangeAspect="1" noChangeArrowheads="1"/>
          </p:cNvPicPr>
          <p:nvPr/>
        </p:nvPicPr>
        <p:blipFill>
          <a:blip r:embed="rId2"/>
          <a:srcRect l="10805" t="3279" r="11034"/>
          <a:stretch>
            <a:fillRect/>
          </a:stretch>
        </p:blipFill>
        <p:spPr bwMode="auto">
          <a:xfrm>
            <a:off x="7924800" y="3657600"/>
            <a:ext cx="6019800" cy="5181600"/>
          </a:xfrm>
          <a:prstGeom prst="rect">
            <a:avLst/>
          </a:prstGeom>
          <a:noFill/>
          <a:ln w="9525">
            <a:noFill/>
            <a:miter lim="800000"/>
            <a:headEnd/>
            <a:tailEnd/>
          </a:ln>
        </p:spPr>
      </p:pic>
      <p:pic>
        <p:nvPicPr>
          <p:cNvPr id="25606" name="Picture 4" descr="http://lankabd.com/mubasherFileServer/File.Story_File/frozen-food-exporters.jpg"/>
          <p:cNvPicPr>
            <a:picLocks noChangeAspect="1" noChangeArrowheads="1"/>
          </p:cNvPicPr>
          <p:nvPr/>
        </p:nvPicPr>
        <p:blipFill>
          <a:blip r:embed="rId3"/>
          <a:srcRect/>
          <a:stretch>
            <a:fillRect/>
          </a:stretch>
        </p:blipFill>
        <p:spPr bwMode="auto">
          <a:xfrm>
            <a:off x="304800" y="3657600"/>
            <a:ext cx="7620000" cy="5181600"/>
          </a:xfrm>
          <a:prstGeom prst="rect">
            <a:avLst/>
          </a:prstGeom>
          <a:noFill/>
          <a:ln w="9525">
            <a:noFill/>
            <a:miter lim="800000"/>
            <a:headEnd/>
            <a:tailEnd/>
          </a:ln>
        </p:spPr>
      </p:pic>
      <p:sp>
        <p:nvSpPr>
          <p:cNvPr id="25607" name="Flowchart: Process 4"/>
          <p:cNvSpPr>
            <a:spLocks noChangeArrowheads="1"/>
          </p:cNvSpPr>
          <p:nvPr/>
        </p:nvSpPr>
        <p:spPr bwMode="auto">
          <a:xfrm>
            <a:off x="2057400" y="1193800"/>
            <a:ext cx="12496800" cy="177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04800"/>
            <a:ext cx="13350875" cy="762000"/>
          </a:xfrm>
        </p:spPr>
        <p:txBody>
          <a:bodyPr/>
          <a:lstStyle/>
          <a:p>
            <a:r>
              <a:rPr lang="en-US" sz="4400">
                <a:latin typeface="Eras Bold ITC" pitchFamily="34" charset="0"/>
              </a:rPr>
              <a:t>Frozen Foods Industry-2 </a:t>
            </a:r>
            <a:r>
              <a:rPr lang="en-US">
                <a:latin typeface="Eras Bold ITC" pitchFamily="34" charset="0"/>
              </a:rPr>
              <a:t/>
            </a:r>
            <a:br>
              <a:rPr lang="en-US">
                <a:latin typeface="Eras Bold ITC" pitchFamily="34" charset="0"/>
              </a:rPr>
            </a:br>
            <a:endParaRPr lang="en-US">
              <a:latin typeface="Eras Bold ITC" pitchFamily="34" charset="0"/>
            </a:endParaRPr>
          </a:p>
        </p:txBody>
      </p:sp>
      <p:sp>
        <p:nvSpPr>
          <p:cNvPr id="26627" name="Content Placeholder 2"/>
          <p:cNvSpPr>
            <a:spLocks noGrp="1"/>
          </p:cNvSpPr>
          <p:nvPr>
            <p:ph idx="1"/>
          </p:nvPr>
        </p:nvSpPr>
        <p:spPr>
          <a:xfrm>
            <a:off x="731838" y="1524000"/>
            <a:ext cx="13288962" cy="7112000"/>
          </a:xfrm>
        </p:spPr>
        <p:txBody>
          <a:bodyPr/>
          <a:lstStyle/>
          <a:p>
            <a:pPr algn="just"/>
            <a:r>
              <a:rPr lang="en-US" sz="3000">
                <a:solidFill>
                  <a:schemeClr val="tx1"/>
                </a:solidFill>
                <a:latin typeface="Eras Demi ITC" pitchFamily="34" charset="0"/>
              </a:rPr>
              <a:t>Following a period of strong investment in technology, processes and regulation the frozen foods sector has flourished and earned itself an excellent reputation with trading partners.</a:t>
            </a:r>
          </a:p>
          <a:p>
            <a:pPr algn="just"/>
            <a:r>
              <a:rPr lang="en-US" sz="3000">
                <a:solidFill>
                  <a:srgbClr val="7030A0"/>
                </a:solidFill>
                <a:latin typeface="Eras Demi ITC" pitchFamily="34" charset="0"/>
              </a:rPr>
              <a:t>The demand for</a:t>
            </a:r>
            <a:r>
              <a:rPr lang="en-US" sz="3000" b="1">
                <a:solidFill>
                  <a:srgbClr val="7030A0"/>
                </a:solidFill>
                <a:latin typeface="Eras Demi ITC" pitchFamily="34" charset="0"/>
              </a:rPr>
              <a:t> “ready to cook” </a:t>
            </a:r>
          </a:p>
          <a:p>
            <a:pPr algn="just">
              <a:buFont typeface="Wingdings 3" pitchFamily="18" charset="2"/>
              <a:buNone/>
            </a:pPr>
            <a:r>
              <a:rPr lang="en-US" sz="3000" b="1">
                <a:solidFill>
                  <a:schemeClr val="tx1"/>
                </a:solidFill>
                <a:latin typeface="Eras Demi ITC" pitchFamily="34" charset="0"/>
              </a:rPr>
              <a:t>    </a:t>
            </a:r>
            <a:r>
              <a:rPr lang="en-US" sz="3000" b="1">
                <a:solidFill>
                  <a:srgbClr val="7030A0"/>
                </a:solidFill>
                <a:latin typeface="Eras Demi ITC" pitchFamily="34" charset="0"/>
              </a:rPr>
              <a:t>Frozen Foods:  </a:t>
            </a:r>
            <a:r>
              <a:rPr lang="en-US" sz="3000">
                <a:solidFill>
                  <a:schemeClr val="tx1"/>
                </a:solidFill>
                <a:latin typeface="Eras Demi ITC" pitchFamily="34" charset="0"/>
              </a:rPr>
              <a:t>Frozen Ready to Cook Snacks, Frozen Ready to Cook Meat, Frozen Ready to Cook Vegetables, Frozen Ready to Cook </a:t>
            </a:r>
            <a:r>
              <a:rPr lang="en-US" sz="3000"/>
              <a:t>Fishes</a:t>
            </a:r>
          </a:p>
        </p:txBody>
      </p:sp>
      <p:sp>
        <p:nvSpPr>
          <p:cNvPr id="5" name="Title 1"/>
          <p:cNvSpPr txBox="1">
            <a:spLocks/>
          </p:cNvSpPr>
          <p:nvPr/>
        </p:nvSpPr>
        <p:spPr bwMode="auto">
          <a:xfrm>
            <a:off x="2438400" y="7213600"/>
            <a:ext cx="10544175" cy="812800"/>
          </a:xfrm>
          <a:prstGeom prst="rect">
            <a:avLst/>
          </a:prstGeom>
          <a:noFill/>
          <a:ln w="9525">
            <a:noFill/>
            <a:miter lim="800000"/>
            <a:headEnd/>
            <a:tailEnd/>
          </a:ln>
        </p:spPr>
        <p:txBody>
          <a:bodyPr lIns="135852" tIns="67926" rIns="135852" bIns="67926"/>
          <a:lstStyle/>
          <a:p>
            <a:pPr defTabSz="679262">
              <a:defRPr/>
            </a:pPr>
            <a:r>
              <a:rPr lang="en-US" sz="5300" dirty="0">
                <a:solidFill>
                  <a:srgbClr val="262626"/>
                </a:solidFill>
                <a:latin typeface="+mj-lt"/>
                <a:ea typeface="+mj-ea"/>
                <a:cs typeface="+mj-cs"/>
              </a:rPr>
              <a:t/>
            </a:r>
            <a:br>
              <a:rPr lang="en-US" sz="5300" dirty="0">
                <a:solidFill>
                  <a:srgbClr val="262626"/>
                </a:solidFill>
                <a:latin typeface="+mj-lt"/>
                <a:ea typeface="+mj-ea"/>
                <a:cs typeface="+mj-cs"/>
              </a:rPr>
            </a:br>
            <a:endParaRPr lang="en-US" sz="5300" dirty="0">
              <a:solidFill>
                <a:srgbClr val="262626"/>
              </a:solidFill>
              <a:latin typeface="+mj-lt"/>
              <a:ea typeface="+mj-ea"/>
              <a:cs typeface="+mj-cs"/>
            </a:endParaRPr>
          </a:p>
        </p:txBody>
      </p:sp>
      <p:pic>
        <p:nvPicPr>
          <p:cNvPr id="26629" name="Picture 2" descr="https://encrypted-tbn2.gstatic.com/images?q=tbn:ANd9GcQUH4KvysFiIOJH8dr1MR1F9oH_Sxcj9lG4cN5_5GQgcGknd-_c"/>
          <p:cNvPicPr>
            <a:picLocks noChangeAspect="1" noChangeArrowheads="1"/>
          </p:cNvPicPr>
          <p:nvPr/>
        </p:nvPicPr>
        <p:blipFill>
          <a:blip r:embed="rId2"/>
          <a:srcRect/>
          <a:stretch>
            <a:fillRect/>
          </a:stretch>
        </p:blipFill>
        <p:spPr bwMode="auto">
          <a:xfrm>
            <a:off x="8534400" y="4876800"/>
            <a:ext cx="5410200" cy="3810000"/>
          </a:xfrm>
          <a:prstGeom prst="rect">
            <a:avLst/>
          </a:prstGeom>
          <a:noFill/>
          <a:ln w="9525">
            <a:noFill/>
            <a:miter lim="800000"/>
            <a:headEnd/>
            <a:tailEnd/>
          </a:ln>
        </p:spPr>
      </p:pic>
      <p:pic>
        <p:nvPicPr>
          <p:cNvPr id="26630" name="Picture 4" descr="Market Insight: Bangladesh Frozen Food Sector"/>
          <p:cNvPicPr>
            <a:picLocks noChangeAspect="1" noChangeArrowheads="1"/>
          </p:cNvPicPr>
          <p:nvPr/>
        </p:nvPicPr>
        <p:blipFill>
          <a:blip r:embed="rId3"/>
          <a:srcRect/>
          <a:stretch>
            <a:fillRect/>
          </a:stretch>
        </p:blipFill>
        <p:spPr bwMode="auto">
          <a:xfrm>
            <a:off x="381000" y="4876800"/>
            <a:ext cx="8031163" cy="3810000"/>
          </a:xfrm>
          <a:prstGeom prst="rect">
            <a:avLst/>
          </a:prstGeom>
          <a:noFill/>
          <a:ln w="9525">
            <a:noFill/>
            <a:miter lim="800000"/>
            <a:headEnd/>
            <a:tailEnd/>
          </a:ln>
        </p:spPr>
      </p:pic>
      <p:sp>
        <p:nvSpPr>
          <p:cNvPr id="26631"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228600"/>
            <a:ext cx="13427075" cy="1092200"/>
          </a:xfrm>
        </p:spPr>
        <p:txBody>
          <a:bodyPr/>
          <a:lstStyle/>
          <a:p>
            <a:r>
              <a:rPr lang="en-US" sz="4400" dirty="0">
                <a:latin typeface="Eras Bold ITC" pitchFamily="34" charset="0"/>
              </a:rPr>
              <a:t>Leather Industry</a:t>
            </a:r>
            <a:r>
              <a:rPr lang="en-US" sz="4800" dirty="0">
                <a:latin typeface="Eras Demi ITC" pitchFamily="34" charset="0"/>
              </a:rPr>
              <a:t/>
            </a:r>
            <a:br>
              <a:rPr lang="en-US" sz="4800" dirty="0">
                <a:latin typeface="Eras Demi ITC" pitchFamily="34" charset="0"/>
              </a:rPr>
            </a:br>
            <a:endParaRPr lang="en-US" sz="4800" dirty="0">
              <a:latin typeface="Eras Demi ITC" pitchFamily="34" charset="0"/>
            </a:endParaRPr>
          </a:p>
        </p:txBody>
      </p:sp>
      <p:sp>
        <p:nvSpPr>
          <p:cNvPr id="27651" name="Content Placeholder 2"/>
          <p:cNvSpPr>
            <a:spLocks noGrp="1"/>
          </p:cNvSpPr>
          <p:nvPr>
            <p:ph idx="1"/>
          </p:nvPr>
        </p:nvSpPr>
        <p:spPr>
          <a:xfrm>
            <a:off x="609600" y="1422400"/>
            <a:ext cx="13533438" cy="7315200"/>
          </a:xfrm>
        </p:spPr>
        <p:txBody>
          <a:bodyPr/>
          <a:lstStyle/>
          <a:p>
            <a:pPr algn="just"/>
            <a:r>
              <a:rPr lang="en-US" sz="2800">
                <a:solidFill>
                  <a:schemeClr val="tx1"/>
                </a:solidFill>
                <a:latin typeface="Eras Demi ITC" pitchFamily="34" charset="0"/>
              </a:rPr>
              <a:t>Leather Industry developed in Bangladesh on a large-scale basis from the 1970s. About 95% of leather and leather products of Bangladesh are marketed abroad, mostly in the form of crushed leather, finished leather, leather garments, and footwear. Most leather and leather goods go to Germany, Italy, France, Netherlands, Spain, Russia, Brazil, Japan, China, Singapore and Taiwan</a:t>
            </a:r>
          </a:p>
          <a:p>
            <a:pPr algn="just"/>
            <a:r>
              <a:rPr lang="en-US" sz="2800">
                <a:solidFill>
                  <a:schemeClr val="tx1"/>
                </a:solidFill>
                <a:latin typeface="Eras Demi ITC" pitchFamily="34" charset="0"/>
              </a:rPr>
              <a:t>Bangladesh now exports leather, leather goods and footwear worth around $1 billion a year, which accounts for only 0.005 percent of the global market worth $230 billion, said Shaheen Ahmed, chairman of Bangladesh Tanners Association (BTA)</a:t>
            </a:r>
            <a:endParaRPr lang="en-US" sz="2800" b="1">
              <a:solidFill>
                <a:schemeClr val="tx1"/>
              </a:solidFill>
              <a:latin typeface="Eras Demi ITC" pitchFamily="34" charset="0"/>
            </a:endParaRPr>
          </a:p>
          <a:p>
            <a:pPr algn="just">
              <a:buFont typeface="Wingdings 3" pitchFamily="18" charset="2"/>
              <a:buNone/>
            </a:pPr>
            <a:endParaRPr lang="en-US" sz="3000"/>
          </a:p>
        </p:txBody>
      </p:sp>
      <p:sp>
        <p:nvSpPr>
          <p:cNvPr id="4" name="Title 1"/>
          <p:cNvSpPr txBox="1">
            <a:spLocks/>
          </p:cNvSpPr>
          <p:nvPr/>
        </p:nvSpPr>
        <p:spPr bwMode="auto">
          <a:xfrm>
            <a:off x="3048000" y="7010400"/>
            <a:ext cx="10544175" cy="1016000"/>
          </a:xfrm>
          <a:prstGeom prst="rect">
            <a:avLst/>
          </a:prstGeom>
          <a:noFill/>
          <a:ln w="9525">
            <a:noFill/>
            <a:miter lim="800000"/>
            <a:headEnd/>
            <a:tailEnd/>
          </a:ln>
        </p:spPr>
        <p:txBody>
          <a:bodyPr lIns="135852" tIns="67926" rIns="135852" bIns="67926"/>
          <a:lstStyle/>
          <a:p>
            <a:pPr defTabSz="679262">
              <a:defRPr/>
            </a:pPr>
            <a:endParaRPr lang="en-US" sz="5300" dirty="0">
              <a:solidFill>
                <a:srgbClr val="262626"/>
              </a:solidFill>
              <a:latin typeface="+mj-lt"/>
              <a:ea typeface="+mj-ea"/>
              <a:cs typeface="+mj-cs"/>
            </a:endParaRPr>
          </a:p>
        </p:txBody>
      </p:sp>
      <p:pic>
        <p:nvPicPr>
          <p:cNvPr id="27653" name="Picture 3"/>
          <p:cNvPicPr>
            <a:picLocks noChangeAspect="1" noChangeArrowheads="1"/>
          </p:cNvPicPr>
          <p:nvPr/>
        </p:nvPicPr>
        <p:blipFill>
          <a:blip r:embed="rId2"/>
          <a:srcRect l="7143" r="7143"/>
          <a:stretch>
            <a:fillRect/>
          </a:stretch>
        </p:blipFill>
        <p:spPr bwMode="auto">
          <a:xfrm>
            <a:off x="914400" y="6008688"/>
            <a:ext cx="6888163" cy="2678112"/>
          </a:xfrm>
          <a:prstGeom prst="rect">
            <a:avLst/>
          </a:prstGeom>
          <a:noFill/>
          <a:ln w="9525">
            <a:noFill/>
            <a:miter lim="800000"/>
            <a:headEnd/>
            <a:tailEnd/>
          </a:ln>
        </p:spPr>
      </p:pic>
      <p:pic>
        <p:nvPicPr>
          <p:cNvPr id="27654" name="Picture 4"/>
          <p:cNvPicPr>
            <a:picLocks noChangeAspect="1" noChangeArrowheads="1"/>
          </p:cNvPicPr>
          <p:nvPr/>
        </p:nvPicPr>
        <p:blipFill>
          <a:blip r:embed="rId3"/>
          <a:srcRect/>
          <a:stretch>
            <a:fillRect/>
          </a:stretch>
        </p:blipFill>
        <p:spPr bwMode="auto">
          <a:xfrm>
            <a:off x="7802563" y="6076950"/>
            <a:ext cx="6142037" cy="2609850"/>
          </a:xfrm>
          <a:prstGeom prst="rect">
            <a:avLst/>
          </a:prstGeom>
          <a:noFill/>
          <a:ln w="9525">
            <a:noFill/>
            <a:miter lim="800000"/>
            <a:headEnd/>
            <a:tailEnd/>
          </a:ln>
        </p:spPr>
      </p:pic>
      <p:sp>
        <p:nvSpPr>
          <p:cNvPr id="27655"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0"/>
            <a:ext cx="13350875" cy="1422400"/>
          </a:xfrm>
        </p:spPr>
        <p:txBody>
          <a:bodyPr/>
          <a:lstStyle/>
          <a:p>
            <a:r>
              <a:rPr lang="en-US" sz="4800" b="1" dirty="0">
                <a:latin typeface="Eras Demi ITC" pitchFamily="34" charset="0"/>
              </a:rPr>
              <a:t>Jute Industry</a:t>
            </a:r>
            <a:r>
              <a:rPr lang="en-US" dirty="0"/>
              <a:t> </a:t>
            </a:r>
            <a:endParaRPr lang="en-US" sz="4800" dirty="0">
              <a:latin typeface="Eras Demi ITC" pitchFamily="34" charset="0"/>
            </a:endParaRPr>
          </a:p>
        </p:txBody>
      </p:sp>
      <p:sp>
        <p:nvSpPr>
          <p:cNvPr id="28675" name="Content Placeholder 2"/>
          <p:cNvSpPr>
            <a:spLocks noGrp="1"/>
          </p:cNvSpPr>
          <p:nvPr>
            <p:ph idx="1"/>
          </p:nvPr>
        </p:nvSpPr>
        <p:spPr>
          <a:xfrm>
            <a:off x="731838" y="1727200"/>
            <a:ext cx="13411200" cy="6705600"/>
          </a:xfrm>
        </p:spPr>
        <p:txBody>
          <a:bodyPr/>
          <a:lstStyle/>
          <a:p>
            <a:pPr algn="just">
              <a:buFont typeface="Wingdings 3" pitchFamily="18" charset="2"/>
              <a:buNone/>
            </a:pPr>
            <a:r>
              <a:rPr lang="en-US" sz="3400">
                <a:solidFill>
                  <a:srgbClr val="7030A0"/>
                </a:solidFill>
                <a:latin typeface="Eras Demi ITC" pitchFamily="34" charset="0"/>
              </a:rPr>
              <a:t>     Jute Industry played an important role in the economic development of Bengal. At the beginning of the twentieth century, Bengal could boast of only one manufacturing industry - jute.</a:t>
            </a:r>
          </a:p>
        </p:txBody>
      </p:sp>
      <p:sp>
        <p:nvSpPr>
          <p:cNvPr id="4" name="Title 1"/>
          <p:cNvSpPr txBox="1">
            <a:spLocks/>
          </p:cNvSpPr>
          <p:nvPr/>
        </p:nvSpPr>
        <p:spPr bwMode="auto">
          <a:xfrm>
            <a:off x="1463675" y="4572000"/>
            <a:ext cx="13166725" cy="1524000"/>
          </a:xfrm>
          <a:prstGeom prst="rect">
            <a:avLst/>
          </a:prstGeom>
          <a:noFill/>
          <a:ln w="9525">
            <a:noFill/>
            <a:miter lim="800000"/>
            <a:headEnd/>
            <a:tailEnd/>
          </a:ln>
        </p:spPr>
        <p:txBody>
          <a:bodyPr lIns="135852" tIns="67926" rIns="135852" bIns="67926"/>
          <a:lstStyle/>
          <a:p>
            <a:pPr defTabSz="679262">
              <a:defRPr/>
            </a:pPr>
            <a:endParaRPr lang="en-US" sz="5900" dirty="0">
              <a:solidFill>
                <a:srgbClr val="262626"/>
              </a:solidFill>
              <a:latin typeface="+mj-lt"/>
              <a:ea typeface="+mj-ea"/>
              <a:cs typeface="+mj-cs"/>
            </a:endParaRPr>
          </a:p>
        </p:txBody>
      </p:sp>
      <p:sp>
        <p:nvSpPr>
          <p:cNvPr id="5" name="Title 1"/>
          <p:cNvSpPr txBox="1">
            <a:spLocks/>
          </p:cNvSpPr>
          <p:nvPr/>
        </p:nvSpPr>
        <p:spPr bwMode="auto">
          <a:xfrm>
            <a:off x="854075" y="6604000"/>
            <a:ext cx="13166725" cy="1524000"/>
          </a:xfrm>
          <a:prstGeom prst="rect">
            <a:avLst/>
          </a:prstGeom>
          <a:noFill/>
          <a:ln w="9525">
            <a:noFill/>
            <a:miter lim="800000"/>
            <a:headEnd/>
            <a:tailEnd/>
          </a:ln>
        </p:spPr>
        <p:txBody>
          <a:bodyPr lIns="135852" tIns="67926" rIns="135852" bIns="67926"/>
          <a:lstStyle/>
          <a:p>
            <a:pPr defTabSz="679262">
              <a:defRPr/>
            </a:pPr>
            <a:endParaRPr lang="en-US" sz="5900" dirty="0">
              <a:solidFill>
                <a:srgbClr val="262626"/>
              </a:solidFill>
              <a:latin typeface="+mj-lt"/>
              <a:ea typeface="+mj-ea"/>
              <a:cs typeface="+mj-cs"/>
            </a:endParaRPr>
          </a:p>
        </p:txBody>
      </p:sp>
      <p:pic>
        <p:nvPicPr>
          <p:cNvPr id="28678" name="Picture 2"/>
          <p:cNvPicPr>
            <a:picLocks noChangeAspect="1" noChangeArrowheads="1"/>
          </p:cNvPicPr>
          <p:nvPr/>
        </p:nvPicPr>
        <p:blipFill>
          <a:blip r:embed="rId2"/>
          <a:srcRect/>
          <a:stretch>
            <a:fillRect/>
          </a:stretch>
        </p:blipFill>
        <p:spPr bwMode="auto">
          <a:xfrm>
            <a:off x="8169275" y="4038600"/>
            <a:ext cx="6096000" cy="4800600"/>
          </a:xfrm>
          <a:prstGeom prst="rect">
            <a:avLst/>
          </a:prstGeom>
          <a:noFill/>
          <a:ln w="9525">
            <a:noFill/>
            <a:miter lim="800000"/>
            <a:headEnd/>
            <a:tailEnd/>
          </a:ln>
        </p:spPr>
      </p:pic>
      <p:pic>
        <p:nvPicPr>
          <p:cNvPr id="28679" name="Picture 3"/>
          <p:cNvPicPr>
            <a:picLocks noChangeAspect="1" noChangeArrowheads="1"/>
          </p:cNvPicPr>
          <p:nvPr/>
        </p:nvPicPr>
        <p:blipFill>
          <a:blip r:embed="rId3"/>
          <a:srcRect/>
          <a:stretch>
            <a:fillRect/>
          </a:stretch>
        </p:blipFill>
        <p:spPr bwMode="auto">
          <a:xfrm>
            <a:off x="685800" y="4038600"/>
            <a:ext cx="7483475" cy="4662488"/>
          </a:xfrm>
          <a:prstGeom prst="rect">
            <a:avLst/>
          </a:prstGeom>
          <a:noFill/>
          <a:ln w="9525">
            <a:noFill/>
            <a:miter lim="800000"/>
            <a:headEnd/>
            <a:tailEnd/>
          </a:ln>
        </p:spPr>
      </p:pic>
      <p:sp>
        <p:nvSpPr>
          <p:cNvPr id="28680"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0"/>
            <a:ext cx="13411200" cy="1143000"/>
          </a:xfrm>
        </p:spPr>
        <p:txBody>
          <a:bodyPr/>
          <a:lstStyle/>
          <a:p>
            <a:r>
              <a:rPr lang="en-US" sz="4400" b="1" dirty="0">
                <a:latin typeface="Eras Bold ITC" pitchFamily="34" charset="0"/>
              </a:rPr>
              <a:t>Jute Industry</a:t>
            </a:r>
            <a:r>
              <a:rPr lang="en-US" sz="4400" dirty="0">
                <a:latin typeface="Eras Bold ITC" pitchFamily="34" charset="0"/>
              </a:rPr>
              <a:t> </a:t>
            </a:r>
          </a:p>
        </p:txBody>
      </p:sp>
      <p:sp>
        <p:nvSpPr>
          <p:cNvPr id="29699" name="Content Placeholder 2"/>
          <p:cNvSpPr>
            <a:spLocks noGrp="1"/>
          </p:cNvSpPr>
          <p:nvPr>
            <p:ph idx="1"/>
          </p:nvPr>
        </p:nvSpPr>
        <p:spPr>
          <a:xfrm>
            <a:off x="731838" y="1320800"/>
            <a:ext cx="13288962" cy="7315200"/>
          </a:xfrm>
        </p:spPr>
        <p:txBody>
          <a:bodyPr/>
          <a:lstStyle/>
          <a:p>
            <a:pPr algn="just"/>
            <a:r>
              <a:rPr lang="en-US" sz="3200">
                <a:solidFill>
                  <a:srgbClr val="7030A0"/>
                </a:solidFill>
                <a:latin typeface="Eras Demi ITC" pitchFamily="34" charset="0"/>
              </a:rPr>
              <a:t>Bangladesh holds the </a:t>
            </a:r>
            <a:r>
              <a:rPr lang="en-US" sz="3200" b="1">
                <a:solidFill>
                  <a:srgbClr val="7030A0"/>
                </a:solidFill>
                <a:latin typeface="Eras Demi ITC" pitchFamily="34" charset="0"/>
              </a:rPr>
              <a:t>2nd position as a Jute producer</a:t>
            </a:r>
            <a:r>
              <a:rPr lang="en-US" sz="3200">
                <a:solidFill>
                  <a:srgbClr val="7030A0"/>
                </a:solidFill>
                <a:latin typeface="Eras Demi ITC" pitchFamily="34" charset="0"/>
              </a:rPr>
              <a:t> in the world with the average production of Jute 1.08 m ton/Year.</a:t>
            </a:r>
          </a:p>
          <a:p>
            <a:pPr algn="just"/>
            <a:r>
              <a:rPr lang="en-US" sz="3200">
                <a:solidFill>
                  <a:srgbClr val="7030A0"/>
                </a:solidFill>
                <a:latin typeface="Eras Demi ITC" pitchFamily="34" charset="0"/>
              </a:rPr>
              <a:t>About </a:t>
            </a:r>
            <a:r>
              <a:rPr lang="en-US" sz="3200" b="1">
                <a:solidFill>
                  <a:srgbClr val="7030A0"/>
                </a:solidFill>
                <a:latin typeface="Eras Demi ITC" pitchFamily="34" charset="0"/>
              </a:rPr>
              <a:t>40 million people </a:t>
            </a:r>
            <a:r>
              <a:rPr lang="en-US" sz="3200">
                <a:solidFill>
                  <a:srgbClr val="7030A0"/>
                </a:solidFill>
                <a:latin typeface="Eras Demi ITC" pitchFamily="34" charset="0"/>
              </a:rPr>
              <a:t>are involved directly and indirectly in the jute industry.</a:t>
            </a:r>
          </a:p>
        </p:txBody>
      </p:sp>
      <p:sp>
        <p:nvSpPr>
          <p:cNvPr id="4" name="Title 1"/>
          <p:cNvSpPr txBox="1">
            <a:spLocks/>
          </p:cNvSpPr>
          <p:nvPr/>
        </p:nvSpPr>
        <p:spPr bwMode="auto">
          <a:xfrm>
            <a:off x="3779838" y="4572000"/>
            <a:ext cx="7924800" cy="1016000"/>
          </a:xfrm>
          <a:prstGeom prst="rect">
            <a:avLst/>
          </a:prstGeom>
          <a:noFill/>
          <a:ln w="9525">
            <a:noFill/>
            <a:miter lim="800000"/>
            <a:headEnd/>
            <a:tailEnd/>
          </a:ln>
        </p:spPr>
        <p:txBody>
          <a:bodyPr lIns="135852" tIns="67926" rIns="135852" bIns="67926"/>
          <a:lstStyle/>
          <a:p>
            <a:pPr defTabSz="679262">
              <a:defRPr/>
            </a:pPr>
            <a:endParaRPr lang="en-US" sz="5300" dirty="0">
              <a:solidFill>
                <a:srgbClr val="262626"/>
              </a:solidFill>
              <a:latin typeface="+mj-lt"/>
              <a:ea typeface="+mj-ea"/>
              <a:cs typeface="+mj-cs"/>
            </a:endParaRPr>
          </a:p>
        </p:txBody>
      </p:sp>
      <p:pic>
        <p:nvPicPr>
          <p:cNvPr id="29701" name="Picture 2" descr="http://www.lightcastlebd.com/blog/wp-content/uploads/2014/09/news_image_2013-07-07_26061.jpg"/>
          <p:cNvPicPr>
            <a:picLocks noChangeAspect="1" noChangeArrowheads="1"/>
          </p:cNvPicPr>
          <p:nvPr/>
        </p:nvPicPr>
        <p:blipFill>
          <a:blip r:embed="rId2"/>
          <a:srcRect/>
          <a:stretch>
            <a:fillRect/>
          </a:stretch>
        </p:blipFill>
        <p:spPr bwMode="auto">
          <a:xfrm>
            <a:off x="990600" y="3810000"/>
            <a:ext cx="12877800" cy="4749800"/>
          </a:xfrm>
          <a:prstGeom prst="rect">
            <a:avLst/>
          </a:prstGeom>
          <a:noFill/>
          <a:ln w="9525">
            <a:noFill/>
            <a:miter lim="800000"/>
            <a:headEnd/>
            <a:tailEnd/>
          </a:ln>
        </p:spPr>
      </p:pic>
      <p:sp>
        <p:nvSpPr>
          <p:cNvPr id="29702"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4800" y="228600"/>
            <a:ext cx="13350875" cy="1295400"/>
          </a:xfrm>
        </p:spPr>
        <p:txBody>
          <a:bodyPr/>
          <a:lstStyle/>
          <a:p>
            <a:r>
              <a:rPr lang="en-US" sz="4400" dirty="0">
                <a:latin typeface="Eras Bold ITC" pitchFamily="34" charset="0"/>
              </a:rPr>
              <a:t>Pharmaceutical Industry</a:t>
            </a:r>
            <a:r>
              <a:rPr lang="en-US" dirty="0"/>
              <a:t/>
            </a:r>
            <a:br>
              <a:rPr lang="en-US" dirty="0"/>
            </a:br>
            <a:endParaRPr lang="en-US" dirty="0"/>
          </a:p>
        </p:txBody>
      </p:sp>
      <p:sp>
        <p:nvSpPr>
          <p:cNvPr id="30723" name="Content Placeholder 2"/>
          <p:cNvSpPr>
            <a:spLocks noGrp="1"/>
          </p:cNvSpPr>
          <p:nvPr>
            <p:ph idx="1"/>
          </p:nvPr>
        </p:nvSpPr>
        <p:spPr>
          <a:xfrm>
            <a:off x="854075" y="1422400"/>
            <a:ext cx="13411200" cy="7010400"/>
          </a:xfrm>
        </p:spPr>
        <p:txBody>
          <a:bodyPr/>
          <a:lstStyle/>
          <a:p>
            <a:pPr algn="just"/>
            <a:r>
              <a:rPr lang="en-US" sz="2900">
                <a:solidFill>
                  <a:schemeClr val="tx1"/>
                </a:solidFill>
                <a:latin typeface="Eras Demi ITC" pitchFamily="34" charset="0"/>
              </a:rPr>
              <a:t>The pharmaceutical industry in Bangladesh is one of the most developed technology sectors within Bangladesh. Manufacturers produce insulin, hormones, and cancer drugs. This sector provides </a:t>
            </a:r>
            <a:r>
              <a:rPr lang="en-US" sz="2900" b="1">
                <a:solidFill>
                  <a:schemeClr val="tx1"/>
                </a:solidFill>
                <a:latin typeface="Eras Demi ITC" pitchFamily="34" charset="0"/>
              </a:rPr>
              <a:t>97% of the total medicinal requirement of the local market. </a:t>
            </a:r>
            <a:r>
              <a:rPr lang="en-US" sz="2900">
                <a:solidFill>
                  <a:schemeClr val="tx1"/>
                </a:solidFill>
                <a:latin typeface="Eras Demi ITC" pitchFamily="34" charset="0"/>
              </a:rPr>
              <a:t>The industry also exports medicines to global markets, including Europe. Pharmaceutical companies are expanding their business with the aim to expand the export market.</a:t>
            </a:r>
          </a:p>
        </p:txBody>
      </p:sp>
      <p:sp>
        <p:nvSpPr>
          <p:cNvPr id="4" name="Title 1"/>
          <p:cNvSpPr txBox="1">
            <a:spLocks/>
          </p:cNvSpPr>
          <p:nvPr/>
        </p:nvSpPr>
        <p:spPr bwMode="auto">
          <a:xfrm>
            <a:off x="3170238" y="5689600"/>
            <a:ext cx="10542587" cy="1117600"/>
          </a:xfrm>
          <a:prstGeom prst="rect">
            <a:avLst/>
          </a:prstGeom>
          <a:noFill/>
          <a:ln w="9525">
            <a:noFill/>
            <a:miter lim="800000"/>
            <a:headEnd/>
            <a:tailEnd/>
          </a:ln>
        </p:spPr>
        <p:txBody>
          <a:bodyPr lIns="135852" tIns="67926" rIns="135852" bIns="67926"/>
          <a:lstStyle/>
          <a:p>
            <a:pPr defTabSz="679262">
              <a:defRPr/>
            </a:pPr>
            <a:endParaRPr lang="en-US" sz="5300" dirty="0">
              <a:solidFill>
                <a:srgbClr val="262626"/>
              </a:solidFill>
              <a:latin typeface="+mj-lt"/>
              <a:ea typeface="+mj-ea"/>
              <a:cs typeface="+mj-cs"/>
            </a:endParaRPr>
          </a:p>
        </p:txBody>
      </p:sp>
      <p:pic>
        <p:nvPicPr>
          <p:cNvPr id="30725" name="Picture 3" descr="pharma-exports-rise.jpg"/>
          <p:cNvPicPr>
            <a:picLocks noChangeAspect="1"/>
          </p:cNvPicPr>
          <p:nvPr/>
        </p:nvPicPr>
        <p:blipFill>
          <a:blip r:embed="rId2"/>
          <a:srcRect/>
          <a:stretch>
            <a:fillRect/>
          </a:stretch>
        </p:blipFill>
        <p:spPr bwMode="auto">
          <a:xfrm>
            <a:off x="1566863" y="4876800"/>
            <a:ext cx="12453937" cy="3810000"/>
          </a:xfrm>
          <a:prstGeom prst="rect">
            <a:avLst/>
          </a:prstGeom>
          <a:noFill/>
          <a:ln w="9525">
            <a:noFill/>
            <a:miter lim="800000"/>
            <a:headEnd/>
            <a:tailEnd/>
          </a:ln>
        </p:spPr>
      </p:pic>
      <p:sp>
        <p:nvSpPr>
          <p:cNvPr id="30726" name="Flowchart: Process 4"/>
          <p:cNvSpPr>
            <a:spLocks noChangeArrowheads="1"/>
          </p:cNvSpPr>
          <p:nvPr/>
        </p:nvSpPr>
        <p:spPr bwMode="auto">
          <a:xfrm flipV="1">
            <a:off x="1981200" y="1219200"/>
            <a:ext cx="12649200" cy="1524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4800" y="228600"/>
            <a:ext cx="13042900" cy="990600"/>
          </a:xfrm>
        </p:spPr>
        <p:txBody>
          <a:bodyPr/>
          <a:lstStyle/>
          <a:p>
            <a:r>
              <a:rPr lang="en-US" sz="4400" dirty="0">
                <a:latin typeface="Eras Bold ITC" pitchFamily="34" charset="0"/>
              </a:rPr>
              <a:t>Power Sector</a:t>
            </a:r>
          </a:p>
        </p:txBody>
      </p:sp>
      <p:sp>
        <p:nvSpPr>
          <p:cNvPr id="31747" name="Content Placeholder 2"/>
          <p:cNvSpPr>
            <a:spLocks noGrp="1"/>
          </p:cNvSpPr>
          <p:nvPr>
            <p:ph idx="1"/>
          </p:nvPr>
        </p:nvSpPr>
        <p:spPr>
          <a:xfrm>
            <a:off x="731838" y="1422400"/>
            <a:ext cx="13411200" cy="7112000"/>
          </a:xfrm>
        </p:spPr>
        <p:txBody>
          <a:bodyPr/>
          <a:lstStyle/>
          <a:p>
            <a:r>
              <a:rPr lang="en-US" sz="2800" dirty="0">
                <a:solidFill>
                  <a:schemeClr val="tx1"/>
                </a:solidFill>
                <a:latin typeface="Eras Demi ITC" pitchFamily="34" charset="0"/>
              </a:rPr>
              <a:t>Bangladesh’s power sector is one of the fastest growing in South Asia. The growth in terms of capacity addition has been remarkable -- increasing from 5% to 28% from 2012 to 2018 according to the World Bank and the Bangladesh Power Development Board. </a:t>
            </a:r>
          </a:p>
          <a:p>
            <a:r>
              <a:rPr lang="en-US" sz="2800" dirty="0">
                <a:solidFill>
                  <a:schemeClr val="tx1"/>
                </a:solidFill>
                <a:latin typeface="Eras Demi ITC" pitchFamily="34" charset="0"/>
              </a:rPr>
              <a:t> In June 2018 about 90 percent people of the country are covered by electricity facilities including renewable energy ( BER-2018)</a:t>
            </a:r>
          </a:p>
        </p:txBody>
      </p:sp>
      <p:sp>
        <p:nvSpPr>
          <p:cNvPr id="4" name="Title 1"/>
          <p:cNvSpPr txBox="1">
            <a:spLocks/>
          </p:cNvSpPr>
          <p:nvPr/>
        </p:nvSpPr>
        <p:spPr bwMode="auto">
          <a:xfrm>
            <a:off x="4999038" y="6502400"/>
            <a:ext cx="8836025" cy="1219200"/>
          </a:xfrm>
          <a:prstGeom prst="rect">
            <a:avLst/>
          </a:prstGeom>
          <a:noFill/>
          <a:ln w="9525">
            <a:noFill/>
            <a:miter lim="800000"/>
            <a:headEnd/>
            <a:tailEnd/>
          </a:ln>
        </p:spPr>
        <p:txBody>
          <a:bodyPr lIns="135852" tIns="67926" rIns="135852" bIns="67926"/>
          <a:lstStyle/>
          <a:p>
            <a:pPr defTabSz="679262">
              <a:defRPr/>
            </a:pPr>
            <a:endParaRPr lang="en-US" sz="5300" dirty="0">
              <a:solidFill>
                <a:srgbClr val="262626"/>
              </a:solidFill>
              <a:latin typeface="+mj-lt"/>
              <a:ea typeface="+mj-ea"/>
              <a:cs typeface="+mj-cs"/>
            </a:endParaRPr>
          </a:p>
        </p:txBody>
      </p:sp>
      <p:pic>
        <p:nvPicPr>
          <p:cNvPr id="31749" name="Picture 4"/>
          <p:cNvPicPr>
            <a:picLocks noChangeAspect="1" noChangeArrowheads="1"/>
          </p:cNvPicPr>
          <p:nvPr/>
        </p:nvPicPr>
        <p:blipFill>
          <a:blip r:embed="rId2"/>
          <a:srcRect/>
          <a:stretch>
            <a:fillRect/>
          </a:stretch>
        </p:blipFill>
        <p:spPr bwMode="auto">
          <a:xfrm>
            <a:off x="1371600" y="4495800"/>
            <a:ext cx="5618162" cy="3783238"/>
          </a:xfrm>
          <a:prstGeom prst="rect">
            <a:avLst/>
          </a:prstGeom>
          <a:noFill/>
          <a:ln w="9525">
            <a:noFill/>
            <a:miter lim="800000"/>
            <a:headEnd/>
            <a:tailEnd/>
          </a:ln>
        </p:spPr>
      </p:pic>
      <p:sp>
        <p:nvSpPr>
          <p:cNvPr id="31751" name="Flowchart: Process 4"/>
          <p:cNvSpPr>
            <a:spLocks noChangeArrowheads="1"/>
          </p:cNvSpPr>
          <p:nvPr/>
        </p:nvSpPr>
        <p:spPr bwMode="auto">
          <a:xfrm flipV="1">
            <a:off x="1981200" y="1219200"/>
            <a:ext cx="12649200" cy="1524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8" name="Picture 5"/>
          <p:cNvPicPr>
            <a:picLocks noChangeAspect="1" noChangeArrowheads="1"/>
          </p:cNvPicPr>
          <p:nvPr/>
        </p:nvPicPr>
        <p:blipFill>
          <a:blip r:embed="rId3"/>
          <a:srcRect/>
          <a:stretch>
            <a:fillRect/>
          </a:stretch>
        </p:blipFill>
        <p:spPr bwMode="auto">
          <a:xfrm>
            <a:off x="7239000" y="4495800"/>
            <a:ext cx="7018674" cy="3810000"/>
          </a:xfrm>
          <a:prstGeom prst="rect">
            <a:avLst/>
          </a:prstGeom>
          <a:noFill/>
          <a:ln w="9525">
            <a:noFill/>
            <a:miter lim="800000"/>
            <a:headEnd/>
            <a:tailEnd/>
          </a:ln>
        </p:spPr>
      </p:pic>
      <p:sp>
        <p:nvSpPr>
          <p:cNvPr id="9" name="Rectangle 8"/>
          <p:cNvSpPr/>
          <p:nvPr/>
        </p:nvSpPr>
        <p:spPr>
          <a:xfrm>
            <a:off x="1371600" y="8497669"/>
            <a:ext cx="12573000" cy="369332"/>
          </a:xfrm>
          <a:prstGeom prst="rect">
            <a:avLst/>
          </a:prstGeom>
        </p:spPr>
        <p:txBody>
          <a:bodyPr wrap="square">
            <a:spAutoFit/>
          </a:bodyPr>
          <a:lstStyle/>
          <a:p>
            <a:pPr algn="just"/>
            <a:r>
              <a:rPr lang="en-US" b="1" dirty="0">
                <a:latin typeface="Eras Demi ITC" pitchFamily="34" charset="0"/>
                <a:hlinkClick r:id="rId4"/>
              </a:rPr>
              <a:t>https://www.dhakatribune.com/opinion/op-ed/2019/06/21/transforming-the-power-sector-of-bangladesh</a:t>
            </a:r>
            <a:endParaRPr lang="en-US" b="1" dirty="0">
              <a:latin typeface="Eras Demi ITC"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28600"/>
            <a:ext cx="13274675" cy="889000"/>
          </a:xfrm>
        </p:spPr>
        <p:txBody>
          <a:bodyPr lIns="99050" tIns="49524" rIns="99050" bIns="49524"/>
          <a:lstStyle/>
          <a:p>
            <a:pPr eaLnBrk="1" hangingPunct="1"/>
            <a:r>
              <a:rPr lang="en-US" sz="4800" b="1">
                <a:solidFill>
                  <a:srgbClr val="7030A0"/>
                </a:solidFill>
                <a:latin typeface="Eras Demi ITC" pitchFamily="34" charset="0"/>
                <a:cs typeface="Calibri" pitchFamily="34" charset="0"/>
              </a:rPr>
              <a:t>Objectives of this Class</a:t>
            </a:r>
            <a:endParaRPr lang="en-US" sz="4800">
              <a:solidFill>
                <a:srgbClr val="7030A0"/>
              </a:solidFill>
              <a:latin typeface="Eras Demi ITC" pitchFamily="34" charset="0"/>
              <a:cs typeface="Calibri" pitchFamily="34" charset="0"/>
            </a:endParaRPr>
          </a:p>
        </p:txBody>
      </p:sp>
      <p:sp>
        <p:nvSpPr>
          <p:cNvPr id="19459" name="Content Placeholder 2"/>
          <p:cNvSpPr>
            <a:spLocks noGrp="1"/>
          </p:cNvSpPr>
          <p:nvPr>
            <p:ph idx="1"/>
          </p:nvPr>
        </p:nvSpPr>
        <p:spPr>
          <a:xfrm>
            <a:off x="1096962" y="1930400"/>
            <a:ext cx="13304837" cy="6604000"/>
          </a:xfrm>
        </p:spPr>
        <p:txBody>
          <a:bodyPr/>
          <a:lstStyle/>
          <a:p>
            <a:pPr algn="just" eaLnBrk="1" hangingPunct="1">
              <a:buClr>
                <a:srgbClr val="00B0F0"/>
              </a:buClr>
              <a:buFont typeface="Wingdings" pitchFamily="2" charset="2"/>
              <a:buChar char="q"/>
            </a:pPr>
            <a:endParaRPr lang="en-US" sz="3200" dirty="0">
              <a:solidFill>
                <a:schemeClr val="tx1"/>
              </a:solidFill>
              <a:latin typeface="Eras Demi ITC" pitchFamily="34" charset="0"/>
              <a:cs typeface="Calibri" pitchFamily="34" charset="0"/>
            </a:endParaRPr>
          </a:p>
          <a:p>
            <a:pPr algn="just" eaLnBrk="1" hangingPunct="1">
              <a:buClr>
                <a:srgbClr val="00B0F0"/>
              </a:buClr>
              <a:buFont typeface="Wingdings" pitchFamily="2" charset="2"/>
              <a:buChar char="q"/>
            </a:pPr>
            <a:r>
              <a:rPr lang="en-US" sz="3200" dirty="0">
                <a:solidFill>
                  <a:schemeClr val="tx1"/>
                </a:solidFill>
                <a:latin typeface="Eras Demi ITC" pitchFamily="34" charset="0"/>
                <a:cs typeface="Calibri" pitchFamily="34" charset="0"/>
              </a:rPr>
              <a:t>Understanding of the concept and its root</a:t>
            </a:r>
          </a:p>
          <a:p>
            <a:pPr algn="just" eaLnBrk="1" hangingPunct="1">
              <a:buClr>
                <a:srgbClr val="00B0F0"/>
              </a:buClr>
              <a:buFont typeface="Wingdings" pitchFamily="2" charset="2"/>
              <a:buChar char="q"/>
            </a:pPr>
            <a:r>
              <a:rPr lang="en-US" sz="3200" dirty="0">
                <a:solidFill>
                  <a:schemeClr val="tx1"/>
                </a:solidFill>
                <a:latin typeface="Eras Demi ITC" pitchFamily="34" charset="0"/>
                <a:cs typeface="Calibri" pitchFamily="34" charset="0"/>
              </a:rPr>
              <a:t>Investigate the contribution of  Industrial sector of Bangladesh. </a:t>
            </a:r>
          </a:p>
          <a:p>
            <a:pPr algn="just" eaLnBrk="1" hangingPunct="1">
              <a:buClr>
                <a:srgbClr val="00B0F0"/>
              </a:buClr>
              <a:buFont typeface="Wingdings" pitchFamily="2" charset="2"/>
              <a:buChar char="q"/>
            </a:pPr>
            <a:r>
              <a:rPr lang="en-US" sz="3200" dirty="0">
                <a:solidFill>
                  <a:schemeClr val="tx1"/>
                </a:solidFill>
                <a:latin typeface="Eras Demi ITC" pitchFamily="34" charset="0"/>
                <a:cs typeface="Calibri" pitchFamily="34" charset="0"/>
              </a:rPr>
              <a:t>Explore the common industrial scenario of BD.</a:t>
            </a:r>
          </a:p>
          <a:p>
            <a:pPr algn="just" eaLnBrk="1" hangingPunct="1">
              <a:buClr>
                <a:srgbClr val="00B0F0"/>
              </a:buClr>
              <a:buFont typeface="Wingdings" pitchFamily="2" charset="2"/>
              <a:buChar char="q"/>
            </a:pPr>
            <a:r>
              <a:rPr lang="en-US" sz="3200" dirty="0">
                <a:solidFill>
                  <a:schemeClr val="tx1"/>
                </a:solidFill>
                <a:latin typeface="Eras Demi ITC" pitchFamily="34" charset="0"/>
                <a:cs typeface="Calibri" pitchFamily="34" charset="0"/>
              </a:rPr>
              <a:t>Identify the weakness of the Industrial sectors of BD.</a:t>
            </a:r>
          </a:p>
          <a:p>
            <a:pPr algn="just" eaLnBrk="1" hangingPunct="1">
              <a:buClr>
                <a:srgbClr val="00B0F0"/>
              </a:buClr>
              <a:buFont typeface="Wingdings" pitchFamily="2" charset="2"/>
              <a:buChar char="q"/>
            </a:pPr>
            <a:r>
              <a:rPr lang="en-US" sz="3200" dirty="0">
                <a:solidFill>
                  <a:schemeClr val="tx1"/>
                </a:solidFill>
                <a:latin typeface="Eras Demi ITC" pitchFamily="34" charset="0"/>
                <a:cs typeface="Calibri" pitchFamily="34" charset="0"/>
              </a:rPr>
              <a:t>Suggest the measures to develop the Industrial sector of BD.</a:t>
            </a:r>
          </a:p>
        </p:txBody>
      </p:sp>
      <p:sp>
        <p:nvSpPr>
          <p:cNvPr id="19460" name="Flowchart: Process 4"/>
          <p:cNvSpPr>
            <a:spLocks noChangeArrowheads="1"/>
          </p:cNvSpPr>
          <p:nvPr/>
        </p:nvSpPr>
        <p:spPr bwMode="auto">
          <a:xfrm>
            <a:off x="2133600" y="1219200"/>
            <a:ext cx="124968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04800" y="228600"/>
            <a:ext cx="12009438" cy="762000"/>
          </a:xfrm>
        </p:spPr>
        <p:txBody>
          <a:bodyPr/>
          <a:lstStyle/>
          <a:p>
            <a:r>
              <a:rPr lang="en-US" sz="4400" b="1" dirty="0">
                <a:solidFill>
                  <a:srgbClr val="7030A0"/>
                </a:solidFill>
                <a:latin typeface="Eras Bold ITC" pitchFamily="34" charset="0"/>
              </a:rPr>
              <a:t>ICT Industry </a:t>
            </a:r>
            <a:endParaRPr lang="en-US" sz="4400" dirty="0">
              <a:solidFill>
                <a:srgbClr val="7030A0"/>
              </a:solidFill>
              <a:latin typeface="Eras Bold ITC" pitchFamily="34" charset="0"/>
            </a:endParaRPr>
          </a:p>
        </p:txBody>
      </p:sp>
      <p:sp>
        <p:nvSpPr>
          <p:cNvPr id="33795" name="Content Placeholder 2"/>
          <p:cNvSpPr>
            <a:spLocks noGrp="1"/>
          </p:cNvSpPr>
          <p:nvPr>
            <p:ph idx="1"/>
          </p:nvPr>
        </p:nvSpPr>
        <p:spPr>
          <a:xfrm>
            <a:off x="854075" y="1625600"/>
            <a:ext cx="13044488" cy="7213600"/>
          </a:xfrm>
        </p:spPr>
        <p:txBody>
          <a:bodyPr/>
          <a:lstStyle/>
          <a:p>
            <a:pPr algn="just"/>
            <a:r>
              <a:rPr lang="en-US" sz="3300" dirty="0">
                <a:solidFill>
                  <a:schemeClr val="tx1"/>
                </a:solidFill>
                <a:latin typeface="Eras Demi ITC" pitchFamily="34" charset="0"/>
              </a:rPr>
              <a:t>ICT is regarded as a </a:t>
            </a:r>
            <a:r>
              <a:rPr lang="en-US" sz="3300" b="1" dirty="0">
                <a:solidFill>
                  <a:srgbClr val="7030A0"/>
                </a:solidFill>
                <a:latin typeface="Eras Demi ITC" pitchFamily="34" charset="0"/>
              </a:rPr>
              <a:t>thrust sector </a:t>
            </a:r>
            <a:r>
              <a:rPr lang="en-US" sz="3300" dirty="0">
                <a:solidFill>
                  <a:schemeClr val="tx1"/>
                </a:solidFill>
                <a:latin typeface="Eras Demi ITC" pitchFamily="34" charset="0"/>
              </a:rPr>
              <a:t>and the present government has pledged to build a digital Bangladesh </a:t>
            </a:r>
            <a:r>
              <a:rPr lang="en-US" sz="3300" dirty="0">
                <a:solidFill>
                  <a:srgbClr val="7030A0"/>
                </a:solidFill>
                <a:latin typeface="Eras Demi ITC" pitchFamily="34" charset="0"/>
              </a:rPr>
              <a:t>within 2021</a:t>
            </a:r>
            <a:r>
              <a:rPr lang="en-US" sz="3300" dirty="0">
                <a:solidFill>
                  <a:schemeClr val="tx1"/>
                </a:solidFill>
                <a:latin typeface="Eras Demi ITC" pitchFamily="34" charset="0"/>
              </a:rPr>
              <a:t>. By 2030, ICT will be first exported field in global market. ICT ministry was established in 2011</a:t>
            </a:r>
          </a:p>
          <a:p>
            <a:endParaRPr lang="en-US" sz="3300" dirty="0"/>
          </a:p>
        </p:txBody>
      </p:sp>
      <p:sp>
        <p:nvSpPr>
          <p:cNvPr id="4" name="Title 1"/>
          <p:cNvSpPr txBox="1">
            <a:spLocks/>
          </p:cNvSpPr>
          <p:nvPr/>
        </p:nvSpPr>
        <p:spPr bwMode="auto">
          <a:xfrm>
            <a:off x="2316163" y="5588000"/>
            <a:ext cx="11339512" cy="1727200"/>
          </a:xfrm>
          <a:prstGeom prst="rect">
            <a:avLst/>
          </a:prstGeom>
          <a:noFill/>
          <a:ln w="9525">
            <a:noFill/>
            <a:miter lim="800000"/>
            <a:headEnd/>
            <a:tailEnd/>
          </a:ln>
        </p:spPr>
        <p:txBody>
          <a:bodyPr lIns="135852" tIns="67926" rIns="135852" bIns="67926"/>
          <a:lstStyle/>
          <a:p>
            <a:pPr algn="ctr" defTabSz="679262">
              <a:defRPr/>
            </a:pPr>
            <a:r>
              <a:rPr lang="en-US" sz="6500" b="1" dirty="0">
                <a:solidFill>
                  <a:schemeClr val="tx1">
                    <a:lumMod val="85000"/>
                    <a:lumOff val="15000"/>
                  </a:schemeClr>
                </a:solidFill>
                <a:latin typeface="+mj-lt"/>
                <a:ea typeface="+mj-ea"/>
                <a:cs typeface="+mj-cs"/>
              </a:rPr>
              <a:t> </a:t>
            </a:r>
            <a:endParaRPr lang="en-US" sz="6500" dirty="0">
              <a:solidFill>
                <a:srgbClr val="262626"/>
              </a:solidFill>
              <a:latin typeface="+mj-lt"/>
              <a:ea typeface="+mj-ea"/>
              <a:cs typeface="+mj-cs"/>
            </a:endParaRPr>
          </a:p>
        </p:txBody>
      </p:sp>
      <p:sp>
        <p:nvSpPr>
          <p:cNvPr id="33798"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graphicFrame>
        <p:nvGraphicFramePr>
          <p:cNvPr id="7" name="Table 6"/>
          <p:cNvGraphicFramePr>
            <a:graphicFrameLocks noGrp="1"/>
          </p:cNvGraphicFramePr>
          <p:nvPr/>
        </p:nvGraphicFramePr>
        <p:xfrm>
          <a:off x="1066800" y="3810000"/>
          <a:ext cx="12771437" cy="4967681"/>
        </p:xfrm>
        <a:graphic>
          <a:graphicData uri="http://schemas.openxmlformats.org/drawingml/2006/table">
            <a:tbl>
              <a:tblPr firstRow="1" bandRow="1">
                <a:tableStyleId>{5C22544A-7EE6-4342-B048-85BDC9FD1C3A}</a:tableStyleId>
              </a:tblPr>
              <a:tblGrid>
                <a:gridCol w="8670517">
                  <a:extLst>
                    <a:ext uri="{9D8B030D-6E8A-4147-A177-3AD203B41FA5}">
                      <a16:colId xmlns:a16="http://schemas.microsoft.com/office/drawing/2014/main" xmlns="" val="20000"/>
                    </a:ext>
                  </a:extLst>
                </a:gridCol>
                <a:gridCol w="4100920">
                  <a:extLst>
                    <a:ext uri="{9D8B030D-6E8A-4147-A177-3AD203B41FA5}">
                      <a16:colId xmlns:a16="http://schemas.microsoft.com/office/drawing/2014/main" xmlns="" val="20001"/>
                    </a:ext>
                  </a:extLst>
                </a:gridCol>
              </a:tblGrid>
              <a:tr h="4058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latin typeface="Eras Demi ITC" pitchFamily="34" charset="0"/>
                          <a:ea typeface="+mn-ea"/>
                          <a:cs typeface="+mn-cs"/>
                        </a:rPr>
                        <a:t>No. of Registered Software &amp; ITES Companies</a:t>
                      </a:r>
                    </a:p>
                  </a:txBody>
                  <a:tcPr marL="146304" marR="146304" marT="60960" marB="60960"/>
                </a:tc>
                <a:tc>
                  <a:txBody>
                    <a:bodyPr/>
                    <a:lstStyle/>
                    <a:p>
                      <a:pPr algn="l"/>
                      <a:r>
                        <a:rPr lang="en-US" sz="2400" dirty="0">
                          <a:latin typeface="Eras Demi ITC" pitchFamily="34" charset="0"/>
                        </a:rPr>
                        <a:t>1000+ </a:t>
                      </a:r>
                    </a:p>
                  </a:txBody>
                  <a:tcPr marL="146304" marR="146304" marT="60960" marB="60960"/>
                </a:tc>
                <a:extLst>
                  <a:ext uri="{0D108BD9-81ED-4DB2-BD59-A6C34878D82A}">
                    <a16:rowId xmlns:a16="http://schemas.microsoft.com/office/drawing/2014/main" xmlns="" val="10000"/>
                  </a:ext>
                </a:extLst>
              </a:tr>
              <a:tr h="405834">
                <a:tc>
                  <a:txBody>
                    <a:bodyPr/>
                    <a:lstStyle/>
                    <a:p>
                      <a:pPr algn="l"/>
                      <a:r>
                        <a:rPr lang="en-US" sz="2400" dirty="0">
                          <a:latin typeface="Eras Demi ITC" pitchFamily="34" charset="0"/>
                        </a:rPr>
                        <a:t>No. of BASIS Member Companies </a:t>
                      </a:r>
                    </a:p>
                  </a:txBody>
                  <a:tcPr marL="146304" marR="146304" marT="60960" marB="60960"/>
                </a:tc>
                <a:tc>
                  <a:txBody>
                    <a:bodyPr/>
                    <a:lstStyle/>
                    <a:p>
                      <a:pPr algn="l"/>
                      <a:r>
                        <a:rPr lang="en-US" sz="2400" dirty="0">
                          <a:latin typeface="Eras Demi ITC" pitchFamily="34" charset="0"/>
                        </a:rPr>
                        <a:t>705 (February 2014)</a:t>
                      </a:r>
                    </a:p>
                  </a:txBody>
                  <a:tcPr marL="146304" marR="146304" marT="60960" marB="60960"/>
                </a:tc>
                <a:extLst>
                  <a:ext uri="{0D108BD9-81ED-4DB2-BD59-A6C34878D82A}">
                    <a16:rowId xmlns:a16="http://schemas.microsoft.com/office/drawing/2014/main" xmlns="" val="10001"/>
                  </a:ext>
                </a:extLst>
              </a:tr>
              <a:tr h="700481">
                <a:tc>
                  <a:txBody>
                    <a:bodyPr/>
                    <a:lstStyle/>
                    <a:p>
                      <a:pPr algn="l"/>
                      <a:r>
                        <a:rPr lang="en-US" sz="2400" kern="1200" dirty="0">
                          <a:solidFill>
                            <a:schemeClr val="dk1"/>
                          </a:solidFill>
                          <a:latin typeface="Eras Demi ITC" pitchFamily="34" charset="0"/>
                          <a:ea typeface="+mn-ea"/>
                          <a:cs typeface="+mn-cs"/>
                        </a:rPr>
                        <a:t>Approx. Revenue of Local Industry (incl. Export)</a:t>
                      </a:r>
                    </a:p>
                  </a:txBody>
                  <a:tcPr marL="146304" marR="146304" marT="60960" marB="60960"/>
                </a:tc>
                <a:tc>
                  <a:txBody>
                    <a:bodyPr/>
                    <a:lstStyle/>
                    <a:p>
                      <a:pPr algn="l"/>
                      <a:r>
                        <a:rPr lang="en-US" sz="2400" dirty="0">
                          <a:latin typeface="Eras Demi ITC" pitchFamily="34" charset="0"/>
                        </a:rPr>
                        <a:t>US $ 400 million </a:t>
                      </a:r>
                    </a:p>
                  </a:txBody>
                  <a:tcPr marL="146304" marR="146304" marT="60960" marB="60960"/>
                </a:tc>
                <a:extLst>
                  <a:ext uri="{0D108BD9-81ED-4DB2-BD59-A6C34878D82A}">
                    <a16:rowId xmlns:a16="http://schemas.microsoft.com/office/drawing/2014/main" xmlns="" val="10002"/>
                  </a:ext>
                </a:extLst>
              </a:tr>
              <a:tr h="405834">
                <a:tc>
                  <a:txBody>
                    <a:bodyPr/>
                    <a:lstStyle/>
                    <a:p>
                      <a:pPr algn="l"/>
                      <a:r>
                        <a:rPr lang="en-US" sz="2400" dirty="0">
                          <a:latin typeface="Eras Demi ITC" pitchFamily="34" charset="0"/>
                        </a:rPr>
                        <a:t>Approx. Revenue from Software </a:t>
                      </a:r>
                    </a:p>
                  </a:txBody>
                  <a:tcPr marL="146304" marR="146304" marT="60960" marB="60960"/>
                </a:tc>
                <a:tc>
                  <a:txBody>
                    <a:bodyPr/>
                    <a:lstStyle/>
                    <a:p>
                      <a:pPr algn="l"/>
                      <a:r>
                        <a:rPr lang="en-US" sz="2400" dirty="0">
                          <a:latin typeface="Eras Demi ITC" pitchFamily="34" charset="0"/>
                        </a:rPr>
                        <a:t>Tk. 790 </a:t>
                      </a:r>
                      <a:r>
                        <a:rPr lang="en-US" sz="2400" dirty="0" err="1">
                          <a:latin typeface="Eras Demi ITC" pitchFamily="34" charset="0"/>
                        </a:rPr>
                        <a:t>crore</a:t>
                      </a:r>
                      <a:r>
                        <a:rPr lang="en-US" sz="2400" dirty="0">
                          <a:latin typeface="Eras Demi ITC" pitchFamily="34" charset="0"/>
                        </a:rPr>
                        <a:t> </a:t>
                      </a:r>
                    </a:p>
                  </a:txBody>
                  <a:tcPr marL="146304" marR="146304" marT="60960" marB="60960"/>
                </a:tc>
                <a:extLst>
                  <a:ext uri="{0D108BD9-81ED-4DB2-BD59-A6C34878D82A}">
                    <a16:rowId xmlns:a16="http://schemas.microsoft.com/office/drawing/2014/main" xmlns="" val="10003"/>
                  </a:ext>
                </a:extLst>
              </a:tr>
              <a:tr h="405834">
                <a:tc>
                  <a:txBody>
                    <a:bodyPr/>
                    <a:lstStyle/>
                    <a:p>
                      <a:pPr algn="l"/>
                      <a:r>
                        <a:rPr lang="en-US" sz="2400" dirty="0">
                          <a:latin typeface="Eras Demi ITC" pitchFamily="34" charset="0"/>
                        </a:rPr>
                        <a:t>Approx. Revenue from ITES </a:t>
                      </a:r>
                    </a:p>
                  </a:txBody>
                  <a:tcPr marL="146304" marR="146304" marT="60960" marB="60960"/>
                </a:tc>
                <a:tc>
                  <a:txBody>
                    <a:bodyPr/>
                    <a:lstStyle/>
                    <a:p>
                      <a:pPr algn="l"/>
                      <a:r>
                        <a:rPr lang="en-US" sz="2400" kern="1200" dirty="0">
                          <a:solidFill>
                            <a:schemeClr val="dk1"/>
                          </a:solidFill>
                          <a:latin typeface="Eras Demi ITC" pitchFamily="34" charset="0"/>
                          <a:ea typeface="+mn-ea"/>
                          <a:cs typeface="+mn-cs"/>
                        </a:rPr>
                        <a:t>Tk. 1050 </a:t>
                      </a:r>
                      <a:r>
                        <a:rPr lang="en-US" sz="2400" kern="1200" dirty="0" err="1">
                          <a:solidFill>
                            <a:schemeClr val="dk1"/>
                          </a:solidFill>
                          <a:latin typeface="Eras Demi ITC" pitchFamily="34" charset="0"/>
                          <a:ea typeface="+mn-ea"/>
                          <a:cs typeface="+mn-cs"/>
                        </a:rPr>
                        <a:t>crore</a:t>
                      </a:r>
                      <a:endParaRPr lang="en-US" sz="2400" dirty="0">
                        <a:latin typeface="Eras Demi ITC" pitchFamily="34" charset="0"/>
                      </a:endParaRPr>
                    </a:p>
                  </a:txBody>
                  <a:tcPr marL="146304" marR="146304" marT="60960" marB="60960"/>
                </a:tc>
                <a:extLst>
                  <a:ext uri="{0D108BD9-81ED-4DB2-BD59-A6C34878D82A}">
                    <a16:rowId xmlns:a16="http://schemas.microsoft.com/office/drawing/2014/main" xmlns="" val="10004"/>
                  </a:ext>
                </a:extLst>
              </a:tr>
              <a:tr h="405834">
                <a:tc>
                  <a:txBody>
                    <a:bodyPr/>
                    <a:lstStyle/>
                    <a:p>
                      <a:pPr algn="l"/>
                      <a:r>
                        <a:rPr lang="en-US" sz="2400" kern="1200" dirty="0">
                          <a:solidFill>
                            <a:schemeClr val="dk1"/>
                          </a:solidFill>
                          <a:latin typeface="Eras Demi ITC" pitchFamily="34" charset="0"/>
                          <a:ea typeface="+mn-ea"/>
                          <a:cs typeface="+mn-cs"/>
                        </a:rPr>
                        <a:t>Export (2012 -2013)</a:t>
                      </a:r>
                    </a:p>
                  </a:txBody>
                  <a:tcPr marL="146304" marR="146304" marT="60960" marB="60960"/>
                </a:tc>
                <a:tc>
                  <a:txBody>
                    <a:bodyPr/>
                    <a:lstStyle/>
                    <a:p>
                      <a:pPr algn="l"/>
                      <a:r>
                        <a:rPr lang="en-US" sz="2400" dirty="0">
                          <a:latin typeface="Eras Demi ITC" pitchFamily="34" charset="0"/>
                        </a:rPr>
                        <a:t>US $ 101.63 Million </a:t>
                      </a:r>
                    </a:p>
                  </a:txBody>
                  <a:tcPr marL="146304" marR="146304" marT="60960" marB="60960"/>
                </a:tc>
                <a:extLst>
                  <a:ext uri="{0D108BD9-81ED-4DB2-BD59-A6C34878D82A}">
                    <a16:rowId xmlns:a16="http://schemas.microsoft.com/office/drawing/2014/main" xmlns="" val="10005"/>
                  </a:ext>
                </a:extLst>
              </a:tr>
              <a:tr h="405834">
                <a:tc>
                  <a:txBody>
                    <a:bodyPr/>
                    <a:lstStyle/>
                    <a:p>
                      <a:pPr algn="l"/>
                      <a:r>
                        <a:rPr lang="en-US" sz="2400" dirty="0">
                          <a:latin typeface="Eras Demi ITC" pitchFamily="34" charset="0"/>
                        </a:rPr>
                        <a:t>No. of Exporting Companies</a:t>
                      </a:r>
                    </a:p>
                  </a:txBody>
                  <a:tcPr marL="146304" marR="146304" marT="60960" marB="60960"/>
                </a:tc>
                <a:tc>
                  <a:txBody>
                    <a:bodyPr/>
                    <a:lstStyle/>
                    <a:p>
                      <a:pPr algn="l"/>
                      <a:r>
                        <a:rPr lang="en-US" sz="2400" dirty="0">
                          <a:latin typeface="Eras Demi ITC" pitchFamily="34" charset="0"/>
                        </a:rPr>
                        <a:t>160 +</a:t>
                      </a:r>
                    </a:p>
                  </a:txBody>
                  <a:tcPr marL="146304" marR="146304" marT="60960" marB="60960"/>
                </a:tc>
                <a:extLst>
                  <a:ext uri="{0D108BD9-81ED-4DB2-BD59-A6C34878D82A}">
                    <a16:rowId xmlns:a16="http://schemas.microsoft.com/office/drawing/2014/main" xmlns="" val="10006"/>
                  </a:ext>
                </a:extLst>
              </a:tr>
              <a:tr h="405834">
                <a:tc>
                  <a:txBody>
                    <a:bodyPr/>
                    <a:lstStyle/>
                    <a:p>
                      <a:pPr algn="l"/>
                      <a:r>
                        <a:rPr lang="en-US" sz="2400" dirty="0">
                          <a:latin typeface="Eras Demi ITC" pitchFamily="34" charset="0"/>
                        </a:rPr>
                        <a:t>No. of Export Destination Countries</a:t>
                      </a:r>
                    </a:p>
                  </a:txBody>
                  <a:tcPr marL="146304" marR="146304" marT="60960" marB="60960"/>
                </a:tc>
                <a:tc>
                  <a:txBody>
                    <a:bodyPr/>
                    <a:lstStyle/>
                    <a:p>
                      <a:pPr algn="l"/>
                      <a:r>
                        <a:rPr lang="en-US" sz="2400" dirty="0">
                          <a:latin typeface="Eras Demi ITC" pitchFamily="34" charset="0"/>
                        </a:rPr>
                        <a:t>60+</a:t>
                      </a:r>
                    </a:p>
                  </a:txBody>
                  <a:tcPr marL="146304" marR="146304" marT="60960" marB="60960"/>
                </a:tc>
                <a:extLst>
                  <a:ext uri="{0D108BD9-81ED-4DB2-BD59-A6C34878D82A}">
                    <a16:rowId xmlns:a16="http://schemas.microsoft.com/office/drawing/2014/main" xmlns="" val="10007"/>
                  </a:ext>
                </a:extLst>
              </a:tr>
              <a:tr h="700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Eras Demi ITC" pitchFamily="34" charset="0"/>
                          <a:ea typeface="+mn-ea"/>
                          <a:cs typeface="+mn-cs"/>
                        </a:rPr>
                        <a:t>Approx. No. of Human Resource Employed in the Industry</a:t>
                      </a:r>
                    </a:p>
                  </a:txBody>
                  <a:tcPr marL="146304" marR="146304" marT="60960" marB="60960"/>
                </a:tc>
                <a:tc>
                  <a:txBody>
                    <a:bodyPr/>
                    <a:lstStyle/>
                    <a:p>
                      <a:pPr algn="l"/>
                      <a:r>
                        <a:rPr lang="en-US" sz="2400" dirty="0">
                          <a:latin typeface="Eras Demi ITC" pitchFamily="34" charset="0"/>
                        </a:rPr>
                        <a:t>70,000</a:t>
                      </a:r>
                    </a:p>
                    <a:p>
                      <a:pPr algn="l"/>
                      <a:r>
                        <a:rPr lang="en-US" sz="2400" dirty="0">
                          <a:latin typeface="Eras Demi ITC" pitchFamily="34" charset="0"/>
                        </a:rPr>
                        <a:t> </a:t>
                      </a:r>
                    </a:p>
                  </a:txBody>
                  <a:tcPr marL="146304" marR="146304" marT="60960" marB="60960"/>
                </a:tc>
                <a:extLst>
                  <a:ext uri="{0D108BD9-81ED-4DB2-BD59-A6C34878D82A}">
                    <a16:rowId xmlns:a16="http://schemas.microsoft.com/office/drawing/2014/main" xmlns="" val="10008"/>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01600"/>
            <a:ext cx="13716000" cy="853018"/>
          </a:xfrm>
        </p:spPr>
        <p:txBody>
          <a:bodyPr/>
          <a:lstStyle/>
          <a:p>
            <a:r>
              <a:rPr lang="en-US" sz="5875" b="1" dirty="0">
                <a:latin typeface="Eras Demi ITC" pitchFamily="34" charset="0"/>
              </a:rPr>
              <a:t>Development of ICT Industry</a:t>
            </a:r>
          </a:p>
        </p:txBody>
      </p:sp>
      <p:sp>
        <p:nvSpPr>
          <p:cNvPr id="7171" name="Content Placeholder 2"/>
          <p:cNvSpPr>
            <a:spLocks noGrp="1"/>
          </p:cNvSpPr>
          <p:nvPr>
            <p:ph idx="1"/>
          </p:nvPr>
        </p:nvSpPr>
        <p:spPr>
          <a:xfrm>
            <a:off x="685800" y="1524000"/>
            <a:ext cx="13144500" cy="7334250"/>
          </a:xfrm>
        </p:spPr>
        <p:txBody>
          <a:bodyPr/>
          <a:lstStyle/>
          <a:p>
            <a:pPr marL="0" indent="-390053" algn="just">
              <a:spcBef>
                <a:spcPct val="0"/>
              </a:spcBef>
              <a:buFont typeface="Wingdings" pitchFamily="2" charset="2"/>
              <a:buChar char="q"/>
            </a:pPr>
            <a:r>
              <a:rPr lang="en-US" sz="2750" b="1" dirty="0">
                <a:solidFill>
                  <a:srgbClr val="7030A0"/>
                </a:solidFill>
                <a:latin typeface="Eras Demi ITC" pitchFamily="34" charset="0"/>
              </a:rPr>
              <a:t>First Computer: </a:t>
            </a:r>
            <a:r>
              <a:rPr lang="en-US" sz="2750" dirty="0">
                <a:latin typeface="Eras Demi ITC" pitchFamily="34" charset="0"/>
              </a:rPr>
              <a:t>Bangladesh has about six decades of experience in using computers. In its early days, the ICT sector in Bangladesh was mainly focused on hardware operations. The first ‘second generation" mainframe computer was installed in 1964 at Dhaka University. Soon after this, several banks and industrial concerns started using computers, mainly for accounting.</a:t>
            </a:r>
          </a:p>
          <a:p>
            <a:pPr marL="0" indent="-390053" algn="just">
              <a:spcBef>
                <a:spcPct val="0"/>
              </a:spcBef>
              <a:buFont typeface="Wingdings" pitchFamily="2" charset="2"/>
              <a:buChar char="q"/>
            </a:pPr>
            <a:endParaRPr lang="en-US" sz="2750" dirty="0">
              <a:latin typeface="Eras Demi ITC" pitchFamily="34" charset="0"/>
            </a:endParaRPr>
          </a:p>
          <a:p>
            <a:pPr marL="0" indent="-390053" algn="just">
              <a:spcBef>
                <a:spcPct val="0"/>
              </a:spcBef>
              <a:buFont typeface="Wingdings" pitchFamily="2" charset="2"/>
              <a:buChar char="q"/>
            </a:pPr>
            <a:r>
              <a:rPr lang="en-US" sz="2750" b="1" dirty="0">
                <a:solidFill>
                  <a:srgbClr val="7030A0"/>
                </a:solidFill>
                <a:latin typeface="Eras Demi ITC" pitchFamily="34" charset="0"/>
              </a:rPr>
              <a:t>First Computer Center: </a:t>
            </a:r>
            <a:r>
              <a:rPr lang="en-US" sz="2750" dirty="0">
                <a:latin typeface="Eras Demi ITC" pitchFamily="34" charset="0"/>
              </a:rPr>
              <a:t>In 1982, a computer center was established at the Bangladesh University of Engineering and Technology. This center, later renamed the Department of Computer Science and Engineering, has played a pivotal role in Bangladeshi IT education since its inception.</a:t>
            </a:r>
          </a:p>
          <a:p>
            <a:pPr marL="0" indent="-390053" algn="just">
              <a:spcBef>
                <a:spcPct val="0"/>
              </a:spcBef>
              <a:buFont typeface="Wingdings" pitchFamily="2" charset="2"/>
              <a:buChar char="q"/>
            </a:pPr>
            <a:r>
              <a:rPr lang="en-US" sz="2750" b="1" dirty="0">
                <a:solidFill>
                  <a:srgbClr val="7030A0"/>
                </a:solidFill>
                <a:latin typeface="Eras Demi ITC" pitchFamily="34" charset="0"/>
              </a:rPr>
              <a:t>The Innovation of </a:t>
            </a:r>
            <a:r>
              <a:rPr lang="en-US" sz="2750" b="1" dirty="0" err="1">
                <a:solidFill>
                  <a:srgbClr val="7030A0"/>
                </a:solidFill>
                <a:latin typeface="Eras Demi ITC" pitchFamily="34" charset="0"/>
              </a:rPr>
              <a:t>Bangla</a:t>
            </a:r>
            <a:r>
              <a:rPr lang="en-US" sz="2750" b="1" dirty="0">
                <a:solidFill>
                  <a:srgbClr val="7030A0"/>
                </a:solidFill>
                <a:latin typeface="Eras Demi ITC" pitchFamily="34" charset="0"/>
              </a:rPr>
              <a:t> Writing: </a:t>
            </a:r>
            <a:r>
              <a:rPr lang="en-US" sz="2750" dirty="0">
                <a:latin typeface="Eras Demi ITC" pitchFamily="34" charset="0"/>
              </a:rPr>
              <a:t>The innovation of software concerning "</a:t>
            </a:r>
            <a:r>
              <a:rPr lang="en-US" sz="2750" dirty="0" err="1">
                <a:latin typeface="Eras Demi ITC" pitchFamily="34" charset="0"/>
              </a:rPr>
              <a:t>Bangla</a:t>
            </a:r>
            <a:r>
              <a:rPr lang="en-US" sz="2750" dirty="0">
                <a:latin typeface="Eras Demi ITC" pitchFamily="34" charset="0"/>
              </a:rPr>
              <a:t> writing" on computers materialized in 1987. </a:t>
            </a:r>
            <a:r>
              <a:rPr lang="en-US" sz="2750" dirty="0" err="1">
                <a:latin typeface="Eras Demi ITC" pitchFamily="34" charset="0"/>
              </a:rPr>
              <a:t>Mainul</a:t>
            </a:r>
            <a:r>
              <a:rPr lang="en-US" sz="2750" dirty="0">
                <a:latin typeface="Eras Demi ITC" pitchFamily="34" charset="0"/>
              </a:rPr>
              <a:t> Islam managed to write </a:t>
            </a:r>
            <a:r>
              <a:rPr lang="en-US" sz="2750" dirty="0" err="1">
                <a:latin typeface="Eras Demi ITC" pitchFamily="34" charset="0"/>
              </a:rPr>
              <a:t>Bangla</a:t>
            </a:r>
            <a:r>
              <a:rPr lang="en-US" sz="2750" dirty="0">
                <a:latin typeface="Eras Demi ITC" pitchFamily="34" charset="0"/>
              </a:rPr>
              <a:t> on an Apple Macintosh computer. With the ability to use </a:t>
            </a:r>
            <a:r>
              <a:rPr lang="en-US" sz="2750" dirty="0" err="1">
                <a:latin typeface="Eras Demi ITC" pitchFamily="34" charset="0"/>
              </a:rPr>
              <a:t>Bangla</a:t>
            </a:r>
            <a:r>
              <a:rPr lang="en-US" sz="2750" dirty="0">
                <a:latin typeface="Eras Demi ITC" pitchFamily="34" charset="0"/>
              </a:rPr>
              <a:t> on computers, the value of computers in offices quickly rose.</a:t>
            </a:r>
          </a:p>
          <a:p>
            <a:pPr marL="0" indent="-390053" algn="just">
              <a:spcBef>
                <a:spcPct val="0"/>
              </a:spcBef>
              <a:buFont typeface="Wingdings" pitchFamily="2" charset="2"/>
              <a:buChar char="q"/>
            </a:pPr>
            <a:r>
              <a:rPr lang="en-US" sz="2750" b="1" dirty="0">
                <a:solidFill>
                  <a:srgbClr val="7030A0"/>
                </a:solidFill>
                <a:latin typeface="Eras Demi ITC" pitchFamily="34" charset="0"/>
              </a:rPr>
              <a:t>Introduction of the Internet: </a:t>
            </a:r>
            <a:r>
              <a:rPr lang="en-US" sz="2750" dirty="0">
                <a:latin typeface="Eras Demi ITC" pitchFamily="34" charset="0"/>
              </a:rPr>
              <a:t>After the introduction of the internet in 1996, the development of exportable software and multimedia systems commenced.</a:t>
            </a:r>
          </a:p>
        </p:txBody>
      </p:sp>
      <p:sp>
        <p:nvSpPr>
          <p:cNvPr id="7172" name="Flowchart: Process 4"/>
          <p:cNvSpPr>
            <a:spLocks noChangeArrowheads="1"/>
          </p:cNvSpPr>
          <p:nvPr/>
        </p:nvSpPr>
        <p:spPr bwMode="auto">
          <a:xfrm>
            <a:off x="457200" y="1117600"/>
            <a:ext cx="13716000" cy="304800"/>
          </a:xfrm>
          <a:prstGeom prst="flowChartProcess">
            <a:avLst/>
          </a:prstGeom>
          <a:solidFill>
            <a:srgbClr val="00B050"/>
          </a:solidFill>
          <a:ln w="9525" algn="ctr">
            <a:solidFill>
              <a:srgbClr val="FF0000"/>
            </a:solidFill>
            <a:round/>
            <a:headEnd/>
            <a:tailEnd/>
          </a:ln>
        </p:spPr>
        <p:txBody>
          <a:bodyPr lIns="130623" tIns="65311" rIns="130623" bIns="65311"/>
          <a:lstStyle/>
          <a:p>
            <a:pPr algn="ctr" defTabSz="1143000"/>
            <a:endParaRPr lang="en-US" sz="2250">
              <a:solidFill>
                <a:srgbClr val="FF0000"/>
              </a:solidFill>
            </a:endParaRPr>
          </a:p>
        </p:txBody>
      </p:sp>
    </p:spTree>
  </p:cSld>
  <p:clrMapOvr>
    <a:masterClrMapping/>
  </p:clrMapOvr>
  <p:transition>
    <p:wheel spokes="3"/>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685800" y="1625600"/>
            <a:ext cx="13144500" cy="6851650"/>
          </a:xfrm>
        </p:spPr>
        <p:txBody>
          <a:bodyPr/>
          <a:lstStyle/>
          <a:p>
            <a:pPr marL="0" indent="-390053" algn="just">
              <a:spcBef>
                <a:spcPct val="0"/>
              </a:spcBef>
              <a:buFont typeface="Wingdings" pitchFamily="2" charset="2"/>
              <a:buChar char="q"/>
            </a:pPr>
            <a:r>
              <a:rPr lang="en-US" sz="2750" b="1" dirty="0">
                <a:solidFill>
                  <a:srgbClr val="7030A0"/>
                </a:solidFill>
                <a:latin typeface="Eras Demi ITC" pitchFamily="34" charset="0"/>
              </a:rPr>
              <a:t>  Journey of BCS: </a:t>
            </a:r>
            <a:r>
              <a:rPr lang="en-US" sz="2750" dirty="0">
                <a:latin typeface="Eras Demi ITC" pitchFamily="34" charset="0"/>
              </a:rPr>
              <a:t>The  Bangladesh  Computer Society (BCS), an association of the IT professionals, for instance, was formed in  1979.   BCC,  the Bangladesh  Computer  Council,  is the consequence of the evolution of the National  Computer Committee constituted in  1983.</a:t>
            </a:r>
          </a:p>
          <a:p>
            <a:pPr marL="0" indent="-390053" algn="just">
              <a:spcBef>
                <a:spcPct val="0"/>
              </a:spcBef>
              <a:buNone/>
            </a:pPr>
            <a:endParaRPr lang="en-US" sz="2750" dirty="0">
              <a:latin typeface="Eras Demi ITC" pitchFamily="34" charset="0"/>
            </a:endParaRPr>
          </a:p>
          <a:p>
            <a:pPr marL="0" indent="-390053" algn="just">
              <a:spcBef>
                <a:spcPct val="0"/>
              </a:spcBef>
              <a:buFont typeface="Wingdings" pitchFamily="2" charset="2"/>
              <a:buChar char="q"/>
            </a:pPr>
            <a:r>
              <a:rPr lang="en-US" sz="2750" dirty="0">
                <a:latin typeface="Eras Demi ITC" pitchFamily="34" charset="0"/>
              </a:rPr>
              <a:t> </a:t>
            </a:r>
            <a:r>
              <a:rPr lang="en-US" sz="2750" b="1" dirty="0">
                <a:solidFill>
                  <a:srgbClr val="7030A0"/>
                </a:solidFill>
                <a:latin typeface="Eras Demi ITC" pitchFamily="34" charset="0"/>
              </a:rPr>
              <a:t>Journey of many Organizations: </a:t>
            </a:r>
            <a:r>
              <a:rPr lang="en-US" sz="2750" dirty="0">
                <a:latin typeface="Eras Demi ITC" pitchFamily="34" charset="0"/>
              </a:rPr>
              <a:t>In 1997 It is recognized that the ICT industry is a potential sector and it has an impact on the economy. After that in collaboration with industry associations (BCS, BCC, BASIS, and BACCO) and international trade support institutions the government has taken both short and long term measures to support and enhance the development of the domestic sector and increase the export of ICT products. BASIS, established in 1997, promotes the ICT  sector through awareness building, practical education for new graduates and paid internships, and training programs for mid-career employees. </a:t>
            </a:r>
          </a:p>
          <a:p>
            <a:pPr marL="0" indent="-390053" algn="just">
              <a:spcBef>
                <a:spcPct val="0"/>
              </a:spcBef>
              <a:buFont typeface="Wingdings" pitchFamily="2" charset="2"/>
              <a:buChar char="q"/>
            </a:pPr>
            <a:r>
              <a:rPr lang="en-US" sz="2750" b="1" dirty="0">
                <a:solidFill>
                  <a:srgbClr val="7030A0"/>
                </a:solidFill>
                <a:latin typeface="Eras Demi ITC" pitchFamily="34" charset="0"/>
              </a:rPr>
              <a:t>  Connected with Submarine Cable: </a:t>
            </a:r>
            <a:r>
              <a:rPr lang="en-US" sz="2750" dirty="0">
                <a:latin typeface="Eras Demi ITC" pitchFamily="34" charset="0"/>
              </a:rPr>
              <a:t>Bangladesh got connected with its first undersea cable, SEA-ME-WE 4, in 2006. </a:t>
            </a:r>
          </a:p>
        </p:txBody>
      </p:sp>
      <p:sp>
        <p:nvSpPr>
          <p:cNvPr id="8195" name="Title 1"/>
          <p:cNvSpPr>
            <a:spLocks noGrp="1"/>
          </p:cNvSpPr>
          <p:nvPr>
            <p:ph type="title"/>
          </p:nvPr>
        </p:nvSpPr>
        <p:spPr>
          <a:xfrm>
            <a:off x="457200" y="101600"/>
            <a:ext cx="13716000" cy="853018"/>
          </a:xfrm>
        </p:spPr>
        <p:txBody>
          <a:bodyPr/>
          <a:lstStyle/>
          <a:p>
            <a:r>
              <a:rPr lang="en-US" sz="5875" b="1" dirty="0">
                <a:latin typeface="Eras Demi ITC" pitchFamily="34" charset="0"/>
              </a:rPr>
              <a:t>Development of ICT Sector </a:t>
            </a:r>
          </a:p>
        </p:txBody>
      </p:sp>
      <p:sp>
        <p:nvSpPr>
          <p:cNvPr id="8196" name="Flowchart: Process 4"/>
          <p:cNvSpPr>
            <a:spLocks noChangeArrowheads="1"/>
          </p:cNvSpPr>
          <p:nvPr/>
        </p:nvSpPr>
        <p:spPr bwMode="auto">
          <a:xfrm>
            <a:off x="457200" y="1117600"/>
            <a:ext cx="13716000" cy="304800"/>
          </a:xfrm>
          <a:prstGeom prst="flowChartProcess">
            <a:avLst/>
          </a:prstGeom>
          <a:solidFill>
            <a:srgbClr val="00B050"/>
          </a:solidFill>
          <a:ln w="9525" algn="ctr">
            <a:solidFill>
              <a:srgbClr val="FF0000"/>
            </a:solidFill>
            <a:round/>
            <a:headEnd/>
            <a:tailEnd/>
          </a:ln>
        </p:spPr>
        <p:txBody>
          <a:bodyPr lIns="130623" tIns="65311" rIns="130623" bIns="65311"/>
          <a:lstStyle/>
          <a:p>
            <a:pPr algn="ctr" defTabSz="1143000"/>
            <a:endParaRPr lang="en-US" sz="2250">
              <a:solidFill>
                <a:srgbClr val="FF0000"/>
              </a:solidFill>
            </a:endParaRPr>
          </a:p>
        </p:txBody>
      </p:sp>
    </p:spTree>
  </p:cSld>
  <p:clrMapOvr>
    <a:masterClrMapping/>
  </p:clrMapOvr>
  <p:transition>
    <p:newsfla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43000" y="0"/>
            <a:ext cx="12344400" cy="914400"/>
          </a:xfrm>
        </p:spPr>
        <p:txBody>
          <a:bodyPr/>
          <a:lstStyle/>
          <a:p>
            <a:r>
              <a:rPr lang="en-US" sz="5750" b="1" dirty="0">
                <a:latin typeface="Eras Demi ITC" pitchFamily="34" charset="0"/>
              </a:rPr>
              <a:t>Development: ICT Policy 2009</a:t>
            </a:r>
          </a:p>
        </p:txBody>
      </p:sp>
      <p:sp>
        <p:nvSpPr>
          <p:cNvPr id="12291" name="Content Placeholder 2"/>
          <p:cNvSpPr>
            <a:spLocks noGrp="1"/>
          </p:cNvSpPr>
          <p:nvPr>
            <p:ph idx="1"/>
          </p:nvPr>
        </p:nvSpPr>
        <p:spPr>
          <a:xfrm>
            <a:off x="685800" y="1422400"/>
            <a:ext cx="13144500" cy="7416800"/>
          </a:xfrm>
        </p:spPr>
        <p:style>
          <a:lnRef idx="2">
            <a:schemeClr val="accent6"/>
          </a:lnRef>
          <a:fillRef idx="1">
            <a:schemeClr val="lt1"/>
          </a:fillRef>
          <a:effectRef idx="0">
            <a:schemeClr val="accent6"/>
          </a:effectRef>
          <a:fontRef idx="minor">
            <a:schemeClr val="dk1"/>
          </a:fontRef>
        </p:style>
        <p:txBody>
          <a:bodyPr/>
          <a:lstStyle/>
          <a:p>
            <a:pPr marL="0" algn="just" eaLnBrk="1" hangingPunct="1">
              <a:spcBef>
                <a:spcPct val="0"/>
              </a:spcBef>
              <a:buNone/>
            </a:pPr>
            <a:r>
              <a:rPr lang="en-US" sz="3125" dirty="0">
                <a:latin typeface="Eras Demi ITC" pitchFamily="34" charset="0"/>
              </a:rPr>
              <a:t>In order to translate the vision for digital Bangladesh into a reality, it is necessary to have an appropriate ICT policy. ICT Policy 2009 has been framed to meet this need. The objectives, as set out in the policy to ensure the role of ICT in national development, are to:</a:t>
            </a:r>
          </a:p>
          <a:p>
            <a:pPr marL="1142943" lvl="2" indent="-535188" eaLnBrk="1" hangingPunct="1">
              <a:spcBef>
                <a:spcPct val="0"/>
              </a:spcBef>
              <a:buFont typeface="Calibri" pitchFamily="34" charset="0"/>
              <a:buAutoNum type="romanUcPeriod"/>
            </a:pPr>
            <a:r>
              <a:rPr lang="en-US" sz="3125" dirty="0">
                <a:latin typeface="Eras Demi ITC" pitchFamily="34" charset="0"/>
              </a:rPr>
              <a:t>maintain social equity, </a:t>
            </a:r>
          </a:p>
          <a:p>
            <a:pPr marL="1142943" lvl="2" indent="-535188" eaLnBrk="1" hangingPunct="1">
              <a:spcBef>
                <a:spcPct val="0"/>
              </a:spcBef>
              <a:buFont typeface="Calibri" pitchFamily="34" charset="0"/>
              <a:buAutoNum type="romanUcPeriod"/>
            </a:pPr>
            <a:r>
              <a:rPr lang="en-US" sz="3125" dirty="0">
                <a:latin typeface="Eras Demi ITC" pitchFamily="34" charset="0"/>
              </a:rPr>
              <a:t>increase productivity, </a:t>
            </a:r>
          </a:p>
          <a:p>
            <a:pPr marL="1142943" lvl="2" indent="-535188" eaLnBrk="1" hangingPunct="1">
              <a:spcBef>
                <a:spcPct val="0"/>
              </a:spcBef>
              <a:buFont typeface="Calibri" pitchFamily="34" charset="0"/>
              <a:buAutoNum type="romanUcPeriod"/>
            </a:pPr>
            <a:r>
              <a:rPr lang="en-US" sz="3125" dirty="0">
                <a:latin typeface="Eras Demi ITC" pitchFamily="34" charset="0"/>
              </a:rPr>
              <a:t>ensure data integrity,</a:t>
            </a:r>
          </a:p>
          <a:p>
            <a:pPr marL="1142943" lvl="2" indent="-535188" eaLnBrk="1" hangingPunct="1">
              <a:spcBef>
                <a:spcPct val="0"/>
              </a:spcBef>
              <a:buFont typeface="Calibri" pitchFamily="34" charset="0"/>
              <a:buAutoNum type="romanUcPeriod"/>
            </a:pPr>
            <a:r>
              <a:rPr lang="en-US" sz="3125" dirty="0">
                <a:latin typeface="Eras Demi ITC" pitchFamily="34" charset="0"/>
              </a:rPr>
              <a:t>assist education and research,</a:t>
            </a:r>
          </a:p>
          <a:p>
            <a:pPr marL="1142943" lvl="2" indent="-535188" eaLnBrk="1" hangingPunct="1">
              <a:spcBef>
                <a:spcPct val="0"/>
              </a:spcBef>
              <a:buFont typeface="Calibri" pitchFamily="34" charset="0"/>
              <a:buAutoNum type="romanUcPeriod"/>
            </a:pPr>
            <a:r>
              <a:rPr lang="en-US" sz="3125" dirty="0">
                <a:latin typeface="Eras Demi ITC" pitchFamily="34" charset="0"/>
              </a:rPr>
              <a:t>generate employment, </a:t>
            </a:r>
          </a:p>
          <a:p>
            <a:pPr marL="1142943" lvl="2" indent="-535188" eaLnBrk="1" hangingPunct="1">
              <a:spcBef>
                <a:spcPct val="0"/>
              </a:spcBef>
              <a:buFont typeface="Calibri" pitchFamily="34" charset="0"/>
              <a:buAutoNum type="romanUcPeriod"/>
            </a:pPr>
            <a:r>
              <a:rPr lang="en-US" sz="3125" dirty="0">
                <a:latin typeface="Eras Demi ITC" pitchFamily="34" charset="0"/>
              </a:rPr>
              <a:t>increase export,</a:t>
            </a:r>
          </a:p>
          <a:p>
            <a:pPr marL="1142943" lvl="2" indent="-535188" eaLnBrk="1" hangingPunct="1">
              <a:spcBef>
                <a:spcPct val="0"/>
              </a:spcBef>
              <a:buFont typeface="Calibri" pitchFamily="34" charset="0"/>
              <a:buAutoNum type="romanUcPeriod"/>
            </a:pPr>
            <a:r>
              <a:rPr lang="en-US" sz="3125" dirty="0">
                <a:latin typeface="Eras Demi ITC" pitchFamily="34" charset="0"/>
              </a:rPr>
              <a:t>enhance the quality of health services, </a:t>
            </a:r>
          </a:p>
          <a:p>
            <a:pPr marL="1142943" lvl="2" indent="-535188" eaLnBrk="1" hangingPunct="1">
              <a:spcBef>
                <a:spcPct val="0"/>
              </a:spcBef>
              <a:buFont typeface="Calibri" pitchFamily="34" charset="0"/>
              <a:buAutoNum type="romanUcPeriod"/>
            </a:pPr>
            <a:r>
              <a:rPr lang="en-US" sz="3125" dirty="0">
                <a:latin typeface="Eras Demi ITC" pitchFamily="34" charset="0"/>
              </a:rPr>
              <a:t> ensure access to information for all,</a:t>
            </a:r>
          </a:p>
          <a:p>
            <a:pPr marL="1142943" lvl="2" indent="-535188" eaLnBrk="1" hangingPunct="1">
              <a:spcBef>
                <a:spcPct val="0"/>
              </a:spcBef>
              <a:buFont typeface="Calibri" pitchFamily="34" charset="0"/>
              <a:buAutoNum type="romanUcPeriod"/>
            </a:pPr>
            <a:r>
              <a:rPr lang="en-US" sz="3125" dirty="0">
                <a:latin typeface="Eras Demi ITC" pitchFamily="34" charset="0"/>
              </a:rPr>
              <a:t>protect the environment and strengthen disaster management, </a:t>
            </a:r>
          </a:p>
          <a:p>
            <a:pPr marL="1142943" lvl="2" indent="-535188" eaLnBrk="1" hangingPunct="1">
              <a:spcBef>
                <a:spcPct val="0"/>
              </a:spcBef>
              <a:buFont typeface="Calibri" pitchFamily="34" charset="0"/>
              <a:buAutoNum type="romanUcPeriod"/>
            </a:pPr>
            <a:r>
              <a:rPr lang="en-US" sz="3125" dirty="0">
                <a:latin typeface="Eras Demi ITC" pitchFamily="34" charset="0"/>
              </a:rPr>
              <a:t>support expansion of ICT.</a:t>
            </a:r>
          </a:p>
        </p:txBody>
      </p:sp>
      <p:sp>
        <p:nvSpPr>
          <p:cNvPr id="12292" name="Flowchart: Process 5"/>
          <p:cNvSpPr>
            <a:spLocks noChangeArrowheads="1"/>
          </p:cNvSpPr>
          <p:nvPr/>
        </p:nvSpPr>
        <p:spPr bwMode="auto">
          <a:xfrm>
            <a:off x="457200" y="1016000"/>
            <a:ext cx="13716000" cy="304800"/>
          </a:xfrm>
          <a:prstGeom prst="flowChartProcess">
            <a:avLst/>
          </a:prstGeom>
          <a:solidFill>
            <a:srgbClr val="00B050"/>
          </a:solidFill>
          <a:ln w="9525" algn="ctr">
            <a:solidFill>
              <a:srgbClr val="FF0000"/>
            </a:solidFill>
            <a:round/>
            <a:headEnd/>
            <a:tailEnd/>
          </a:ln>
        </p:spPr>
        <p:txBody>
          <a:bodyPr lIns="130623" tIns="65311" rIns="130623" bIns="65311"/>
          <a:lstStyle/>
          <a:p>
            <a:pPr algn="ctr" defTabSz="1143000"/>
            <a:endParaRPr lang="en-US" sz="2250">
              <a:solidFill>
                <a:srgbClr val="FF0000"/>
              </a:solidFill>
            </a:endParaRPr>
          </a:p>
        </p:txBody>
      </p:sp>
      <p:pic>
        <p:nvPicPr>
          <p:cNvPr id="12293" name="Picture 6" descr="http://www.humanipo.com/wp-content/uploads/2013/08/shutterstock_150215555-600x600.jpg"/>
          <p:cNvPicPr>
            <a:picLocks noChangeAspect="1" noChangeArrowheads="1"/>
          </p:cNvPicPr>
          <p:nvPr/>
        </p:nvPicPr>
        <p:blipFill>
          <a:blip r:embed="rId2"/>
          <a:srcRect/>
          <a:stretch>
            <a:fillRect/>
          </a:stretch>
        </p:blipFill>
        <p:spPr bwMode="auto">
          <a:xfrm>
            <a:off x="10287000" y="3524250"/>
            <a:ext cx="3505200" cy="3454400"/>
          </a:xfrm>
          <a:prstGeom prst="rect">
            <a:avLst/>
          </a:prstGeom>
          <a:noFill/>
          <a:ln w="9525">
            <a:noFill/>
            <a:miter lim="800000"/>
            <a:headEnd/>
            <a:tailEnd/>
          </a:ln>
        </p:spPr>
      </p:pic>
    </p:spTree>
  </p:cSld>
  <p:clrMapOvr>
    <a:masterClrMapping/>
  </p:clrMapOvr>
  <p:transition>
    <p:newsfla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43000" y="0"/>
            <a:ext cx="12344400" cy="914400"/>
          </a:xfrm>
        </p:spPr>
        <p:txBody>
          <a:bodyPr/>
          <a:lstStyle/>
          <a:p>
            <a:r>
              <a:rPr lang="en-US" sz="5750" b="1" dirty="0">
                <a:latin typeface="Eras Demi ITC" pitchFamily="34" charset="0"/>
              </a:rPr>
              <a:t>Development: ICT Policy </a:t>
            </a:r>
            <a:r>
              <a:rPr lang="en-US" sz="5750" b="1" dirty="0" smtClean="0">
                <a:latin typeface="Eras Demi ITC" pitchFamily="34" charset="0"/>
              </a:rPr>
              <a:t>2015</a:t>
            </a:r>
            <a:endParaRPr lang="en-US" sz="5750" b="1" dirty="0">
              <a:latin typeface="Eras Demi ITC" pitchFamily="34" charset="0"/>
            </a:endParaRPr>
          </a:p>
        </p:txBody>
      </p:sp>
      <p:sp>
        <p:nvSpPr>
          <p:cNvPr id="12291" name="Content Placeholder 2"/>
          <p:cNvSpPr>
            <a:spLocks noGrp="1"/>
          </p:cNvSpPr>
          <p:nvPr>
            <p:ph idx="1"/>
          </p:nvPr>
        </p:nvSpPr>
        <p:spPr>
          <a:xfrm>
            <a:off x="685800" y="1422400"/>
            <a:ext cx="13144500" cy="7416800"/>
          </a:xfrm>
        </p:spPr>
        <p:style>
          <a:lnRef idx="2">
            <a:schemeClr val="accent6"/>
          </a:lnRef>
          <a:fillRef idx="1">
            <a:schemeClr val="lt1"/>
          </a:fillRef>
          <a:effectRef idx="0">
            <a:schemeClr val="accent6"/>
          </a:effectRef>
          <a:fontRef idx="minor">
            <a:schemeClr val="dk1"/>
          </a:fontRef>
        </p:style>
        <p:txBody>
          <a:bodyPr/>
          <a:lstStyle/>
          <a:p>
            <a:pPr marL="0" algn="just" eaLnBrk="1" hangingPunct="1">
              <a:spcBef>
                <a:spcPct val="0"/>
              </a:spcBef>
              <a:buNone/>
            </a:pPr>
            <a:r>
              <a:rPr lang="en-US" sz="3125" dirty="0" smtClean="0">
                <a:latin typeface="Eras Demi ITC" pitchFamily="34" charset="0"/>
              </a:rPr>
              <a:t>The main purpose of ICT Policy-2015 is to ensure transparent, acceptable, and accountable government, development of human resources, social equity, and establish Bangladesh as a developing country within 2021, and developed country with in 2041. Considering these, the objectives of ICT policy-2015 are:</a:t>
            </a:r>
            <a:endParaRPr lang="en-US" sz="3125" dirty="0">
              <a:latin typeface="Eras Demi ITC" pitchFamily="34" charset="0"/>
            </a:endParaRPr>
          </a:p>
          <a:p>
            <a:pPr marL="1142943" lvl="2" indent="-535188" eaLnBrk="1" hangingPunct="1">
              <a:spcBef>
                <a:spcPct val="0"/>
              </a:spcBef>
              <a:buFont typeface="Calibri" pitchFamily="34" charset="0"/>
              <a:buAutoNum type="romanUcPeriod"/>
            </a:pPr>
            <a:r>
              <a:rPr lang="en-US" sz="3125" dirty="0" smtClean="0">
                <a:latin typeface="Eras Demi ITC" pitchFamily="34" charset="0"/>
              </a:rPr>
              <a:t>Social </a:t>
            </a:r>
            <a:r>
              <a:rPr lang="en-US" sz="3125" dirty="0">
                <a:latin typeface="Eras Demi ITC" pitchFamily="34" charset="0"/>
              </a:rPr>
              <a:t>E</a:t>
            </a:r>
            <a:r>
              <a:rPr lang="en-US" sz="3125" dirty="0" smtClean="0">
                <a:latin typeface="Eras Demi ITC" pitchFamily="34" charset="0"/>
              </a:rPr>
              <a:t>quity</a:t>
            </a:r>
            <a:r>
              <a:rPr lang="en-US" sz="3125" dirty="0">
                <a:latin typeface="Eras Demi ITC" pitchFamily="34" charset="0"/>
              </a:rPr>
              <a:t>, </a:t>
            </a:r>
            <a:endParaRPr lang="en-US" sz="3125" dirty="0" smtClean="0">
              <a:latin typeface="Eras Demi ITC" pitchFamily="34" charset="0"/>
            </a:endParaRPr>
          </a:p>
          <a:p>
            <a:pPr marL="1142943" lvl="2" indent="-535188" eaLnBrk="1" hangingPunct="1">
              <a:spcBef>
                <a:spcPct val="0"/>
              </a:spcBef>
              <a:buFont typeface="Calibri" pitchFamily="34" charset="0"/>
              <a:buAutoNum type="romanUcPeriod"/>
            </a:pPr>
            <a:r>
              <a:rPr lang="en-US" sz="3125" dirty="0" smtClean="0">
                <a:latin typeface="Eras Demi ITC" pitchFamily="34" charset="0"/>
              </a:rPr>
              <a:t>Integrity</a:t>
            </a:r>
          </a:p>
          <a:p>
            <a:pPr marL="1142943" lvl="2" indent="-535188" eaLnBrk="1" hangingPunct="1">
              <a:spcBef>
                <a:spcPct val="0"/>
              </a:spcBef>
              <a:buFont typeface="Calibri" pitchFamily="34" charset="0"/>
              <a:buAutoNum type="romanUcPeriod"/>
            </a:pPr>
            <a:r>
              <a:rPr lang="en-US" sz="3125" dirty="0">
                <a:latin typeface="Eras Demi ITC" pitchFamily="34" charset="0"/>
              </a:rPr>
              <a:t>Universal </a:t>
            </a:r>
            <a:r>
              <a:rPr lang="en-US" sz="3125" dirty="0" smtClean="0">
                <a:latin typeface="Eras Demi ITC" pitchFamily="34" charset="0"/>
              </a:rPr>
              <a:t>Access</a:t>
            </a:r>
          </a:p>
          <a:p>
            <a:pPr marL="1142943" lvl="2" indent="-535188" eaLnBrk="1" hangingPunct="1">
              <a:spcBef>
                <a:spcPct val="0"/>
              </a:spcBef>
              <a:buFont typeface="Calibri" pitchFamily="34" charset="0"/>
              <a:buAutoNum type="romanUcPeriod"/>
            </a:pPr>
            <a:r>
              <a:rPr lang="en-US" sz="3125" dirty="0">
                <a:latin typeface="Eras Demi ITC" pitchFamily="34" charset="0"/>
              </a:rPr>
              <a:t>Education and </a:t>
            </a:r>
            <a:r>
              <a:rPr lang="en-US" sz="3125" dirty="0" smtClean="0">
                <a:latin typeface="Eras Demi ITC" pitchFamily="34" charset="0"/>
              </a:rPr>
              <a:t>Research</a:t>
            </a:r>
          </a:p>
          <a:p>
            <a:pPr marL="1142943" lvl="2" indent="-535188" eaLnBrk="1" hangingPunct="1">
              <a:spcBef>
                <a:spcPct val="0"/>
              </a:spcBef>
              <a:buFont typeface="Calibri" pitchFamily="34" charset="0"/>
              <a:buAutoNum type="romanUcPeriod"/>
            </a:pPr>
            <a:r>
              <a:rPr lang="en-US" sz="3125" dirty="0">
                <a:latin typeface="Eras Demi ITC" pitchFamily="34" charset="0"/>
              </a:rPr>
              <a:t>Employment </a:t>
            </a:r>
            <a:r>
              <a:rPr lang="en-US" sz="3125" dirty="0" smtClean="0">
                <a:latin typeface="Eras Demi ITC" pitchFamily="34" charset="0"/>
              </a:rPr>
              <a:t>Generation</a:t>
            </a:r>
          </a:p>
          <a:p>
            <a:pPr marL="1142943" lvl="2" indent="-535188" eaLnBrk="1" hangingPunct="1">
              <a:spcBef>
                <a:spcPct val="0"/>
              </a:spcBef>
              <a:buFont typeface="Calibri" pitchFamily="34" charset="0"/>
              <a:buAutoNum type="romanUcPeriod"/>
            </a:pPr>
            <a:r>
              <a:rPr lang="en-US" sz="3125" dirty="0">
                <a:latin typeface="Eras Demi ITC" pitchFamily="34" charset="0"/>
              </a:rPr>
              <a:t>Strengthening </a:t>
            </a:r>
            <a:r>
              <a:rPr lang="en-US" sz="3125" dirty="0" smtClean="0">
                <a:latin typeface="Eras Demi ITC" pitchFamily="34" charset="0"/>
              </a:rPr>
              <a:t>Exports</a:t>
            </a:r>
          </a:p>
          <a:p>
            <a:pPr marL="1142943" lvl="2" indent="-535188" eaLnBrk="1" hangingPunct="1">
              <a:spcBef>
                <a:spcPct val="0"/>
              </a:spcBef>
              <a:buFont typeface="Calibri" pitchFamily="34" charset="0"/>
              <a:buAutoNum type="romanUcPeriod"/>
            </a:pPr>
            <a:r>
              <a:rPr lang="en-US" sz="3125" dirty="0" smtClean="0">
                <a:latin typeface="Eras Demi ITC" pitchFamily="34" charset="0"/>
              </a:rPr>
              <a:t> Supports </a:t>
            </a:r>
            <a:r>
              <a:rPr lang="en-US" sz="3125" dirty="0">
                <a:latin typeface="Eras Demi ITC" pitchFamily="34" charset="0"/>
              </a:rPr>
              <a:t>to </a:t>
            </a:r>
            <a:r>
              <a:rPr lang="en-US" sz="3125" dirty="0" smtClean="0">
                <a:latin typeface="Eras Demi ITC" pitchFamily="34" charset="0"/>
              </a:rPr>
              <a:t>ICTs</a:t>
            </a:r>
          </a:p>
          <a:p>
            <a:pPr marL="1142943" lvl="2" indent="-535188" eaLnBrk="1" hangingPunct="1">
              <a:spcBef>
                <a:spcPct val="0"/>
              </a:spcBef>
              <a:buFont typeface="Calibri" pitchFamily="34" charset="0"/>
              <a:buAutoNum type="romanUcPeriod"/>
            </a:pPr>
            <a:r>
              <a:rPr lang="en-US" sz="3125" dirty="0" smtClean="0">
                <a:latin typeface="Eras Demi ITC" pitchFamily="34" charset="0"/>
              </a:rPr>
              <a:t> Healthcare</a:t>
            </a:r>
            <a:endParaRPr lang="en-US" sz="3125" dirty="0">
              <a:latin typeface="Eras Demi ITC" pitchFamily="34" charset="0"/>
            </a:endParaRPr>
          </a:p>
          <a:p>
            <a:pPr marL="1142943" lvl="2" indent="-535188" eaLnBrk="1" hangingPunct="1">
              <a:spcBef>
                <a:spcPct val="0"/>
              </a:spcBef>
              <a:buFont typeface="Calibri" pitchFamily="34" charset="0"/>
              <a:buAutoNum type="romanUcPeriod"/>
            </a:pPr>
            <a:r>
              <a:rPr lang="en-US" sz="3125" dirty="0">
                <a:latin typeface="Eras Demi ITC" pitchFamily="34" charset="0"/>
              </a:rPr>
              <a:t> </a:t>
            </a:r>
            <a:r>
              <a:rPr lang="en-US" sz="3125" dirty="0">
                <a:latin typeface="Eras Demi ITC" pitchFamily="34" charset="0"/>
              </a:rPr>
              <a:t>Environment, Climate </a:t>
            </a:r>
            <a:r>
              <a:rPr lang="en-US" sz="3125" dirty="0" smtClean="0">
                <a:latin typeface="Eras Demi ITC" pitchFamily="34" charset="0"/>
              </a:rPr>
              <a:t>&amp; Disaster Management</a:t>
            </a:r>
          </a:p>
          <a:p>
            <a:pPr marL="1142943" lvl="2" indent="-535188" eaLnBrk="1" hangingPunct="1">
              <a:spcBef>
                <a:spcPct val="0"/>
              </a:spcBef>
              <a:buFont typeface="Calibri" pitchFamily="34" charset="0"/>
              <a:buAutoNum type="romanUcPeriod"/>
            </a:pPr>
            <a:r>
              <a:rPr lang="en-US" sz="3125" dirty="0" smtClean="0">
                <a:latin typeface="Eras Demi ITC" pitchFamily="34" charset="0"/>
              </a:rPr>
              <a:t>Productivity</a:t>
            </a:r>
          </a:p>
        </p:txBody>
      </p:sp>
      <p:sp>
        <p:nvSpPr>
          <p:cNvPr id="12292" name="Flowchart: Process 5"/>
          <p:cNvSpPr>
            <a:spLocks noChangeArrowheads="1"/>
          </p:cNvSpPr>
          <p:nvPr/>
        </p:nvSpPr>
        <p:spPr bwMode="auto">
          <a:xfrm>
            <a:off x="457200" y="1016000"/>
            <a:ext cx="13716000" cy="304800"/>
          </a:xfrm>
          <a:prstGeom prst="flowChartProcess">
            <a:avLst/>
          </a:prstGeom>
          <a:solidFill>
            <a:srgbClr val="00B050"/>
          </a:solidFill>
          <a:ln w="9525" algn="ctr">
            <a:solidFill>
              <a:srgbClr val="FF0000"/>
            </a:solidFill>
            <a:round/>
            <a:headEnd/>
            <a:tailEnd/>
          </a:ln>
        </p:spPr>
        <p:txBody>
          <a:bodyPr lIns="130623" tIns="65311" rIns="130623" bIns="65311"/>
          <a:lstStyle/>
          <a:p>
            <a:pPr algn="ctr" defTabSz="1143000"/>
            <a:endParaRPr lang="en-US" sz="2250">
              <a:solidFill>
                <a:srgbClr val="FF0000"/>
              </a:solidFill>
            </a:endParaRPr>
          </a:p>
        </p:txBody>
      </p:sp>
      <p:pic>
        <p:nvPicPr>
          <p:cNvPr id="12293" name="Picture 6" descr="http://www.humanipo.com/wp-content/uploads/2013/08/shutterstock_150215555-600x600.jpg"/>
          <p:cNvPicPr>
            <a:picLocks noChangeAspect="1" noChangeArrowheads="1"/>
          </p:cNvPicPr>
          <p:nvPr/>
        </p:nvPicPr>
        <p:blipFill>
          <a:blip r:embed="rId2"/>
          <a:srcRect/>
          <a:stretch>
            <a:fillRect/>
          </a:stretch>
        </p:blipFill>
        <p:spPr bwMode="auto">
          <a:xfrm>
            <a:off x="10972800" y="4648200"/>
            <a:ext cx="2222967" cy="2190750"/>
          </a:xfrm>
          <a:prstGeom prst="rect">
            <a:avLst/>
          </a:prstGeom>
          <a:noFill/>
          <a:ln w="9525">
            <a:noFill/>
            <a:miter lim="800000"/>
            <a:headEnd/>
            <a:tailEnd/>
          </a:ln>
        </p:spPr>
      </p:pic>
    </p:spTree>
    <p:extLst>
      <p:ext uri="{BB962C8B-B14F-4D97-AF65-F5344CB8AC3E}">
        <p14:creationId xmlns:p14="http://schemas.microsoft.com/office/powerpoint/2010/main" val="1284573501"/>
      </p:ext>
    </p:extLst>
  </p:cSld>
  <p:clrMapOvr>
    <a:masterClrMapping/>
  </p:clrMapOvr>
  <p:transition>
    <p:newsfla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43000" y="0"/>
            <a:ext cx="12344400" cy="914400"/>
          </a:xfrm>
        </p:spPr>
        <p:txBody>
          <a:bodyPr/>
          <a:lstStyle/>
          <a:p>
            <a:r>
              <a:rPr lang="en-US" sz="5750" b="1" dirty="0">
                <a:latin typeface="Eras Demi ITC" pitchFamily="34" charset="0"/>
              </a:rPr>
              <a:t>Development: ICT Policy </a:t>
            </a:r>
            <a:r>
              <a:rPr lang="en-US" sz="5750" b="1" dirty="0" smtClean="0">
                <a:latin typeface="Eras Demi ITC" pitchFamily="34" charset="0"/>
              </a:rPr>
              <a:t>2018</a:t>
            </a:r>
            <a:endParaRPr lang="en-US" sz="5750" b="1" dirty="0">
              <a:latin typeface="Eras Demi ITC" pitchFamily="34" charset="0"/>
            </a:endParaRPr>
          </a:p>
        </p:txBody>
      </p:sp>
      <p:sp>
        <p:nvSpPr>
          <p:cNvPr id="12291" name="Content Placeholder 2"/>
          <p:cNvSpPr>
            <a:spLocks noGrp="1"/>
          </p:cNvSpPr>
          <p:nvPr>
            <p:ph idx="1"/>
          </p:nvPr>
        </p:nvSpPr>
        <p:spPr>
          <a:xfrm>
            <a:off x="685800" y="1422400"/>
            <a:ext cx="13144500" cy="7416800"/>
          </a:xfrm>
        </p:spPr>
        <p:style>
          <a:lnRef idx="2">
            <a:schemeClr val="accent6"/>
          </a:lnRef>
          <a:fillRef idx="1">
            <a:schemeClr val="lt1"/>
          </a:fillRef>
          <a:effectRef idx="0">
            <a:schemeClr val="accent6"/>
          </a:effectRef>
          <a:fontRef idx="minor">
            <a:schemeClr val="dk1"/>
          </a:fontRef>
        </p:style>
        <p:txBody>
          <a:bodyPr/>
          <a:lstStyle/>
          <a:p>
            <a:pPr marL="0" algn="just" eaLnBrk="1" hangingPunct="1">
              <a:spcBef>
                <a:spcPct val="0"/>
              </a:spcBef>
              <a:buNone/>
            </a:pPr>
            <a:r>
              <a:rPr lang="en-US" sz="3125" dirty="0">
                <a:latin typeface="Eras Demi ITC" pitchFamily="34" charset="0"/>
              </a:rPr>
              <a:t>In order to </a:t>
            </a:r>
            <a:r>
              <a:rPr lang="en-US" sz="3125" dirty="0" smtClean="0">
                <a:latin typeface="Eras Demi ITC" pitchFamily="34" charset="0"/>
              </a:rPr>
              <a:t>achieve the targets of </a:t>
            </a:r>
            <a:r>
              <a:rPr lang="en-US" sz="3125" dirty="0" smtClean="0">
                <a:latin typeface="Eras Demi ITC" pitchFamily="34" charset="0"/>
              </a:rPr>
              <a:t>different development plans and move to </a:t>
            </a:r>
            <a:r>
              <a:rPr lang="en-US" sz="3125" dirty="0" smtClean="0">
                <a:latin typeface="Eras Demi ITC" pitchFamily="34" charset="0"/>
              </a:rPr>
              <a:t>digital </a:t>
            </a:r>
            <a:r>
              <a:rPr lang="en-US" sz="3125" dirty="0">
                <a:latin typeface="Eras Demi ITC" pitchFamily="34" charset="0"/>
              </a:rPr>
              <a:t>Bangladesh into a reality, </a:t>
            </a:r>
            <a:r>
              <a:rPr lang="en-US" sz="3125" dirty="0" smtClean="0">
                <a:latin typeface="Eras Demi ITC" pitchFamily="34" charset="0"/>
              </a:rPr>
              <a:t>the government of Bangladesh has developed ICT policy-2018. The </a:t>
            </a:r>
            <a:r>
              <a:rPr lang="en-US" sz="3125" dirty="0">
                <a:latin typeface="Eras Demi ITC" pitchFamily="34" charset="0"/>
              </a:rPr>
              <a:t>objectives, as set out in the policy to ensure the role of ICT in national development, are to:</a:t>
            </a:r>
          </a:p>
          <a:p>
            <a:pPr marL="1142943" lvl="2" indent="-535188" eaLnBrk="1" hangingPunct="1">
              <a:spcBef>
                <a:spcPct val="0"/>
              </a:spcBef>
              <a:buFont typeface="Calibri" pitchFamily="34" charset="0"/>
              <a:buAutoNum type="romanUcPeriod"/>
            </a:pPr>
            <a:r>
              <a:rPr lang="en-US" sz="3125" dirty="0">
                <a:latin typeface="Eras Demi ITC" pitchFamily="34" charset="0"/>
              </a:rPr>
              <a:t>Digital Government, </a:t>
            </a:r>
            <a:endParaRPr lang="en-US" sz="3125" dirty="0">
              <a:latin typeface="Eras Demi ITC" pitchFamily="34" charset="0"/>
            </a:endParaRPr>
          </a:p>
          <a:p>
            <a:pPr marL="1142943" lvl="2" indent="-535188" eaLnBrk="1" hangingPunct="1">
              <a:spcBef>
                <a:spcPct val="0"/>
              </a:spcBef>
              <a:buFont typeface="Calibri" pitchFamily="34" charset="0"/>
              <a:buAutoNum type="romanUcPeriod"/>
            </a:pPr>
            <a:r>
              <a:rPr lang="en-US" sz="3125" dirty="0">
                <a:latin typeface="Eras Demi ITC" pitchFamily="34" charset="0"/>
              </a:rPr>
              <a:t>Digital Security, </a:t>
            </a:r>
            <a:endParaRPr lang="en-US" sz="3125" dirty="0">
              <a:latin typeface="Eras Demi ITC" pitchFamily="34" charset="0"/>
            </a:endParaRPr>
          </a:p>
          <a:p>
            <a:pPr marL="1142943" lvl="2" indent="-535188" eaLnBrk="1" hangingPunct="1">
              <a:spcBef>
                <a:spcPct val="0"/>
              </a:spcBef>
              <a:buFont typeface="Calibri" pitchFamily="34" charset="0"/>
              <a:buAutoNum type="romanUcPeriod"/>
            </a:pPr>
            <a:r>
              <a:rPr lang="en-GB" sz="3125" dirty="0">
                <a:latin typeface="Eras Demi ITC" pitchFamily="34" charset="0"/>
              </a:rPr>
              <a:t>Social Equity </a:t>
            </a:r>
            <a:r>
              <a:rPr lang="en-GB" sz="3125" dirty="0" smtClean="0">
                <a:latin typeface="Eras Demi ITC" pitchFamily="34" charset="0"/>
              </a:rPr>
              <a:t>and Universal </a:t>
            </a:r>
            <a:r>
              <a:rPr lang="en-GB" sz="3125" dirty="0">
                <a:latin typeface="Eras Demi ITC" pitchFamily="34" charset="0"/>
              </a:rPr>
              <a:t>Access</a:t>
            </a:r>
            <a:r>
              <a:rPr lang="en-US" sz="3125" dirty="0" smtClean="0">
                <a:latin typeface="Eras Demi ITC" pitchFamily="34" charset="0"/>
              </a:rPr>
              <a:t>,</a:t>
            </a:r>
            <a:endParaRPr lang="en-US" sz="3125" dirty="0">
              <a:latin typeface="Eras Demi ITC" pitchFamily="34" charset="0"/>
            </a:endParaRPr>
          </a:p>
          <a:p>
            <a:pPr marL="1142943" lvl="2" indent="-535188" eaLnBrk="1" hangingPunct="1">
              <a:spcBef>
                <a:spcPct val="0"/>
              </a:spcBef>
              <a:buFont typeface="Calibri" pitchFamily="34" charset="0"/>
              <a:buAutoNum type="romanUcPeriod"/>
            </a:pPr>
            <a:r>
              <a:rPr lang="en-US" sz="3125" dirty="0">
                <a:latin typeface="Eras Demi ITC" pitchFamily="34" charset="0"/>
              </a:rPr>
              <a:t>Education, Research and Innovation,</a:t>
            </a:r>
            <a:endParaRPr lang="en-US" sz="3125" dirty="0">
              <a:latin typeface="Eras Demi ITC" pitchFamily="34" charset="0"/>
            </a:endParaRPr>
          </a:p>
          <a:p>
            <a:pPr marL="1142943" lvl="2" indent="-535188" eaLnBrk="1" hangingPunct="1">
              <a:spcBef>
                <a:spcPct val="0"/>
              </a:spcBef>
              <a:buFont typeface="Calibri" pitchFamily="34" charset="0"/>
              <a:buAutoNum type="romanUcPeriod"/>
            </a:pPr>
            <a:r>
              <a:rPr lang="en-GB" sz="3125" dirty="0" smtClean="0">
                <a:latin typeface="Eras Demi ITC" pitchFamily="34" charset="0"/>
              </a:rPr>
              <a:t>Skill </a:t>
            </a:r>
            <a:r>
              <a:rPr lang="en-GB" sz="3125" dirty="0">
                <a:latin typeface="Eras Demi ITC" pitchFamily="34" charset="0"/>
              </a:rPr>
              <a:t>Development and </a:t>
            </a:r>
            <a:r>
              <a:rPr lang="en-GB" sz="3125" dirty="0" smtClean="0">
                <a:latin typeface="Eras Demi ITC" pitchFamily="34" charset="0"/>
              </a:rPr>
              <a:t>Employment Generation</a:t>
            </a:r>
            <a:r>
              <a:rPr lang="en-US" sz="3125" dirty="0" smtClean="0">
                <a:latin typeface="Eras Demi ITC" pitchFamily="34" charset="0"/>
              </a:rPr>
              <a:t>, </a:t>
            </a:r>
            <a:endParaRPr lang="en-US" sz="3125" dirty="0">
              <a:latin typeface="Eras Demi ITC" pitchFamily="34" charset="0"/>
            </a:endParaRPr>
          </a:p>
          <a:p>
            <a:pPr marL="1142943" lvl="2" indent="-535188" eaLnBrk="1" hangingPunct="1">
              <a:spcBef>
                <a:spcPct val="0"/>
              </a:spcBef>
              <a:buFont typeface="Calibri" pitchFamily="34" charset="0"/>
              <a:buAutoNum type="romanUcPeriod"/>
            </a:pPr>
            <a:r>
              <a:rPr lang="en-US" sz="3125" dirty="0">
                <a:latin typeface="Eras Demi ITC" pitchFamily="34" charset="0"/>
              </a:rPr>
              <a:t>Strengthening Domestic Capability,</a:t>
            </a:r>
            <a:endParaRPr lang="en-US" sz="3125" dirty="0">
              <a:latin typeface="Eras Demi ITC" pitchFamily="34" charset="0"/>
            </a:endParaRPr>
          </a:p>
          <a:p>
            <a:pPr marL="1142943" lvl="2" indent="-535188" eaLnBrk="1" hangingPunct="1">
              <a:spcBef>
                <a:spcPct val="0"/>
              </a:spcBef>
              <a:buFont typeface="Calibri" pitchFamily="34" charset="0"/>
              <a:buAutoNum type="romanUcPeriod"/>
            </a:pPr>
            <a:r>
              <a:rPr lang="en-US" sz="3125" dirty="0">
                <a:latin typeface="Eras Demi ITC" pitchFamily="34" charset="0"/>
              </a:rPr>
              <a:t>Environment, Climate </a:t>
            </a:r>
            <a:r>
              <a:rPr lang="en-US" sz="3125" dirty="0" smtClean="0">
                <a:latin typeface="Eras Demi ITC" pitchFamily="34" charset="0"/>
              </a:rPr>
              <a:t>&amp; Disaster </a:t>
            </a:r>
            <a:r>
              <a:rPr lang="en-US" sz="3125" dirty="0">
                <a:latin typeface="Eras Demi ITC" pitchFamily="34" charset="0"/>
              </a:rPr>
              <a:t>Management, </a:t>
            </a:r>
            <a:endParaRPr lang="en-US" sz="3125" dirty="0">
              <a:latin typeface="Eras Demi ITC" pitchFamily="34" charset="0"/>
            </a:endParaRPr>
          </a:p>
          <a:p>
            <a:pPr marL="1142943" lvl="2" indent="-535188" eaLnBrk="1" hangingPunct="1">
              <a:spcBef>
                <a:spcPct val="0"/>
              </a:spcBef>
              <a:buFont typeface="Calibri" pitchFamily="34" charset="0"/>
              <a:buAutoNum type="romanUcPeriod"/>
            </a:pPr>
            <a:r>
              <a:rPr lang="en-US" sz="3125" dirty="0">
                <a:latin typeface="Eras Demi ITC" pitchFamily="34" charset="0"/>
              </a:rPr>
              <a:t> </a:t>
            </a:r>
            <a:r>
              <a:rPr lang="en-US" sz="3125" dirty="0">
                <a:latin typeface="Eras Demi ITC" pitchFamily="34" charset="0"/>
              </a:rPr>
              <a:t>Enhancing </a:t>
            </a:r>
            <a:r>
              <a:rPr lang="en-US" sz="3125" dirty="0" smtClean="0">
                <a:latin typeface="Eras Demi ITC" pitchFamily="34" charset="0"/>
              </a:rPr>
              <a:t>Productivity.</a:t>
            </a:r>
            <a:endParaRPr lang="en-US" sz="3125" dirty="0">
              <a:latin typeface="Eras Demi ITC" pitchFamily="34" charset="0"/>
            </a:endParaRPr>
          </a:p>
        </p:txBody>
      </p:sp>
      <p:sp>
        <p:nvSpPr>
          <p:cNvPr id="12292" name="Flowchart: Process 5"/>
          <p:cNvSpPr>
            <a:spLocks noChangeArrowheads="1"/>
          </p:cNvSpPr>
          <p:nvPr/>
        </p:nvSpPr>
        <p:spPr bwMode="auto">
          <a:xfrm>
            <a:off x="457200" y="1016000"/>
            <a:ext cx="13716000" cy="304800"/>
          </a:xfrm>
          <a:prstGeom prst="flowChartProcess">
            <a:avLst/>
          </a:prstGeom>
          <a:solidFill>
            <a:srgbClr val="00B050"/>
          </a:solidFill>
          <a:ln w="9525" algn="ctr">
            <a:solidFill>
              <a:srgbClr val="FF0000"/>
            </a:solidFill>
            <a:round/>
            <a:headEnd/>
            <a:tailEnd/>
          </a:ln>
        </p:spPr>
        <p:txBody>
          <a:bodyPr lIns="130623" tIns="65311" rIns="130623" bIns="65311"/>
          <a:lstStyle/>
          <a:p>
            <a:pPr algn="ctr" defTabSz="1143000"/>
            <a:endParaRPr lang="en-US" sz="2250">
              <a:solidFill>
                <a:srgbClr val="FF0000"/>
              </a:solidFill>
            </a:endParaRPr>
          </a:p>
        </p:txBody>
      </p:sp>
      <p:pic>
        <p:nvPicPr>
          <p:cNvPr id="12293" name="Picture 6" descr="http://www.humanipo.com/wp-content/uploads/2013/08/shutterstock_150215555-600x600.jpg"/>
          <p:cNvPicPr>
            <a:picLocks noChangeAspect="1" noChangeArrowheads="1"/>
          </p:cNvPicPr>
          <p:nvPr/>
        </p:nvPicPr>
        <p:blipFill>
          <a:blip r:embed="rId2"/>
          <a:srcRect/>
          <a:stretch>
            <a:fillRect/>
          </a:stretch>
        </p:blipFill>
        <p:spPr bwMode="auto">
          <a:xfrm>
            <a:off x="11353800" y="3524250"/>
            <a:ext cx="2438400" cy="2403061"/>
          </a:xfrm>
          <a:prstGeom prst="rect">
            <a:avLst/>
          </a:prstGeom>
          <a:noFill/>
          <a:ln w="9525">
            <a:noFill/>
            <a:miter lim="800000"/>
            <a:headEnd/>
            <a:tailEnd/>
          </a:ln>
        </p:spPr>
      </p:pic>
    </p:spTree>
    <p:extLst>
      <p:ext uri="{BB962C8B-B14F-4D97-AF65-F5344CB8AC3E}">
        <p14:creationId xmlns:p14="http://schemas.microsoft.com/office/powerpoint/2010/main" val="3899552833"/>
      </p:ext>
    </p:extLst>
  </p:cSld>
  <p:clrMapOvr>
    <a:masterClrMapping/>
  </p:clrMapOvr>
  <p:transition>
    <p:newsfla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685800" y="1625600"/>
            <a:ext cx="13144500" cy="7518400"/>
          </a:xfrm>
        </p:spPr>
        <p:txBody>
          <a:bodyPr/>
          <a:lstStyle/>
          <a:p>
            <a:pPr marL="0" indent="-390053" algn="just">
              <a:spcBef>
                <a:spcPct val="0"/>
              </a:spcBef>
              <a:buFont typeface="Wingdings" pitchFamily="2" charset="2"/>
              <a:buChar char="q"/>
            </a:pPr>
            <a:r>
              <a:rPr lang="en-US" sz="2750" b="1" dirty="0">
                <a:solidFill>
                  <a:srgbClr val="7030A0"/>
                </a:solidFill>
                <a:latin typeface="Eras Demi ITC" pitchFamily="34" charset="0"/>
              </a:rPr>
              <a:t>Software Park: </a:t>
            </a:r>
            <a:r>
              <a:rPr lang="en-US" sz="2750" dirty="0">
                <a:latin typeface="Eras Demi ITC" pitchFamily="34" charset="0"/>
              </a:rPr>
              <a:t>Software Technology Park (STP) at </a:t>
            </a:r>
            <a:r>
              <a:rPr lang="en-US" sz="2750" dirty="0" err="1">
                <a:latin typeface="Eras Demi ITC" pitchFamily="34" charset="0"/>
              </a:rPr>
              <a:t>Janata</a:t>
            </a:r>
            <a:r>
              <a:rPr lang="en-US" sz="2750" dirty="0">
                <a:latin typeface="Eras Demi ITC" pitchFamily="34" charset="0"/>
              </a:rPr>
              <a:t> Tower  was established in Dhaka in 2015. </a:t>
            </a:r>
          </a:p>
          <a:p>
            <a:pPr marL="0" indent="-390053" algn="just">
              <a:spcBef>
                <a:spcPct val="0"/>
              </a:spcBef>
              <a:buFont typeface="Wingdings" pitchFamily="2" charset="2"/>
              <a:buChar char="q"/>
            </a:pPr>
            <a:r>
              <a:rPr lang="en-US" sz="2750" b="1" dirty="0">
                <a:solidFill>
                  <a:srgbClr val="7030A0"/>
                </a:solidFill>
                <a:latin typeface="Eras Demi ITC" pitchFamily="34" charset="0"/>
              </a:rPr>
              <a:t>High Tech Park: </a:t>
            </a:r>
            <a:r>
              <a:rPr lang="en-US" sz="2750" dirty="0">
                <a:latin typeface="Eras Demi ITC" pitchFamily="34" charset="0"/>
              </a:rPr>
              <a:t>Bangladesh Hi-tech Park Authority is a government agency in Bangladesh dedicated to establish, manage and operate technology business parks throughout the country. Formed in 2010, BHTPA is now implementing the projects including the </a:t>
            </a:r>
            <a:r>
              <a:rPr lang="en-US" sz="2750" dirty="0" err="1">
                <a:latin typeface="Eras Demi ITC" pitchFamily="34" charset="0"/>
              </a:rPr>
              <a:t>Kaliakoir</a:t>
            </a:r>
            <a:r>
              <a:rPr lang="en-US" sz="2750" dirty="0">
                <a:latin typeface="Eras Demi ITC" pitchFamily="34" charset="0"/>
              </a:rPr>
              <a:t> Hi-Tech Park in </a:t>
            </a:r>
            <a:r>
              <a:rPr lang="en-US" sz="2750" dirty="0" err="1">
                <a:latin typeface="Eras Demi ITC" pitchFamily="34" charset="0"/>
              </a:rPr>
              <a:t>Gazipur</a:t>
            </a:r>
            <a:r>
              <a:rPr lang="en-US" sz="2750" dirty="0">
                <a:latin typeface="Eras Demi ITC" pitchFamily="34" charset="0"/>
              </a:rPr>
              <a:t> District and </a:t>
            </a:r>
            <a:r>
              <a:rPr lang="en-US" sz="2750" dirty="0" err="1">
                <a:latin typeface="Eras Demi ITC" pitchFamily="34" charset="0"/>
              </a:rPr>
              <a:t>Jessore</a:t>
            </a:r>
            <a:r>
              <a:rPr lang="en-US" sz="2750" dirty="0">
                <a:latin typeface="Eras Demi ITC" pitchFamily="34" charset="0"/>
              </a:rPr>
              <a:t> Software Technology Park. Planned projects include </a:t>
            </a:r>
            <a:r>
              <a:rPr lang="en-US" sz="2750" dirty="0" err="1">
                <a:latin typeface="Eras Demi ITC" pitchFamily="34" charset="0"/>
              </a:rPr>
              <a:t>Mohakhali</a:t>
            </a:r>
            <a:r>
              <a:rPr lang="en-US" sz="2750" dirty="0">
                <a:latin typeface="Eras Demi ITC" pitchFamily="34" charset="0"/>
              </a:rPr>
              <a:t> IT Village in Dhaka, </a:t>
            </a:r>
            <a:r>
              <a:rPr lang="en-US" sz="2750" dirty="0" err="1">
                <a:latin typeface="Eras Demi ITC" pitchFamily="34" charset="0"/>
              </a:rPr>
              <a:t>Barendra</a:t>
            </a:r>
            <a:r>
              <a:rPr lang="en-US" sz="2750" dirty="0">
                <a:latin typeface="Eras Demi ITC" pitchFamily="34" charset="0"/>
              </a:rPr>
              <a:t> Silicon City in </a:t>
            </a:r>
            <a:r>
              <a:rPr lang="en-US" sz="2750" dirty="0" err="1">
                <a:latin typeface="Eras Demi ITC" pitchFamily="34" charset="0"/>
              </a:rPr>
              <a:t>Paba</a:t>
            </a:r>
            <a:r>
              <a:rPr lang="en-US" sz="2750" dirty="0">
                <a:latin typeface="Eras Demi ITC" pitchFamily="34" charset="0"/>
              </a:rPr>
              <a:t> </a:t>
            </a:r>
            <a:r>
              <a:rPr lang="en-US" sz="2750" dirty="0" err="1">
                <a:latin typeface="Eras Demi ITC" pitchFamily="34" charset="0"/>
              </a:rPr>
              <a:t>Upazila</a:t>
            </a:r>
            <a:r>
              <a:rPr lang="en-US" sz="2750" dirty="0">
                <a:latin typeface="Eras Demi ITC" pitchFamily="34" charset="0"/>
              </a:rPr>
              <a:t> of </a:t>
            </a:r>
            <a:r>
              <a:rPr lang="en-US" sz="2750" dirty="0" err="1">
                <a:latin typeface="Eras Demi ITC" pitchFamily="34" charset="0"/>
              </a:rPr>
              <a:t>Rajshahi</a:t>
            </a:r>
            <a:r>
              <a:rPr lang="en-US" sz="2750" dirty="0">
                <a:latin typeface="Eras Demi ITC" pitchFamily="34" charset="0"/>
              </a:rPr>
              <a:t> District, and </a:t>
            </a:r>
            <a:r>
              <a:rPr lang="en-US" sz="2750" dirty="0" err="1">
                <a:latin typeface="Eras Demi ITC" pitchFamily="34" charset="0"/>
              </a:rPr>
              <a:t>Sylhet</a:t>
            </a:r>
            <a:r>
              <a:rPr lang="en-US" sz="2750" dirty="0">
                <a:latin typeface="Eras Demi ITC" pitchFamily="34" charset="0"/>
              </a:rPr>
              <a:t> Electronic City in </a:t>
            </a:r>
            <a:r>
              <a:rPr lang="en-US" sz="2750" dirty="0" err="1">
                <a:latin typeface="Eras Demi ITC" pitchFamily="34" charset="0"/>
              </a:rPr>
              <a:t>Companiganj</a:t>
            </a:r>
            <a:r>
              <a:rPr lang="en-US" sz="2750" dirty="0">
                <a:latin typeface="Eras Demi ITC" pitchFamily="34" charset="0"/>
              </a:rPr>
              <a:t> </a:t>
            </a:r>
            <a:r>
              <a:rPr lang="en-US" sz="2750" dirty="0" err="1">
                <a:latin typeface="Eras Demi ITC" pitchFamily="34" charset="0"/>
              </a:rPr>
              <a:t>Upazila</a:t>
            </a:r>
            <a:r>
              <a:rPr lang="en-US" sz="2750" dirty="0">
                <a:latin typeface="Eras Demi ITC" pitchFamily="34" charset="0"/>
              </a:rPr>
              <a:t>, </a:t>
            </a:r>
            <a:r>
              <a:rPr lang="en-US" sz="2750" dirty="0" err="1">
                <a:latin typeface="Eras Demi ITC" pitchFamily="34" charset="0"/>
              </a:rPr>
              <a:t>Sylhet</a:t>
            </a:r>
            <a:r>
              <a:rPr lang="en-US" sz="2750" dirty="0">
                <a:latin typeface="Eras Demi ITC" pitchFamily="34" charset="0"/>
              </a:rPr>
              <a:t>. BHTPA is also approving private hi-tech park to implemented by private companies. Thus far, 39 hi-tech parks have been under constructions and approved for construction by BHTPA in different regions in Bangladesh.</a:t>
            </a:r>
          </a:p>
          <a:p>
            <a:pPr marL="0" indent="-390053" algn="just">
              <a:spcBef>
                <a:spcPct val="0"/>
              </a:spcBef>
              <a:buFont typeface="Wingdings" pitchFamily="2" charset="2"/>
              <a:buChar char="q"/>
            </a:pPr>
            <a:endParaRPr lang="en-US" sz="2750" dirty="0">
              <a:latin typeface="Eras Demi ITC" pitchFamily="34" charset="0"/>
            </a:endParaRPr>
          </a:p>
          <a:p>
            <a:pPr marL="0" indent="-390053" algn="just">
              <a:spcBef>
                <a:spcPct val="0"/>
              </a:spcBef>
              <a:buFont typeface="Wingdings" pitchFamily="2" charset="2"/>
              <a:buChar char="q"/>
            </a:pPr>
            <a:r>
              <a:rPr lang="en-US" sz="2750" b="1" dirty="0">
                <a:solidFill>
                  <a:srgbClr val="7030A0"/>
                </a:solidFill>
                <a:latin typeface="Eras Demi ITC" pitchFamily="34" charset="0"/>
              </a:rPr>
              <a:t>A2I Project: </a:t>
            </a:r>
            <a:r>
              <a:rPr lang="en-US" sz="2750" dirty="0">
                <a:latin typeface="Eras Demi ITC" pitchFamily="34" charset="0"/>
              </a:rPr>
              <a:t>Aspire to Innovate (a2i) of the ICT Division supported by UNDP, a special program of the government’s Digital Bangladesh agenda, is a key driver of the nation’s goal of becoming a developed country by 2041 and in achieving the 2030 Sustainable Development Goals.</a:t>
            </a:r>
          </a:p>
        </p:txBody>
      </p:sp>
      <p:sp>
        <p:nvSpPr>
          <p:cNvPr id="8195" name="Title 1"/>
          <p:cNvSpPr>
            <a:spLocks noGrp="1"/>
          </p:cNvSpPr>
          <p:nvPr>
            <p:ph type="title"/>
          </p:nvPr>
        </p:nvSpPr>
        <p:spPr>
          <a:xfrm>
            <a:off x="457200" y="101600"/>
            <a:ext cx="13716000" cy="853018"/>
          </a:xfrm>
        </p:spPr>
        <p:txBody>
          <a:bodyPr/>
          <a:lstStyle/>
          <a:p>
            <a:r>
              <a:rPr lang="en-US" sz="5875" b="1" dirty="0">
                <a:latin typeface="Eras Demi ITC" pitchFamily="34" charset="0"/>
              </a:rPr>
              <a:t>Development of ICT Sector </a:t>
            </a:r>
          </a:p>
        </p:txBody>
      </p:sp>
      <p:sp>
        <p:nvSpPr>
          <p:cNvPr id="8196" name="Flowchart: Process 4"/>
          <p:cNvSpPr>
            <a:spLocks noChangeArrowheads="1"/>
          </p:cNvSpPr>
          <p:nvPr/>
        </p:nvSpPr>
        <p:spPr bwMode="auto">
          <a:xfrm>
            <a:off x="457200" y="1117600"/>
            <a:ext cx="13716000" cy="304800"/>
          </a:xfrm>
          <a:prstGeom prst="flowChartProcess">
            <a:avLst/>
          </a:prstGeom>
          <a:solidFill>
            <a:srgbClr val="00B050"/>
          </a:solidFill>
          <a:ln w="9525" algn="ctr">
            <a:solidFill>
              <a:srgbClr val="FF0000"/>
            </a:solidFill>
            <a:round/>
            <a:headEnd/>
            <a:tailEnd/>
          </a:ln>
        </p:spPr>
        <p:txBody>
          <a:bodyPr lIns="130623" tIns="65311" rIns="130623" bIns="65311"/>
          <a:lstStyle/>
          <a:p>
            <a:pPr algn="ctr" defTabSz="1143000"/>
            <a:endParaRPr lang="en-US" sz="2250">
              <a:solidFill>
                <a:srgbClr val="FF0000"/>
              </a:solidFill>
            </a:endParaRPr>
          </a:p>
        </p:txBody>
      </p:sp>
    </p:spTree>
  </p:cSld>
  <p:clrMapOvr>
    <a:masterClrMapping/>
  </p:clrMapOvr>
  <p:transition>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731838" y="366713"/>
            <a:ext cx="13166725" cy="954087"/>
          </a:xfrm>
        </p:spPr>
        <p:txBody>
          <a:bodyPr/>
          <a:lstStyle/>
          <a:p>
            <a:pPr eaLnBrk="1" hangingPunct="1"/>
            <a:r>
              <a:rPr lang="en-US" sz="4400" b="1" dirty="0">
                <a:solidFill>
                  <a:srgbClr val="7030A0"/>
                </a:solidFill>
                <a:latin typeface="Eras Bold ITC" pitchFamily="34" charset="0"/>
              </a:rPr>
              <a:t>Telecommunication Industry</a:t>
            </a:r>
          </a:p>
        </p:txBody>
      </p:sp>
      <p:sp>
        <p:nvSpPr>
          <p:cNvPr id="60420" name="Flowchart: Process 4"/>
          <p:cNvSpPr>
            <a:spLocks noChangeArrowheads="1"/>
          </p:cNvSpPr>
          <p:nvPr/>
        </p:nvSpPr>
        <p:spPr bwMode="auto">
          <a:xfrm>
            <a:off x="0" y="14224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0421" name="Content Placeholder 2"/>
          <p:cNvSpPr txBox="1">
            <a:spLocks/>
          </p:cNvSpPr>
          <p:nvPr/>
        </p:nvSpPr>
        <p:spPr bwMode="auto">
          <a:xfrm>
            <a:off x="365125" y="1930400"/>
            <a:ext cx="13900150" cy="2032000"/>
          </a:xfrm>
          <a:prstGeom prst="rect">
            <a:avLst/>
          </a:prstGeom>
          <a:noFill/>
          <a:ln w="9525">
            <a:noFill/>
            <a:miter lim="800000"/>
            <a:headEnd/>
            <a:tailEnd/>
          </a:ln>
        </p:spPr>
        <p:txBody>
          <a:bodyPr lIns="135852" tIns="67926" rIns="135852" bIns="67926"/>
          <a:lstStyle/>
          <a:p>
            <a:r>
              <a:rPr lang="en-US" sz="3200" dirty="0">
                <a:latin typeface="Eras Demi ITC" pitchFamily="34" charset="0"/>
              </a:rPr>
              <a:t>The total number of Mobile Phone subscribers has reached 161.772 Million at the end of June, 2019. The Mobile Phone subscribers are shown below:</a:t>
            </a:r>
          </a:p>
        </p:txBody>
      </p:sp>
      <p:graphicFrame>
        <p:nvGraphicFramePr>
          <p:cNvPr id="7" name="Table 6"/>
          <p:cNvGraphicFramePr>
            <a:graphicFrameLocks noGrp="1"/>
          </p:cNvGraphicFramePr>
          <p:nvPr/>
        </p:nvGraphicFramePr>
        <p:xfrm>
          <a:off x="533400" y="3581401"/>
          <a:ext cx="13563600" cy="4282582"/>
        </p:xfrm>
        <a:graphic>
          <a:graphicData uri="http://schemas.openxmlformats.org/drawingml/2006/table">
            <a:tbl>
              <a:tblPr/>
              <a:tblGrid>
                <a:gridCol w="6016906">
                  <a:extLst>
                    <a:ext uri="{9D8B030D-6E8A-4147-A177-3AD203B41FA5}">
                      <a16:colId xmlns:a16="http://schemas.microsoft.com/office/drawing/2014/main" xmlns="" val="20000"/>
                    </a:ext>
                  </a:extLst>
                </a:gridCol>
                <a:gridCol w="7546694">
                  <a:extLst>
                    <a:ext uri="{9D8B030D-6E8A-4147-A177-3AD203B41FA5}">
                      <a16:colId xmlns:a16="http://schemas.microsoft.com/office/drawing/2014/main" xmlns="" val="20001"/>
                    </a:ext>
                  </a:extLst>
                </a:gridCol>
              </a:tblGrid>
              <a:tr h="581789">
                <a:tc>
                  <a:txBody>
                    <a:bodyPr/>
                    <a:lstStyle/>
                    <a:p>
                      <a:pPr marL="0" marR="0" algn="l">
                        <a:lnSpc>
                          <a:spcPct val="115000"/>
                        </a:lnSpc>
                        <a:spcBef>
                          <a:spcPts val="0"/>
                        </a:spcBef>
                        <a:spcAft>
                          <a:spcPts val="0"/>
                        </a:spcAft>
                      </a:pPr>
                      <a:r>
                        <a:rPr lang="en-US" sz="2800" b="1" dirty="0">
                          <a:latin typeface="Eras Demi ITC"/>
                          <a:ea typeface="Times New Roman"/>
                          <a:cs typeface="Helvetica"/>
                        </a:rPr>
                        <a:t>OPERATOR</a:t>
                      </a:r>
                      <a:endParaRPr lang="en-US" sz="2800" dirty="0">
                        <a:latin typeface="Calibri"/>
                        <a:ea typeface="Calibri"/>
                        <a:cs typeface="Times New Roman"/>
                      </a:endParaRPr>
                    </a:p>
                  </a:txBody>
                  <a:tcPr marL="114300" marR="114300" marT="76200" marB="76200"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69AC5A"/>
                    </a:solidFill>
                  </a:tcPr>
                </a:tc>
                <a:tc>
                  <a:txBody>
                    <a:bodyPr/>
                    <a:lstStyle/>
                    <a:p>
                      <a:pPr marL="0" marR="0" algn="ctr">
                        <a:lnSpc>
                          <a:spcPct val="115000"/>
                        </a:lnSpc>
                        <a:spcBef>
                          <a:spcPts val="0"/>
                        </a:spcBef>
                        <a:spcAft>
                          <a:spcPts val="0"/>
                        </a:spcAft>
                      </a:pPr>
                      <a:r>
                        <a:rPr lang="en-US" sz="2800" b="1">
                          <a:latin typeface="Eras Demi ITC"/>
                          <a:ea typeface="Times New Roman"/>
                          <a:cs typeface="Helvetica"/>
                        </a:rPr>
                        <a:t>SUBSCRIBER (IN MILLIONS)</a:t>
                      </a:r>
                      <a:endParaRPr lang="en-US" sz="2800">
                        <a:latin typeface="Calibri"/>
                        <a:ea typeface="Calibri"/>
                        <a:cs typeface="Times New Roman"/>
                      </a:endParaRPr>
                    </a:p>
                  </a:txBody>
                  <a:tcPr marL="114300" marR="114300" marT="76200" marB="76200"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69AC5A"/>
                    </a:solidFill>
                  </a:tcPr>
                </a:tc>
                <a:extLst>
                  <a:ext uri="{0D108BD9-81ED-4DB2-BD59-A6C34878D82A}">
                    <a16:rowId xmlns:a16="http://schemas.microsoft.com/office/drawing/2014/main" xmlns="" val="10000"/>
                  </a:ext>
                </a:extLst>
              </a:tr>
              <a:tr h="527579">
                <a:tc>
                  <a:txBody>
                    <a:bodyPr/>
                    <a:lstStyle/>
                    <a:p>
                      <a:pPr marL="0" marR="0" algn="l">
                        <a:lnSpc>
                          <a:spcPct val="115000"/>
                        </a:lnSpc>
                        <a:spcBef>
                          <a:spcPts val="0"/>
                        </a:spcBef>
                        <a:spcAft>
                          <a:spcPts val="750"/>
                        </a:spcAft>
                      </a:pPr>
                      <a:r>
                        <a:rPr lang="en-US" sz="2800" dirty="0" err="1">
                          <a:latin typeface="Eras Demi ITC"/>
                          <a:ea typeface="Times New Roman"/>
                          <a:cs typeface="Helvetica"/>
                        </a:rPr>
                        <a:t>Grameen</a:t>
                      </a:r>
                      <a:r>
                        <a:rPr lang="en-US" sz="2800" dirty="0">
                          <a:latin typeface="Eras Demi ITC"/>
                          <a:ea typeface="Times New Roman"/>
                          <a:cs typeface="Helvetica"/>
                        </a:rPr>
                        <a:t> Phone Ltd. (GP)</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ct val="115000"/>
                        </a:lnSpc>
                        <a:spcBef>
                          <a:spcPts val="0"/>
                        </a:spcBef>
                        <a:spcAft>
                          <a:spcPts val="750"/>
                        </a:spcAft>
                      </a:pPr>
                      <a:r>
                        <a:rPr lang="en-US" sz="2800" dirty="0">
                          <a:latin typeface="Eras Demi ITC"/>
                          <a:ea typeface="Times New Roman"/>
                          <a:cs typeface="Helvetica"/>
                        </a:rPr>
                        <a:t>75.330</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xmlns="" val="10001"/>
                  </a:ext>
                </a:extLst>
              </a:tr>
              <a:tr h="527579">
                <a:tc>
                  <a:txBody>
                    <a:bodyPr/>
                    <a:lstStyle/>
                    <a:p>
                      <a:pPr marL="0" marR="0" algn="l">
                        <a:lnSpc>
                          <a:spcPct val="115000"/>
                        </a:lnSpc>
                        <a:spcBef>
                          <a:spcPts val="0"/>
                        </a:spcBef>
                        <a:spcAft>
                          <a:spcPts val="0"/>
                        </a:spcAft>
                      </a:pPr>
                      <a:r>
                        <a:rPr lang="en-US" sz="2800" dirty="0" err="1">
                          <a:latin typeface="Eras Demi ITC"/>
                          <a:ea typeface="Times New Roman"/>
                          <a:cs typeface="Helvetica"/>
                        </a:rPr>
                        <a:t>Robi</a:t>
                      </a:r>
                      <a:r>
                        <a:rPr lang="en-US" sz="2800" dirty="0">
                          <a:latin typeface="Eras Demi ITC"/>
                          <a:ea typeface="Times New Roman"/>
                          <a:cs typeface="Helvetica"/>
                        </a:rPr>
                        <a:t> </a:t>
                      </a:r>
                      <a:r>
                        <a:rPr lang="en-US" sz="2800" dirty="0" err="1">
                          <a:latin typeface="Eras Demi ITC"/>
                          <a:ea typeface="Times New Roman"/>
                          <a:cs typeface="Helvetica"/>
                        </a:rPr>
                        <a:t>Axiata</a:t>
                      </a:r>
                      <a:r>
                        <a:rPr lang="en-US" sz="2800" dirty="0">
                          <a:latin typeface="Eras Demi ITC"/>
                          <a:ea typeface="Times New Roman"/>
                          <a:cs typeface="Helvetica"/>
                        </a:rPr>
                        <a:t> Limited (</a:t>
                      </a:r>
                      <a:r>
                        <a:rPr lang="en-US" sz="2800" dirty="0" err="1">
                          <a:latin typeface="Eras Demi ITC"/>
                          <a:ea typeface="Times New Roman"/>
                          <a:cs typeface="Helvetica"/>
                        </a:rPr>
                        <a:t>Robi</a:t>
                      </a:r>
                      <a:r>
                        <a:rPr lang="en-US" sz="2800" dirty="0">
                          <a:latin typeface="Eras Demi ITC"/>
                          <a:ea typeface="Times New Roman"/>
                          <a:cs typeface="Helvetica"/>
                        </a:rPr>
                        <a:t>)</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ct val="115000"/>
                        </a:lnSpc>
                        <a:spcBef>
                          <a:spcPts val="0"/>
                        </a:spcBef>
                        <a:spcAft>
                          <a:spcPts val="750"/>
                        </a:spcAft>
                      </a:pPr>
                      <a:r>
                        <a:rPr lang="en-US" sz="2800" dirty="0">
                          <a:latin typeface="Eras Demi ITC"/>
                          <a:ea typeface="Times New Roman"/>
                          <a:cs typeface="Helvetica"/>
                        </a:rPr>
                        <a:t>47.939</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xmlns="" val="10002"/>
                  </a:ext>
                </a:extLst>
              </a:tr>
              <a:tr h="993058">
                <a:tc>
                  <a:txBody>
                    <a:bodyPr/>
                    <a:lstStyle/>
                    <a:p>
                      <a:pPr marL="0" marR="0" algn="l">
                        <a:lnSpc>
                          <a:spcPct val="115000"/>
                        </a:lnSpc>
                        <a:spcBef>
                          <a:spcPts val="0"/>
                        </a:spcBef>
                        <a:spcAft>
                          <a:spcPts val="0"/>
                        </a:spcAft>
                      </a:pPr>
                      <a:r>
                        <a:rPr lang="en-US" sz="2800" dirty="0" err="1">
                          <a:latin typeface="Eras Demi ITC"/>
                          <a:ea typeface="Times New Roman"/>
                          <a:cs typeface="Helvetica"/>
                        </a:rPr>
                        <a:t>Banglalink</a:t>
                      </a:r>
                      <a:r>
                        <a:rPr lang="en-US" sz="2800" dirty="0">
                          <a:latin typeface="Eras Demi ITC"/>
                          <a:ea typeface="Times New Roman"/>
                          <a:cs typeface="Helvetica"/>
                        </a:rPr>
                        <a:t> Digital Communications Limited</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ct val="115000"/>
                        </a:lnSpc>
                        <a:spcBef>
                          <a:spcPts val="0"/>
                        </a:spcBef>
                        <a:spcAft>
                          <a:spcPts val="750"/>
                        </a:spcAft>
                      </a:pPr>
                      <a:r>
                        <a:rPr lang="en-US" sz="2800" dirty="0">
                          <a:latin typeface="Eras Demi ITC"/>
                          <a:ea typeface="Times New Roman"/>
                          <a:cs typeface="Helvetica"/>
                        </a:rPr>
                        <a:t>34.667</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xmlns="" val="10003"/>
                  </a:ext>
                </a:extLst>
              </a:tr>
              <a:tr h="804814">
                <a:tc>
                  <a:txBody>
                    <a:bodyPr/>
                    <a:lstStyle/>
                    <a:p>
                      <a:pPr marL="0" marR="0" algn="l">
                        <a:lnSpc>
                          <a:spcPct val="115000"/>
                        </a:lnSpc>
                        <a:spcBef>
                          <a:spcPts val="0"/>
                        </a:spcBef>
                        <a:spcAft>
                          <a:spcPts val="750"/>
                        </a:spcAft>
                      </a:pPr>
                      <a:r>
                        <a:rPr lang="en-US" sz="2800">
                          <a:latin typeface="Eras Demi ITC"/>
                          <a:ea typeface="Times New Roman"/>
                          <a:cs typeface="Helvetica"/>
                        </a:rPr>
                        <a:t>Teletalk Bangladesh Ltd. (Teletalk)</a:t>
                      </a:r>
                      <a:endParaRPr lang="en-US" sz="28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ct val="115000"/>
                        </a:lnSpc>
                        <a:spcBef>
                          <a:spcPts val="0"/>
                        </a:spcBef>
                        <a:spcAft>
                          <a:spcPts val="750"/>
                        </a:spcAft>
                      </a:pPr>
                      <a:r>
                        <a:rPr lang="en-US" sz="2800" dirty="0">
                          <a:latin typeface="Eras Demi ITC"/>
                          <a:ea typeface="Times New Roman"/>
                          <a:cs typeface="Helvetica"/>
                        </a:rPr>
                        <a:t>3.836</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xmlns="" val="10004"/>
                  </a:ext>
                </a:extLst>
              </a:tr>
              <a:tr h="527579">
                <a:tc>
                  <a:txBody>
                    <a:bodyPr/>
                    <a:lstStyle/>
                    <a:p>
                      <a:pPr marL="0" marR="0" algn="l">
                        <a:lnSpc>
                          <a:spcPct val="115000"/>
                        </a:lnSpc>
                        <a:spcBef>
                          <a:spcPts val="0"/>
                        </a:spcBef>
                        <a:spcAft>
                          <a:spcPts val="0"/>
                        </a:spcAft>
                      </a:pPr>
                      <a:r>
                        <a:rPr lang="en-US" sz="2800" b="1" dirty="0">
                          <a:latin typeface="Eras Demi ITC"/>
                          <a:ea typeface="Times New Roman"/>
                          <a:cs typeface="Helvetica"/>
                        </a:rPr>
                        <a:t>Total</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ct val="115000"/>
                        </a:lnSpc>
                        <a:spcBef>
                          <a:spcPts val="0"/>
                        </a:spcBef>
                        <a:spcAft>
                          <a:spcPts val="0"/>
                        </a:spcAft>
                      </a:pPr>
                      <a:r>
                        <a:rPr lang="en-US" sz="2800" b="1" dirty="0">
                          <a:latin typeface="Eras Demi ITC"/>
                          <a:ea typeface="Times New Roman"/>
                          <a:cs typeface="Helvetica"/>
                        </a:rPr>
                        <a:t>161.772</a:t>
                      </a:r>
                      <a:endParaRPr lang="en-US" sz="28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xmlns="" val="10005"/>
                  </a:ext>
                </a:extLst>
              </a:tr>
            </a:tbl>
          </a:graphicData>
        </a:graphic>
      </p:graphicFrame>
      <p:sp>
        <p:nvSpPr>
          <p:cNvPr id="8" name="Rectangle 7"/>
          <p:cNvSpPr/>
          <p:nvPr/>
        </p:nvSpPr>
        <p:spPr>
          <a:xfrm>
            <a:off x="838200" y="7848600"/>
            <a:ext cx="12954000" cy="461665"/>
          </a:xfrm>
          <a:prstGeom prst="rect">
            <a:avLst/>
          </a:prstGeom>
        </p:spPr>
        <p:txBody>
          <a:bodyPr wrap="square">
            <a:spAutoFit/>
          </a:bodyPr>
          <a:lstStyle/>
          <a:p>
            <a:r>
              <a:rPr lang="en-US" sz="2400" b="1" u="sng" dirty="0">
                <a:latin typeface="Eras Demi ITC" pitchFamily="34" charset="0"/>
                <a:hlinkClick r:id="rId2"/>
              </a:rPr>
              <a:t>http://www.btrc.gov.bd/content/mobile-phone-subscribers-bangladesh-june-2019</a:t>
            </a:r>
            <a:endParaRPr lang="en-US" sz="2400" b="1" u="sng" dirty="0">
              <a:latin typeface="Eras Demi ITC" pitchFamily="34" charset="0"/>
            </a:endParaRPr>
          </a:p>
        </p:txBody>
      </p:sp>
    </p:spTree>
  </p:cSld>
  <p:clrMapOvr>
    <a:masterClrMapping/>
  </p:clrMapOvr>
  <p:transition>
    <p:newsfla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731838" y="366713"/>
            <a:ext cx="13166725" cy="954087"/>
          </a:xfrm>
        </p:spPr>
        <p:txBody>
          <a:bodyPr/>
          <a:lstStyle/>
          <a:p>
            <a:pPr eaLnBrk="1" hangingPunct="1"/>
            <a:r>
              <a:rPr lang="en-US" sz="4400" b="1" dirty="0">
                <a:solidFill>
                  <a:srgbClr val="7030A0"/>
                </a:solidFill>
                <a:latin typeface="Eras Bold ITC" pitchFamily="34" charset="0"/>
              </a:rPr>
              <a:t>Telecommunication Industry</a:t>
            </a:r>
          </a:p>
        </p:txBody>
      </p:sp>
      <p:sp>
        <p:nvSpPr>
          <p:cNvPr id="60420" name="Flowchart: Process 4"/>
          <p:cNvSpPr>
            <a:spLocks noChangeArrowheads="1"/>
          </p:cNvSpPr>
          <p:nvPr/>
        </p:nvSpPr>
        <p:spPr bwMode="auto">
          <a:xfrm>
            <a:off x="0" y="14224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0421" name="Content Placeholder 2"/>
          <p:cNvSpPr txBox="1">
            <a:spLocks/>
          </p:cNvSpPr>
          <p:nvPr/>
        </p:nvSpPr>
        <p:spPr bwMode="auto">
          <a:xfrm>
            <a:off x="365125" y="1930400"/>
            <a:ext cx="13900150" cy="1346200"/>
          </a:xfrm>
          <a:prstGeom prst="rect">
            <a:avLst/>
          </a:prstGeom>
          <a:noFill/>
          <a:ln w="9525">
            <a:noFill/>
            <a:miter lim="800000"/>
            <a:headEnd/>
            <a:tailEnd/>
          </a:ln>
        </p:spPr>
        <p:txBody>
          <a:bodyPr lIns="135852" tIns="67926" rIns="135852" bIns="67926"/>
          <a:lstStyle/>
          <a:p>
            <a:r>
              <a:rPr lang="en-US" sz="3200" dirty="0">
                <a:latin typeface="Eras Demi ITC" pitchFamily="34" charset="0"/>
              </a:rPr>
              <a:t>The total number of Internet Subscribers has reached </a:t>
            </a:r>
            <a:r>
              <a:rPr lang="en-US" sz="3200" b="1" dirty="0">
                <a:latin typeface="Eras Demi ITC" pitchFamily="34" charset="0"/>
              </a:rPr>
              <a:t>96.199</a:t>
            </a:r>
            <a:r>
              <a:rPr lang="en-US" sz="3200" dirty="0">
                <a:latin typeface="Eras Demi ITC" pitchFamily="34" charset="0"/>
              </a:rPr>
              <a:t> Million at the end of June, 2019. The Internet subscribers are shown below:</a:t>
            </a:r>
          </a:p>
        </p:txBody>
      </p:sp>
      <p:sp>
        <p:nvSpPr>
          <p:cNvPr id="8" name="Rectangle 7"/>
          <p:cNvSpPr/>
          <p:nvPr/>
        </p:nvSpPr>
        <p:spPr>
          <a:xfrm>
            <a:off x="838200" y="7848600"/>
            <a:ext cx="12954000" cy="461665"/>
          </a:xfrm>
          <a:prstGeom prst="rect">
            <a:avLst/>
          </a:prstGeom>
        </p:spPr>
        <p:txBody>
          <a:bodyPr wrap="square">
            <a:spAutoFit/>
          </a:bodyPr>
          <a:lstStyle/>
          <a:p>
            <a:r>
              <a:rPr lang="en-US" sz="2400" b="1" dirty="0">
                <a:latin typeface="Eras Demi ITC" pitchFamily="34" charset="0"/>
                <a:hlinkClick r:id="rId2"/>
              </a:rPr>
              <a:t>http://www.btrc.gov.bd/content/internet-subscribers-bangladesh-june-2019</a:t>
            </a:r>
            <a:endParaRPr lang="en-US" sz="2400" b="1" u="sng" dirty="0">
              <a:latin typeface="Eras Demi ITC" pitchFamily="34" charset="0"/>
            </a:endParaRPr>
          </a:p>
        </p:txBody>
      </p:sp>
      <p:graphicFrame>
        <p:nvGraphicFramePr>
          <p:cNvPr id="9" name="Table 8"/>
          <p:cNvGraphicFramePr>
            <a:graphicFrameLocks noGrp="1"/>
          </p:cNvGraphicFramePr>
          <p:nvPr/>
        </p:nvGraphicFramePr>
        <p:xfrm>
          <a:off x="838200" y="3352798"/>
          <a:ext cx="12573000" cy="4343403"/>
        </p:xfrm>
        <a:graphic>
          <a:graphicData uri="http://schemas.openxmlformats.org/drawingml/2006/table">
            <a:tbl>
              <a:tblPr/>
              <a:tblGrid>
                <a:gridCol w="5343525">
                  <a:extLst>
                    <a:ext uri="{9D8B030D-6E8A-4147-A177-3AD203B41FA5}">
                      <a16:colId xmlns:a16="http://schemas.microsoft.com/office/drawing/2014/main" xmlns="" val="20000"/>
                    </a:ext>
                  </a:extLst>
                </a:gridCol>
                <a:gridCol w="7229475">
                  <a:extLst>
                    <a:ext uri="{9D8B030D-6E8A-4147-A177-3AD203B41FA5}">
                      <a16:colId xmlns:a16="http://schemas.microsoft.com/office/drawing/2014/main" xmlns="" val="20001"/>
                    </a:ext>
                  </a:extLst>
                </a:gridCol>
              </a:tblGrid>
              <a:tr h="1002323">
                <a:tc>
                  <a:txBody>
                    <a:bodyPr/>
                    <a:lstStyle/>
                    <a:p>
                      <a:pPr marL="0" marR="0">
                        <a:lnSpc>
                          <a:spcPts val="1500"/>
                        </a:lnSpc>
                        <a:spcBef>
                          <a:spcPts val="0"/>
                        </a:spcBef>
                        <a:spcAft>
                          <a:spcPts val="0"/>
                        </a:spcAft>
                      </a:pPr>
                      <a:r>
                        <a:rPr lang="en-US" sz="3200" b="1">
                          <a:latin typeface="Eras Demi ITC"/>
                          <a:ea typeface="Times New Roman"/>
                          <a:cs typeface="Helvetica"/>
                        </a:rPr>
                        <a:t>OPERATOR</a:t>
                      </a:r>
                      <a:endParaRPr lang="en-US" sz="3200">
                        <a:latin typeface="Calibri"/>
                        <a:ea typeface="Calibri"/>
                        <a:cs typeface="Times New Roman"/>
                      </a:endParaRPr>
                    </a:p>
                  </a:txBody>
                  <a:tcPr marL="114300" marR="114300" marT="76200" marB="76200"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69AC5A"/>
                    </a:solidFill>
                  </a:tcPr>
                </a:tc>
                <a:tc>
                  <a:txBody>
                    <a:bodyPr/>
                    <a:lstStyle/>
                    <a:p>
                      <a:pPr marL="0" marR="0" algn="ctr">
                        <a:lnSpc>
                          <a:spcPts val="1500"/>
                        </a:lnSpc>
                        <a:spcBef>
                          <a:spcPts val="0"/>
                        </a:spcBef>
                        <a:spcAft>
                          <a:spcPts val="0"/>
                        </a:spcAft>
                      </a:pPr>
                      <a:r>
                        <a:rPr lang="en-US" sz="3200" b="1">
                          <a:latin typeface="Eras Demi ITC"/>
                          <a:ea typeface="Times New Roman"/>
                          <a:cs typeface="Helvetica"/>
                        </a:rPr>
                        <a:t>SUBSCRIBER (Million)</a:t>
                      </a:r>
                      <a:endParaRPr lang="en-US" sz="3200">
                        <a:latin typeface="Calibri"/>
                        <a:ea typeface="Calibri"/>
                        <a:cs typeface="Times New Roman"/>
                      </a:endParaRPr>
                    </a:p>
                  </a:txBody>
                  <a:tcPr marL="114300" marR="114300" marT="76200" marB="76200"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69AC5A"/>
                    </a:solidFill>
                  </a:tcPr>
                </a:tc>
                <a:extLst>
                  <a:ext uri="{0D108BD9-81ED-4DB2-BD59-A6C34878D82A}">
                    <a16:rowId xmlns:a16="http://schemas.microsoft.com/office/drawing/2014/main" xmlns="" val="10000"/>
                  </a:ext>
                </a:extLst>
              </a:tr>
              <a:tr h="835270">
                <a:tc>
                  <a:txBody>
                    <a:bodyPr/>
                    <a:lstStyle/>
                    <a:p>
                      <a:pPr marL="0" marR="0">
                        <a:lnSpc>
                          <a:spcPts val="1500"/>
                        </a:lnSpc>
                        <a:spcBef>
                          <a:spcPts val="0"/>
                        </a:spcBef>
                        <a:spcAft>
                          <a:spcPts val="750"/>
                        </a:spcAft>
                      </a:pPr>
                      <a:r>
                        <a:rPr lang="en-US" sz="3200">
                          <a:latin typeface="Eras Demi ITC"/>
                          <a:ea typeface="Times New Roman"/>
                          <a:cs typeface="Helvetica"/>
                        </a:rPr>
                        <a:t>Mobile Internet</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ts val="1500"/>
                        </a:lnSpc>
                        <a:spcBef>
                          <a:spcPts val="0"/>
                        </a:spcBef>
                        <a:spcAft>
                          <a:spcPts val="750"/>
                        </a:spcAft>
                      </a:pPr>
                      <a:r>
                        <a:rPr lang="en-US" sz="3200">
                          <a:latin typeface="Eras Demi ITC"/>
                          <a:ea typeface="Times New Roman"/>
                          <a:cs typeface="Helvetica"/>
                        </a:rPr>
                        <a:t>90.409</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xmlns="" val="10001"/>
                  </a:ext>
                </a:extLst>
              </a:tr>
              <a:tr h="835270">
                <a:tc>
                  <a:txBody>
                    <a:bodyPr/>
                    <a:lstStyle/>
                    <a:p>
                      <a:pPr marL="0" marR="0">
                        <a:lnSpc>
                          <a:spcPts val="1500"/>
                        </a:lnSpc>
                        <a:spcBef>
                          <a:spcPts val="0"/>
                        </a:spcBef>
                        <a:spcAft>
                          <a:spcPts val="750"/>
                        </a:spcAft>
                      </a:pPr>
                      <a:r>
                        <a:rPr lang="en-US" sz="3200">
                          <a:latin typeface="Eras Demi ITC"/>
                          <a:ea typeface="Times New Roman"/>
                          <a:cs typeface="Helvetica"/>
                        </a:rPr>
                        <a:t>WiMAX</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ts val="1500"/>
                        </a:lnSpc>
                        <a:spcBef>
                          <a:spcPts val="0"/>
                        </a:spcBef>
                        <a:spcAft>
                          <a:spcPts val="750"/>
                        </a:spcAft>
                      </a:pPr>
                      <a:r>
                        <a:rPr lang="en-US" sz="3200">
                          <a:latin typeface="Eras Demi ITC"/>
                          <a:ea typeface="Times New Roman"/>
                          <a:cs typeface="Helvetica"/>
                        </a:rPr>
                        <a:t>0.055</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xmlns="" val="10002"/>
                  </a:ext>
                </a:extLst>
              </a:tr>
              <a:tr h="835270">
                <a:tc>
                  <a:txBody>
                    <a:bodyPr/>
                    <a:lstStyle/>
                    <a:p>
                      <a:pPr marL="0" marR="0">
                        <a:lnSpc>
                          <a:spcPts val="1500"/>
                        </a:lnSpc>
                        <a:spcBef>
                          <a:spcPts val="0"/>
                        </a:spcBef>
                        <a:spcAft>
                          <a:spcPts val="750"/>
                        </a:spcAft>
                      </a:pPr>
                      <a:r>
                        <a:rPr lang="en-US" sz="3200">
                          <a:latin typeface="Eras Demi ITC"/>
                          <a:ea typeface="Times New Roman"/>
                          <a:cs typeface="Helvetica"/>
                        </a:rPr>
                        <a:t>ISP + PSTN</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ts val="1500"/>
                        </a:lnSpc>
                        <a:spcBef>
                          <a:spcPts val="0"/>
                        </a:spcBef>
                        <a:spcAft>
                          <a:spcPts val="750"/>
                        </a:spcAft>
                      </a:pPr>
                      <a:r>
                        <a:rPr lang="en-US" sz="3200">
                          <a:latin typeface="Eras Demi ITC"/>
                          <a:ea typeface="Times New Roman"/>
                          <a:cs typeface="Helvetica"/>
                        </a:rPr>
                        <a:t>5.734</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xmlns="" val="10003"/>
                  </a:ext>
                </a:extLst>
              </a:tr>
              <a:tr h="835270">
                <a:tc>
                  <a:txBody>
                    <a:bodyPr/>
                    <a:lstStyle/>
                    <a:p>
                      <a:pPr marL="0" marR="0">
                        <a:lnSpc>
                          <a:spcPts val="1500"/>
                        </a:lnSpc>
                        <a:spcBef>
                          <a:spcPts val="0"/>
                        </a:spcBef>
                        <a:spcAft>
                          <a:spcPts val="0"/>
                        </a:spcAft>
                      </a:pPr>
                      <a:r>
                        <a:rPr lang="en-US" sz="3200" b="1">
                          <a:latin typeface="Eras Demi ITC"/>
                          <a:ea typeface="Times New Roman"/>
                          <a:cs typeface="Helvetica"/>
                        </a:rPr>
                        <a:t>Total</a:t>
                      </a:r>
                      <a:endParaRPr lang="en-US" sz="320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tc>
                  <a:txBody>
                    <a:bodyPr/>
                    <a:lstStyle/>
                    <a:p>
                      <a:pPr marL="0" marR="0" algn="ctr">
                        <a:lnSpc>
                          <a:spcPts val="1500"/>
                        </a:lnSpc>
                        <a:spcBef>
                          <a:spcPts val="0"/>
                        </a:spcBef>
                        <a:spcAft>
                          <a:spcPts val="0"/>
                        </a:spcAft>
                      </a:pPr>
                      <a:r>
                        <a:rPr lang="en-US" sz="3200" b="1" dirty="0">
                          <a:latin typeface="Eras Demi ITC"/>
                          <a:ea typeface="Times New Roman"/>
                          <a:cs typeface="Helvetica"/>
                        </a:rPr>
                        <a:t>96.199</a:t>
                      </a:r>
                      <a:endParaRPr lang="en-US" sz="3200" dirty="0">
                        <a:latin typeface="Calibri"/>
                        <a:ea typeface="Calibri"/>
                        <a:cs typeface="Times New Roman"/>
                      </a:endParaRPr>
                    </a:p>
                  </a:txBody>
                  <a:tcPr marL="114300" marR="47625" marT="47625" marB="47625" anchor="ctr">
                    <a:lnL w="12700" cap="flat" cmpd="sng" algn="ctr">
                      <a:solidFill>
                        <a:srgbClr val="D8DBDE"/>
                      </a:solidFill>
                      <a:prstDash val="solid"/>
                      <a:round/>
                      <a:headEnd type="none" w="med" len="med"/>
                      <a:tailEnd type="none" w="med" len="med"/>
                    </a:lnL>
                    <a:lnR w="12700" cap="flat" cmpd="sng" algn="ctr">
                      <a:solidFill>
                        <a:srgbClr val="D8DBDE"/>
                      </a:solidFill>
                      <a:prstDash val="solid"/>
                      <a:round/>
                      <a:headEnd type="none" w="med" len="med"/>
                      <a:tailEnd type="none" w="med" len="med"/>
                    </a:lnR>
                    <a:lnT w="12700" cap="flat" cmpd="sng" algn="ctr">
                      <a:solidFill>
                        <a:srgbClr val="D8DBDE"/>
                      </a:solidFill>
                      <a:prstDash val="solid"/>
                      <a:round/>
                      <a:headEnd type="none" w="med" len="med"/>
                      <a:tailEnd type="none" w="med" len="med"/>
                    </a:lnT>
                    <a:lnB w="12700" cap="flat" cmpd="sng" algn="ctr">
                      <a:solidFill>
                        <a:srgbClr val="D8DBDE"/>
                      </a:solidFill>
                      <a:prstDash val="solid"/>
                      <a:round/>
                      <a:headEnd type="none" w="med" len="med"/>
                      <a:tailEnd type="none" w="med" len="med"/>
                    </a:lnB>
                    <a:solidFill>
                      <a:srgbClr val="EBEBEB"/>
                    </a:solidFill>
                  </a:tcPr>
                </a:tc>
                <a:extLst>
                  <a:ext uri="{0D108BD9-81ED-4DB2-BD59-A6C34878D82A}">
                    <a16:rowId xmlns:a16="http://schemas.microsoft.com/office/drawing/2014/main" xmlns="" val="10004"/>
                  </a:ext>
                </a:extLst>
              </a:tr>
            </a:tbl>
          </a:graphicData>
        </a:graphic>
      </p:graphicFrame>
    </p:spTree>
  </p:cSld>
  <p:clrMapOvr>
    <a:masterClrMapping/>
  </p:clrMapOvr>
  <p:transition>
    <p:newsfla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04800" y="101600"/>
            <a:ext cx="14325600" cy="914400"/>
          </a:xfrm>
        </p:spPr>
        <p:txBody>
          <a:bodyPr/>
          <a:lstStyle/>
          <a:p>
            <a:pPr eaLnBrk="1" hangingPunct="1"/>
            <a:r>
              <a:rPr lang="en-US" sz="4400" b="1" dirty="0">
                <a:solidFill>
                  <a:srgbClr val="7030A0"/>
                </a:solidFill>
                <a:latin typeface="Eras Bold ITC" pitchFamily="34" charset="0"/>
              </a:rPr>
              <a:t>Problems of  Industrial Sector</a:t>
            </a:r>
          </a:p>
        </p:txBody>
      </p:sp>
      <p:sp>
        <p:nvSpPr>
          <p:cNvPr id="27651" name="Content Placeholder 2"/>
          <p:cNvSpPr>
            <a:spLocks noGrp="1"/>
          </p:cNvSpPr>
          <p:nvPr>
            <p:ph idx="1"/>
          </p:nvPr>
        </p:nvSpPr>
        <p:spPr>
          <a:xfrm>
            <a:off x="244475" y="1422400"/>
            <a:ext cx="14020800" cy="7721600"/>
          </a:xfrm>
        </p:spPr>
        <p:txBody>
          <a:bodyPr rtlCol="0">
            <a:normAutofit fontScale="92500"/>
          </a:bodyPr>
          <a:lstStyle/>
          <a:p>
            <a:pPr marL="202835" indent="0" algn="just" defTabSz="679262" eaLnBrk="1" fontAlgn="auto" hangingPunct="1">
              <a:spcBef>
                <a:spcPts val="1486"/>
              </a:spcBef>
              <a:spcAft>
                <a:spcPts val="0"/>
              </a:spcAft>
              <a:buFont typeface="Wingdings" pitchFamily="2" charset="2"/>
              <a:buChar char="§"/>
              <a:defRPr/>
            </a:pPr>
            <a:r>
              <a:rPr lang="en-US" sz="3000" dirty="0">
                <a:solidFill>
                  <a:schemeClr val="tx1"/>
                </a:solidFill>
                <a:latin typeface="Eras Demi ITC" pitchFamily="34" charset="0"/>
              </a:rPr>
              <a:t> </a:t>
            </a:r>
            <a:r>
              <a:rPr lang="en-US" sz="3900" b="1" dirty="0">
                <a:solidFill>
                  <a:schemeClr val="tx1"/>
                </a:solidFill>
                <a:latin typeface="Eras Demi ITC" pitchFamily="34" charset="0"/>
              </a:rPr>
              <a:t>High Competition and impact of free market economy</a:t>
            </a:r>
          </a:p>
          <a:p>
            <a:pPr marL="202835" indent="0" algn="just" defTabSz="679262" eaLnBrk="1" fontAlgn="auto" hangingPunct="1">
              <a:spcBef>
                <a:spcPts val="1486"/>
              </a:spcBef>
              <a:spcAft>
                <a:spcPts val="0"/>
              </a:spcAft>
              <a:buFont typeface="Wingdings" pitchFamily="2" charset="2"/>
              <a:buChar char="§"/>
              <a:defRPr/>
            </a:pPr>
            <a:r>
              <a:rPr lang="en-US" sz="3900" b="1" dirty="0">
                <a:solidFill>
                  <a:schemeClr val="tx1"/>
                </a:solidFill>
                <a:latin typeface="Eras Demi ITC" pitchFamily="34" charset="0"/>
              </a:rPr>
              <a:t>Malpractices in providing industrial loan</a:t>
            </a:r>
          </a:p>
          <a:p>
            <a:pPr marL="202835" indent="0" algn="just" defTabSz="679262" eaLnBrk="1" fontAlgn="auto" hangingPunct="1">
              <a:spcBef>
                <a:spcPts val="1486"/>
              </a:spcBef>
              <a:spcAft>
                <a:spcPts val="0"/>
              </a:spcAft>
              <a:buFont typeface="Wingdings" pitchFamily="2" charset="2"/>
              <a:buChar char="§"/>
              <a:defRPr/>
            </a:pPr>
            <a:r>
              <a:rPr lang="en-US" sz="3900" b="1" dirty="0">
                <a:solidFill>
                  <a:schemeClr val="tx1"/>
                </a:solidFill>
                <a:latin typeface="Eras Demi ITC" pitchFamily="34" charset="0"/>
              </a:rPr>
              <a:t>Highly dependency on jobs in place of entrepreneur mind</a:t>
            </a:r>
          </a:p>
          <a:p>
            <a:pPr marL="202835" indent="0" algn="just" defTabSz="679262" eaLnBrk="1" fontAlgn="auto" hangingPunct="1">
              <a:spcBef>
                <a:spcPts val="1486"/>
              </a:spcBef>
              <a:spcAft>
                <a:spcPts val="0"/>
              </a:spcAft>
              <a:buFont typeface="Wingdings" pitchFamily="2" charset="2"/>
              <a:buChar char="§"/>
              <a:defRPr/>
            </a:pPr>
            <a:r>
              <a:rPr lang="en-US" sz="3900" b="1" dirty="0">
                <a:solidFill>
                  <a:schemeClr val="tx1"/>
                </a:solidFill>
                <a:latin typeface="Eras Demi ITC" pitchFamily="34" charset="0"/>
              </a:rPr>
              <a:t>Lack of FDI and capital for investment and reinvestment mind</a:t>
            </a:r>
          </a:p>
          <a:p>
            <a:pPr marL="202835" indent="0" algn="just" defTabSz="679262" eaLnBrk="1" fontAlgn="auto" hangingPunct="1">
              <a:spcBef>
                <a:spcPts val="1486"/>
              </a:spcBef>
              <a:spcAft>
                <a:spcPts val="0"/>
              </a:spcAft>
              <a:buFont typeface="Wingdings" pitchFamily="2" charset="2"/>
              <a:buChar char="§"/>
              <a:defRPr/>
            </a:pPr>
            <a:r>
              <a:rPr lang="en-US" sz="3900" b="1" dirty="0">
                <a:solidFill>
                  <a:schemeClr val="tx1"/>
                </a:solidFill>
                <a:latin typeface="Eras Demi ITC" pitchFamily="34" charset="0"/>
              </a:rPr>
              <a:t>Workers do not receive their right benefits </a:t>
            </a:r>
          </a:p>
          <a:p>
            <a:pPr marL="202835" indent="0" algn="just" defTabSz="679262" eaLnBrk="1" fontAlgn="auto" hangingPunct="1">
              <a:spcBef>
                <a:spcPts val="1486"/>
              </a:spcBef>
              <a:spcAft>
                <a:spcPts val="0"/>
              </a:spcAft>
              <a:buFont typeface="Wingdings" pitchFamily="2" charset="2"/>
              <a:buChar char="§"/>
              <a:defRPr/>
            </a:pPr>
            <a:r>
              <a:rPr lang="en-US" sz="3900" b="1" dirty="0">
                <a:solidFill>
                  <a:schemeClr val="tx1"/>
                </a:solidFill>
                <a:latin typeface="Eras Demi ITC" pitchFamily="34" charset="0"/>
              </a:rPr>
              <a:t>Labor unrest due to some needs</a:t>
            </a:r>
          </a:p>
          <a:p>
            <a:pPr marL="202835" indent="0" algn="just" defTabSz="679262" eaLnBrk="1" fontAlgn="auto" hangingPunct="1">
              <a:spcBef>
                <a:spcPts val="1486"/>
              </a:spcBef>
              <a:spcAft>
                <a:spcPts val="0"/>
              </a:spcAft>
              <a:buFont typeface="Wingdings" pitchFamily="2" charset="2"/>
              <a:buChar char="§"/>
              <a:defRPr/>
            </a:pPr>
            <a:r>
              <a:rPr lang="en-US" sz="3900" b="1" dirty="0">
                <a:solidFill>
                  <a:schemeClr val="tx1"/>
                </a:solidFill>
                <a:latin typeface="Eras Demi ITC" pitchFamily="34" charset="0"/>
              </a:rPr>
              <a:t>Poor presence of labor rights advocacy</a:t>
            </a:r>
          </a:p>
          <a:p>
            <a:pPr marL="202835" indent="0" algn="just" defTabSz="679262" eaLnBrk="1" fontAlgn="auto" hangingPunct="1">
              <a:spcBef>
                <a:spcPts val="1486"/>
              </a:spcBef>
              <a:spcAft>
                <a:spcPts val="0"/>
              </a:spcAft>
              <a:buFont typeface="Wingdings" pitchFamily="2" charset="2"/>
              <a:buChar char="§"/>
              <a:defRPr/>
            </a:pPr>
            <a:r>
              <a:rPr lang="en-US" sz="3900" b="1" dirty="0">
                <a:solidFill>
                  <a:schemeClr val="tx1"/>
                </a:solidFill>
                <a:latin typeface="Eras Demi ITC" pitchFamily="34" charset="0"/>
              </a:rPr>
              <a:t>Instable political situation</a:t>
            </a:r>
          </a:p>
          <a:p>
            <a:pPr marL="202835" indent="0" algn="just" defTabSz="679262" eaLnBrk="1" fontAlgn="auto" hangingPunct="1">
              <a:spcBef>
                <a:spcPts val="1486"/>
              </a:spcBef>
              <a:spcAft>
                <a:spcPts val="0"/>
              </a:spcAft>
              <a:buFont typeface="Wingdings" pitchFamily="2" charset="2"/>
              <a:buChar char="§"/>
              <a:defRPr/>
            </a:pPr>
            <a:r>
              <a:rPr lang="en-US" sz="3900" b="1" dirty="0">
                <a:solidFill>
                  <a:schemeClr val="tx1"/>
                </a:solidFill>
                <a:latin typeface="Eras Demi ITC" pitchFamily="34" charset="0"/>
              </a:rPr>
              <a:t>High rate of corporate tax</a:t>
            </a:r>
          </a:p>
          <a:p>
            <a:pPr marL="202835" indent="0" algn="just" defTabSz="679262" eaLnBrk="1" fontAlgn="auto" hangingPunct="1">
              <a:spcBef>
                <a:spcPts val="1486"/>
              </a:spcBef>
              <a:spcAft>
                <a:spcPts val="0"/>
              </a:spcAft>
              <a:buFont typeface="Wingdings" pitchFamily="2" charset="2"/>
              <a:buChar char="§"/>
              <a:defRPr/>
            </a:pPr>
            <a:r>
              <a:rPr lang="en-US" sz="3900" b="1" dirty="0">
                <a:solidFill>
                  <a:schemeClr val="tx1"/>
                </a:solidFill>
                <a:latin typeface="Eras Demi ITC" pitchFamily="34" charset="0"/>
              </a:rPr>
              <a:t>Lack of raw materials in various industries</a:t>
            </a:r>
          </a:p>
        </p:txBody>
      </p:sp>
      <p:sp>
        <p:nvSpPr>
          <p:cNvPr id="62468" name="Flowchart: Process 4"/>
          <p:cNvSpPr>
            <a:spLocks noChangeArrowheads="1"/>
          </p:cNvSpPr>
          <p:nvPr/>
        </p:nvSpPr>
        <p:spPr bwMode="auto">
          <a:xfrm>
            <a:off x="0" y="10160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F37D57-9173-4989-A9DF-98A9DB341FF8}"/>
              </a:ext>
            </a:extLst>
          </p:cNvPr>
          <p:cNvSpPr>
            <a:spLocks noGrp="1"/>
          </p:cNvSpPr>
          <p:nvPr>
            <p:ph type="title"/>
          </p:nvPr>
        </p:nvSpPr>
        <p:spPr>
          <a:xfrm>
            <a:off x="1600200" y="146348"/>
            <a:ext cx="10215563" cy="1093491"/>
          </a:xfrm>
        </p:spPr>
        <p:style>
          <a:lnRef idx="2">
            <a:schemeClr val="accent6"/>
          </a:lnRef>
          <a:fillRef idx="1">
            <a:schemeClr val="lt1"/>
          </a:fillRef>
          <a:effectRef idx="0">
            <a:schemeClr val="accent6"/>
          </a:effectRef>
          <a:fontRef idx="minor">
            <a:schemeClr val="dk1"/>
          </a:fontRef>
        </p:style>
        <p:txBody>
          <a:bodyPr>
            <a:normAutofit/>
          </a:bodyPr>
          <a:lstStyle/>
          <a:p>
            <a:r>
              <a:rPr lang="en-US" sz="5250" b="1" dirty="0">
                <a:solidFill>
                  <a:srgbClr val="7030A0"/>
                </a:solidFill>
                <a:latin typeface="Eras Demi ITC" pitchFamily="34" charset="0"/>
              </a:rPr>
              <a:t>Concept of Industrialization </a:t>
            </a:r>
          </a:p>
        </p:txBody>
      </p:sp>
      <p:sp>
        <p:nvSpPr>
          <p:cNvPr id="3" name="Content Placeholder 2">
            <a:extLst>
              <a:ext uri="{FF2B5EF4-FFF2-40B4-BE49-F238E27FC236}">
                <a16:creationId xmlns:a16="http://schemas.microsoft.com/office/drawing/2014/main" xmlns="" id="{B81F14A3-1C05-4C56-9928-81B9501E164C}"/>
              </a:ext>
            </a:extLst>
          </p:cNvPr>
          <p:cNvSpPr>
            <a:spLocks noGrp="1"/>
          </p:cNvSpPr>
          <p:nvPr>
            <p:ph idx="1"/>
          </p:nvPr>
        </p:nvSpPr>
        <p:spPr>
          <a:xfrm>
            <a:off x="671512" y="1524001"/>
            <a:ext cx="13215938" cy="7473653"/>
          </a:xfrm>
        </p:spPr>
        <p:style>
          <a:lnRef idx="2">
            <a:schemeClr val="accent5"/>
          </a:lnRef>
          <a:fillRef idx="1">
            <a:schemeClr val="lt1"/>
          </a:fillRef>
          <a:effectRef idx="0">
            <a:schemeClr val="accent5"/>
          </a:effectRef>
          <a:fontRef idx="minor">
            <a:schemeClr val="dk1"/>
          </a:fontRef>
        </p:style>
        <p:txBody>
          <a:bodyPr>
            <a:normAutofit lnSpcReduction="10000"/>
          </a:bodyPr>
          <a:lstStyle/>
          <a:p>
            <a:pPr algn="just"/>
            <a:r>
              <a:rPr lang="en-US" sz="2750" dirty="0">
                <a:solidFill>
                  <a:schemeClr val="tx1"/>
                </a:solidFill>
                <a:latin typeface="Eras Demi ITC" pitchFamily="34" charset="0"/>
              </a:rPr>
              <a:t>Industrialization is the process in which a society or country transforms itself from a primarily agricultural society into an industrial one based on the manufacturing of goods and services. Characteristics of industrialization include the use of technological innovation to solve problems as opposed to superstition or dependency upon conditions outside human control such as the weather, as well as more efficient division of labor and economic growth.</a:t>
            </a:r>
          </a:p>
          <a:p>
            <a:pPr algn="just">
              <a:buNone/>
            </a:pPr>
            <a:endParaRPr lang="en-US" sz="2750" dirty="0">
              <a:solidFill>
                <a:schemeClr val="tx1"/>
              </a:solidFill>
              <a:latin typeface="Eras Demi ITC" pitchFamily="34" charset="0"/>
            </a:endParaRPr>
          </a:p>
          <a:p>
            <a:pPr algn="just"/>
            <a:r>
              <a:rPr lang="en-US" sz="2750" dirty="0">
                <a:solidFill>
                  <a:schemeClr val="tx1"/>
                </a:solidFill>
                <a:latin typeface="Eras Demi ITC" pitchFamily="34" charset="0"/>
              </a:rPr>
              <a:t>Industrialization is part of a process where people adopt easier and cheaper ways to make things. Using better technology, it becomes possible to produce more goods in a shorter amount of time. </a:t>
            </a:r>
          </a:p>
          <a:p>
            <a:pPr algn="just"/>
            <a:r>
              <a:rPr lang="en-US" sz="2750" dirty="0">
                <a:solidFill>
                  <a:schemeClr val="tx1"/>
                </a:solidFill>
                <a:latin typeface="Eras Demi ITC" pitchFamily="34" charset="0"/>
              </a:rPr>
              <a:t>Modernization and structural transformation of the economy and diversification of the economic base, increasing returns and economies of scale, technological progress and productivity increase, accelerated economic growth and employment creation, increase in incomes and standard of living of the people are the universally recognized dynamic benefits arising from industrial development. </a:t>
            </a:r>
            <a:r>
              <a:rPr lang="en-US" sz="2750" dirty="0">
                <a:solidFill>
                  <a:srgbClr val="0070C0"/>
                </a:solidFill>
                <a:latin typeface="Eras Demi ITC" pitchFamily="34" charset="0"/>
              </a:rPr>
              <a:t>It was started from 1760. </a:t>
            </a:r>
            <a:endParaRPr lang="en-US" sz="3125" dirty="0">
              <a:solidFill>
                <a:srgbClr val="0070C0"/>
              </a:solidFill>
              <a:latin typeface="Eras Demi ITC" pitchFamily="34" charset="0"/>
            </a:endParaRPr>
          </a:p>
        </p:txBody>
      </p:sp>
      <p:sp>
        <p:nvSpPr>
          <p:cNvPr id="4" name="Flowchart: Process 4">
            <a:extLst>
              <a:ext uri="{FF2B5EF4-FFF2-40B4-BE49-F238E27FC236}">
                <a16:creationId xmlns:a16="http://schemas.microsoft.com/office/drawing/2014/main" xmlns="" id="{39D6B41A-8911-44EE-8EE0-9EA93FB84BF8}"/>
              </a:ext>
            </a:extLst>
          </p:cNvPr>
          <p:cNvSpPr>
            <a:spLocks noChangeArrowheads="1"/>
          </p:cNvSpPr>
          <p:nvPr/>
        </p:nvSpPr>
        <p:spPr bwMode="auto">
          <a:xfrm flipV="1">
            <a:off x="457200" y="1239837"/>
            <a:ext cx="13644563" cy="131763"/>
          </a:xfrm>
          <a:prstGeom prst="flowChartProcess">
            <a:avLst/>
          </a:prstGeom>
          <a:solidFill>
            <a:srgbClr val="00B050"/>
          </a:solidFill>
          <a:ln w="9525" algn="ctr">
            <a:solidFill>
              <a:srgbClr val="FF0000"/>
            </a:solidFill>
            <a:round/>
            <a:headEnd/>
            <a:tailEnd/>
          </a:ln>
        </p:spPr>
        <p:txBody>
          <a:bodyPr lIns="130621" tIns="65311" rIns="130621" bIns="65311"/>
          <a:lstStyle/>
          <a:p>
            <a:pPr algn="ctr" defTabSz="1143000"/>
            <a:endParaRPr lang="en-US" sz="2250">
              <a:solidFill>
                <a:srgbClr val="FF0000"/>
              </a:solidFill>
            </a:endParaRPr>
          </a:p>
        </p:txBody>
      </p:sp>
    </p:spTree>
    <p:extLst>
      <p:ext uri="{BB962C8B-B14F-4D97-AF65-F5344CB8AC3E}">
        <p14:creationId xmlns:p14="http://schemas.microsoft.com/office/powerpoint/2010/main" val="3585380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04800" y="101600"/>
            <a:ext cx="14325600" cy="914400"/>
          </a:xfrm>
        </p:spPr>
        <p:txBody>
          <a:bodyPr/>
          <a:lstStyle/>
          <a:p>
            <a:pPr eaLnBrk="1" hangingPunct="1"/>
            <a:r>
              <a:rPr lang="en-US" sz="4400" b="1" dirty="0">
                <a:solidFill>
                  <a:srgbClr val="7030A0"/>
                </a:solidFill>
                <a:latin typeface="Eras Bold ITC" pitchFamily="34" charset="0"/>
              </a:rPr>
              <a:t>Problems of  Industrial Sector</a:t>
            </a:r>
          </a:p>
        </p:txBody>
      </p:sp>
      <p:sp>
        <p:nvSpPr>
          <p:cNvPr id="27651" name="Content Placeholder 2"/>
          <p:cNvSpPr>
            <a:spLocks noGrp="1"/>
          </p:cNvSpPr>
          <p:nvPr>
            <p:ph idx="1"/>
          </p:nvPr>
        </p:nvSpPr>
        <p:spPr>
          <a:xfrm>
            <a:off x="244475" y="1422400"/>
            <a:ext cx="14020800" cy="7721600"/>
          </a:xfrm>
        </p:spPr>
        <p:txBody>
          <a:bodyPr rtlCol="0">
            <a:normAutofit/>
          </a:bodyPr>
          <a:lstStyle/>
          <a:p>
            <a:pPr marL="202835" indent="0" algn="just" defTabSz="679262" eaLnBrk="1" fontAlgn="auto" hangingPunct="1">
              <a:spcBef>
                <a:spcPts val="1486"/>
              </a:spcBef>
              <a:spcAft>
                <a:spcPts val="0"/>
              </a:spcAft>
              <a:buFont typeface="Wingdings" pitchFamily="2" charset="2"/>
              <a:buChar char="§"/>
              <a:defRPr/>
            </a:pPr>
            <a:r>
              <a:rPr lang="en-US" sz="3200" b="1" dirty="0">
                <a:solidFill>
                  <a:schemeClr val="tx1"/>
                </a:solidFill>
                <a:latin typeface="Eras Demi ITC" pitchFamily="34" charset="0"/>
              </a:rPr>
              <a:t>Uncertainly of power and fuels</a:t>
            </a:r>
          </a:p>
          <a:p>
            <a:pPr marL="202835" indent="0" algn="just" defTabSz="679262" eaLnBrk="1" fontAlgn="auto" hangingPunct="1">
              <a:spcBef>
                <a:spcPts val="1486"/>
              </a:spcBef>
              <a:spcAft>
                <a:spcPts val="0"/>
              </a:spcAft>
              <a:buFont typeface="Wingdings" pitchFamily="2" charset="2"/>
              <a:buChar char="§"/>
              <a:defRPr/>
            </a:pPr>
            <a:r>
              <a:rPr lang="en-US" sz="3200" b="1" dirty="0">
                <a:solidFill>
                  <a:schemeClr val="tx1"/>
                </a:solidFill>
                <a:latin typeface="Eras Demi ITC" pitchFamily="34" charset="0"/>
              </a:rPr>
              <a:t>Lack of well trained up manpower</a:t>
            </a:r>
          </a:p>
          <a:p>
            <a:pPr marL="202835" indent="0" algn="just" defTabSz="679262" eaLnBrk="1" fontAlgn="auto" hangingPunct="1">
              <a:spcBef>
                <a:spcPts val="1486"/>
              </a:spcBef>
              <a:spcAft>
                <a:spcPts val="0"/>
              </a:spcAft>
              <a:buFont typeface="Wingdings" pitchFamily="2" charset="2"/>
              <a:buChar char="§"/>
              <a:defRPr/>
            </a:pPr>
            <a:r>
              <a:rPr lang="en-US" sz="3200" b="1" dirty="0">
                <a:solidFill>
                  <a:schemeClr val="tx1"/>
                </a:solidFill>
                <a:latin typeface="Eras Demi ITC" pitchFamily="34" charset="0"/>
              </a:rPr>
              <a:t>Lack of technological knowledge and skills</a:t>
            </a:r>
          </a:p>
          <a:p>
            <a:pPr marL="202835" indent="0" algn="just" defTabSz="679262" eaLnBrk="1" fontAlgn="auto" hangingPunct="1">
              <a:spcBef>
                <a:spcPts val="1486"/>
              </a:spcBef>
              <a:spcAft>
                <a:spcPts val="0"/>
              </a:spcAft>
              <a:buFont typeface="Wingdings" pitchFamily="2" charset="2"/>
              <a:buChar char="§"/>
              <a:defRPr/>
            </a:pPr>
            <a:r>
              <a:rPr lang="en-US" sz="3200" b="1" dirty="0">
                <a:solidFill>
                  <a:schemeClr val="tx1"/>
                </a:solidFill>
                <a:latin typeface="Eras Demi ITC" pitchFamily="34" charset="0"/>
              </a:rPr>
              <a:t>Lack of disruptive thinking </a:t>
            </a:r>
          </a:p>
          <a:p>
            <a:pPr marL="202835" indent="0" algn="just" defTabSz="679262" eaLnBrk="1" fontAlgn="auto" hangingPunct="1">
              <a:spcBef>
                <a:spcPts val="1486"/>
              </a:spcBef>
              <a:spcAft>
                <a:spcPts val="0"/>
              </a:spcAft>
              <a:buFont typeface="Wingdings" pitchFamily="2" charset="2"/>
              <a:buChar char="§"/>
              <a:defRPr/>
            </a:pPr>
            <a:r>
              <a:rPr lang="en-US" sz="3200" b="1" dirty="0">
                <a:solidFill>
                  <a:schemeClr val="tx1"/>
                </a:solidFill>
                <a:latin typeface="Eras Demi ITC" pitchFamily="34" charset="0"/>
              </a:rPr>
              <a:t>Red </a:t>
            </a:r>
            <a:r>
              <a:rPr lang="en-US" sz="3200" b="1" dirty="0" err="1">
                <a:solidFill>
                  <a:schemeClr val="tx1"/>
                </a:solidFill>
                <a:latin typeface="Eras Demi ITC" pitchFamily="34" charset="0"/>
              </a:rPr>
              <a:t>tapism</a:t>
            </a:r>
            <a:r>
              <a:rPr lang="en-US" sz="3200" b="1" dirty="0">
                <a:solidFill>
                  <a:schemeClr val="tx1"/>
                </a:solidFill>
                <a:latin typeface="Eras Demi ITC" pitchFamily="34" charset="0"/>
              </a:rPr>
              <a:t> (</a:t>
            </a:r>
            <a:r>
              <a:rPr lang="en-US" sz="3200" b="1" dirty="0" err="1">
                <a:solidFill>
                  <a:schemeClr val="tx1"/>
                </a:solidFill>
                <a:latin typeface="Eras Demi ITC" pitchFamily="34" charset="0"/>
              </a:rPr>
              <a:t>Bureaucrative</a:t>
            </a:r>
            <a:r>
              <a:rPr lang="en-US" sz="3200" b="1" dirty="0">
                <a:solidFill>
                  <a:schemeClr val="tx1"/>
                </a:solidFill>
                <a:latin typeface="Eras Demi ITC" pitchFamily="34" charset="0"/>
              </a:rPr>
              <a:t>  behavior) </a:t>
            </a:r>
          </a:p>
          <a:p>
            <a:pPr marL="202835" indent="0" algn="just" defTabSz="679262" eaLnBrk="1" fontAlgn="auto" hangingPunct="1">
              <a:spcBef>
                <a:spcPts val="1486"/>
              </a:spcBef>
              <a:spcAft>
                <a:spcPts val="0"/>
              </a:spcAft>
              <a:buFont typeface="Wingdings" pitchFamily="2" charset="2"/>
              <a:buChar char="§"/>
              <a:defRPr/>
            </a:pPr>
            <a:r>
              <a:rPr lang="en-US" sz="3200" b="1" dirty="0">
                <a:solidFill>
                  <a:schemeClr val="tx1"/>
                </a:solidFill>
                <a:latin typeface="Eras Demi ITC" pitchFamily="34" charset="0"/>
              </a:rPr>
              <a:t>Absences of compliances </a:t>
            </a:r>
          </a:p>
          <a:p>
            <a:pPr marL="202835" indent="0" algn="just" defTabSz="679262" eaLnBrk="1" fontAlgn="auto" hangingPunct="1">
              <a:spcBef>
                <a:spcPts val="1486"/>
              </a:spcBef>
              <a:spcAft>
                <a:spcPts val="0"/>
              </a:spcAft>
              <a:buFont typeface="Wingdings" pitchFamily="2" charset="2"/>
              <a:buChar char="§"/>
              <a:defRPr/>
            </a:pPr>
            <a:r>
              <a:rPr lang="en-US" sz="3200" b="1" dirty="0">
                <a:solidFill>
                  <a:schemeClr val="tx1"/>
                </a:solidFill>
                <a:latin typeface="Eras Demi ITC" pitchFamily="34" charset="0"/>
              </a:rPr>
              <a:t>Inadequate port facilities</a:t>
            </a:r>
          </a:p>
          <a:p>
            <a:pPr marL="202835" indent="0" algn="just" defTabSz="679262" eaLnBrk="1" fontAlgn="auto" hangingPunct="1">
              <a:spcBef>
                <a:spcPts val="1486"/>
              </a:spcBef>
              <a:spcAft>
                <a:spcPts val="0"/>
              </a:spcAft>
              <a:buFont typeface="Wingdings" pitchFamily="2" charset="2"/>
              <a:buChar char="§"/>
              <a:defRPr/>
            </a:pPr>
            <a:r>
              <a:rPr lang="en-US" sz="3200" b="1" dirty="0">
                <a:solidFill>
                  <a:schemeClr val="tx1"/>
                </a:solidFill>
                <a:latin typeface="Eras Demi ITC" pitchFamily="34" charset="0"/>
              </a:rPr>
              <a:t>Withdrawn quota advantage</a:t>
            </a:r>
          </a:p>
          <a:p>
            <a:pPr marL="202835" indent="0" algn="just" defTabSz="679262" eaLnBrk="1" fontAlgn="auto" hangingPunct="1">
              <a:spcBef>
                <a:spcPts val="1486"/>
              </a:spcBef>
              <a:spcAft>
                <a:spcPts val="0"/>
              </a:spcAft>
              <a:buFont typeface="Wingdings" pitchFamily="2" charset="2"/>
              <a:buChar char="§"/>
              <a:defRPr/>
            </a:pPr>
            <a:r>
              <a:rPr lang="en-US" sz="3200" b="1" dirty="0">
                <a:solidFill>
                  <a:schemeClr val="tx1"/>
                </a:solidFill>
                <a:latin typeface="Eras Demi ITC" pitchFamily="34" charset="0"/>
              </a:rPr>
              <a:t>Lack of research and innovation</a:t>
            </a:r>
          </a:p>
          <a:p>
            <a:pPr marL="202835" indent="0" algn="just" defTabSz="679262" eaLnBrk="1" fontAlgn="auto" hangingPunct="1">
              <a:spcBef>
                <a:spcPts val="1486"/>
              </a:spcBef>
              <a:spcAft>
                <a:spcPts val="0"/>
              </a:spcAft>
              <a:buFont typeface="Wingdings" pitchFamily="2" charset="2"/>
              <a:buChar char="§"/>
              <a:defRPr/>
            </a:pPr>
            <a:r>
              <a:rPr lang="en-US" sz="3200" b="1" dirty="0">
                <a:solidFill>
                  <a:schemeClr val="tx1"/>
                </a:solidFill>
                <a:latin typeface="Eras Demi ITC" pitchFamily="34" charset="0"/>
              </a:rPr>
              <a:t>Imbalance trade and business</a:t>
            </a:r>
          </a:p>
          <a:p>
            <a:pPr marL="202835" indent="0" algn="just" defTabSz="679262" eaLnBrk="1" fontAlgn="auto" hangingPunct="1">
              <a:spcBef>
                <a:spcPts val="1486"/>
              </a:spcBef>
              <a:spcAft>
                <a:spcPts val="0"/>
              </a:spcAft>
              <a:buFont typeface="Wingdings" pitchFamily="2" charset="2"/>
              <a:buChar char="§"/>
              <a:defRPr/>
            </a:pPr>
            <a:endParaRPr lang="en-US" sz="3200" b="1" dirty="0">
              <a:solidFill>
                <a:schemeClr val="tx1"/>
              </a:solidFill>
              <a:latin typeface="Eras Demi ITC" pitchFamily="34" charset="0"/>
            </a:endParaRPr>
          </a:p>
          <a:p>
            <a:pPr marL="202835" indent="0" algn="just" defTabSz="679262" eaLnBrk="1" fontAlgn="auto" hangingPunct="1">
              <a:spcBef>
                <a:spcPts val="1486"/>
              </a:spcBef>
              <a:spcAft>
                <a:spcPts val="0"/>
              </a:spcAft>
              <a:buFont typeface="Wingdings" pitchFamily="2" charset="2"/>
              <a:buChar char="§"/>
              <a:defRPr/>
            </a:pPr>
            <a:endParaRPr lang="en-US" sz="3200" b="1" dirty="0">
              <a:solidFill>
                <a:schemeClr val="tx1"/>
              </a:solidFill>
              <a:latin typeface="Eras Demi ITC" pitchFamily="34" charset="0"/>
            </a:endParaRPr>
          </a:p>
          <a:p>
            <a:pPr marL="202835" indent="0" algn="just" defTabSz="679262" eaLnBrk="1" fontAlgn="auto" hangingPunct="1">
              <a:spcBef>
                <a:spcPts val="1486"/>
              </a:spcBef>
              <a:spcAft>
                <a:spcPts val="0"/>
              </a:spcAft>
              <a:buFont typeface="Wingdings" pitchFamily="2" charset="2"/>
              <a:buChar char="§"/>
              <a:defRPr/>
            </a:pPr>
            <a:endParaRPr lang="en-US" sz="3200" b="1" dirty="0">
              <a:solidFill>
                <a:schemeClr val="tx1"/>
              </a:solidFill>
              <a:latin typeface="Eras Demi ITC" pitchFamily="34" charset="0"/>
            </a:endParaRPr>
          </a:p>
          <a:p>
            <a:pPr marL="202835" indent="0" algn="just" defTabSz="679262" eaLnBrk="1" fontAlgn="auto" hangingPunct="1">
              <a:spcBef>
                <a:spcPts val="1486"/>
              </a:spcBef>
              <a:spcAft>
                <a:spcPts val="0"/>
              </a:spcAft>
              <a:buFont typeface="Wingdings" pitchFamily="2" charset="2"/>
              <a:buChar char="§"/>
              <a:defRPr/>
            </a:pPr>
            <a:endParaRPr lang="en-US" sz="3200" b="1" dirty="0">
              <a:solidFill>
                <a:schemeClr val="tx1"/>
              </a:solidFill>
              <a:latin typeface="Eras Demi ITC" pitchFamily="34" charset="0"/>
            </a:endParaRPr>
          </a:p>
        </p:txBody>
      </p:sp>
      <p:sp>
        <p:nvSpPr>
          <p:cNvPr id="62468" name="Flowchart: Process 4"/>
          <p:cNvSpPr>
            <a:spLocks noChangeArrowheads="1"/>
          </p:cNvSpPr>
          <p:nvPr/>
        </p:nvSpPr>
        <p:spPr bwMode="auto">
          <a:xfrm>
            <a:off x="0" y="10160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81000" y="0"/>
            <a:ext cx="14249400" cy="893763"/>
          </a:xfrm>
        </p:spPr>
        <p:txBody>
          <a:bodyPr/>
          <a:lstStyle/>
          <a:p>
            <a:pPr eaLnBrk="1" hangingPunct="1"/>
            <a:r>
              <a:rPr lang="en-US" sz="4400" b="1">
                <a:solidFill>
                  <a:srgbClr val="7030A0"/>
                </a:solidFill>
                <a:latin typeface="Eras Bold ITC" pitchFamily="34" charset="0"/>
              </a:rPr>
              <a:t>Thing to do for development</a:t>
            </a:r>
          </a:p>
        </p:txBody>
      </p:sp>
      <p:sp>
        <p:nvSpPr>
          <p:cNvPr id="64515" name="Content Placeholder 2"/>
          <p:cNvSpPr>
            <a:spLocks noGrp="1"/>
          </p:cNvSpPr>
          <p:nvPr>
            <p:ph idx="1"/>
          </p:nvPr>
        </p:nvSpPr>
        <p:spPr>
          <a:xfrm>
            <a:off x="854075" y="1600200"/>
            <a:ext cx="13044488" cy="7239000"/>
          </a:xfrm>
        </p:spPr>
        <p:txBody>
          <a:bodyPr/>
          <a:lstStyle/>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Role of policy-makers</a:t>
            </a:r>
          </a:p>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Capacity-building of the workforce</a:t>
            </a:r>
          </a:p>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Imparting training to make skilled workers.</a:t>
            </a:r>
          </a:p>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Reducing of VAT and taxes.</a:t>
            </a:r>
          </a:p>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Stabling the Political Situation.</a:t>
            </a:r>
          </a:p>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Private sectors development </a:t>
            </a:r>
          </a:p>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Developing ICT Capacity.</a:t>
            </a:r>
          </a:p>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Reducing High Rate of Corporate Tax.</a:t>
            </a:r>
          </a:p>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ICT access opportunity for the citizen</a:t>
            </a:r>
          </a:p>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Reducing tax on technologies, hand sets and other equipments related to the telecommunication </a:t>
            </a:r>
          </a:p>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Conducting more research works for developing telecom sector</a:t>
            </a:r>
          </a:p>
          <a:p>
            <a:pPr marL="406400" indent="-406400" algn="just" eaLnBrk="1" hangingPunct="1">
              <a:spcBef>
                <a:spcPct val="0"/>
              </a:spcBef>
              <a:buFont typeface="Wingdings" pitchFamily="2" charset="2"/>
              <a:buChar char="ü"/>
            </a:pPr>
            <a:r>
              <a:rPr lang="en-US" sz="3200" b="1" dirty="0">
                <a:solidFill>
                  <a:schemeClr val="tx1"/>
                </a:solidFill>
                <a:latin typeface="Eras Demi ITC" pitchFamily="34" charset="0"/>
              </a:rPr>
              <a:t>Use of cost reduction strategy of internet</a:t>
            </a:r>
          </a:p>
        </p:txBody>
      </p:sp>
      <p:sp>
        <p:nvSpPr>
          <p:cNvPr id="64516" name="Flowchart: Process 4"/>
          <p:cNvSpPr>
            <a:spLocks noChangeArrowheads="1"/>
          </p:cNvSpPr>
          <p:nvPr/>
        </p:nvSpPr>
        <p:spPr bwMode="auto">
          <a:xfrm>
            <a:off x="0" y="9144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81000" y="0"/>
            <a:ext cx="14249400" cy="893763"/>
          </a:xfrm>
        </p:spPr>
        <p:txBody>
          <a:bodyPr/>
          <a:lstStyle/>
          <a:p>
            <a:pPr eaLnBrk="1" hangingPunct="1"/>
            <a:r>
              <a:rPr lang="en-US" sz="4400" b="1">
                <a:solidFill>
                  <a:srgbClr val="7030A0"/>
                </a:solidFill>
                <a:latin typeface="Eras Bold ITC" pitchFamily="34" charset="0"/>
              </a:rPr>
              <a:t>Thing to do for development</a:t>
            </a:r>
          </a:p>
        </p:txBody>
      </p:sp>
      <p:sp>
        <p:nvSpPr>
          <p:cNvPr id="64515" name="Content Placeholder 2"/>
          <p:cNvSpPr>
            <a:spLocks noGrp="1"/>
          </p:cNvSpPr>
          <p:nvPr>
            <p:ph idx="1"/>
          </p:nvPr>
        </p:nvSpPr>
        <p:spPr>
          <a:xfrm>
            <a:off x="854075" y="1524000"/>
            <a:ext cx="13044488" cy="7315200"/>
          </a:xfrm>
        </p:spPr>
        <p:txBody>
          <a:bodyPr/>
          <a:lstStyle/>
          <a:p>
            <a:pPr marL="274320" indent="-274320" eaLnBrk="1" fontAlgn="auto" hangingPunct="1">
              <a:spcAft>
                <a:spcPts val="0"/>
              </a:spcAft>
              <a:buFont typeface="Wingdings" pitchFamily="2" charset="2"/>
              <a:buChar char="ü"/>
              <a:defRPr/>
            </a:pPr>
            <a:r>
              <a:rPr lang="en-US" sz="3200" dirty="0">
                <a:solidFill>
                  <a:schemeClr val="tx1"/>
                </a:solidFill>
                <a:latin typeface="Eras Demi ITC" pitchFamily="34" charset="0"/>
              </a:rPr>
              <a:t>Removals of export problems etc. </a:t>
            </a:r>
          </a:p>
          <a:p>
            <a:pPr marL="274320" indent="-274320" eaLnBrk="1" fontAlgn="auto" hangingPunct="1">
              <a:spcAft>
                <a:spcPts val="0"/>
              </a:spcAft>
              <a:buFont typeface="Wingdings" pitchFamily="2" charset="2"/>
              <a:buChar char="ü"/>
              <a:defRPr/>
            </a:pPr>
            <a:r>
              <a:rPr lang="en-US" sz="3200" dirty="0">
                <a:solidFill>
                  <a:schemeClr val="tx1"/>
                </a:solidFill>
                <a:latin typeface="Eras Demi ITC" pitchFamily="34" charset="0"/>
              </a:rPr>
              <a:t>Removing infrastructural bottlenecks</a:t>
            </a:r>
          </a:p>
          <a:p>
            <a:pPr marL="274320" indent="-274320" eaLnBrk="1" fontAlgn="auto" hangingPunct="1">
              <a:spcAft>
                <a:spcPts val="0"/>
              </a:spcAft>
              <a:buFont typeface="Wingdings" pitchFamily="2" charset="2"/>
              <a:buChar char="ü"/>
              <a:defRPr/>
            </a:pPr>
            <a:r>
              <a:rPr lang="en-US" sz="3200" dirty="0">
                <a:solidFill>
                  <a:schemeClr val="tx1"/>
                </a:solidFill>
                <a:latin typeface="Eras Demi ITC" pitchFamily="34" charset="0"/>
              </a:rPr>
              <a:t>Building additional supply capacity,</a:t>
            </a:r>
          </a:p>
          <a:p>
            <a:pPr marL="274320" indent="-274320" eaLnBrk="1" fontAlgn="auto" hangingPunct="1">
              <a:spcAft>
                <a:spcPts val="0"/>
              </a:spcAft>
              <a:buFont typeface="Wingdings" pitchFamily="2" charset="2"/>
              <a:buChar char="ü"/>
              <a:defRPr/>
            </a:pPr>
            <a:r>
              <a:rPr lang="en-US" sz="3200" dirty="0">
                <a:solidFill>
                  <a:schemeClr val="tx1"/>
                </a:solidFill>
                <a:latin typeface="Eras Demi ITC" pitchFamily="34" charset="0"/>
              </a:rPr>
              <a:t>Use of cost reduction strategy, and </a:t>
            </a:r>
          </a:p>
          <a:p>
            <a:pPr marL="274320" indent="-274320" eaLnBrk="1" fontAlgn="auto" hangingPunct="1">
              <a:spcAft>
                <a:spcPts val="0"/>
              </a:spcAft>
              <a:buFont typeface="Wingdings" pitchFamily="2" charset="2"/>
              <a:buChar char="ü"/>
              <a:defRPr/>
            </a:pPr>
            <a:r>
              <a:rPr lang="en-US" sz="3200" dirty="0">
                <a:solidFill>
                  <a:schemeClr val="tx1"/>
                </a:solidFill>
                <a:latin typeface="Eras Demi ITC" pitchFamily="34" charset="0"/>
              </a:rPr>
              <a:t>Increase in value-addition through backward integration</a:t>
            </a:r>
          </a:p>
          <a:p>
            <a:pPr marL="274320" indent="-274320" eaLnBrk="1" fontAlgn="auto" hangingPunct="1">
              <a:spcAft>
                <a:spcPts val="0"/>
              </a:spcAft>
              <a:buFont typeface="Wingdings" pitchFamily="2" charset="2"/>
              <a:buChar char="ü"/>
              <a:defRPr/>
            </a:pPr>
            <a:r>
              <a:rPr lang="en-US" sz="3200" dirty="0">
                <a:solidFill>
                  <a:schemeClr val="tx1"/>
                </a:solidFill>
                <a:latin typeface="Eras Demi ITC" pitchFamily="34" charset="0"/>
              </a:rPr>
              <a:t>Production of sufficient raw materials in the country.</a:t>
            </a:r>
          </a:p>
          <a:p>
            <a:pPr marL="274320" indent="-274320" eaLnBrk="1" fontAlgn="auto" hangingPunct="1">
              <a:spcAft>
                <a:spcPts val="0"/>
              </a:spcAft>
              <a:buFont typeface="Wingdings" pitchFamily="2" charset="2"/>
              <a:buChar char="ü"/>
              <a:defRPr/>
            </a:pPr>
            <a:r>
              <a:rPr lang="en-US" sz="3200" dirty="0">
                <a:solidFill>
                  <a:schemeClr val="tx1"/>
                </a:solidFill>
                <a:latin typeface="Eras Demi ITC" pitchFamily="34" charset="0"/>
              </a:rPr>
              <a:t>Assurance of safety, salary and other facilities of the workers </a:t>
            </a:r>
          </a:p>
          <a:p>
            <a:pPr marL="274320" indent="-274320" eaLnBrk="1" fontAlgn="auto" hangingPunct="1">
              <a:spcAft>
                <a:spcPts val="0"/>
              </a:spcAft>
              <a:buFont typeface="Wingdings" pitchFamily="2" charset="2"/>
              <a:buChar char="ü"/>
              <a:defRPr/>
            </a:pPr>
            <a:r>
              <a:rPr lang="en-US" sz="3200" dirty="0">
                <a:solidFill>
                  <a:schemeClr val="tx1"/>
                </a:solidFill>
                <a:latin typeface="Eras Demi ITC" pitchFamily="34" charset="0"/>
              </a:rPr>
              <a:t>More advanced of EPZ </a:t>
            </a:r>
          </a:p>
          <a:p>
            <a:pPr marL="274320" indent="-274320" eaLnBrk="1" fontAlgn="auto" hangingPunct="1">
              <a:spcAft>
                <a:spcPts val="0"/>
              </a:spcAft>
              <a:buFont typeface="Wingdings" pitchFamily="2" charset="2"/>
              <a:buChar char="ü"/>
              <a:defRPr/>
            </a:pPr>
            <a:r>
              <a:rPr lang="en-US" sz="3200" b="1" dirty="0">
                <a:solidFill>
                  <a:schemeClr val="tx1"/>
                </a:solidFill>
              </a:rPr>
              <a:t>Technology and efficiency</a:t>
            </a:r>
          </a:p>
          <a:p>
            <a:pPr marL="274320" indent="-274320" eaLnBrk="1" fontAlgn="auto" hangingPunct="1">
              <a:spcAft>
                <a:spcPts val="0"/>
              </a:spcAft>
              <a:buFont typeface="Wingdings" pitchFamily="2" charset="2"/>
              <a:buChar char="ü"/>
              <a:defRPr/>
            </a:pPr>
            <a:r>
              <a:rPr lang="en-US" sz="3200" dirty="0">
                <a:solidFill>
                  <a:schemeClr val="tx1"/>
                </a:solidFill>
                <a:latin typeface="Eras Demi ITC" pitchFamily="34" charset="0"/>
              </a:rPr>
              <a:t>Friendship to all, business to all…………………………..</a:t>
            </a:r>
          </a:p>
          <a:p>
            <a:pPr marL="274320" indent="-274320" eaLnBrk="1" fontAlgn="auto" hangingPunct="1">
              <a:spcAft>
                <a:spcPts val="0"/>
              </a:spcAft>
              <a:buFont typeface="Wingdings" pitchFamily="2" charset="2"/>
              <a:buChar char="ü"/>
              <a:defRPr/>
            </a:pPr>
            <a:endParaRPr lang="en-US" sz="3200" dirty="0">
              <a:solidFill>
                <a:schemeClr val="tx1"/>
              </a:solidFill>
              <a:latin typeface="Eras Demi ITC" pitchFamily="34" charset="0"/>
            </a:endParaRPr>
          </a:p>
        </p:txBody>
      </p:sp>
      <p:sp>
        <p:nvSpPr>
          <p:cNvPr id="64516" name="Flowchart: Process 4"/>
          <p:cNvSpPr>
            <a:spLocks noChangeArrowheads="1"/>
          </p:cNvSpPr>
          <p:nvPr/>
        </p:nvSpPr>
        <p:spPr bwMode="auto">
          <a:xfrm>
            <a:off x="0" y="9144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lowchart: Process 4"/>
          <p:cNvSpPr>
            <a:spLocks noChangeArrowheads="1"/>
          </p:cNvSpPr>
          <p:nvPr/>
        </p:nvSpPr>
        <p:spPr bwMode="auto">
          <a:xfrm>
            <a:off x="0" y="914400"/>
            <a:ext cx="14630400" cy="3048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5539" name="Content Placeholder 2"/>
          <p:cNvSpPr txBox="1">
            <a:spLocks/>
          </p:cNvSpPr>
          <p:nvPr/>
        </p:nvSpPr>
        <p:spPr bwMode="auto">
          <a:xfrm>
            <a:off x="487363" y="1625600"/>
            <a:ext cx="13655675" cy="7010400"/>
          </a:xfrm>
          <a:prstGeom prst="rect">
            <a:avLst/>
          </a:prstGeom>
          <a:noFill/>
          <a:ln w="9525">
            <a:noFill/>
            <a:miter lim="800000"/>
            <a:headEnd/>
            <a:tailEnd/>
          </a:ln>
        </p:spPr>
        <p:txBody>
          <a:bodyPr lIns="135852" tIns="67926" rIns="135852" bIns="67926"/>
          <a:lstStyle/>
          <a:p>
            <a:pPr marL="677863" indent="-677863" algn="just">
              <a:spcBef>
                <a:spcPct val="20000"/>
              </a:spcBef>
              <a:buFontTx/>
              <a:buAutoNum type="arabicPeriod"/>
            </a:pPr>
            <a:r>
              <a:rPr lang="en-US" sz="3300">
                <a:latin typeface="Eras Demi ITC" pitchFamily="34" charset="0"/>
              </a:rPr>
              <a:t>Information Technology in Bangladesh, Sustainable Development Networking Programme By Dr. Jamilur Reza Choudhury, 2013. </a:t>
            </a:r>
          </a:p>
          <a:p>
            <a:pPr marL="677863" indent="-677863" algn="just">
              <a:spcBef>
                <a:spcPct val="20000"/>
              </a:spcBef>
              <a:buFontTx/>
              <a:buAutoNum type="arabicPeriod"/>
            </a:pPr>
            <a:r>
              <a:rPr lang="en-US" sz="3300">
                <a:latin typeface="Eras Demi ITC" pitchFamily="34" charset="0"/>
              </a:rPr>
              <a:t>Bangladesh Computer Council By Mahbubul Alam, 2013.</a:t>
            </a:r>
          </a:p>
          <a:p>
            <a:pPr marL="677863" indent="-677863" algn="just">
              <a:spcBef>
                <a:spcPct val="20000"/>
              </a:spcBef>
              <a:buFontTx/>
              <a:buAutoNum type="arabicPeriod"/>
            </a:pPr>
            <a:r>
              <a:rPr lang="en-US" sz="3300">
                <a:latin typeface="Eras Demi ITC" pitchFamily="34" charset="0"/>
              </a:rPr>
              <a:t>Information technology to contribute 7.28 percent to GDP by 2021, in  Bangladesh Sangbad Sangstha. 20 July 2013.</a:t>
            </a:r>
          </a:p>
          <a:p>
            <a:pPr marL="677863" indent="-677863" algn="just">
              <a:spcBef>
                <a:spcPct val="20000"/>
              </a:spcBef>
              <a:buFontTx/>
              <a:buAutoNum type="arabicPeriod"/>
            </a:pPr>
            <a:r>
              <a:rPr lang="en-US" sz="3300">
                <a:latin typeface="Eras Demi ITC" pitchFamily="34" charset="0"/>
              </a:rPr>
              <a:t>The Bangladesh Telecoms Sector: Challenges And Opportunities By Ifty Islam, Asian Tiger Capital Partners. </a:t>
            </a:r>
          </a:p>
          <a:p>
            <a:pPr marL="677863" indent="-677863" algn="just">
              <a:spcBef>
                <a:spcPct val="20000"/>
              </a:spcBef>
              <a:buFontTx/>
              <a:buAutoNum type="arabicPeriod"/>
            </a:pPr>
            <a:r>
              <a:rPr lang="en-US" sz="3300">
                <a:latin typeface="Eras Demi ITC" pitchFamily="34" charset="0"/>
              </a:rPr>
              <a:t>Problems and Prospects of Telecommunication Sector of  Bangladesh: A Critical Review By Ms. Farhana Zamil and Md. Miraj Hossen</a:t>
            </a:r>
          </a:p>
          <a:p>
            <a:pPr marL="677863" indent="-677863" algn="just">
              <a:spcBef>
                <a:spcPct val="20000"/>
              </a:spcBef>
              <a:buFontTx/>
              <a:buAutoNum type="arabicPeriod"/>
            </a:pPr>
            <a:r>
              <a:rPr lang="en-US" sz="3300">
                <a:latin typeface="Eras Demi ITC" pitchFamily="34" charset="0"/>
              </a:rPr>
              <a:t>Banglapedia, The National Encyclopedia of Bangladesh</a:t>
            </a:r>
          </a:p>
        </p:txBody>
      </p:sp>
      <p:sp>
        <p:nvSpPr>
          <p:cNvPr id="65540" name="Title 1"/>
          <p:cNvSpPr>
            <a:spLocks noGrp="1"/>
          </p:cNvSpPr>
          <p:nvPr>
            <p:ph type="title"/>
          </p:nvPr>
        </p:nvSpPr>
        <p:spPr>
          <a:xfrm>
            <a:off x="487363" y="0"/>
            <a:ext cx="13046075" cy="1016000"/>
          </a:xfrm>
        </p:spPr>
        <p:txBody>
          <a:bodyPr/>
          <a:lstStyle/>
          <a:p>
            <a:pPr eaLnBrk="1" hangingPunct="1"/>
            <a:r>
              <a:rPr lang="en-US" sz="4400" b="1">
                <a:solidFill>
                  <a:srgbClr val="7030A0"/>
                </a:solidFill>
                <a:latin typeface="Eras Bold ITC" pitchFamily="34" charset="0"/>
              </a:rPr>
              <a:t>References</a:t>
            </a:r>
          </a:p>
        </p:txBody>
      </p:sp>
    </p:spTree>
  </p:cSld>
  <p:clrMapOvr>
    <a:masterClrMapping/>
  </p:clrMapOvr>
  <p:transition>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DC62AF-439D-4A7C-9F37-6482BB840F4B}"/>
              </a:ext>
            </a:extLst>
          </p:cNvPr>
          <p:cNvSpPr>
            <a:spLocks noGrp="1"/>
          </p:cNvSpPr>
          <p:nvPr>
            <p:ph type="title"/>
          </p:nvPr>
        </p:nvSpPr>
        <p:spPr>
          <a:xfrm>
            <a:off x="2028826" y="228600"/>
            <a:ext cx="11444289" cy="1104900"/>
          </a:xfrm>
        </p:spPr>
        <p:txBody>
          <a:bodyPr>
            <a:normAutofit/>
          </a:bodyPr>
          <a:lstStyle/>
          <a:p>
            <a:r>
              <a:rPr lang="en-US" sz="5250" b="1" dirty="0">
                <a:solidFill>
                  <a:srgbClr val="7030A0"/>
                </a:solidFill>
                <a:latin typeface="Eras Demi ITC" pitchFamily="34" charset="0"/>
              </a:rPr>
              <a:t>Objectives of Industrialization</a:t>
            </a:r>
            <a:endParaRPr lang="en-US" dirty="0">
              <a:solidFill>
                <a:srgbClr val="7030A0"/>
              </a:solidFill>
              <a:latin typeface="Eras Demi ITC" pitchFamily="34" charset="0"/>
            </a:endParaRPr>
          </a:p>
        </p:txBody>
      </p:sp>
      <p:sp>
        <p:nvSpPr>
          <p:cNvPr id="3" name="Content Placeholder 2">
            <a:extLst>
              <a:ext uri="{FF2B5EF4-FFF2-40B4-BE49-F238E27FC236}">
                <a16:creationId xmlns:a16="http://schemas.microsoft.com/office/drawing/2014/main" xmlns="" id="{E1E3BAC1-4271-426D-A8DC-7BF809B7B689}"/>
              </a:ext>
            </a:extLst>
          </p:cNvPr>
          <p:cNvSpPr>
            <a:spLocks noGrp="1"/>
          </p:cNvSpPr>
          <p:nvPr>
            <p:ph idx="1"/>
          </p:nvPr>
        </p:nvSpPr>
        <p:spPr>
          <a:xfrm>
            <a:off x="8122783" y="1453852"/>
            <a:ext cx="5786436" cy="7200900"/>
          </a:xfrm>
        </p:spPr>
        <p:txBody>
          <a:bodyPr>
            <a:normAutofit/>
          </a:bodyPr>
          <a:lstStyle/>
          <a:p>
            <a:pPr marL="0" indent="0">
              <a:buNone/>
            </a:pPr>
            <a:r>
              <a:rPr lang="en-US" sz="3500" dirty="0">
                <a:solidFill>
                  <a:srgbClr val="7030A0"/>
                </a:solidFill>
                <a:latin typeface="Eras Demi ITC" pitchFamily="34" charset="0"/>
              </a:rPr>
              <a:t>Micro objectives of industrialization are-</a:t>
            </a:r>
          </a:p>
          <a:p>
            <a:pPr algn="just">
              <a:buFont typeface="Wingdings" panose="05000000000000000000" pitchFamily="2" charset="2"/>
              <a:buChar char="q"/>
            </a:pPr>
            <a:r>
              <a:rPr lang="en-US" sz="3000" dirty="0">
                <a:latin typeface="Eras Demi ITC" pitchFamily="34" charset="0"/>
              </a:rPr>
              <a:t>To provide employment to working labor force</a:t>
            </a:r>
          </a:p>
          <a:p>
            <a:pPr algn="just">
              <a:buFont typeface="Wingdings" panose="05000000000000000000" pitchFamily="2" charset="2"/>
              <a:buChar char="q"/>
            </a:pPr>
            <a:r>
              <a:rPr lang="en-US" sz="3000" dirty="0">
                <a:latin typeface="Eras Demi ITC" pitchFamily="34" charset="0"/>
              </a:rPr>
              <a:t>To supply consumer, capital and intermediary goods</a:t>
            </a:r>
          </a:p>
          <a:p>
            <a:pPr algn="just">
              <a:buFont typeface="Wingdings" panose="05000000000000000000" pitchFamily="2" charset="2"/>
              <a:buChar char="q"/>
            </a:pPr>
            <a:r>
              <a:rPr lang="en-US" sz="3000" dirty="0">
                <a:latin typeface="Eras Demi ITC" pitchFamily="34" charset="0"/>
              </a:rPr>
              <a:t>To support agriculture and service sectors</a:t>
            </a:r>
          </a:p>
          <a:p>
            <a:pPr algn="just">
              <a:buFont typeface="Wingdings" panose="05000000000000000000" pitchFamily="2" charset="2"/>
              <a:buChar char="q"/>
            </a:pPr>
            <a:r>
              <a:rPr lang="en-US" sz="3000" dirty="0">
                <a:latin typeface="Eras Demi ITC" pitchFamily="34" charset="0"/>
              </a:rPr>
              <a:t>To improve balance of payment positive by promoting export industry and import substitute industries</a:t>
            </a:r>
          </a:p>
        </p:txBody>
      </p:sp>
      <p:sp>
        <p:nvSpPr>
          <p:cNvPr id="4" name="Flowchart: Process 4">
            <a:extLst>
              <a:ext uri="{FF2B5EF4-FFF2-40B4-BE49-F238E27FC236}">
                <a16:creationId xmlns:a16="http://schemas.microsoft.com/office/drawing/2014/main" xmlns="" id="{406CF31A-C20F-4317-9B54-B91582C618DA}"/>
              </a:ext>
            </a:extLst>
          </p:cNvPr>
          <p:cNvSpPr>
            <a:spLocks noChangeArrowheads="1"/>
          </p:cNvSpPr>
          <p:nvPr/>
        </p:nvSpPr>
        <p:spPr bwMode="auto">
          <a:xfrm>
            <a:off x="523142" y="1216175"/>
            <a:ext cx="13644563" cy="158453"/>
          </a:xfrm>
          <a:prstGeom prst="flowChartProcess">
            <a:avLst/>
          </a:prstGeom>
          <a:solidFill>
            <a:srgbClr val="00B050"/>
          </a:solidFill>
          <a:ln w="9525" algn="ctr">
            <a:solidFill>
              <a:srgbClr val="FF0000"/>
            </a:solidFill>
            <a:round/>
            <a:headEnd/>
            <a:tailEnd/>
          </a:ln>
        </p:spPr>
        <p:txBody>
          <a:bodyPr lIns="130621" tIns="65311" rIns="130621" bIns="65311"/>
          <a:lstStyle/>
          <a:p>
            <a:pPr algn="ctr" defTabSz="1143000"/>
            <a:endParaRPr lang="en-US" sz="1375" dirty="0">
              <a:solidFill>
                <a:srgbClr val="FF0000"/>
              </a:solidFill>
            </a:endParaRPr>
          </a:p>
        </p:txBody>
      </p:sp>
      <p:sp>
        <p:nvSpPr>
          <p:cNvPr id="5" name="Content Placeholder 2">
            <a:extLst>
              <a:ext uri="{FF2B5EF4-FFF2-40B4-BE49-F238E27FC236}">
                <a16:creationId xmlns:a16="http://schemas.microsoft.com/office/drawing/2014/main" xmlns="" id="{B347FFBE-12CB-4BEB-B678-278ADEA8A518}"/>
              </a:ext>
            </a:extLst>
          </p:cNvPr>
          <p:cNvSpPr txBox="1">
            <a:spLocks/>
          </p:cNvSpPr>
          <p:nvPr/>
        </p:nvSpPr>
        <p:spPr>
          <a:xfrm>
            <a:off x="742952" y="1453852"/>
            <a:ext cx="6286499" cy="7461548"/>
          </a:xfrm>
          <a:prstGeom prst="rect">
            <a:avLst/>
          </a:prstGeom>
        </p:spPr>
        <p:txBody>
          <a:bodyPr vert="horz" lIns="87920" tIns="43960" rIns="87920" bIns="43960" rtlCol="0" anchor="ctr">
            <a:normAutofit fontScale="77500" lnSpcReduction="20000"/>
          </a:bodyPr>
          <a:lstStyle>
            <a:lvl1pPr marL="342900" indent="-342900" algn="l" defTabSz="548640" rtl="0" eaLnBrk="1" latinLnBrk="0" hangingPunct="1">
              <a:spcBef>
                <a:spcPct val="20000"/>
              </a:spcBef>
              <a:spcAft>
                <a:spcPts val="720"/>
              </a:spcAft>
              <a:buClr>
                <a:schemeClr val="tx1"/>
              </a:buClr>
              <a:buSzPct val="80000"/>
              <a:buFont typeface="Wingdings 3" panose="05040102010807070707" pitchFamily="18" charset="2"/>
              <a:buChar char=""/>
              <a:defRPr sz="2400" kern="1200" cap="none">
                <a:solidFill>
                  <a:schemeClr val="bg2">
                    <a:lumMod val="50000"/>
                  </a:schemeClr>
                </a:solidFill>
                <a:effectLst/>
                <a:latin typeface="+mn-lt"/>
                <a:ea typeface="+mn-ea"/>
                <a:cs typeface="+mn-cs"/>
              </a:defRPr>
            </a:lvl1pPr>
            <a:lvl2pPr marL="891540" indent="-342900" algn="l" defTabSz="548640" rtl="0" eaLnBrk="1" latinLnBrk="0" hangingPunct="1">
              <a:spcBef>
                <a:spcPct val="20000"/>
              </a:spcBef>
              <a:spcAft>
                <a:spcPts val="720"/>
              </a:spcAft>
              <a:buClr>
                <a:schemeClr val="tx1"/>
              </a:buClr>
              <a:buSzPct val="80000"/>
              <a:buFont typeface="Wingdings 3" panose="05040102010807070707" pitchFamily="18" charset="2"/>
              <a:buChar char=""/>
              <a:defRPr sz="2160" kern="1200" cap="none">
                <a:solidFill>
                  <a:schemeClr val="bg2">
                    <a:lumMod val="50000"/>
                  </a:schemeClr>
                </a:solidFill>
                <a:effectLst/>
                <a:latin typeface="+mn-lt"/>
                <a:ea typeface="+mn-ea"/>
                <a:cs typeface="+mn-cs"/>
              </a:defRPr>
            </a:lvl2pPr>
            <a:lvl3pPr marL="1440180" indent="-342900" algn="l" defTabSz="548640" rtl="0" eaLnBrk="1" latinLnBrk="0" hangingPunct="1">
              <a:spcBef>
                <a:spcPct val="20000"/>
              </a:spcBef>
              <a:spcAft>
                <a:spcPts val="720"/>
              </a:spcAft>
              <a:buClr>
                <a:schemeClr val="tx1"/>
              </a:buClr>
              <a:buSzPct val="80000"/>
              <a:buFont typeface="Wingdings 3" panose="05040102010807070707" pitchFamily="18" charset="2"/>
              <a:buChar char=""/>
              <a:defRPr sz="1920" kern="1200" cap="none">
                <a:solidFill>
                  <a:schemeClr val="bg2">
                    <a:lumMod val="50000"/>
                  </a:schemeClr>
                </a:solidFill>
                <a:effectLst/>
                <a:latin typeface="+mn-lt"/>
                <a:ea typeface="+mn-ea"/>
                <a:cs typeface="+mn-cs"/>
              </a:defRPr>
            </a:lvl3pPr>
            <a:lvl4pPr marL="1851660" indent="-20574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4pPr>
            <a:lvl5pPr marL="2537460" indent="-34290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5pPr>
            <a:lvl6pPr marL="301752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6pPr>
            <a:lvl7pPr marL="356616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7pPr>
            <a:lvl8pPr marL="411480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8pPr>
            <a:lvl9pPr marL="466344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50000"/>
                  </a:schemeClr>
                </a:solidFill>
                <a:effectLst/>
                <a:latin typeface="+mn-lt"/>
                <a:ea typeface="+mn-ea"/>
                <a:cs typeface="+mn-cs"/>
              </a:defRPr>
            </a:lvl9pPr>
          </a:lstStyle>
          <a:p>
            <a:pPr marL="0" indent="0" defTabSz="685800">
              <a:spcAft>
                <a:spcPts val="900"/>
              </a:spcAft>
              <a:buClr>
                <a:prstClr val="black"/>
              </a:buClr>
              <a:buNone/>
            </a:pPr>
            <a:r>
              <a:rPr lang="en-US" sz="4100" dirty="0">
                <a:solidFill>
                  <a:srgbClr val="7030A0"/>
                </a:solidFill>
                <a:latin typeface="Eras Demi ITC" pitchFamily="34" charset="0"/>
              </a:rPr>
              <a:t>Macro objectives of industrialization are-</a:t>
            </a:r>
            <a:endParaRPr lang="en-US" sz="4100" dirty="0">
              <a:solidFill>
                <a:prstClr val="black"/>
              </a:solidFill>
              <a:latin typeface="Eras Demi ITC" pitchFamily="34" charset="0"/>
            </a:endParaRPr>
          </a:p>
          <a:p>
            <a:pPr marL="1257300" lvl="1" indent="-571500" algn="just" defTabSz="685800">
              <a:spcAft>
                <a:spcPts val="900"/>
              </a:spcAft>
              <a:buClr>
                <a:prstClr val="black"/>
              </a:buClr>
              <a:buFont typeface="Wingdings" panose="05000000000000000000" pitchFamily="2" charset="2"/>
              <a:buChar char="v"/>
            </a:pPr>
            <a:r>
              <a:rPr lang="en-US" sz="3625" dirty="0">
                <a:solidFill>
                  <a:prstClr val="black"/>
                </a:solidFill>
                <a:latin typeface="Eras Demi ITC" pitchFamily="34" charset="0"/>
              </a:rPr>
              <a:t>Play a major role in economic development</a:t>
            </a:r>
          </a:p>
          <a:p>
            <a:pPr marL="1257300" lvl="1" indent="-571500" algn="just" defTabSz="685800">
              <a:spcAft>
                <a:spcPts val="900"/>
              </a:spcAft>
              <a:buClr>
                <a:prstClr val="black"/>
              </a:buClr>
              <a:buFont typeface="Wingdings" panose="05000000000000000000" pitchFamily="2" charset="2"/>
              <a:buChar char="v"/>
            </a:pPr>
            <a:r>
              <a:rPr lang="en-US" sz="3875" dirty="0">
                <a:solidFill>
                  <a:prstClr val="black"/>
                </a:solidFill>
                <a:latin typeface="Eras Demi ITC" pitchFamily="34" charset="0"/>
              </a:rPr>
              <a:t>To increase GDP</a:t>
            </a:r>
            <a:endParaRPr lang="en-US" sz="3625" dirty="0">
              <a:solidFill>
                <a:prstClr val="black"/>
              </a:solidFill>
              <a:latin typeface="Eras Demi ITC" pitchFamily="34" charset="0"/>
            </a:endParaRPr>
          </a:p>
          <a:p>
            <a:pPr marL="1257300" lvl="1" indent="-571500" algn="just" defTabSz="685800">
              <a:spcAft>
                <a:spcPts val="900"/>
              </a:spcAft>
              <a:buClr>
                <a:prstClr val="black"/>
              </a:buClr>
              <a:buFont typeface="Wingdings" panose="05000000000000000000" pitchFamily="2" charset="2"/>
              <a:buChar char="v"/>
            </a:pPr>
            <a:r>
              <a:rPr lang="en-US" sz="3625" dirty="0">
                <a:solidFill>
                  <a:prstClr val="black"/>
                </a:solidFill>
                <a:latin typeface="Eras Demi ITC" pitchFamily="34" charset="0"/>
              </a:rPr>
              <a:t>Provide a secure basis for a rapid of growth of income.</a:t>
            </a:r>
          </a:p>
          <a:p>
            <a:pPr marL="1257300" lvl="1" indent="-571500" algn="just" defTabSz="685800">
              <a:spcAft>
                <a:spcPts val="900"/>
              </a:spcAft>
              <a:buClr>
                <a:prstClr val="black"/>
              </a:buClr>
              <a:buFont typeface="Wingdings" panose="05000000000000000000" pitchFamily="2" charset="2"/>
              <a:buChar char="v"/>
            </a:pPr>
            <a:r>
              <a:rPr lang="en-US" sz="3625" dirty="0">
                <a:solidFill>
                  <a:prstClr val="black"/>
                </a:solidFill>
                <a:latin typeface="Eras Demi ITC" pitchFamily="34" charset="0"/>
              </a:rPr>
              <a:t>Help in raising the standard of living</a:t>
            </a:r>
          </a:p>
          <a:p>
            <a:pPr marL="1257300" lvl="1" indent="-571500" algn="just" defTabSz="685800">
              <a:spcAft>
                <a:spcPts val="900"/>
              </a:spcAft>
              <a:buClr>
                <a:prstClr val="black"/>
              </a:buClr>
              <a:buFont typeface="Wingdings" panose="05000000000000000000" pitchFamily="2" charset="2"/>
              <a:buChar char="v"/>
            </a:pPr>
            <a:r>
              <a:rPr lang="en-US" sz="3625" dirty="0">
                <a:solidFill>
                  <a:prstClr val="black"/>
                </a:solidFill>
                <a:latin typeface="Eras Demi ITC" pitchFamily="34" charset="0"/>
              </a:rPr>
              <a:t>Provide employment, meeting high income demands</a:t>
            </a:r>
          </a:p>
          <a:p>
            <a:pPr marL="1257300" lvl="1" indent="-571500" algn="just" defTabSz="685800">
              <a:spcAft>
                <a:spcPts val="900"/>
              </a:spcAft>
              <a:buClr>
                <a:prstClr val="black"/>
              </a:buClr>
              <a:buFont typeface="Wingdings" panose="05000000000000000000" pitchFamily="2" charset="2"/>
              <a:buChar char="v"/>
            </a:pPr>
            <a:r>
              <a:rPr lang="en-US" sz="3625" dirty="0">
                <a:solidFill>
                  <a:prstClr val="black"/>
                </a:solidFill>
                <a:latin typeface="Eras Demi ITC" pitchFamily="34" charset="0"/>
              </a:rPr>
              <a:t>Brings in technological progress and change in the outlook of the people</a:t>
            </a:r>
          </a:p>
          <a:p>
            <a:pPr marL="1257300" lvl="1" indent="-571500" algn="just" defTabSz="685800">
              <a:spcAft>
                <a:spcPts val="900"/>
              </a:spcAft>
              <a:buClr>
                <a:prstClr val="black"/>
              </a:buClr>
              <a:buFont typeface="Wingdings" panose="05000000000000000000" pitchFamily="2" charset="2"/>
              <a:buChar char="v"/>
            </a:pPr>
            <a:r>
              <a:rPr lang="en-US" sz="3625" dirty="0">
                <a:solidFill>
                  <a:prstClr val="black"/>
                </a:solidFill>
                <a:latin typeface="Eras Demi ITC" pitchFamily="34" charset="0"/>
              </a:rPr>
              <a:t>Decrease the dependency on foreign resources</a:t>
            </a:r>
            <a:endParaRPr lang="en-US" sz="4000" dirty="0">
              <a:solidFill>
                <a:prstClr val="black"/>
              </a:solidFill>
              <a:latin typeface="Eras Demi ITC" pitchFamily="34" charset="0"/>
            </a:endParaRPr>
          </a:p>
        </p:txBody>
      </p:sp>
    </p:spTree>
    <p:extLst>
      <p:ext uri="{BB962C8B-B14F-4D97-AF65-F5344CB8AC3E}">
        <p14:creationId xmlns:p14="http://schemas.microsoft.com/office/powerpoint/2010/main" val="256650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03D3FE-D4BE-4C5C-A112-9E42E775FAA7}"/>
              </a:ext>
            </a:extLst>
          </p:cNvPr>
          <p:cNvSpPr>
            <a:spLocks noGrp="1"/>
          </p:cNvSpPr>
          <p:nvPr>
            <p:ph type="title"/>
          </p:nvPr>
        </p:nvSpPr>
        <p:spPr>
          <a:xfrm>
            <a:off x="2386012" y="3111"/>
            <a:ext cx="10882898" cy="920453"/>
          </a:xfrm>
        </p:spPr>
        <p:txBody>
          <a:bodyPr>
            <a:normAutofit/>
          </a:bodyPr>
          <a:lstStyle/>
          <a:p>
            <a:r>
              <a:rPr lang="en-US" sz="4625" b="1" dirty="0">
                <a:solidFill>
                  <a:srgbClr val="7030A0"/>
                </a:solidFill>
                <a:latin typeface="Times New Roman" panose="02020603050405020304" pitchFamily="18" charset="0"/>
              </a:rPr>
              <a:t>Classification of Industries in Bangladesh</a:t>
            </a:r>
            <a:endParaRPr lang="en-US" sz="4250" dirty="0">
              <a:solidFill>
                <a:srgbClr val="7030A0"/>
              </a:solidFill>
            </a:endParaRPr>
          </a:p>
        </p:txBody>
      </p:sp>
      <p:pic>
        <p:nvPicPr>
          <p:cNvPr id="1026" name="Picture 2" descr="Industry types – Infogunea">
            <a:extLst>
              <a:ext uri="{FF2B5EF4-FFF2-40B4-BE49-F238E27FC236}">
                <a16:creationId xmlns:a16="http://schemas.microsoft.com/office/drawing/2014/main" xmlns="" id="{05700149-C6B6-478A-BFBB-B3EDA52821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48" t="3737" r="3723" b="4766"/>
          <a:stretch/>
        </p:blipFill>
        <p:spPr bwMode="auto">
          <a:xfrm>
            <a:off x="685800" y="1371600"/>
            <a:ext cx="7848600" cy="72834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067AE0C2-411C-4844-A3AF-47F714A46CA3}"/>
              </a:ext>
            </a:extLst>
          </p:cNvPr>
          <p:cNvSpPr txBox="1"/>
          <p:nvPr/>
        </p:nvSpPr>
        <p:spPr>
          <a:xfrm>
            <a:off x="8991600" y="2857500"/>
            <a:ext cx="5181600" cy="4177398"/>
          </a:xfrm>
          <a:prstGeom prst="rect">
            <a:avLst/>
          </a:prstGeom>
          <a:noFill/>
        </p:spPr>
        <p:txBody>
          <a:bodyPr wrap="square" lIns="87920" tIns="43960" rIns="87920" bIns="43960">
            <a:spAutoFit/>
          </a:bodyPr>
          <a:lstStyle/>
          <a:p>
            <a:pPr marL="549498" indent="-549498" defTabSz="1143000">
              <a:lnSpc>
                <a:spcPct val="107000"/>
              </a:lnSpc>
              <a:spcBef>
                <a:spcPts val="0"/>
              </a:spcBef>
              <a:spcAft>
                <a:spcPts val="0"/>
              </a:spcAft>
              <a:buFont typeface="Arial" panose="020B0604020202020204" pitchFamily="34" charset="0"/>
              <a:buChar char="•"/>
            </a:pPr>
            <a:r>
              <a:rPr lang="en-US" sz="3125" b="1" dirty="0">
                <a:solidFill>
                  <a:prstClr val="black"/>
                </a:solidFill>
                <a:latin typeface="Eras Demi ITC" pitchFamily="34" charset="0"/>
                <a:ea typeface="Calibri" panose="020F0502020204030204" pitchFamily="34" charset="0"/>
                <a:cs typeface="Vrinda" panose="020B0502040204020203" pitchFamily="34" charset="0"/>
              </a:rPr>
              <a:t>Large Industry</a:t>
            </a:r>
            <a:endParaRPr lang="en-US" sz="3125" dirty="0">
              <a:solidFill>
                <a:prstClr val="black"/>
              </a:solidFill>
              <a:latin typeface="Eras Demi ITC" pitchFamily="34" charset="0"/>
              <a:ea typeface="Calibri" panose="020F0502020204030204" pitchFamily="34" charset="0"/>
              <a:cs typeface="Vrinda" panose="020B0502040204020203" pitchFamily="34" charset="0"/>
            </a:endParaRPr>
          </a:p>
          <a:p>
            <a:pPr marL="549498" indent="-549498" defTabSz="1143000">
              <a:lnSpc>
                <a:spcPct val="107000"/>
              </a:lnSpc>
              <a:spcBef>
                <a:spcPts val="0"/>
              </a:spcBef>
              <a:spcAft>
                <a:spcPts val="0"/>
              </a:spcAft>
              <a:buFont typeface="Arial" panose="020B0604020202020204" pitchFamily="34" charset="0"/>
              <a:buChar char="•"/>
            </a:pPr>
            <a:r>
              <a:rPr lang="en-US" sz="3125" b="1" dirty="0">
                <a:solidFill>
                  <a:prstClr val="black"/>
                </a:solidFill>
                <a:latin typeface="Eras Demi ITC" pitchFamily="34" charset="0"/>
                <a:ea typeface="Calibri" panose="020F0502020204030204" pitchFamily="34" charset="0"/>
                <a:cs typeface="Vrinda" panose="020B0502040204020203" pitchFamily="34" charset="0"/>
              </a:rPr>
              <a:t>Medium Industry</a:t>
            </a:r>
            <a:endParaRPr lang="en-US" sz="3125" dirty="0">
              <a:solidFill>
                <a:prstClr val="black"/>
              </a:solidFill>
              <a:latin typeface="Eras Demi ITC" pitchFamily="34" charset="0"/>
              <a:ea typeface="Calibri" panose="020F0502020204030204" pitchFamily="34" charset="0"/>
              <a:cs typeface="Vrinda" panose="020B0502040204020203" pitchFamily="34" charset="0"/>
            </a:endParaRPr>
          </a:p>
          <a:p>
            <a:pPr marL="549498" indent="-549498" defTabSz="1143000">
              <a:lnSpc>
                <a:spcPct val="107000"/>
              </a:lnSpc>
              <a:spcBef>
                <a:spcPts val="0"/>
              </a:spcBef>
              <a:spcAft>
                <a:spcPts val="0"/>
              </a:spcAft>
              <a:buFont typeface="Arial" panose="020B0604020202020204" pitchFamily="34" charset="0"/>
              <a:buChar char="•"/>
            </a:pPr>
            <a:r>
              <a:rPr lang="en-US" sz="3125" b="1" dirty="0">
                <a:solidFill>
                  <a:prstClr val="black"/>
                </a:solidFill>
                <a:latin typeface="Eras Demi ITC" pitchFamily="34" charset="0"/>
                <a:ea typeface="Calibri" panose="020F0502020204030204" pitchFamily="34" charset="0"/>
                <a:cs typeface="Vrinda" panose="020B0502040204020203" pitchFamily="34" charset="0"/>
              </a:rPr>
              <a:t>Small Industry</a:t>
            </a:r>
          </a:p>
          <a:p>
            <a:pPr marL="549498" indent="-549498" defTabSz="1143000">
              <a:lnSpc>
                <a:spcPct val="107000"/>
              </a:lnSpc>
              <a:spcBef>
                <a:spcPts val="0"/>
              </a:spcBef>
              <a:spcAft>
                <a:spcPts val="0"/>
              </a:spcAft>
              <a:buFont typeface="Arial" panose="020B0604020202020204" pitchFamily="34" charset="0"/>
              <a:buChar char="•"/>
            </a:pPr>
            <a:r>
              <a:rPr lang="en-US" sz="3125" b="1" dirty="0">
                <a:solidFill>
                  <a:prstClr val="black"/>
                </a:solidFill>
                <a:latin typeface="Eras Demi ITC" pitchFamily="34" charset="0"/>
                <a:ea typeface="Calibri" panose="020F0502020204030204" pitchFamily="34" charset="0"/>
                <a:cs typeface="Vrinda" panose="020B0502040204020203" pitchFamily="34" charset="0"/>
              </a:rPr>
              <a:t>Micro Industry</a:t>
            </a:r>
            <a:endParaRPr lang="en-US" sz="3125" dirty="0">
              <a:solidFill>
                <a:prstClr val="black"/>
              </a:solidFill>
              <a:latin typeface="Eras Demi ITC" pitchFamily="34" charset="0"/>
              <a:ea typeface="Calibri" panose="020F0502020204030204" pitchFamily="34" charset="0"/>
              <a:cs typeface="Vrinda" panose="020B0502040204020203" pitchFamily="34" charset="0"/>
            </a:endParaRPr>
          </a:p>
          <a:p>
            <a:pPr marL="549498" indent="-549498" defTabSz="1143000">
              <a:lnSpc>
                <a:spcPct val="107000"/>
              </a:lnSpc>
              <a:spcBef>
                <a:spcPts val="0"/>
              </a:spcBef>
              <a:spcAft>
                <a:spcPts val="0"/>
              </a:spcAft>
              <a:buFont typeface="Arial" panose="020B0604020202020204" pitchFamily="34" charset="0"/>
              <a:buChar char="•"/>
            </a:pPr>
            <a:r>
              <a:rPr lang="en-US" sz="3125" b="1" dirty="0">
                <a:solidFill>
                  <a:prstClr val="black"/>
                </a:solidFill>
                <a:latin typeface="Eras Demi ITC" pitchFamily="34" charset="0"/>
                <a:ea typeface="Calibri" panose="020F0502020204030204" pitchFamily="34" charset="0"/>
                <a:cs typeface="Vrinda" panose="020B0502040204020203" pitchFamily="34" charset="0"/>
              </a:rPr>
              <a:t>Cottage Industry</a:t>
            </a:r>
            <a:endParaRPr lang="en-US" sz="3125" dirty="0">
              <a:solidFill>
                <a:prstClr val="black"/>
              </a:solidFill>
              <a:latin typeface="Eras Demi ITC" pitchFamily="34" charset="0"/>
              <a:ea typeface="Calibri" panose="020F0502020204030204" pitchFamily="34" charset="0"/>
              <a:cs typeface="Vrinda" panose="020B0502040204020203" pitchFamily="34" charset="0"/>
            </a:endParaRPr>
          </a:p>
          <a:p>
            <a:pPr marL="549498" indent="-549498" defTabSz="1143000">
              <a:lnSpc>
                <a:spcPct val="107000"/>
              </a:lnSpc>
              <a:spcBef>
                <a:spcPts val="0"/>
              </a:spcBef>
              <a:spcAft>
                <a:spcPts val="0"/>
              </a:spcAft>
              <a:buFont typeface="Arial" panose="020B0604020202020204" pitchFamily="34" charset="0"/>
              <a:buChar char="•"/>
            </a:pPr>
            <a:r>
              <a:rPr lang="en-US" sz="3125" b="1" dirty="0">
                <a:solidFill>
                  <a:prstClr val="black"/>
                </a:solidFill>
                <a:latin typeface="Eras Demi ITC" pitchFamily="34" charset="0"/>
                <a:ea typeface="Calibri" panose="020F0502020204030204" pitchFamily="34" charset="0"/>
                <a:cs typeface="Vrinda" panose="020B0502040204020203" pitchFamily="34" charset="0"/>
              </a:rPr>
              <a:t>Reserved Industry</a:t>
            </a:r>
            <a:endParaRPr lang="en-US" sz="3125" dirty="0">
              <a:solidFill>
                <a:prstClr val="black"/>
              </a:solidFill>
              <a:latin typeface="Eras Demi ITC" pitchFamily="34" charset="0"/>
              <a:ea typeface="Calibri" panose="020F0502020204030204" pitchFamily="34" charset="0"/>
              <a:cs typeface="Vrinda" panose="020B0502040204020203" pitchFamily="34" charset="0"/>
            </a:endParaRPr>
          </a:p>
          <a:p>
            <a:pPr marL="549498" indent="-549498" defTabSz="1143000">
              <a:lnSpc>
                <a:spcPct val="107000"/>
              </a:lnSpc>
              <a:buFont typeface="Arial" panose="020B0604020202020204" pitchFamily="34" charset="0"/>
              <a:buChar char="•"/>
            </a:pPr>
            <a:r>
              <a:rPr lang="en-US" sz="3125" b="1" dirty="0">
                <a:solidFill>
                  <a:prstClr val="black"/>
                </a:solidFill>
                <a:latin typeface="Eras Demi ITC" pitchFamily="34" charset="0"/>
                <a:ea typeface="Calibri" panose="020F0502020204030204" pitchFamily="34" charset="0"/>
                <a:cs typeface="Vrinda" panose="020B0502040204020203" pitchFamily="34" charset="0"/>
              </a:rPr>
              <a:t>Thrust Sector Industries</a:t>
            </a:r>
          </a:p>
          <a:p>
            <a:pPr marL="549498" indent="-549498" defTabSz="1143000">
              <a:lnSpc>
                <a:spcPct val="107000"/>
              </a:lnSpc>
              <a:buFont typeface="Arial" panose="020B0604020202020204" pitchFamily="34" charset="0"/>
              <a:buChar char="•"/>
            </a:pPr>
            <a:r>
              <a:rPr lang="en-US" sz="3125" b="1" dirty="0">
                <a:solidFill>
                  <a:prstClr val="black"/>
                </a:solidFill>
                <a:latin typeface="Eras Demi ITC" pitchFamily="34" charset="0"/>
                <a:ea typeface="Calibri" panose="020F0502020204030204" pitchFamily="34" charset="0"/>
                <a:cs typeface="Vrinda" panose="020B0502040204020203" pitchFamily="34" charset="0"/>
              </a:rPr>
              <a:t>SME </a:t>
            </a:r>
            <a:endParaRPr lang="en-US" sz="3125" dirty="0">
              <a:solidFill>
                <a:prstClr val="black"/>
              </a:solidFill>
              <a:latin typeface="Eras Demi ITC" pitchFamily="34" charset="0"/>
              <a:ea typeface="Calibri" panose="020F0502020204030204" pitchFamily="34" charset="0"/>
              <a:cs typeface="Vrinda" panose="020B0502040204020203" pitchFamily="34" charset="0"/>
            </a:endParaRPr>
          </a:p>
        </p:txBody>
      </p:sp>
      <p:sp>
        <p:nvSpPr>
          <p:cNvPr id="5" name="Flowchart: Process 4">
            <a:extLst>
              <a:ext uri="{FF2B5EF4-FFF2-40B4-BE49-F238E27FC236}">
                <a16:creationId xmlns:a16="http://schemas.microsoft.com/office/drawing/2014/main" xmlns="" id="{48803A99-97BA-41F1-8A0B-D603EC0DBBB1}"/>
              </a:ext>
            </a:extLst>
          </p:cNvPr>
          <p:cNvSpPr>
            <a:spLocks noChangeArrowheads="1"/>
          </p:cNvSpPr>
          <p:nvPr/>
        </p:nvSpPr>
        <p:spPr bwMode="auto">
          <a:xfrm flipV="1">
            <a:off x="477610" y="894122"/>
            <a:ext cx="13644563" cy="131763"/>
          </a:xfrm>
          <a:prstGeom prst="flowChartProcess">
            <a:avLst/>
          </a:prstGeom>
          <a:solidFill>
            <a:srgbClr val="00B050"/>
          </a:solidFill>
          <a:ln w="9525" algn="ctr">
            <a:solidFill>
              <a:srgbClr val="FF0000"/>
            </a:solidFill>
            <a:round/>
            <a:headEnd/>
            <a:tailEnd/>
          </a:ln>
        </p:spPr>
        <p:txBody>
          <a:bodyPr lIns="130621" tIns="65311" rIns="130621" bIns="65311"/>
          <a:lstStyle/>
          <a:p>
            <a:pPr algn="ctr" defTabSz="1143000"/>
            <a:endParaRPr lang="en-US" sz="2250">
              <a:solidFill>
                <a:srgbClr val="FF0000"/>
              </a:solidFill>
            </a:endParaRPr>
          </a:p>
        </p:txBody>
      </p:sp>
    </p:spTree>
    <p:extLst>
      <p:ext uri="{BB962C8B-B14F-4D97-AF65-F5344CB8AC3E}">
        <p14:creationId xmlns:p14="http://schemas.microsoft.com/office/powerpoint/2010/main" val="2294527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228600"/>
            <a:ext cx="14249400" cy="685800"/>
          </a:xfrm>
        </p:spPr>
        <p:txBody>
          <a:bodyPr/>
          <a:lstStyle/>
          <a:p>
            <a:pPr eaLnBrk="1" hangingPunct="1"/>
            <a:r>
              <a:rPr lang="en-US" sz="4400">
                <a:solidFill>
                  <a:srgbClr val="7030A0"/>
                </a:solidFill>
                <a:latin typeface="Eras Bold ITC" pitchFamily="34" charset="0"/>
                <a:cs typeface="Arial" charset="0"/>
              </a:rPr>
              <a:t>Contribution of Industrial Sectors</a:t>
            </a:r>
          </a:p>
        </p:txBody>
      </p:sp>
      <p:sp>
        <p:nvSpPr>
          <p:cNvPr id="20483" name="Content Placeholder 2"/>
          <p:cNvSpPr>
            <a:spLocks noGrp="1"/>
          </p:cNvSpPr>
          <p:nvPr>
            <p:ph idx="1"/>
          </p:nvPr>
        </p:nvSpPr>
        <p:spPr>
          <a:xfrm>
            <a:off x="487363" y="1727200"/>
            <a:ext cx="7802562" cy="7112000"/>
          </a:xfrm>
        </p:spPr>
        <p:txBody>
          <a:bodyPr/>
          <a:lstStyle/>
          <a:p>
            <a:pPr marL="509447" indent="-509447" algn="just" defTabSz="679262" eaLnBrk="1" hangingPunct="1">
              <a:spcBef>
                <a:spcPts val="1486"/>
              </a:spcBef>
              <a:defRPr/>
            </a:pPr>
            <a:r>
              <a:rPr lang="en-US" sz="2800" dirty="0">
                <a:solidFill>
                  <a:schemeClr val="tx1"/>
                </a:solidFill>
                <a:latin typeface="Eras Demi ITC" pitchFamily="34" charset="0"/>
                <a:cs typeface="Calibri" pitchFamily="34" charset="0"/>
              </a:rPr>
              <a:t>Industrial Sector</a:t>
            </a:r>
            <a:r>
              <a:rPr lang="en-US" sz="2800" dirty="0">
                <a:solidFill>
                  <a:schemeClr val="tx1"/>
                </a:solidFill>
                <a:latin typeface="Eras Demi ITC" pitchFamily="34" charset="0"/>
              </a:rPr>
              <a:t> has given the </a:t>
            </a:r>
            <a:r>
              <a:rPr lang="en-US" sz="2800" b="1" dirty="0">
                <a:solidFill>
                  <a:srgbClr val="00B050"/>
                </a:solidFill>
                <a:latin typeface="Eras Demi ITC" pitchFamily="34" charset="0"/>
              </a:rPr>
              <a:t>opportunity of employment </a:t>
            </a:r>
            <a:r>
              <a:rPr lang="en-US" sz="2800" dirty="0">
                <a:solidFill>
                  <a:schemeClr val="tx1"/>
                </a:solidFill>
                <a:latin typeface="Eras Demi ITC" pitchFamily="34" charset="0"/>
              </a:rPr>
              <a:t>to millions of unemployed, especially innumerable uneducated women of the country. It is making significant contribution in the field of our export income.</a:t>
            </a:r>
          </a:p>
          <a:p>
            <a:pPr marL="509447" indent="-509447" algn="just" defTabSz="679262" eaLnBrk="1" hangingPunct="1">
              <a:spcBef>
                <a:spcPts val="1486"/>
              </a:spcBef>
              <a:defRPr/>
            </a:pPr>
            <a:r>
              <a:rPr lang="en-US" sz="2800" dirty="0">
                <a:solidFill>
                  <a:schemeClr val="tx1"/>
                </a:solidFill>
                <a:latin typeface="Eras Demi ITC" pitchFamily="34" charset="0"/>
              </a:rPr>
              <a:t>The contribution of the industry sector to the economy of Bangladesh has been increasing day by day.</a:t>
            </a:r>
          </a:p>
          <a:p>
            <a:pPr marL="509447" indent="-509447" algn="just" defTabSz="679262" eaLnBrk="1" hangingPunct="1">
              <a:spcBef>
                <a:spcPts val="1486"/>
              </a:spcBef>
              <a:defRPr/>
            </a:pPr>
            <a:r>
              <a:rPr lang="en-US" sz="2800" dirty="0">
                <a:solidFill>
                  <a:schemeClr val="tx1"/>
                </a:solidFill>
                <a:latin typeface="Eras Demi ITC" pitchFamily="34" charset="0"/>
                <a:cs typeface="Calibri" pitchFamily="34" charset="0"/>
              </a:rPr>
              <a:t>Contribution of </a:t>
            </a:r>
            <a:r>
              <a:rPr lang="en-US" sz="2800" b="1" dirty="0">
                <a:solidFill>
                  <a:schemeClr val="tx1"/>
                </a:solidFill>
                <a:latin typeface="Eras Demi ITC" pitchFamily="34" charset="0"/>
                <a:cs typeface="Calibri" pitchFamily="34" charset="0"/>
              </a:rPr>
              <a:t>Industrial sector in GDP is </a:t>
            </a:r>
            <a:r>
              <a:rPr lang="fr-FR" sz="2800" b="1" dirty="0">
                <a:solidFill>
                  <a:srgbClr val="7030A0"/>
                </a:solidFill>
                <a:latin typeface="Eras Demi ITC" pitchFamily="34" charset="0"/>
              </a:rPr>
              <a:t>24.21</a:t>
            </a:r>
            <a:r>
              <a:rPr lang="fr-FR" sz="2800" dirty="0">
                <a:solidFill>
                  <a:srgbClr val="7030A0"/>
                </a:solidFill>
                <a:latin typeface="Eras Demi ITC" pitchFamily="34" charset="0"/>
              </a:rPr>
              <a:t>%</a:t>
            </a:r>
            <a:r>
              <a:rPr lang="fr-FR" sz="2800" dirty="0">
                <a:solidFill>
                  <a:schemeClr val="tx1"/>
                </a:solidFill>
                <a:latin typeface="Eras Demi ITC" pitchFamily="34" charset="0"/>
              </a:rPr>
              <a:t> (Fiscal </a:t>
            </a:r>
            <a:r>
              <a:rPr lang="fr-FR" sz="2800" dirty="0" err="1">
                <a:solidFill>
                  <a:schemeClr val="tx1"/>
                </a:solidFill>
                <a:latin typeface="Eras Demi ITC" pitchFamily="34" charset="0"/>
              </a:rPr>
              <a:t>ear</a:t>
            </a:r>
            <a:r>
              <a:rPr lang="fr-FR" sz="2800" dirty="0">
                <a:solidFill>
                  <a:schemeClr val="tx1"/>
                </a:solidFill>
                <a:latin typeface="Eras Demi ITC" pitchFamily="34" charset="0"/>
              </a:rPr>
              <a:t> 2019-2020)</a:t>
            </a:r>
            <a:endParaRPr lang="en-US" sz="2800" dirty="0">
              <a:solidFill>
                <a:schemeClr val="tx1"/>
              </a:solidFill>
              <a:latin typeface="Eras Demi ITC" pitchFamily="34" charset="0"/>
            </a:endParaRPr>
          </a:p>
          <a:p>
            <a:pPr marL="0" indent="-405670" algn="just" defTabSz="679262" eaLnBrk="1" hangingPunct="1">
              <a:spcBef>
                <a:spcPct val="0"/>
              </a:spcBef>
              <a:buFont typeface="Wingdings 3" pitchFamily="18" charset="2"/>
              <a:buNone/>
              <a:defRPr/>
            </a:pPr>
            <a:endParaRPr lang="en-US" sz="3000" dirty="0">
              <a:latin typeface="Arial" charset="0"/>
              <a:cs typeface="Arial" charset="0"/>
            </a:endParaRPr>
          </a:p>
        </p:txBody>
      </p:sp>
      <p:sp>
        <p:nvSpPr>
          <p:cNvPr id="20484" name="Flowchart: Process 4"/>
          <p:cNvSpPr>
            <a:spLocks noChangeArrowheads="1"/>
          </p:cNvSpPr>
          <p:nvPr/>
        </p:nvSpPr>
        <p:spPr bwMode="auto">
          <a:xfrm flipV="1">
            <a:off x="2057400" y="1239838"/>
            <a:ext cx="12496800" cy="131762"/>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graphicFrame>
        <p:nvGraphicFramePr>
          <p:cNvPr id="5" name="Table 4"/>
          <p:cNvGraphicFramePr>
            <a:graphicFrameLocks noGrp="1"/>
          </p:cNvGraphicFramePr>
          <p:nvPr/>
        </p:nvGraphicFramePr>
        <p:xfrm>
          <a:off x="8412163" y="2032000"/>
          <a:ext cx="5837237" cy="6027896"/>
        </p:xfrm>
        <a:graphic>
          <a:graphicData uri="http://schemas.openxmlformats.org/drawingml/2006/table">
            <a:tbl>
              <a:tblPr firstRow="1" bandRow="1">
                <a:tableStyleId>{5C22544A-7EE6-4342-B048-85BDC9FD1C3A}</a:tableStyleId>
              </a:tblPr>
              <a:tblGrid>
                <a:gridCol w="2334895">
                  <a:extLst>
                    <a:ext uri="{9D8B030D-6E8A-4147-A177-3AD203B41FA5}">
                      <a16:colId xmlns:a16="http://schemas.microsoft.com/office/drawing/2014/main" xmlns="" val="20000"/>
                    </a:ext>
                  </a:extLst>
                </a:gridCol>
                <a:gridCol w="3502342">
                  <a:extLst>
                    <a:ext uri="{9D8B030D-6E8A-4147-A177-3AD203B41FA5}">
                      <a16:colId xmlns:a16="http://schemas.microsoft.com/office/drawing/2014/main" xmlns="" val="20001"/>
                    </a:ext>
                  </a:extLst>
                </a:gridCol>
              </a:tblGrid>
              <a:tr h="1097280">
                <a:tc>
                  <a:txBody>
                    <a:bodyPr/>
                    <a:lstStyle/>
                    <a:p>
                      <a:pPr algn="ctr"/>
                      <a:r>
                        <a:rPr lang="en-US" sz="2100" dirty="0">
                          <a:latin typeface="Eras Demi ITC" pitchFamily="34" charset="0"/>
                          <a:cs typeface="Calibri" pitchFamily="34" charset="0"/>
                        </a:rPr>
                        <a:t>Year</a:t>
                      </a: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a:latin typeface="Eras Demi ITC" pitchFamily="34" charset="0"/>
                          <a:cs typeface="Calibri" pitchFamily="34" charset="0"/>
                        </a:rPr>
                        <a:t>Contribution of Industrial sector </a:t>
                      </a:r>
                      <a:r>
                        <a:rPr lang="en-US" sz="2100" baseline="0" dirty="0">
                          <a:latin typeface="Eras Demi ITC" pitchFamily="34" charset="0"/>
                          <a:cs typeface="Calibri" pitchFamily="34" charset="0"/>
                        </a:rPr>
                        <a:t>in GDP (%)</a:t>
                      </a:r>
                      <a:endParaRPr lang="en-US" sz="2100" dirty="0">
                        <a:latin typeface="Eras Demi ITC" pitchFamily="34" charset="0"/>
                        <a:cs typeface="Calibri" pitchFamily="34" charset="0"/>
                      </a:endParaRPr>
                    </a:p>
                  </a:txBody>
                  <a:tcPr marL="146304" marR="146304" marT="60960" marB="60960"/>
                </a:tc>
                <a:extLst>
                  <a:ext uri="{0D108BD9-81ED-4DB2-BD59-A6C34878D82A}">
                    <a16:rowId xmlns:a16="http://schemas.microsoft.com/office/drawing/2014/main" xmlns="" val="10000"/>
                  </a:ext>
                </a:extLst>
              </a:tr>
              <a:tr h="616327">
                <a:tc>
                  <a:txBody>
                    <a:bodyPr/>
                    <a:lstStyle/>
                    <a:p>
                      <a:pPr algn="ctr"/>
                      <a:r>
                        <a:rPr lang="en-US" sz="2100" dirty="0">
                          <a:latin typeface="Eras Demi ITC" pitchFamily="34" charset="0"/>
                          <a:cs typeface="Calibri" pitchFamily="34" charset="0"/>
                        </a:rPr>
                        <a:t>1941-1950</a:t>
                      </a: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a:latin typeface="Eras Demi ITC" pitchFamily="34" charset="0"/>
                          <a:cs typeface="Calibri" pitchFamily="34" charset="0"/>
                        </a:rPr>
                        <a:t>4</a:t>
                      </a:r>
                    </a:p>
                  </a:txBody>
                  <a:tcPr marL="146304" marR="146304" marT="60960" marB="60960"/>
                </a:tc>
                <a:extLst>
                  <a:ext uri="{0D108BD9-81ED-4DB2-BD59-A6C34878D82A}">
                    <a16:rowId xmlns:a16="http://schemas.microsoft.com/office/drawing/2014/main" xmlns="" val="10001"/>
                  </a:ext>
                </a:extLst>
              </a:tr>
              <a:tr h="616327">
                <a:tc>
                  <a:txBody>
                    <a:bodyPr/>
                    <a:lstStyle/>
                    <a:p>
                      <a:pPr algn="ctr"/>
                      <a:r>
                        <a:rPr lang="en-US" sz="2100" dirty="0">
                          <a:latin typeface="Eras Demi ITC" pitchFamily="34" charset="0"/>
                          <a:cs typeface="Calibri" pitchFamily="34" charset="0"/>
                        </a:rPr>
                        <a:t>1951-1960 </a:t>
                      </a: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a:latin typeface="Eras Demi ITC" pitchFamily="34" charset="0"/>
                          <a:cs typeface="Calibri" pitchFamily="34" charset="0"/>
                        </a:rPr>
                        <a:t>5</a:t>
                      </a:r>
                    </a:p>
                  </a:txBody>
                  <a:tcPr marL="146304" marR="146304" marT="60960" marB="60960"/>
                </a:tc>
                <a:extLst>
                  <a:ext uri="{0D108BD9-81ED-4DB2-BD59-A6C34878D82A}">
                    <a16:rowId xmlns:a16="http://schemas.microsoft.com/office/drawing/2014/main" xmlns="" val="10002"/>
                  </a:ext>
                </a:extLst>
              </a:tr>
              <a:tr h="616327">
                <a:tc>
                  <a:txBody>
                    <a:bodyPr/>
                    <a:lstStyle/>
                    <a:p>
                      <a:pPr algn="ctr"/>
                      <a:r>
                        <a:rPr lang="en-US" sz="2100" dirty="0">
                          <a:latin typeface="Eras Demi ITC" pitchFamily="34" charset="0"/>
                          <a:cs typeface="Calibri" pitchFamily="34" charset="0"/>
                        </a:rPr>
                        <a:t>1961-1970 </a:t>
                      </a: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a:latin typeface="Eras Demi ITC" pitchFamily="34" charset="0"/>
                          <a:cs typeface="Calibri" pitchFamily="34" charset="0"/>
                        </a:rPr>
                        <a:t>10</a:t>
                      </a:r>
                    </a:p>
                  </a:txBody>
                  <a:tcPr marL="146304" marR="146304" marT="60960" marB="60960"/>
                </a:tc>
                <a:extLst>
                  <a:ext uri="{0D108BD9-81ED-4DB2-BD59-A6C34878D82A}">
                    <a16:rowId xmlns:a16="http://schemas.microsoft.com/office/drawing/2014/main" xmlns="" val="10003"/>
                  </a:ext>
                </a:extLst>
              </a:tr>
              <a:tr h="616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a:latin typeface="Eras Demi ITC" pitchFamily="34" charset="0"/>
                          <a:cs typeface="Calibri" pitchFamily="34" charset="0"/>
                        </a:rPr>
                        <a:t>1971-1980</a:t>
                      </a:r>
                    </a:p>
                  </a:txBody>
                  <a:tcPr marL="146304" marR="146304" marT="60960" marB="60960"/>
                </a:tc>
                <a:tc>
                  <a:txBody>
                    <a:bodyPr/>
                    <a:lstStyle/>
                    <a:p>
                      <a:pPr algn="ctr"/>
                      <a:r>
                        <a:rPr lang="en-US" sz="2100" dirty="0">
                          <a:latin typeface="Eras Demi ITC" pitchFamily="34" charset="0"/>
                          <a:cs typeface="Calibri" pitchFamily="34" charset="0"/>
                        </a:rPr>
                        <a:t>11</a:t>
                      </a:r>
                    </a:p>
                  </a:txBody>
                  <a:tcPr marL="146304" marR="146304" marT="60960" marB="60960"/>
                </a:tc>
                <a:extLst>
                  <a:ext uri="{0D108BD9-81ED-4DB2-BD59-A6C34878D82A}">
                    <a16:rowId xmlns:a16="http://schemas.microsoft.com/office/drawing/2014/main" xmlns="" val="10004"/>
                  </a:ext>
                </a:extLst>
              </a:tr>
              <a:tr h="616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a:latin typeface="Eras Demi ITC" pitchFamily="34" charset="0"/>
                          <a:cs typeface="Calibri" pitchFamily="34" charset="0"/>
                        </a:rPr>
                        <a:t>1981-1990</a:t>
                      </a:r>
                    </a:p>
                  </a:txBody>
                  <a:tcPr marL="146304" marR="146304" marT="60960" marB="60960"/>
                </a:tc>
                <a:tc>
                  <a:txBody>
                    <a:bodyPr/>
                    <a:lstStyle/>
                    <a:p>
                      <a:pPr algn="ctr"/>
                      <a:r>
                        <a:rPr lang="en-US" sz="2100" dirty="0">
                          <a:latin typeface="Eras Demi ITC" pitchFamily="34" charset="0"/>
                          <a:cs typeface="Calibri" pitchFamily="34" charset="0"/>
                        </a:rPr>
                        <a:t>12</a:t>
                      </a:r>
                    </a:p>
                  </a:txBody>
                  <a:tcPr marL="146304" marR="146304" marT="60960" marB="60960"/>
                </a:tc>
                <a:extLst>
                  <a:ext uri="{0D108BD9-81ED-4DB2-BD59-A6C34878D82A}">
                    <a16:rowId xmlns:a16="http://schemas.microsoft.com/office/drawing/2014/main" xmlns="" val="10005"/>
                  </a:ext>
                </a:extLst>
              </a:tr>
              <a:tr h="616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a:latin typeface="Eras Demi ITC" pitchFamily="34" charset="0"/>
                          <a:cs typeface="Calibri" pitchFamily="34" charset="0"/>
                        </a:rPr>
                        <a:t>1991-2000</a:t>
                      </a:r>
                    </a:p>
                  </a:txBody>
                  <a:tcPr marL="146304" marR="146304" marT="60960" marB="60960"/>
                </a:tc>
                <a:tc>
                  <a:txBody>
                    <a:bodyPr/>
                    <a:lstStyle/>
                    <a:p>
                      <a:pPr algn="ctr"/>
                      <a:r>
                        <a:rPr lang="en-US" sz="2100" dirty="0">
                          <a:latin typeface="Eras Demi ITC" pitchFamily="34" charset="0"/>
                          <a:cs typeface="Calibri" pitchFamily="34" charset="0"/>
                        </a:rPr>
                        <a:t>15</a:t>
                      </a:r>
                    </a:p>
                  </a:txBody>
                  <a:tcPr marL="146304" marR="146304" marT="60960" marB="60960"/>
                </a:tc>
                <a:extLst>
                  <a:ext uri="{0D108BD9-81ED-4DB2-BD59-A6C34878D82A}">
                    <a16:rowId xmlns:a16="http://schemas.microsoft.com/office/drawing/2014/main" xmlns="" val="10006"/>
                  </a:ext>
                </a:extLst>
              </a:tr>
              <a:tr h="616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a:latin typeface="Eras Demi ITC" pitchFamily="34" charset="0"/>
                          <a:cs typeface="Calibri" pitchFamily="34" charset="0"/>
                        </a:rPr>
                        <a:t>2001-2011 </a:t>
                      </a: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100" b="0" kern="1200" dirty="0">
                          <a:solidFill>
                            <a:schemeClr val="dk1"/>
                          </a:solidFill>
                          <a:latin typeface="Eras Demi ITC" pitchFamily="34" charset="0"/>
                          <a:ea typeface="+mn-ea"/>
                          <a:cs typeface="Calibri" pitchFamily="34" charset="0"/>
                        </a:rPr>
                        <a:t>30</a:t>
                      </a:r>
                    </a:p>
                  </a:txBody>
                  <a:tcPr marL="146304" marR="146304" marT="60960" marB="60960"/>
                </a:tc>
                <a:extLst>
                  <a:ext uri="{0D108BD9-81ED-4DB2-BD59-A6C34878D82A}">
                    <a16:rowId xmlns:a16="http://schemas.microsoft.com/office/drawing/2014/main" xmlns="" val="10007"/>
                  </a:ext>
                </a:extLst>
              </a:tr>
              <a:tr h="616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a:latin typeface="Eras Demi ITC" pitchFamily="34" charset="0"/>
                          <a:cs typeface="Calibri" pitchFamily="34" charset="0"/>
                        </a:rPr>
                        <a:t>2011-2012</a:t>
                      </a:r>
                    </a:p>
                  </a:txBody>
                  <a:tcPr marL="146304" marR="1463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100" b="0" kern="1200" dirty="0">
                          <a:solidFill>
                            <a:schemeClr val="dk1"/>
                          </a:solidFill>
                          <a:latin typeface="Eras Demi ITC" pitchFamily="34" charset="0"/>
                          <a:ea typeface="+mn-ea"/>
                          <a:cs typeface="Calibri" pitchFamily="34" charset="0"/>
                        </a:rPr>
                        <a:t>31.26</a:t>
                      </a:r>
                    </a:p>
                  </a:txBody>
                  <a:tcPr marL="146304" marR="146304" marT="60960" marB="60960"/>
                </a:tc>
                <a:extLst>
                  <a:ext uri="{0D108BD9-81ED-4DB2-BD59-A6C34878D82A}">
                    <a16:rowId xmlns:a16="http://schemas.microsoft.com/office/drawing/2014/main" xmlns="" val="10008"/>
                  </a:ext>
                </a:extLst>
              </a:tr>
            </a:tbl>
          </a:graphicData>
        </a:graphic>
      </p:graphicFrame>
      <p:sp>
        <p:nvSpPr>
          <p:cNvPr id="20517" name="Rectangle 2"/>
          <p:cNvSpPr txBox="1">
            <a:spLocks noChangeArrowheads="1"/>
          </p:cNvSpPr>
          <p:nvPr/>
        </p:nvSpPr>
        <p:spPr bwMode="auto">
          <a:xfrm>
            <a:off x="6583363" y="7924800"/>
            <a:ext cx="7681912" cy="914400"/>
          </a:xfrm>
          <a:prstGeom prst="rect">
            <a:avLst/>
          </a:prstGeom>
          <a:noFill/>
          <a:ln w="9525">
            <a:noFill/>
            <a:miter lim="800000"/>
            <a:headEnd/>
            <a:tailEnd/>
          </a:ln>
        </p:spPr>
        <p:txBody>
          <a:bodyPr lIns="67926" tIns="67926" rIns="67926" bIns="67926" anchor="ctr"/>
          <a:lstStyle/>
          <a:p>
            <a:pPr algn="r"/>
            <a:r>
              <a:rPr lang="en-US" b="1">
                <a:latin typeface="Eras Demi ITC" pitchFamily="34" charset="0"/>
                <a:cs typeface="Calibri" pitchFamily="34" charset="0"/>
              </a:rPr>
              <a:t>Source: </a:t>
            </a:r>
            <a:r>
              <a:rPr lang="en-US">
                <a:latin typeface="Eras Demi ITC" pitchFamily="34" charset="0"/>
                <a:cs typeface="Calibri" pitchFamily="34" charset="0"/>
              </a:rPr>
              <a:t>World Bank Report and </a:t>
            </a:r>
          </a:p>
          <a:p>
            <a:pPr algn="r"/>
            <a:r>
              <a:rPr lang="en-US">
                <a:latin typeface="Eras Demi ITC" pitchFamily="34" charset="0"/>
                <a:cs typeface="Calibri" pitchFamily="34" charset="0"/>
              </a:rPr>
              <a:t>Ministry of Finance, Bangladesh</a:t>
            </a:r>
          </a:p>
        </p:txBody>
      </p:sp>
      <p:sp>
        <p:nvSpPr>
          <p:cNvPr id="20518" name="Rectangle 2"/>
          <p:cNvSpPr txBox="1">
            <a:spLocks noChangeArrowheads="1"/>
          </p:cNvSpPr>
          <p:nvPr/>
        </p:nvSpPr>
        <p:spPr bwMode="auto">
          <a:xfrm>
            <a:off x="8289925" y="1422400"/>
            <a:ext cx="6340475" cy="508000"/>
          </a:xfrm>
          <a:prstGeom prst="rect">
            <a:avLst/>
          </a:prstGeom>
          <a:noFill/>
          <a:ln w="9525">
            <a:noFill/>
            <a:miter lim="800000"/>
            <a:headEnd/>
            <a:tailEnd/>
          </a:ln>
        </p:spPr>
        <p:txBody>
          <a:bodyPr lIns="67926" tIns="67926" rIns="67926" bIns="67926" anchor="ctr"/>
          <a:lstStyle/>
          <a:p>
            <a:pPr algn="ctr"/>
            <a:r>
              <a:rPr lang="en-US" sz="3900">
                <a:latin typeface="Calibri" pitchFamily="34" charset="0"/>
                <a:cs typeface="Calibri" pitchFamily="34" charset="0"/>
              </a:rPr>
              <a:t>       </a:t>
            </a:r>
            <a:r>
              <a:rPr lang="en-US" sz="3000">
                <a:latin typeface="Eras Demi ITC" pitchFamily="34" charset="0"/>
                <a:cs typeface="Calibri" pitchFamily="34" charset="0"/>
              </a:rPr>
              <a:t>Industrial Sector in GDP</a:t>
            </a:r>
          </a:p>
        </p:txBody>
      </p:sp>
    </p:spTree>
  </p:cSld>
  <p:clrMapOvr>
    <a:masterClrMapping/>
  </p:clrMapOvr>
  <p:transition>
    <p:split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dministrator\Desktop\GDP 2019.JPG"/>
          <p:cNvPicPr>
            <a:picLocks noChangeAspect="1" noChangeArrowheads="1"/>
          </p:cNvPicPr>
          <p:nvPr/>
        </p:nvPicPr>
        <p:blipFill>
          <a:blip r:embed="rId2"/>
          <a:srcRect/>
          <a:stretch>
            <a:fillRect/>
          </a:stretch>
        </p:blipFill>
        <p:spPr bwMode="auto">
          <a:xfrm>
            <a:off x="457200" y="1219200"/>
            <a:ext cx="13868400" cy="6858000"/>
          </a:xfrm>
          <a:prstGeom prst="rect">
            <a:avLst/>
          </a:prstGeom>
          <a:noFill/>
        </p:spPr>
      </p:pic>
      <p:sp>
        <p:nvSpPr>
          <p:cNvPr id="3" name="Rectangle 2"/>
          <p:cNvSpPr/>
          <p:nvPr/>
        </p:nvSpPr>
        <p:spPr>
          <a:xfrm>
            <a:off x="3352800" y="8229600"/>
            <a:ext cx="9220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Eras Demi ITC" pitchFamily="34" charset="0"/>
              </a:rPr>
              <a:t>Fiscal Year-2019-20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90600" y="914400"/>
            <a:ext cx="13182600" cy="6629400"/>
          </a:xfrm>
          <a:prstGeom prst="rect">
            <a:avLst/>
          </a:prstGeom>
          <a:noFill/>
          <a:ln w="9525">
            <a:noFill/>
            <a:miter lim="800000"/>
            <a:headEnd/>
            <a:tailEnd/>
          </a:ln>
          <a:effectLst/>
        </p:spPr>
      </p:pic>
      <p:sp>
        <p:nvSpPr>
          <p:cNvPr id="5" name="Rectangle 4"/>
          <p:cNvSpPr/>
          <p:nvPr/>
        </p:nvSpPr>
        <p:spPr>
          <a:xfrm>
            <a:off x="1066800" y="7467600"/>
            <a:ext cx="13182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Eras Demi ITC" pitchFamily="34" charset="0"/>
              </a:rPr>
              <a:t>BER-2018, Chapter 8-Industry | 101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228600"/>
            <a:ext cx="13716000" cy="1397000"/>
          </a:xfrm>
        </p:spPr>
        <p:txBody>
          <a:bodyPr/>
          <a:lstStyle/>
          <a:p>
            <a:r>
              <a:rPr lang="en-US" sz="4400" b="1">
                <a:solidFill>
                  <a:srgbClr val="000000"/>
                </a:solidFill>
                <a:latin typeface="Eras Bold ITC" pitchFamily="34" charset="0"/>
              </a:rPr>
              <a:t>Common Industries in Bangladesh</a:t>
            </a:r>
            <a:endParaRPr lang="en-US" sz="4400" b="1">
              <a:latin typeface="Eras Bold ITC" pitchFamily="34" charset="0"/>
            </a:endParaRPr>
          </a:p>
        </p:txBody>
      </p:sp>
      <p:sp>
        <p:nvSpPr>
          <p:cNvPr id="21507" name="Content Placeholder 2"/>
          <p:cNvSpPr>
            <a:spLocks noGrp="1"/>
          </p:cNvSpPr>
          <p:nvPr>
            <p:ph idx="1"/>
          </p:nvPr>
        </p:nvSpPr>
        <p:spPr>
          <a:xfrm>
            <a:off x="1600200" y="1831151"/>
            <a:ext cx="5943600" cy="4648200"/>
          </a:xfrm>
          <a:ln>
            <a:solidFill>
              <a:schemeClr val="bg2">
                <a:lumMod val="90000"/>
              </a:schemeClr>
            </a:solidFill>
          </a:ln>
        </p:spPr>
        <p:txBody>
          <a:bodyPr/>
          <a:lstStyle/>
          <a:p>
            <a:pPr marL="0" indent="-509447" defTabSz="679262">
              <a:spcBef>
                <a:spcPts val="0"/>
              </a:spcBef>
              <a:buNone/>
              <a:defRPr/>
            </a:pPr>
            <a:r>
              <a:rPr lang="en-US" sz="3200" b="1" u="sng" dirty="0">
                <a:solidFill>
                  <a:schemeClr val="tx1"/>
                </a:solidFill>
                <a:latin typeface="Eras Demi ITC" pitchFamily="34" charset="0"/>
              </a:rPr>
              <a:t>Main Industrial Sectors:</a:t>
            </a:r>
          </a:p>
          <a:p>
            <a:pPr marL="0" indent="-509447" defTabSz="679262">
              <a:spcBef>
                <a:spcPts val="0"/>
              </a:spcBef>
              <a:defRPr/>
            </a:pPr>
            <a:r>
              <a:rPr lang="en-US" sz="3200" dirty="0">
                <a:solidFill>
                  <a:schemeClr val="tx1"/>
                </a:solidFill>
                <a:latin typeface="Eras Demi ITC" pitchFamily="34" charset="0"/>
              </a:rPr>
              <a:t>RMG</a:t>
            </a:r>
          </a:p>
          <a:p>
            <a:pPr marL="0" indent="-509447" defTabSz="679262">
              <a:spcBef>
                <a:spcPts val="0"/>
              </a:spcBef>
              <a:defRPr/>
            </a:pPr>
            <a:r>
              <a:rPr lang="en-US" sz="3200" dirty="0">
                <a:solidFill>
                  <a:schemeClr val="tx1"/>
                </a:solidFill>
                <a:latin typeface="Eras Demi ITC" pitchFamily="34" charset="0"/>
              </a:rPr>
              <a:t>ICT</a:t>
            </a:r>
          </a:p>
          <a:p>
            <a:pPr marL="0" indent="-509447" defTabSz="679262">
              <a:spcBef>
                <a:spcPts val="0"/>
              </a:spcBef>
              <a:defRPr/>
            </a:pPr>
            <a:r>
              <a:rPr lang="en-US" sz="3200" dirty="0">
                <a:solidFill>
                  <a:schemeClr val="tx1"/>
                </a:solidFill>
                <a:latin typeface="Eras Demi ITC" pitchFamily="34" charset="0"/>
              </a:rPr>
              <a:t>Frozen Foods industry</a:t>
            </a:r>
          </a:p>
          <a:p>
            <a:pPr marL="0" indent="-509447" defTabSz="679262">
              <a:spcBef>
                <a:spcPts val="0"/>
              </a:spcBef>
              <a:defRPr/>
            </a:pPr>
            <a:r>
              <a:rPr lang="en-US" sz="3200" dirty="0">
                <a:solidFill>
                  <a:schemeClr val="tx1"/>
                </a:solidFill>
                <a:latin typeface="Eras Demi ITC" pitchFamily="34" charset="0"/>
              </a:rPr>
              <a:t>Leather Industry</a:t>
            </a:r>
          </a:p>
          <a:p>
            <a:pPr marL="0" indent="-509447" defTabSz="679262">
              <a:spcBef>
                <a:spcPts val="0"/>
              </a:spcBef>
              <a:defRPr/>
            </a:pPr>
            <a:r>
              <a:rPr lang="en-US" sz="3200" dirty="0">
                <a:solidFill>
                  <a:schemeClr val="tx1"/>
                </a:solidFill>
                <a:latin typeface="Eras Demi ITC" pitchFamily="34" charset="0"/>
              </a:rPr>
              <a:t>Jute Industry</a:t>
            </a:r>
          </a:p>
          <a:p>
            <a:pPr marL="0" indent="-509447" defTabSz="679262">
              <a:spcBef>
                <a:spcPts val="0"/>
              </a:spcBef>
              <a:defRPr/>
            </a:pPr>
            <a:r>
              <a:rPr lang="en-US" sz="3200" dirty="0">
                <a:solidFill>
                  <a:schemeClr val="tx1"/>
                </a:solidFill>
                <a:latin typeface="Eras Demi ITC" pitchFamily="34" charset="0"/>
              </a:rPr>
              <a:t>Power sector </a:t>
            </a:r>
          </a:p>
          <a:p>
            <a:pPr marL="0" indent="-509447" defTabSz="679262">
              <a:spcBef>
                <a:spcPts val="0"/>
              </a:spcBef>
              <a:defRPr/>
            </a:pPr>
            <a:r>
              <a:rPr lang="en-US" sz="3200" dirty="0">
                <a:solidFill>
                  <a:schemeClr val="tx1"/>
                </a:solidFill>
                <a:latin typeface="Eras Demi ITC" pitchFamily="34" charset="0"/>
              </a:rPr>
              <a:t>Pharmaceutical industry</a:t>
            </a:r>
          </a:p>
          <a:p>
            <a:pPr marL="0" indent="-509447" defTabSz="679262">
              <a:spcBef>
                <a:spcPts val="0"/>
              </a:spcBef>
              <a:buFont typeface="Wingdings 3" pitchFamily="18" charset="2"/>
              <a:buNone/>
              <a:defRPr/>
            </a:pPr>
            <a:endParaRPr lang="en-US" sz="3200" b="1" dirty="0">
              <a:solidFill>
                <a:schemeClr val="tx1"/>
              </a:solidFill>
              <a:latin typeface="Eras Demi ITC" pitchFamily="34" charset="0"/>
            </a:endParaRPr>
          </a:p>
          <a:p>
            <a:pPr marL="509447" indent="-509447" defTabSz="679262">
              <a:spcBef>
                <a:spcPts val="1486"/>
              </a:spcBef>
              <a:buFont typeface="Wingdings 3" pitchFamily="18" charset="2"/>
              <a:buNone/>
              <a:defRPr/>
            </a:pPr>
            <a:endParaRPr lang="en-US" sz="3400" dirty="0"/>
          </a:p>
        </p:txBody>
      </p:sp>
      <p:sp>
        <p:nvSpPr>
          <p:cNvPr id="21508" name="Flowchart: Process 4"/>
          <p:cNvSpPr>
            <a:spLocks noChangeArrowheads="1"/>
          </p:cNvSpPr>
          <p:nvPr/>
        </p:nvSpPr>
        <p:spPr bwMode="auto">
          <a:xfrm>
            <a:off x="0" y="1219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5" name="Rectangle 4"/>
          <p:cNvSpPr/>
          <p:nvPr/>
        </p:nvSpPr>
        <p:spPr>
          <a:xfrm>
            <a:off x="8077200" y="1831151"/>
            <a:ext cx="4648200" cy="2062103"/>
          </a:xfrm>
          <a:prstGeom prst="rect">
            <a:avLst/>
          </a:prstGeom>
        </p:spPr>
        <p:txBody>
          <a:bodyPr wrap="square">
            <a:spAutoFit/>
          </a:bodyPr>
          <a:lstStyle/>
          <a:p>
            <a:pPr marL="0" indent="-509447" defTabSz="679262">
              <a:spcBef>
                <a:spcPts val="0"/>
              </a:spcBef>
              <a:buFont typeface="Wingdings 3" pitchFamily="18" charset="2"/>
              <a:buNone/>
              <a:defRPr/>
            </a:pPr>
            <a:r>
              <a:rPr lang="en-US" sz="3200" b="1" dirty="0">
                <a:latin typeface="Eras Demi ITC" pitchFamily="34" charset="0"/>
              </a:rPr>
              <a:t>Others:</a:t>
            </a:r>
            <a:endParaRPr lang="en-US" sz="2800" b="1" dirty="0">
              <a:latin typeface="Eras Demi ITC" pitchFamily="34" charset="0"/>
            </a:endParaRPr>
          </a:p>
          <a:p>
            <a:pPr marL="0" indent="-764170" defTabSz="679262">
              <a:spcBef>
                <a:spcPts val="0"/>
              </a:spcBef>
              <a:buFont typeface="Arial" charset="0"/>
              <a:buAutoNum type="arabicPeriod"/>
              <a:defRPr/>
            </a:pPr>
            <a:r>
              <a:rPr lang="en-US" sz="3200" dirty="0">
                <a:latin typeface="Eras Demi ITC" pitchFamily="34" charset="0"/>
              </a:rPr>
              <a:t>Ceramics</a:t>
            </a:r>
          </a:p>
          <a:p>
            <a:pPr marL="0" indent="-764170" defTabSz="679262">
              <a:spcBef>
                <a:spcPts val="0"/>
              </a:spcBef>
              <a:buFont typeface="Arial" charset="0"/>
              <a:buAutoNum type="arabicPeriod"/>
              <a:defRPr/>
            </a:pPr>
            <a:r>
              <a:rPr lang="en-US" sz="3200" dirty="0">
                <a:latin typeface="Eras Demi ITC" pitchFamily="34" charset="0"/>
              </a:rPr>
              <a:t>Plastics</a:t>
            </a:r>
          </a:p>
          <a:p>
            <a:pPr marL="0" indent="-764170" defTabSz="679262">
              <a:spcBef>
                <a:spcPts val="0"/>
              </a:spcBef>
              <a:buFont typeface="Arial" charset="0"/>
              <a:buAutoNum type="arabicPeriod"/>
              <a:defRPr/>
            </a:pPr>
            <a:r>
              <a:rPr lang="en-US" sz="3200" dirty="0">
                <a:latin typeface="Eras Demi ITC" pitchFamily="34" charset="0"/>
              </a:rPr>
              <a:t>Ship building</a:t>
            </a:r>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2898</TotalTime>
  <Words>2253</Words>
  <Application>Microsoft Office PowerPoint</Application>
  <PresentationFormat>Custom</PresentationFormat>
  <Paragraphs>264</Paragraphs>
  <Slides>33</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Arial</vt:lpstr>
      <vt:lpstr>Calibri</vt:lpstr>
      <vt:lpstr>Century Gothic</vt:lpstr>
      <vt:lpstr>Eras Bold ITC</vt:lpstr>
      <vt:lpstr>Eras Demi ITC</vt:lpstr>
      <vt:lpstr>Helvetica</vt:lpstr>
      <vt:lpstr>Times New Roman</vt:lpstr>
      <vt:lpstr>Vrinda</vt:lpstr>
      <vt:lpstr>Wingdings</vt:lpstr>
      <vt:lpstr>Wingdings 3</vt:lpstr>
      <vt:lpstr>Wisp</vt:lpstr>
      <vt:lpstr>Office Theme</vt:lpstr>
      <vt:lpstr>PowerPoint Presentation</vt:lpstr>
      <vt:lpstr>Objectives of this Class</vt:lpstr>
      <vt:lpstr>Concept of Industrialization </vt:lpstr>
      <vt:lpstr>Objectives of Industrialization</vt:lpstr>
      <vt:lpstr>Classification of Industries in Bangladesh</vt:lpstr>
      <vt:lpstr>Contribution of Industrial Sectors</vt:lpstr>
      <vt:lpstr>PowerPoint Presentation</vt:lpstr>
      <vt:lpstr>PowerPoint Presentation</vt:lpstr>
      <vt:lpstr>Common Industries in Bangladesh</vt:lpstr>
      <vt:lpstr>RMG Industry</vt:lpstr>
      <vt:lpstr>PowerPoint Presentation</vt:lpstr>
      <vt:lpstr>RMG Industry-1 </vt:lpstr>
      <vt:lpstr>Frozen Foods Industry-1 </vt:lpstr>
      <vt:lpstr>Frozen Foods Industry-2  </vt:lpstr>
      <vt:lpstr>Leather Industry </vt:lpstr>
      <vt:lpstr>Jute Industry </vt:lpstr>
      <vt:lpstr>Jute Industry </vt:lpstr>
      <vt:lpstr>Pharmaceutical Industry </vt:lpstr>
      <vt:lpstr>Power Sector</vt:lpstr>
      <vt:lpstr>ICT Industry </vt:lpstr>
      <vt:lpstr>Development of ICT Industry</vt:lpstr>
      <vt:lpstr>Development of ICT Sector </vt:lpstr>
      <vt:lpstr>Development: ICT Policy 2009</vt:lpstr>
      <vt:lpstr>Development: ICT Policy 2015</vt:lpstr>
      <vt:lpstr>Development: ICT Policy 2018</vt:lpstr>
      <vt:lpstr>Development of ICT Sector </vt:lpstr>
      <vt:lpstr>Telecommunication Industry</vt:lpstr>
      <vt:lpstr>Telecommunication Industry</vt:lpstr>
      <vt:lpstr>Problems of  Industrial Sector</vt:lpstr>
      <vt:lpstr>Problems of  Industrial Sector</vt:lpstr>
      <vt:lpstr>Thing to do for development</vt:lpstr>
      <vt:lpstr>Thing to do for development</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Shoukot Ali</dc:creator>
  <cp:lastModifiedBy>DIU</cp:lastModifiedBy>
  <cp:revision>302</cp:revision>
  <cp:lastPrinted>1601-01-01T00:00:00Z</cp:lastPrinted>
  <dcterms:created xsi:type="dcterms:W3CDTF">1601-01-01T00:00:00Z</dcterms:created>
  <dcterms:modified xsi:type="dcterms:W3CDTF">2022-11-19T06:24:47Z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