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0"/>
  </p:notesMasterIdLst>
  <p:sldIdLst>
    <p:sldId id="256" r:id="rId2"/>
    <p:sldId id="257" r:id="rId3"/>
    <p:sldId id="258" r:id="rId4"/>
    <p:sldId id="305" r:id="rId5"/>
    <p:sldId id="293" r:id="rId6"/>
    <p:sldId id="259" r:id="rId7"/>
    <p:sldId id="295" r:id="rId8"/>
    <p:sldId id="294" r:id="rId9"/>
    <p:sldId id="307" r:id="rId10"/>
    <p:sldId id="310" r:id="rId11"/>
    <p:sldId id="312" r:id="rId12"/>
    <p:sldId id="314" r:id="rId13"/>
    <p:sldId id="316" r:id="rId14"/>
    <p:sldId id="319" r:id="rId15"/>
    <p:sldId id="279" r:id="rId16"/>
    <p:sldId id="280" r:id="rId17"/>
    <p:sldId id="282" r:id="rId18"/>
    <p:sldId id="283" r:id="rId19"/>
    <p:sldId id="275" r:id="rId20"/>
    <p:sldId id="278" r:id="rId21"/>
    <p:sldId id="296" r:id="rId22"/>
    <p:sldId id="297" r:id="rId23"/>
    <p:sldId id="298" r:id="rId24"/>
    <p:sldId id="299" r:id="rId25"/>
    <p:sldId id="261" r:id="rId26"/>
    <p:sldId id="262" r:id="rId27"/>
    <p:sldId id="263" r:id="rId28"/>
    <p:sldId id="301" r:id="rId29"/>
    <p:sldId id="302" r:id="rId30"/>
    <p:sldId id="284" r:id="rId31"/>
    <p:sldId id="266" r:id="rId32"/>
    <p:sldId id="267" r:id="rId33"/>
    <p:sldId id="268" r:id="rId34"/>
    <p:sldId id="269" r:id="rId35"/>
    <p:sldId id="270" r:id="rId36"/>
    <p:sldId id="271" r:id="rId37"/>
    <p:sldId id="272" r:id="rId38"/>
    <p:sldId id="274" r:id="rId39"/>
  </p:sldIdLst>
  <p:sldSz cx="109728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42D0"/>
    <a:srgbClr val="29E9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200" y="72"/>
      </p:cViewPr>
      <p:guideLst>
        <p:guide orient="horz" pos="2304"/>
        <p:guide pos="3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37D078-544D-4424-A92B-D55869A1A973}" type="datetimeFigureOut">
              <a:rPr lang="en-US" smtClean="0"/>
              <a:pPr/>
              <a:t>11/10/2023</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E6C264-8CDD-4977-9449-924C3C10451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044976" rtl="0" eaLnBrk="1" latinLnBrk="0" hangingPunct="1">
      <a:defRPr sz="1400" kern="1200">
        <a:solidFill>
          <a:schemeClr val="tx1"/>
        </a:solidFill>
        <a:latin typeface="+mn-lt"/>
        <a:ea typeface="+mn-ea"/>
        <a:cs typeface="+mn-cs"/>
      </a:defRPr>
    </a:lvl1pPr>
    <a:lvl2pPr marL="522488" algn="l" defTabSz="1044976" rtl="0" eaLnBrk="1" latinLnBrk="0" hangingPunct="1">
      <a:defRPr sz="1400" kern="1200">
        <a:solidFill>
          <a:schemeClr val="tx1"/>
        </a:solidFill>
        <a:latin typeface="+mn-lt"/>
        <a:ea typeface="+mn-ea"/>
        <a:cs typeface="+mn-cs"/>
      </a:defRPr>
    </a:lvl2pPr>
    <a:lvl3pPr marL="1044976" algn="l" defTabSz="1044976" rtl="0" eaLnBrk="1" latinLnBrk="0" hangingPunct="1">
      <a:defRPr sz="1400" kern="1200">
        <a:solidFill>
          <a:schemeClr val="tx1"/>
        </a:solidFill>
        <a:latin typeface="+mn-lt"/>
        <a:ea typeface="+mn-ea"/>
        <a:cs typeface="+mn-cs"/>
      </a:defRPr>
    </a:lvl3pPr>
    <a:lvl4pPr marL="1567464" algn="l" defTabSz="1044976" rtl="0" eaLnBrk="1" latinLnBrk="0" hangingPunct="1">
      <a:defRPr sz="1400" kern="1200">
        <a:solidFill>
          <a:schemeClr val="tx1"/>
        </a:solidFill>
        <a:latin typeface="+mn-lt"/>
        <a:ea typeface="+mn-ea"/>
        <a:cs typeface="+mn-cs"/>
      </a:defRPr>
    </a:lvl4pPr>
    <a:lvl5pPr marL="2089953" algn="l" defTabSz="1044976" rtl="0" eaLnBrk="1" latinLnBrk="0" hangingPunct="1">
      <a:defRPr sz="1400" kern="1200">
        <a:solidFill>
          <a:schemeClr val="tx1"/>
        </a:solidFill>
        <a:latin typeface="+mn-lt"/>
        <a:ea typeface="+mn-ea"/>
        <a:cs typeface="+mn-cs"/>
      </a:defRPr>
    </a:lvl5pPr>
    <a:lvl6pPr marL="2612441" algn="l" defTabSz="1044976" rtl="0" eaLnBrk="1" latinLnBrk="0" hangingPunct="1">
      <a:defRPr sz="1400" kern="1200">
        <a:solidFill>
          <a:schemeClr val="tx1"/>
        </a:solidFill>
        <a:latin typeface="+mn-lt"/>
        <a:ea typeface="+mn-ea"/>
        <a:cs typeface="+mn-cs"/>
      </a:defRPr>
    </a:lvl6pPr>
    <a:lvl7pPr marL="3134929" algn="l" defTabSz="1044976" rtl="0" eaLnBrk="1" latinLnBrk="0" hangingPunct="1">
      <a:defRPr sz="1400" kern="1200">
        <a:solidFill>
          <a:schemeClr val="tx1"/>
        </a:solidFill>
        <a:latin typeface="+mn-lt"/>
        <a:ea typeface="+mn-ea"/>
        <a:cs typeface="+mn-cs"/>
      </a:defRPr>
    </a:lvl7pPr>
    <a:lvl8pPr marL="3657417" algn="l" defTabSz="1044976" rtl="0" eaLnBrk="1" latinLnBrk="0" hangingPunct="1">
      <a:defRPr sz="1400" kern="1200">
        <a:solidFill>
          <a:schemeClr val="tx1"/>
        </a:solidFill>
        <a:latin typeface="+mn-lt"/>
        <a:ea typeface="+mn-ea"/>
        <a:cs typeface="+mn-cs"/>
      </a:defRPr>
    </a:lvl8pPr>
    <a:lvl9pPr marL="4179905" algn="l" defTabSz="10449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eaLnBrk="1" hangingPunct="1"/>
            <a:r>
              <a:rPr lang="en-US" altLang="en-US">
                <a:latin typeface="Arial" pitchFamily="34" charset="0"/>
              </a:rPr>
              <a:t>Brain drain; why put money into school systems knowing educated wont stay in your country after graduation; </a:t>
            </a:r>
          </a:p>
        </p:txBody>
      </p:sp>
      <p:sp>
        <p:nvSpPr>
          <p:cNvPr id="23556" name="Slide Number Placeholder 3"/>
          <p:cNvSpPr>
            <a:spLocks noGrp="1"/>
          </p:cNvSpPr>
          <p:nvPr>
            <p:ph type="sldNum" sz="quarter" idx="5"/>
          </p:nvPr>
        </p:nvSpPr>
        <p:spPr>
          <a:noFill/>
        </p:spPr>
        <p:txBody>
          <a:bodyPr/>
          <a:lstStyle/>
          <a:p>
            <a:fld id="{2B3C40CD-F12B-48B8-B518-91A42F9628FE}" type="slidenum">
              <a:rPr lang="en-GB" altLang="en-US" smtClean="0">
                <a:latin typeface="Arial" pitchFamily="34" charset="0"/>
              </a:rPr>
              <a:pPr/>
              <a:t>24</a:t>
            </a:fld>
            <a:endParaRPr lang="en-GB" alt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0159" y="-9032"/>
            <a:ext cx="11003765" cy="7333264"/>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356715" y="2564837"/>
            <a:ext cx="6992063" cy="1756055"/>
          </a:xfrm>
        </p:spPr>
        <p:txBody>
          <a:bodyPr anchor="b">
            <a:noAutofit/>
          </a:bodyPr>
          <a:lstStyle>
            <a:lvl1pPr algn="r">
              <a:defRPr sz="576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356715" y="4320890"/>
            <a:ext cx="6992063" cy="1170026"/>
          </a:xfrm>
        </p:spPr>
        <p:txBody>
          <a:bodyPr anchor="t"/>
          <a:lstStyle>
            <a:lvl1pPr marL="0" indent="0" algn="r">
              <a:buNone/>
              <a:defRPr>
                <a:solidFill>
                  <a:schemeClr val="tx1">
                    <a:lumMod val="50000"/>
                    <a:lumOff val="50000"/>
                  </a:schemeClr>
                </a:solidFill>
              </a:defRPr>
            </a:lvl1pPr>
            <a:lvl2pPr marL="487695" indent="0" algn="ctr">
              <a:buNone/>
              <a:defRPr>
                <a:solidFill>
                  <a:schemeClr val="tx1">
                    <a:tint val="75000"/>
                  </a:schemeClr>
                </a:solidFill>
              </a:defRPr>
            </a:lvl2pPr>
            <a:lvl3pPr marL="975390" indent="0" algn="ctr">
              <a:buNone/>
              <a:defRPr>
                <a:solidFill>
                  <a:schemeClr val="tx1">
                    <a:tint val="75000"/>
                  </a:schemeClr>
                </a:solidFill>
              </a:defRPr>
            </a:lvl3pPr>
            <a:lvl4pPr marL="1463086" indent="0" algn="ctr">
              <a:buNone/>
              <a:defRPr>
                <a:solidFill>
                  <a:schemeClr val="tx1">
                    <a:tint val="75000"/>
                  </a:schemeClr>
                </a:solidFill>
              </a:defRPr>
            </a:lvl4pPr>
            <a:lvl5pPr marL="1950781" indent="0" algn="ctr">
              <a:buNone/>
              <a:defRPr>
                <a:solidFill>
                  <a:schemeClr val="tx1">
                    <a:tint val="75000"/>
                  </a:schemeClr>
                </a:solidFill>
              </a:defRPr>
            </a:lvl5pPr>
            <a:lvl6pPr marL="2438476" indent="0" algn="ctr">
              <a:buNone/>
              <a:defRPr>
                <a:solidFill>
                  <a:schemeClr val="tx1">
                    <a:tint val="75000"/>
                  </a:schemeClr>
                </a:solidFill>
              </a:defRPr>
            </a:lvl6pPr>
            <a:lvl7pPr marL="2926171" indent="0" algn="ctr">
              <a:buNone/>
              <a:defRPr>
                <a:solidFill>
                  <a:schemeClr val="tx1">
                    <a:tint val="75000"/>
                  </a:schemeClr>
                </a:solidFill>
              </a:defRPr>
            </a:lvl7pPr>
            <a:lvl8pPr marL="3413867" indent="0" algn="ctr">
              <a:buNone/>
              <a:defRPr>
                <a:solidFill>
                  <a:schemeClr val="tx1">
                    <a:tint val="75000"/>
                  </a:schemeClr>
                </a:solidFill>
              </a:defRPr>
            </a:lvl8pPr>
            <a:lvl9pPr marL="390156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D19420-531E-48D8-B354-A9B4429CBA6D}"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2BC5B-E9F7-4AEB-B926-F92C17F3FD3E}" type="slidenum">
              <a:rPr lang="en-US" smtClean="0"/>
              <a:pPr/>
              <a:t>‹#›</a:t>
            </a:fld>
            <a:endParaRPr lang="en-US"/>
          </a:p>
        </p:txBody>
      </p:sp>
    </p:spTree>
    <p:extLst>
      <p:ext uri="{BB962C8B-B14F-4D97-AF65-F5344CB8AC3E}">
        <p14:creationId xmlns:p14="http://schemas.microsoft.com/office/powerpoint/2010/main" val="475547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0" y="650240"/>
            <a:ext cx="7617257" cy="3630507"/>
          </a:xfrm>
        </p:spPr>
        <p:txBody>
          <a:bodyPr anchor="ctr">
            <a:normAutofit/>
          </a:bodyPr>
          <a:lstStyle>
            <a:lvl1pPr algn="l">
              <a:defRPr sz="4693" b="0" cap="none"/>
            </a:lvl1pPr>
          </a:lstStyle>
          <a:p>
            <a:r>
              <a:rPr lang="en-US"/>
              <a:t>Click to edit Master title style</a:t>
            </a:r>
            <a:endParaRPr lang="en-US" dirty="0"/>
          </a:p>
        </p:txBody>
      </p:sp>
      <p:sp>
        <p:nvSpPr>
          <p:cNvPr id="3" name="Text Placeholder 2"/>
          <p:cNvSpPr>
            <a:spLocks noGrp="1"/>
          </p:cNvSpPr>
          <p:nvPr>
            <p:ph type="body" idx="1"/>
          </p:nvPr>
        </p:nvSpPr>
        <p:spPr>
          <a:xfrm>
            <a:off x="731520" y="4768427"/>
            <a:ext cx="7617257" cy="1675693"/>
          </a:xfrm>
        </p:spPr>
        <p:txBody>
          <a:bodyPr anchor="ctr">
            <a:normAutofit/>
          </a:bodyPr>
          <a:lstStyle>
            <a:lvl1pPr marL="0" indent="0" algn="l">
              <a:buNone/>
              <a:defRPr sz="1920">
                <a:solidFill>
                  <a:schemeClr val="tx1">
                    <a:lumMod val="75000"/>
                    <a:lumOff val="2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D19420-531E-48D8-B354-A9B4429CBA6D}"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2BC5B-E9F7-4AEB-B926-F92C17F3FD3E}" type="slidenum">
              <a:rPr lang="en-US" smtClean="0"/>
              <a:pPr/>
              <a:t>‹#›</a:t>
            </a:fld>
            <a:endParaRPr lang="en-US"/>
          </a:p>
        </p:txBody>
      </p:sp>
    </p:spTree>
    <p:extLst>
      <p:ext uri="{BB962C8B-B14F-4D97-AF65-F5344CB8AC3E}">
        <p14:creationId xmlns:p14="http://schemas.microsoft.com/office/powerpoint/2010/main" val="163591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9862" y="650240"/>
            <a:ext cx="7286618" cy="3224107"/>
          </a:xfrm>
        </p:spPr>
        <p:txBody>
          <a:bodyPr anchor="ctr">
            <a:normAutofit/>
          </a:bodyPr>
          <a:lstStyle>
            <a:lvl1pPr algn="l">
              <a:defRPr sz="4693"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21289" y="3874347"/>
            <a:ext cx="6503765" cy="406400"/>
          </a:xfrm>
        </p:spPr>
        <p:txBody>
          <a:bodyPr anchor="ctr">
            <a:noAutofit/>
          </a:bodyPr>
          <a:lstStyle>
            <a:lvl1pPr marL="0" indent="0">
              <a:buFontTx/>
              <a:buNone/>
              <a:defRPr sz="1707">
                <a:solidFill>
                  <a:schemeClr val="tx1">
                    <a:lumMod val="50000"/>
                    <a:lumOff val="50000"/>
                  </a:schemeClr>
                </a:solidFill>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a:t>Click to edit Master text styles</a:t>
            </a:r>
          </a:p>
        </p:txBody>
      </p:sp>
      <p:sp>
        <p:nvSpPr>
          <p:cNvPr id="3" name="Text Placeholder 2"/>
          <p:cNvSpPr>
            <a:spLocks noGrp="1"/>
          </p:cNvSpPr>
          <p:nvPr>
            <p:ph type="body" idx="1"/>
          </p:nvPr>
        </p:nvSpPr>
        <p:spPr>
          <a:xfrm>
            <a:off x="731518" y="4768427"/>
            <a:ext cx="7617258" cy="1675693"/>
          </a:xfrm>
        </p:spPr>
        <p:txBody>
          <a:bodyPr anchor="ctr">
            <a:normAutofit/>
          </a:bodyPr>
          <a:lstStyle>
            <a:lvl1pPr marL="0" indent="0" algn="l">
              <a:buNone/>
              <a:defRPr sz="1920">
                <a:solidFill>
                  <a:schemeClr val="tx1">
                    <a:lumMod val="75000"/>
                    <a:lumOff val="2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D19420-531E-48D8-B354-A9B4429CBA6D}"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2BC5B-E9F7-4AEB-B926-F92C17F3FD3E}" type="slidenum">
              <a:rPr lang="en-US" smtClean="0"/>
              <a:pPr/>
              <a:t>‹#›</a:t>
            </a:fld>
            <a:endParaRPr lang="en-US"/>
          </a:p>
        </p:txBody>
      </p:sp>
      <p:sp>
        <p:nvSpPr>
          <p:cNvPr id="24" name="TextBox 23"/>
          <p:cNvSpPr txBox="1"/>
          <p:nvPr/>
        </p:nvSpPr>
        <p:spPr>
          <a:xfrm>
            <a:off x="579254" y="843070"/>
            <a:ext cx="548783" cy="623761"/>
          </a:xfrm>
          <a:prstGeom prst="rect">
            <a:avLst/>
          </a:prstGeom>
        </p:spPr>
        <p:txBody>
          <a:bodyPr vert="horz" lIns="97536" tIns="48768" rIns="97536" bIns="48768" rtlCol="0" anchor="ctr">
            <a:noAutofit/>
          </a:bodyPr>
          <a:lstStyle/>
          <a:p>
            <a:pPr lvl="0"/>
            <a:r>
              <a:rPr lang="en-US" sz="8534"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097239" y="3078993"/>
            <a:ext cx="548783" cy="623761"/>
          </a:xfrm>
          <a:prstGeom prst="rect">
            <a:avLst/>
          </a:prstGeom>
        </p:spPr>
        <p:txBody>
          <a:bodyPr vert="horz" lIns="97536" tIns="48768" rIns="97536" bIns="48768" rtlCol="0" anchor="ctr">
            <a:noAutofit/>
          </a:bodyPr>
          <a:lstStyle/>
          <a:p>
            <a:pPr lvl="0"/>
            <a:r>
              <a:rPr lang="en-US" sz="8534"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00133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31518" y="2060787"/>
            <a:ext cx="7617258" cy="2768491"/>
          </a:xfrm>
        </p:spPr>
        <p:txBody>
          <a:bodyPr anchor="b">
            <a:normAutofit/>
          </a:bodyPr>
          <a:lstStyle>
            <a:lvl1pPr algn="l">
              <a:defRPr sz="4693" b="0" cap="none"/>
            </a:lvl1pPr>
          </a:lstStyle>
          <a:p>
            <a:r>
              <a:rPr lang="en-US"/>
              <a:t>Click to edit Master title style</a:t>
            </a:r>
            <a:endParaRPr lang="en-US" dirty="0"/>
          </a:p>
        </p:txBody>
      </p:sp>
      <p:sp>
        <p:nvSpPr>
          <p:cNvPr id="3" name="Text Placeholder 2"/>
          <p:cNvSpPr>
            <a:spLocks noGrp="1"/>
          </p:cNvSpPr>
          <p:nvPr>
            <p:ph type="body" idx="1"/>
          </p:nvPr>
        </p:nvSpPr>
        <p:spPr>
          <a:xfrm>
            <a:off x="731518" y="4829278"/>
            <a:ext cx="7617258" cy="1614842"/>
          </a:xfrm>
        </p:spPr>
        <p:txBody>
          <a:bodyPr anchor="t">
            <a:normAutofit/>
          </a:bodyPr>
          <a:lstStyle>
            <a:lvl1pPr marL="0" indent="0" algn="l">
              <a:buNone/>
              <a:defRPr sz="1920">
                <a:solidFill>
                  <a:schemeClr val="tx1">
                    <a:lumMod val="75000"/>
                    <a:lumOff val="2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D19420-531E-48D8-B354-A9B4429CBA6D}"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2BC5B-E9F7-4AEB-B926-F92C17F3FD3E}" type="slidenum">
              <a:rPr lang="en-US" smtClean="0"/>
              <a:pPr/>
              <a:t>‹#›</a:t>
            </a:fld>
            <a:endParaRPr lang="en-US"/>
          </a:p>
        </p:txBody>
      </p:sp>
    </p:spTree>
    <p:extLst>
      <p:ext uri="{BB962C8B-B14F-4D97-AF65-F5344CB8AC3E}">
        <p14:creationId xmlns:p14="http://schemas.microsoft.com/office/powerpoint/2010/main" val="1310943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29862" y="650240"/>
            <a:ext cx="7286618" cy="3224107"/>
          </a:xfrm>
        </p:spPr>
        <p:txBody>
          <a:bodyPr anchor="ctr">
            <a:normAutofit/>
          </a:bodyPr>
          <a:lstStyle>
            <a:lvl1pPr algn="l">
              <a:defRPr sz="4693"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731517" y="4280747"/>
            <a:ext cx="7617259" cy="548531"/>
          </a:xfrm>
        </p:spPr>
        <p:txBody>
          <a:bodyPr anchor="b">
            <a:noAutofit/>
          </a:bodyPr>
          <a:lstStyle>
            <a:lvl1pPr marL="0" indent="0">
              <a:buFontTx/>
              <a:buNone/>
              <a:defRPr sz="2560">
                <a:solidFill>
                  <a:schemeClr val="tx1">
                    <a:lumMod val="75000"/>
                    <a:lumOff val="25000"/>
                  </a:schemeClr>
                </a:solidFill>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a:t>Click to edit Master text styles</a:t>
            </a:r>
          </a:p>
        </p:txBody>
      </p:sp>
      <p:sp>
        <p:nvSpPr>
          <p:cNvPr id="3" name="Text Placeholder 2"/>
          <p:cNvSpPr>
            <a:spLocks noGrp="1"/>
          </p:cNvSpPr>
          <p:nvPr>
            <p:ph type="body" idx="1"/>
          </p:nvPr>
        </p:nvSpPr>
        <p:spPr>
          <a:xfrm>
            <a:off x="731518" y="4829278"/>
            <a:ext cx="7617258" cy="1614842"/>
          </a:xfrm>
        </p:spPr>
        <p:txBody>
          <a:bodyPr anchor="t">
            <a:normAutofit/>
          </a:bodyPr>
          <a:lstStyle>
            <a:lvl1pPr marL="0" indent="0" algn="l">
              <a:buNone/>
              <a:defRPr sz="1920">
                <a:solidFill>
                  <a:schemeClr val="tx1">
                    <a:lumMod val="50000"/>
                    <a:lumOff val="50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D19420-531E-48D8-B354-A9B4429CBA6D}"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2BC5B-E9F7-4AEB-B926-F92C17F3FD3E}" type="slidenum">
              <a:rPr lang="en-US" smtClean="0"/>
              <a:pPr/>
              <a:t>‹#›</a:t>
            </a:fld>
            <a:endParaRPr lang="en-US"/>
          </a:p>
        </p:txBody>
      </p:sp>
      <p:sp>
        <p:nvSpPr>
          <p:cNvPr id="24" name="TextBox 23"/>
          <p:cNvSpPr txBox="1"/>
          <p:nvPr/>
        </p:nvSpPr>
        <p:spPr>
          <a:xfrm>
            <a:off x="579254" y="843070"/>
            <a:ext cx="548783" cy="623761"/>
          </a:xfrm>
          <a:prstGeom prst="rect">
            <a:avLst/>
          </a:prstGeom>
        </p:spPr>
        <p:txBody>
          <a:bodyPr vert="horz" lIns="97536" tIns="48768" rIns="97536" bIns="48768" rtlCol="0" anchor="ctr">
            <a:noAutofit/>
          </a:bodyPr>
          <a:lstStyle/>
          <a:p>
            <a:pPr lvl="0"/>
            <a:r>
              <a:rPr lang="en-US" sz="8534"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097239" y="3078993"/>
            <a:ext cx="548783" cy="623761"/>
          </a:xfrm>
          <a:prstGeom prst="rect">
            <a:avLst/>
          </a:prstGeom>
        </p:spPr>
        <p:txBody>
          <a:bodyPr vert="horz" lIns="97536" tIns="48768" rIns="97536" bIns="48768" rtlCol="0" anchor="ctr">
            <a:noAutofit/>
          </a:bodyPr>
          <a:lstStyle/>
          <a:p>
            <a:pPr lvl="0"/>
            <a:r>
              <a:rPr lang="en-US" sz="8534"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63225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739018" y="650240"/>
            <a:ext cx="7609758" cy="3224107"/>
          </a:xfrm>
        </p:spPr>
        <p:txBody>
          <a:bodyPr anchor="ctr">
            <a:normAutofit/>
          </a:bodyPr>
          <a:lstStyle>
            <a:lvl1pPr algn="l">
              <a:defRPr sz="4693"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731517" y="4280747"/>
            <a:ext cx="7617259" cy="548531"/>
          </a:xfrm>
        </p:spPr>
        <p:txBody>
          <a:bodyPr anchor="b">
            <a:noAutofit/>
          </a:bodyPr>
          <a:lstStyle>
            <a:lvl1pPr marL="0" indent="0">
              <a:buFontTx/>
              <a:buNone/>
              <a:defRPr sz="2560">
                <a:solidFill>
                  <a:schemeClr val="accent1"/>
                </a:solidFill>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a:t>Click to edit Master text styles</a:t>
            </a:r>
          </a:p>
        </p:txBody>
      </p:sp>
      <p:sp>
        <p:nvSpPr>
          <p:cNvPr id="3" name="Text Placeholder 2"/>
          <p:cNvSpPr>
            <a:spLocks noGrp="1"/>
          </p:cNvSpPr>
          <p:nvPr>
            <p:ph type="body" idx="1"/>
          </p:nvPr>
        </p:nvSpPr>
        <p:spPr>
          <a:xfrm>
            <a:off x="731518" y="4829278"/>
            <a:ext cx="7617258" cy="1614842"/>
          </a:xfrm>
        </p:spPr>
        <p:txBody>
          <a:bodyPr anchor="t">
            <a:normAutofit/>
          </a:bodyPr>
          <a:lstStyle>
            <a:lvl1pPr marL="0" indent="0" algn="l">
              <a:buNone/>
              <a:defRPr sz="1920">
                <a:solidFill>
                  <a:schemeClr val="tx1">
                    <a:lumMod val="50000"/>
                    <a:lumOff val="50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D19420-531E-48D8-B354-A9B4429CBA6D}"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2BC5B-E9F7-4AEB-B926-F92C17F3FD3E}" type="slidenum">
              <a:rPr lang="en-US" smtClean="0"/>
              <a:pPr/>
              <a:t>‹#›</a:t>
            </a:fld>
            <a:endParaRPr lang="en-US"/>
          </a:p>
        </p:txBody>
      </p:sp>
    </p:spTree>
    <p:extLst>
      <p:ext uri="{BB962C8B-B14F-4D97-AF65-F5344CB8AC3E}">
        <p14:creationId xmlns:p14="http://schemas.microsoft.com/office/powerpoint/2010/main" val="3702979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19420-531E-48D8-B354-A9B4429CBA6D}"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2BC5B-E9F7-4AEB-B926-F92C17F3FD3E}" type="slidenum">
              <a:rPr lang="en-US" smtClean="0"/>
              <a:pPr/>
              <a:t>‹#›</a:t>
            </a:fld>
            <a:endParaRPr lang="en-US"/>
          </a:p>
        </p:txBody>
      </p:sp>
    </p:spTree>
    <p:extLst>
      <p:ext uri="{BB962C8B-B14F-4D97-AF65-F5344CB8AC3E}">
        <p14:creationId xmlns:p14="http://schemas.microsoft.com/office/powerpoint/2010/main" val="3810055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72775" y="650240"/>
            <a:ext cx="1174574" cy="560154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731519" y="650240"/>
            <a:ext cx="6234031" cy="56015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19420-531E-48D8-B354-A9B4429CBA6D}"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2BC5B-E9F7-4AEB-B926-F92C17F3FD3E}" type="slidenum">
              <a:rPr lang="en-US" smtClean="0"/>
              <a:pPr/>
              <a:t>‹#›</a:t>
            </a:fld>
            <a:endParaRPr lang="en-US"/>
          </a:p>
        </p:txBody>
      </p:sp>
    </p:spTree>
    <p:extLst>
      <p:ext uri="{BB962C8B-B14F-4D97-AF65-F5344CB8AC3E}">
        <p14:creationId xmlns:p14="http://schemas.microsoft.com/office/powerpoint/2010/main" val="1576626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292947"/>
            <a:ext cx="9875520" cy="1219200"/>
          </a:xfrm>
        </p:spPr>
        <p:txBody>
          <a:bodyPr/>
          <a:lstStyle/>
          <a:p>
            <a:r>
              <a:rPr lang="en-US"/>
              <a:t>Click to edit Master title style</a:t>
            </a:r>
          </a:p>
        </p:txBody>
      </p:sp>
      <p:sp>
        <p:nvSpPr>
          <p:cNvPr id="3" name="Text Placeholder 2"/>
          <p:cNvSpPr>
            <a:spLocks noGrp="1"/>
          </p:cNvSpPr>
          <p:nvPr>
            <p:ph type="body" sz="half" idx="1"/>
          </p:nvPr>
        </p:nvSpPr>
        <p:spPr>
          <a:xfrm>
            <a:off x="548640" y="1706880"/>
            <a:ext cx="4846320" cy="482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706880"/>
            <a:ext cx="4846320" cy="482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891C77F4-E10A-4367-A4C5-73402F1D8C53}" type="slidenum">
              <a:rPr lang="en-GB"/>
              <a:pPr>
                <a:defRPr/>
              </a:pPr>
              <a:t>‹#›</a:t>
            </a:fld>
            <a:r>
              <a:rPr lang="en-GB"/>
              <a:t>1</a:t>
            </a:r>
          </a:p>
        </p:txBody>
      </p:sp>
    </p:spTree>
    <p:extLst>
      <p:ext uri="{BB962C8B-B14F-4D97-AF65-F5344CB8AC3E}">
        <p14:creationId xmlns:p14="http://schemas.microsoft.com/office/powerpoint/2010/main" val="3076377093"/>
      </p:ext>
    </p:extLst>
  </p:cSld>
  <p:clrMapOvr>
    <a:masterClrMapping/>
  </p:clrMapOvr>
  <p:transition>
    <p:check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292947"/>
            <a:ext cx="9875520" cy="1219200"/>
          </a:xfrm>
        </p:spPr>
        <p:txBody>
          <a:bodyPr/>
          <a:lstStyle/>
          <a:p>
            <a:r>
              <a:rPr lang="en-US"/>
              <a:t>Click to edit Master title style</a:t>
            </a:r>
          </a:p>
        </p:txBody>
      </p:sp>
      <p:sp>
        <p:nvSpPr>
          <p:cNvPr id="3" name="Text Placeholder 2"/>
          <p:cNvSpPr>
            <a:spLocks noGrp="1"/>
          </p:cNvSpPr>
          <p:nvPr>
            <p:ph type="body" sz="half" idx="1"/>
          </p:nvPr>
        </p:nvSpPr>
        <p:spPr>
          <a:xfrm>
            <a:off x="548640" y="1706880"/>
            <a:ext cx="4846320" cy="482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577840" y="1706880"/>
            <a:ext cx="4846320" cy="23317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577840" y="4201161"/>
            <a:ext cx="4846320" cy="2333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13"/>
          <p:cNvSpPr>
            <a:spLocks noGrp="1"/>
          </p:cNvSpPr>
          <p:nvPr>
            <p:ph type="dt" sz="half" idx="10"/>
          </p:nvPr>
        </p:nvSpPr>
        <p:spPr/>
        <p:txBody>
          <a:bodyPr/>
          <a:lstStyle>
            <a:lvl1pPr>
              <a:defRPr/>
            </a:lvl1pPr>
          </a:lstStyle>
          <a:p>
            <a:pPr>
              <a:defRPr/>
            </a:pPr>
            <a:endParaRPr lang="en-GB"/>
          </a:p>
        </p:txBody>
      </p:sp>
      <p:sp>
        <p:nvSpPr>
          <p:cNvPr id="7" name="Footer Placeholder 2"/>
          <p:cNvSpPr>
            <a:spLocks noGrp="1"/>
          </p:cNvSpPr>
          <p:nvPr>
            <p:ph type="ftr" sz="quarter" idx="11"/>
          </p:nvPr>
        </p:nvSpPr>
        <p:spPr/>
        <p:txBody>
          <a:bodyPr/>
          <a:lstStyle>
            <a:lvl1pPr>
              <a:defRPr/>
            </a:lvl1pPr>
          </a:lstStyle>
          <a:p>
            <a:pPr>
              <a:defRPr/>
            </a:pPr>
            <a:endParaRPr lang="en-GB"/>
          </a:p>
        </p:txBody>
      </p:sp>
      <p:sp>
        <p:nvSpPr>
          <p:cNvPr id="8" name="Slide Number Placeholder 22"/>
          <p:cNvSpPr>
            <a:spLocks noGrp="1"/>
          </p:cNvSpPr>
          <p:nvPr>
            <p:ph type="sldNum" sz="quarter" idx="12"/>
          </p:nvPr>
        </p:nvSpPr>
        <p:spPr/>
        <p:txBody>
          <a:bodyPr/>
          <a:lstStyle>
            <a:lvl1pPr>
              <a:defRPr/>
            </a:lvl1pPr>
          </a:lstStyle>
          <a:p>
            <a:pPr>
              <a:defRPr/>
            </a:pPr>
            <a:fld id="{9263949A-B27C-439C-B300-6C3D7E083BFA}" type="slidenum">
              <a:rPr lang="en-GB"/>
              <a:pPr>
                <a:defRPr/>
              </a:pPr>
              <a:t>‹#›</a:t>
            </a:fld>
            <a:r>
              <a:rPr lang="en-GB"/>
              <a:t>1</a:t>
            </a:r>
          </a:p>
        </p:txBody>
      </p:sp>
    </p:spTree>
    <p:extLst>
      <p:ext uri="{BB962C8B-B14F-4D97-AF65-F5344CB8AC3E}">
        <p14:creationId xmlns:p14="http://schemas.microsoft.com/office/powerpoint/2010/main" val="749946526"/>
      </p:ext>
    </p:extLst>
  </p:cSld>
  <p:clrMapOvr>
    <a:masterClrMapping/>
  </p:clrMapOvr>
  <p:transition>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19420-531E-48D8-B354-A9B4429CBA6D}"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2BC5B-E9F7-4AEB-B926-F92C17F3FD3E}" type="slidenum">
              <a:rPr lang="en-US" smtClean="0"/>
              <a:pPr/>
              <a:t>‹#›</a:t>
            </a:fld>
            <a:endParaRPr lang="en-US"/>
          </a:p>
        </p:txBody>
      </p:sp>
    </p:spTree>
    <p:extLst>
      <p:ext uri="{BB962C8B-B14F-4D97-AF65-F5344CB8AC3E}">
        <p14:creationId xmlns:p14="http://schemas.microsoft.com/office/powerpoint/2010/main" val="3391138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1518" y="2880926"/>
            <a:ext cx="7617258" cy="1948353"/>
          </a:xfrm>
        </p:spPr>
        <p:txBody>
          <a:bodyPr anchor="b"/>
          <a:lstStyle>
            <a:lvl1pPr algn="l">
              <a:defRPr sz="4267" b="0" cap="none"/>
            </a:lvl1pPr>
          </a:lstStyle>
          <a:p>
            <a:r>
              <a:rPr lang="en-US"/>
              <a:t>Click to edit Master title style</a:t>
            </a:r>
            <a:endParaRPr lang="en-US" dirty="0"/>
          </a:p>
        </p:txBody>
      </p:sp>
      <p:sp>
        <p:nvSpPr>
          <p:cNvPr id="3" name="Text Placeholder 2"/>
          <p:cNvSpPr>
            <a:spLocks noGrp="1"/>
          </p:cNvSpPr>
          <p:nvPr>
            <p:ph type="body" idx="1"/>
          </p:nvPr>
        </p:nvSpPr>
        <p:spPr>
          <a:xfrm>
            <a:off x="731518" y="4829278"/>
            <a:ext cx="7617258" cy="917760"/>
          </a:xfrm>
        </p:spPr>
        <p:txBody>
          <a:bodyPr anchor="t"/>
          <a:lstStyle>
            <a:lvl1pPr marL="0" indent="0" algn="l">
              <a:buNone/>
              <a:defRPr sz="2133">
                <a:solidFill>
                  <a:schemeClr val="tx1">
                    <a:lumMod val="50000"/>
                    <a:lumOff val="50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D19420-531E-48D8-B354-A9B4429CBA6D}"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2BC5B-E9F7-4AEB-B926-F92C17F3FD3E}" type="slidenum">
              <a:rPr lang="en-US" smtClean="0"/>
              <a:pPr/>
              <a:t>‹#›</a:t>
            </a:fld>
            <a:endParaRPr lang="en-US"/>
          </a:p>
        </p:txBody>
      </p:sp>
    </p:spTree>
    <p:extLst>
      <p:ext uri="{BB962C8B-B14F-4D97-AF65-F5344CB8AC3E}">
        <p14:creationId xmlns:p14="http://schemas.microsoft.com/office/powerpoint/2010/main" val="283165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650240"/>
            <a:ext cx="7617257" cy="140885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31521" y="2304628"/>
            <a:ext cx="3705731" cy="4139490"/>
          </a:xfrm>
        </p:spPr>
        <p:txBody>
          <a:bodyPr>
            <a:normAutofit/>
          </a:bodyPr>
          <a:lstStyle>
            <a:lvl1pPr>
              <a:defRPr sz="1920"/>
            </a:lvl1pPr>
            <a:lvl2pPr>
              <a:defRPr sz="1707"/>
            </a:lvl2pPr>
            <a:lvl3pPr>
              <a:defRPr sz="1493"/>
            </a:lvl3pPr>
            <a:lvl4pPr>
              <a:defRPr sz="1280"/>
            </a:lvl4pPr>
            <a:lvl5pPr>
              <a:defRPr sz="1280"/>
            </a:lvl5pPr>
            <a:lvl6pPr>
              <a:defRPr sz="1280"/>
            </a:lvl6pPr>
            <a:lvl7pPr>
              <a:defRPr sz="1280"/>
            </a:lvl7pPr>
            <a:lvl8pPr>
              <a:defRPr sz="1280"/>
            </a:lvl8pPr>
            <a:lvl9pPr>
              <a:defRPr sz="1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045" y="2304630"/>
            <a:ext cx="3705732" cy="4139491"/>
          </a:xfrm>
        </p:spPr>
        <p:txBody>
          <a:bodyPr>
            <a:normAutofit/>
          </a:bodyPr>
          <a:lstStyle>
            <a:lvl1pPr>
              <a:defRPr sz="1920"/>
            </a:lvl1pPr>
            <a:lvl2pPr>
              <a:defRPr sz="1707"/>
            </a:lvl2pPr>
            <a:lvl3pPr>
              <a:defRPr sz="1493"/>
            </a:lvl3pPr>
            <a:lvl4pPr>
              <a:defRPr sz="1280"/>
            </a:lvl4pPr>
            <a:lvl5pPr>
              <a:defRPr sz="1280"/>
            </a:lvl5pPr>
            <a:lvl6pPr>
              <a:defRPr sz="1280"/>
            </a:lvl6pPr>
            <a:lvl7pPr>
              <a:defRPr sz="1280"/>
            </a:lvl7pPr>
            <a:lvl8pPr>
              <a:defRPr sz="1280"/>
            </a:lvl8pPr>
            <a:lvl9pPr>
              <a:defRPr sz="1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D19420-531E-48D8-B354-A9B4429CBA6D}"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F2BC5B-E9F7-4AEB-B926-F92C17F3FD3E}" type="slidenum">
              <a:rPr lang="en-US" smtClean="0"/>
              <a:pPr/>
              <a:t>‹#›</a:t>
            </a:fld>
            <a:endParaRPr lang="en-US"/>
          </a:p>
        </p:txBody>
      </p:sp>
    </p:spTree>
    <p:extLst>
      <p:ext uri="{BB962C8B-B14F-4D97-AF65-F5344CB8AC3E}">
        <p14:creationId xmlns:p14="http://schemas.microsoft.com/office/powerpoint/2010/main" val="301341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19" y="650240"/>
            <a:ext cx="7617256" cy="1408853"/>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31519" y="2305049"/>
            <a:ext cx="3708806" cy="614679"/>
          </a:xfrm>
        </p:spPr>
        <p:txBody>
          <a:bodyPr anchor="b">
            <a:noAutofit/>
          </a:bodyPr>
          <a:lstStyle>
            <a:lvl1pPr marL="0" indent="0">
              <a:buNone/>
              <a:defRPr sz="2560" b="0"/>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p:cNvSpPr>
            <a:spLocks noGrp="1"/>
          </p:cNvSpPr>
          <p:nvPr>
            <p:ph sz="half" idx="2"/>
          </p:nvPr>
        </p:nvSpPr>
        <p:spPr>
          <a:xfrm>
            <a:off x="731519" y="2919730"/>
            <a:ext cx="3708806" cy="352439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9968" y="2305049"/>
            <a:ext cx="3708806" cy="614679"/>
          </a:xfrm>
        </p:spPr>
        <p:txBody>
          <a:bodyPr anchor="b">
            <a:noAutofit/>
          </a:bodyPr>
          <a:lstStyle>
            <a:lvl1pPr marL="0" indent="0">
              <a:buNone/>
              <a:defRPr sz="2560" b="0"/>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p:cNvSpPr>
            <a:spLocks noGrp="1"/>
          </p:cNvSpPr>
          <p:nvPr>
            <p:ph sz="quarter" idx="4"/>
          </p:nvPr>
        </p:nvSpPr>
        <p:spPr>
          <a:xfrm>
            <a:off x="4639968" y="2919730"/>
            <a:ext cx="3708806" cy="352439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D19420-531E-48D8-B354-A9B4429CBA6D}" type="datetimeFigureOut">
              <a:rPr lang="en-US" smtClean="0"/>
              <a:pPr/>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F2BC5B-E9F7-4AEB-B926-F92C17F3FD3E}" type="slidenum">
              <a:rPr lang="en-US" smtClean="0"/>
              <a:pPr/>
              <a:t>‹#›</a:t>
            </a:fld>
            <a:endParaRPr lang="en-US"/>
          </a:p>
        </p:txBody>
      </p:sp>
    </p:spTree>
    <p:extLst>
      <p:ext uri="{BB962C8B-B14F-4D97-AF65-F5344CB8AC3E}">
        <p14:creationId xmlns:p14="http://schemas.microsoft.com/office/powerpoint/2010/main" val="2362940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1519" y="650240"/>
            <a:ext cx="7617257" cy="140885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D19420-531E-48D8-B354-A9B4429CBA6D}" type="datetimeFigureOut">
              <a:rPr lang="en-US" smtClean="0"/>
              <a:pPr/>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F2BC5B-E9F7-4AEB-B926-F92C17F3FD3E}" type="slidenum">
              <a:rPr lang="en-US" smtClean="0"/>
              <a:pPr/>
              <a:t>‹#›</a:t>
            </a:fld>
            <a:endParaRPr lang="en-US"/>
          </a:p>
        </p:txBody>
      </p:sp>
    </p:spTree>
    <p:extLst>
      <p:ext uri="{BB962C8B-B14F-4D97-AF65-F5344CB8AC3E}">
        <p14:creationId xmlns:p14="http://schemas.microsoft.com/office/powerpoint/2010/main" val="267618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19420-531E-48D8-B354-A9B4429CBA6D}" type="datetimeFigureOut">
              <a:rPr lang="en-US" smtClean="0"/>
              <a:pPr/>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F2BC5B-E9F7-4AEB-B926-F92C17F3FD3E}" type="slidenum">
              <a:rPr lang="en-US" smtClean="0"/>
              <a:pPr/>
              <a:t>‹#›</a:t>
            </a:fld>
            <a:endParaRPr lang="en-US"/>
          </a:p>
        </p:txBody>
      </p:sp>
    </p:spTree>
    <p:extLst>
      <p:ext uri="{BB962C8B-B14F-4D97-AF65-F5344CB8AC3E}">
        <p14:creationId xmlns:p14="http://schemas.microsoft.com/office/powerpoint/2010/main" val="3505388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19" y="1598511"/>
            <a:ext cx="3348218" cy="1363697"/>
          </a:xfrm>
        </p:spPr>
        <p:txBody>
          <a:bodyPr anchor="b">
            <a:normAutofit/>
          </a:bodyPr>
          <a:lstStyle>
            <a:lvl1pPr>
              <a:defRPr sz="2133"/>
            </a:lvl1pPr>
          </a:lstStyle>
          <a:p>
            <a:r>
              <a:rPr lang="en-US"/>
              <a:t>Click to edit Master title style</a:t>
            </a:r>
            <a:endParaRPr lang="en-US" dirty="0"/>
          </a:p>
        </p:txBody>
      </p:sp>
      <p:sp>
        <p:nvSpPr>
          <p:cNvPr id="3" name="Content Placeholder 2"/>
          <p:cNvSpPr>
            <a:spLocks noGrp="1"/>
          </p:cNvSpPr>
          <p:nvPr>
            <p:ph idx="1"/>
          </p:nvPr>
        </p:nvSpPr>
        <p:spPr>
          <a:xfrm>
            <a:off x="4285531" y="549254"/>
            <a:ext cx="4063244" cy="58948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1519" y="2962207"/>
            <a:ext cx="3348218" cy="2756746"/>
          </a:xfrm>
        </p:spPr>
        <p:txBody>
          <a:bodyPr>
            <a:normAutofit/>
          </a:bodyPr>
          <a:lstStyle>
            <a:lvl1pPr marL="0" indent="0">
              <a:buNone/>
              <a:defRPr sz="1493"/>
            </a:lvl1pPr>
            <a:lvl2pPr marL="365771" indent="0">
              <a:buNone/>
              <a:defRPr sz="1120"/>
            </a:lvl2pPr>
            <a:lvl3pPr marL="731543" indent="0">
              <a:buNone/>
              <a:defRPr sz="960"/>
            </a:lvl3pPr>
            <a:lvl4pPr marL="1097314" indent="0">
              <a:buNone/>
              <a:defRPr sz="800"/>
            </a:lvl4pPr>
            <a:lvl5pPr marL="1463086" indent="0">
              <a:buNone/>
              <a:defRPr sz="800"/>
            </a:lvl5pPr>
            <a:lvl6pPr marL="1828857" indent="0">
              <a:buNone/>
              <a:defRPr sz="800"/>
            </a:lvl6pPr>
            <a:lvl7pPr marL="2194629" indent="0">
              <a:buNone/>
              <a:defRPr sz="800"/>
            </a:lvl7pPr>
            <a:lvl8pPr marL="2560400" indent="0">
              <a:buNone/>
              <a:defRPr sz="800"/>
            </a:lvl8pPr>
            <a:lvl9pPr marL="2926171"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5CD19420-531E-48D8-B354-A9B4429CBA6D}"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F2BC5B-E9F7-4AEB-B926-F92C17F3FD3E}" type="slidenum">
              <a:rPr lang="en-US" smtClean="0"/>
              <a:pPr/>
              <a:t>‹#›</a:t>
            </a:fld>
            <a:endParaRPr lang="en-US"/>
          </a:p>
        </p:txBody>
      </p:sp>
    </p:spTree>
    <p:extLst>
      <p:ext uri="{BB962C8B-B14F-4D97-AF65-F5344CB8AC3E}">
        <p14:creationId xmlns:p14="http://schemas.microsoft.com/office/powerpoint/2010/main" val="95365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19" y="5120640"/>
            <a:ext cx="7617257" cy="604521"/>
          </a:xfrm>
        </p:spPr>
        <p:txBody>
          <a:bodyPr anchor="b">
            <a:normAutofit/>
          </a:bodyPr>
          <a:lstStyle>
            <a:lvl1pPr algn="l">
              <a:defRPr sz="25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1519" y="650240"/>
            <a:ext cx="7617257" cy="4102099"/>
          </a:xfrm>
        </p:spPr>
        <p:txBody>
          <a:bodyPr anchor="t">
            <a:normAutofit/>
          </a:bodyPr>
          <a:lstStyle>
            <a:lvl1pPr marL="0" indent="0" algn="ctr">
              <a:buNone/>
              <a:defRPr sz="1707"/>
            </a:lvl1pPr>
            <a:lvl2pPr marL="487695" indent="0">
              <a:buNone/>
              <a:defRPr sz="1707"/>
            </a:lvl2pPr>
            <a:lvl3pPr marL="975390" indent="0">
              <a:buNone/>
              <a:defRPr sz="1707"/>
            </a:lvl3pPr>
            <a:lvl4pPr marL="1463086" indent="0">
              <a:buNone/>
              <a:defRPr sz="1707"/>
            </a:lvl4pPr>
            <a:lvl5pPr marL="1950781" indent="0">
              <a:buNone/>
              <a:defRPr sz="1707"/>
            </a:lvl5pPr>
            <a:lvl6pPr marL="2438476" indent="0">
              <a:buNone/>
              <a:defRPr sz="1707"/>
            </a:lvl6pPr>
            <a:lvl7pPr marL="2926171" indent="0">
              <a:buNone/>
              <a:defRPr sz="1707"/>
            </a:lvl7pPr>
            <a:lvl8pPr marL="3413867" indent="0">
              <a:buNone/>
              <a:defRPr sz="1707"/>
            </a:lvl8pPr>
            <a:lvl9pPr marL="3901562" indent="0">
              <a:buNone/>
              <a:defRPr sz="1707"/>
            </a:lvl9pPr>
          </a:lstStyle>
          <a:p>
            <a:r>
              <a:rPr lang="en-US"/>
              <a:t>Click icon to add picture</a:t>
            </a:r>
            <a:endParaRPr lang="en-US" dirty="0"/>
          </a:p>
        </p:txBody>
      </p:sp>
      <p:sp>
        <p:nvSpPr>
          <p:cNvPr id="4" name="Text Placeholder 3"/>
          <p:cNvSpPr>
            <a:spLocks noGrp="1"/>
          </p:cNvSpPr>
          <p:nvPr>
            <p:ph type="body" sz="half" idx="2"/>
          </p:nvPr>
        </p:nvSpPr>
        <p:spPr>
          <a:xfrm>
            <a:off x="731519" y="5725161"/>
            <a:ext cx="7617257" cy="718959"/>
          </a:xfrm>
        </p:spPr>
        <p:txBody>
          <a:bodyPr>
            <a:normAutofit/>
          </a:bodyPr>
          <a:lstStyle>
            <a:lvl1pPr marL="0" indent="0">
              <a:buNone/>
              <a:defRPr sz="1280"/>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5" name="Date Placeholder 4"/>
          <p:cNvSpPr>
            <a:spLocks noGrp="1"/>
          </p:cNvSpPr>
          <p:nvPr>
            <p:ph type="dt" sz="half" idx="10"/>
          </p:nvPr>
        </p:nvSpPr>
        <p:spPr/>
        <p:txBody>
          <a:bodyPr/>
          <a:lstStyle/>
          <a:p>
            <a:fld id="{5CD19420-531E-48D8-B354-A9B4429CBA6D}"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F2BC5B-E9F7-4AEB-B926-F92C17F3FD3E}" type="slidenum">
              <a:rPr lang="en-US" smtClean="0"/>
              <a:pPr/>
              <a:t>‹#›</a:t>
            </a:fld>
            <a:endParaRPr lang="en-US"/>
          </a:p>
        </p:txBody>
      </p:sp>
    </p:spTree>
    <p:extLst>
      <p:ext uri="{BB962C8B-B14F-4D97-AF65-F5344CB8AC3E}">
        <p14:creationId xmlns:p14="http://schemas.microsoft.com/office/powerpoint/2010/main" val="333598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0160" y="-9032"/>
            <a:ext cx="11003766" cy="7333264"/>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731519" y="650240"/>
            <a:ext cx="7617256" cy="140885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31519" y="2304630"/>
            <a:ext cx="7617257" cy="41394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86310" y="6444121"/>
            <a:ext cx="820958" cy="389467"/>
          </a:xfrm>
          <a:prstGeom prst="rect">
            <a:avLst/>
          </a:prstGeom>
        </p:spPr>
        <p:txBody>
          <a:bodyPr vert="horz" lIns="91440" tIns="45720" rIns="91440" bIns="45720" rtlCol="0" anchor="ctr"/>
          <a:lstStyle>
            <a:lvl1pPr algn="r">
              <a:defRPr sz="960">
                <a:solidFill>
                  <a:schemeClr val="tx1">
                    <a:tint val="75000"/>
                  </a:schemeClr>
                </a:solidFill>
              </a:defRPr>
            </a:lvl1pPr>
          </a:lstStyle>
          <a:p>
            <a:fld id="{5CD19420-531E-48D8-B354-A9B4429CBA6D}" type="datetimeFigureOut">
              <a:rPr lang="en-US" smtClean="0"/>
              <a:pPr/>
              <a:t>11/10/2023</a:t>
            </a:fld>
            <a:endParaRPr lang="en-US"/>
          </a:p>
        </p:txBody>
      </p:sp>
      <p:sp>
        <p:nvSpPr>
          <p:cNvPr id="5" name="Footer Placeholder 4"/>
          <p:cNvSpPr>
            <a:spLocks noGrp="1"/>
          </p:cNvSpPr>
          <p:nvPr>
            <p:ph type="ftr" sz="quarter" idx="3"/>
          </p:nvPr>
        </p:nvSpPr>
        <p:spPr>
          <a:xfrm>
            <a:off x="731519" y="6444121"/>
            <a:ext cx="5547568" cy="389467"/>
          </a:xfrm>
          <a:prstGeom prst="rect">
            <a:avLst/>
          </a:prstGeom>
        </p:spPr>
        <p:txBody>
          <a:bodyPr vert="horz" lIns="91440" tIns="45720" rIns="91440" bIns="45720" rtlCol="0" anchor="ctr"/>
          <a:lstStyle>
            <a:lvl1pPr algn="l">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33611" y="6444121"/>
            <a:ext cx="615166" cy="389467"/>
          </a:xfrm>
          <a:prstGeom prst="rect">
            <a:avLst/>
          </a:prstGeom>
        </p:spPr>
        <p:txBody>
          <a:bodyPr vert="horz" lIns="91440" tIns="45720" rIns="91440" bIns="45720" rtlCol="0" anchor="ctr"/>
          <a:lstStyle>
            <a:lvl1pPr algn="r">
              <a:defRPr sz="960">
                <a:solidFill>
                  <a:schemeClr val="accent1"/>
                </a:solidFill>
              </a:defRPr>
            </a:lvl1pPr>
          </a:lstStyle>
          <a:p>
            <a:fld id="{60F2BC5B-E9F7-4AEB-B926-F92C17F3FD3E}" type="slidenum">
              <a:rPr lang="en-US" smtClean="0"/>
              <a:pPr/>
              <a:t>‹#›</a:t>
            </a:fld>
            <a:endParaRPr lang="en-US"/>
          </a:p>
        </p:txBody>
      </p:sp>
    </p:spTree>
    <p:extLst>
      <p:ext uri="{BB962C8B-B14F-4D97-AF65-F5344CB8AC3E}">
        <p14:creationId xmlns:p14="http://schemas.microsoft.com/office/powerpoint/2010/main" val="226803799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txStyles>
    <p:titleStyle>
      <a:lvl1pPr algn="l" defTabSz="487695" rtl="0" eaLnBrk="1" latinLnBrk="0" hangingPunct="1">
        <a:spcBef>
          <a:spcPct val="0"/>
        </a:spcBef>
        <a:buNone/>
        <a:defRPr sz="384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71" indent="-365771" algn="l" defTabSz="487695" rtl="0" eaLnBrk="1" latinLnBrk="0" hangingPunct="1">
        <a:spcBef>
          <a:spcPts val="1067"/>
        </a:spcBef>
        <a:spcAft>
          <a:spcPts val="0"/>
        </a:spcAft>
        <a:buClr>
          <a:schemeClr val="accent1"/>
        </a:buClr>
        <a:buSzPct val="80000"/>
        <a:buFont typeface="Wingdings 3" charset="2"/>
        <a:buChar char=""/>
        <a:defRPr sz="1920" kern="1200">
          <a:solidFill>
            <a:schemeClr val="tx1">
              <a:lumMod val="75000"/>
              <a:lumOff val="25000"/>
            </a:schemeClr>
          </a:solidFill>
          <a:latin typeface="+mn-lt"/>
          <a:ea typeface="+mn-ea"/>
          <a:cs typeface="+mn-cs"/>
        </a:defRPr>
      </a:lvl1pPr>
      <a:lvl2pPr marL="792505" indent="-304810" algn="l" defTabSz="487695" rtl="0" eaLnBrk="1" latinLnBrk="0" hangingPunct="1">
        <a:spcBef>
          <a:spcPts val="1067"/>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2pPr>
      <a:lvl3pPr marL="1219238" indent="-243848" algn="l" defTabSz="487695" rtl="0" eaLnBrk="1" latinLnBrk="0" hangingPunct="1">
        <a:spcBef>
          <a:spcPts val="1067"/>
        </a:spcBef>
        <a:spcAft>
          <a:spcPts val="0"/>
        </a:spcAft>
        <a:buClr>
          <a:schemeClr val="accent1"/>
        </a:buClr>
        <a:buSzPct val="80000"/>
        <a:buFont typeface="Wingdings 3" charset="2"/>
        <a:buChar char=""/>
        <a:defRPr sz="1493" kern="1200">
          <a:solidFill>
            <a:schemeClr val="tx1">
              <a:lumMod val="75000"/>
              <a:lumOff val="25000"/>
            </a:schemeClr>
          </a:solidFill>
          <a:latin typeface="+mn-lt"/>
          <a:ea typeface="+mn-ea"/>
          <a:cs typeface="+mn-cs"/>
        </a:defRPr>
      </a:lvl3pPr>
      <a:lvl4pPr marL="1706933"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4pPr>
      <a:lvl5pPr marL="2194629"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5pPr>
      <a:lvl6pPr marL="2682324"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6pPr>
      <a:lvl7pPr marL="3170019"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7pPr>
      <a:lvl8pPr marL="3657714"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8pPr>
      <a:lvl9pPr marL="4145410"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3599"/>
            <a:ext cx="9326880" cy="990601"/>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ctr"/>
            <a:r>
              <a:rPr lang="en-US" sz="4400" b="1" dirty="0">
                <a:solidFill>
                  <a:srgbClr val="FF0000"/>
                </a:solidFill>
                <a:latin typeface="Eras Demi ITC" pitchFamily="34" charset="0"/>
              </a:rPr>
              <a:t>Paradigms of Rural Development</a:t>
            </a:r>
          </a:p>
        </p:txBody>
      </p:sp>
      <p:sp>
        <p:nvSpPr>
          <p:cNvPr id="3" name="Subtitle 2"/>
          <p:cNvSpPr>
            <a:spLocks noGrp="1"/>
          </p:cNvSpPr>
          <p:nvPr>
            <p:ph type="subTitle" idx="1"/>
          </p:nvPr>
        </p:nvSpPr>
        <p:spPr>
          <a:xfrm>
            <a:off x="1143000" y="3657600"/>
            <a:ext cx="7680960" cy="1386840"/>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sz="3200" b="1" dirty="0">
                <a:solidFill>
                  <a:srgbClr val="5642D0"/>
                </a:solidFill>
                <a:latin typeface="Eras Demi ITC" pitchFamily="34" charset="0"/>
              </a:rPr>
              <a:t>Department of Development Studies</a:t>
            </a:r>
          </a:p>
          <a:p>
            <a:pPr algn="ctr"/>
            <a:r>
              <a:rPr lang="en-US" sz="3200" b="1" dirty="0">
                <a:solidFill>
                  <a:srgbClr val="5642D0"/>
                </a:solidFill>
                <a:latin typeface="Eras Demi ITC" pitchFamily="34" charset="0"/>
              </a:rPr>
              <a:t>Daffodil International University</a:t>
            </a:r>
          </a:p>
        </p:txBody>
      </p:sp>
    </p:spTree>
    <p:extLst>
      <p:ext uri="{BB962C8B-B14F-4D97-AF65-F5344CB8AC3E}">
        <p14:creationId xmlns:p14="http://schemas.microsoft.com/office/powerpoint/2010/main" val="4149325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74320" y="812800"/>
            <a:ext cx="10424160" cy="2389294"/>
          </a:xfrm>
        </p:spPr>
        <p:txBody>
          <a:bodyPr/>
          <a:lstStyle/>
          <a:p>
            <a:pPr eaLnBrk="1" hangingPunct="1"/>
            <a:r>
              <a:rPr lang="en-US" altLang="en-US" sz="4600" dirty="0">
                <a:latin typeface="Eras Demi ITC" pitchFamily="34" charset="0"/>
              </a:rPr>
              <a:t>Stage One: Traditional Society </a:t>
            </a:r>
            <a:br>
              <a:rPr lang="en-US" altLang="en-US" sz="4600" dirty="0">
                <a:latin typeface="Eras Demi ITC" pitchFamily="34" charset="0"/>
              </a:rPr>
            </a:br>
            <a:br>
              <a:rPr lang="en-US" altLang="en-US" sz="4600" dirty="0">
                <a:latin typeface="Eras Demi ITC" pitchFamily="34" charset="0"/>
              </a:rPr>
            </a:br>
            <a:r>
              <a:rPr lang="en-US" altLang="en-US" sz="2300" dirty="0">
                <a:latin typeface="Eras Demi ITC" pitchFamily="34" charset="0"/>
              </a:rPr>
              <a:t>“A traditional society is one whose structure is developed within limited production functions.</a:t>
            </a:r>
            <a:endParaRPr lang="en-US" altLang="en-US" sz="4600" dirty="0">
              <a:latin typeface="Eras Demi ITC" pitchFamily="34" charset="0"/>
            </a:endParaRPr>
          </a:p>
        </p:txBody>
      </p:sp>
      <p:sp>
        <p:nvSpPr>
          <p:cNvPr id="11267" name="Rectangle 3"/>
          <p:cNvSpPr>
            <a:spLocks noGrp="1" noChangeArrowheads="1"/>
          </p:cNvSpPr>
          <p:nvPr>
            <p:ph idx="1"/>
          </p:nvPr>
        </p:nvSpPr>
        <p:spPr>
          <a:xfrm>
            <a:off x="548640" y="3413760"/>
            <a:ext cx="9875520" cy="3139440"/>
          </a:xfrm>
        </p:spPr>
        <p:txBody>
          <a:bodyPr>
            <a:normAutofit/>
          </a:bodyPr>
          <a:lstStyle/>
          <a:p>
            <a:pPr eaLnBrk="1" hangingPunct="1"/>
            <a:r>
              <a:rPr lang="en-US" altLang="en-US" sz="3200" dirty="0">
                <a:latin typeface="Eras Demi ITC" pitchFamily="34" charset="0"/>
              </a:rPr>
              <a:t>Low productivity agriculture is a large % of the economy </a:t>
            </a:r>
          </a:p>
          <a:p>
            <a:pPr eaLnBrk="1" hangingPunct="1"/>
            <a:r>
              <a:rPr lang="en-US" altLang="en-US" sz="3200" dirty="0">
                <a:latin typeface="Eras Demi ITC" pitchFamily="34" charset="0"/>
              </a:rPr>
              <a:t>Political power dominates economic power</a:t>
            </a:r>
          </a:p>
          <a:p>
            <a:pPr eaLnBrk="1" hangingPunct="1"/>
            <a:r>
              <a:rPr lang="en-US" altLang="en-US" sz="3200" dirty="0">
                <a:latin typeface="Eras Demi ITC" pitchFamily="34" charset="0"/>
              </a:rPr>
              <a:t>Low rates of investment ( &lt; 5% of GDP) </a:t>
            </a:r>
          </a:p>
          <a:p>
            <a:pPr eaLnBrk="1" hangingPunct="1"/>
            <a:r>
              <a:rPr lang="en-US" altLang="en-US" sz="3200" dirty="0">
                <a:latin typeface="Eras Demi ITC" pitchFamily="34" charset="0"/>
              </a:rPr>
              <a:t>Inefficient property rights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algn="l" eaLnBrk="1" hangingPunct="1"/>
            <a:r>
              <a:rPr lang="en-US" altLang="en-US" sz="4600" dirty="0">
                <a:latin typeface="Eras Demi ITC" pitchFamily="34" charset="0"/>
              </a:rPr>
              <a:t>Stage Two: Preconditions for Take Off </a:t>
            </a:r>
          </a:p>
        </p:txBody>
      </p:sp>
      <p:sp>
        <p:nvSpPr>
          <p:cNvPr id="13315" name="Rectangle 3"/>
          <p:cNvSpPr>
            <a:spLocks noGrp="1" noChangeArrowheads="1"/>
          </p:cNvSpPr>
          <p:nvPr>
            <p:ph idx="1"/>
          </p:nvPr>
        </p:nvSpPr>
        <p:spPr>
          <a:xfrm>
            <a:off x="381000" y="1706880"/>
            <a:ext cx="10043160" cy="4827694"/>
          </a:xfrm>
        </p:spPr>
        <p:txBody>
          <a:bodyPr/>
          <a:lstStyle/>
          <a:p>
            <a:pPr marL="1132058" lvl="1" indent="-609570"/>
            <a:r>
              <a:rPr lang="en-US" altLang="en-US" dirty="0">
                <a:latin typeface="Eras Demi ITC" pitchFamily="34" charset="0"/>
              </a:rPr>
              <a:t>Conditions: </a:t>
            </a:r>
          </a:p>
          <a:p>
            <a:pPr marL="1589235" lvl="2" indent="-609570"/>
            <a:r>
              <a:rPr lang="en-US" altLang="en-US" dirty="0">
                <a:latin typeface="Eras Demi ITC" pitchFamily="34" charset="0"/>
              </a:rPr>
              <a:t>Transfer resources from agriculture to manufacturing </a:t>
            </a:r>
          </a:p>
          <a:p>
            <a:pPr marL="1589235" lvl="2" indent="-609570"/>
            <a:r>
              <a:rPr lang="en-US" altLang="en-US" dirty="0">
                <a:latin typeface="Eras Demi ITC" pitchFamily="34" charset="0"/>
              </a:rPr>
              <a:t>Shift from regional to national/international focus </a:t>
            </a:r>
          </a:p>
          <a:p>
            <a:pPr marL="1589235" lvl="2" indent="-609570"/>
            <a:r>
              <a:rPr lang="en-US" altLang="en-US" dirty="0">
                <a:latin typeface="Eras Demi ITC" pitchFamily="34" charset="0"/>
              </a:rPr>
              <a:t>Must shift away from having children </a:t>
            </a:r>
          </a:p>
          <a:p>
            <a:pPr marL="1589235" lvl="2" indent="-609570"/>
            <a:r>
              <a:rPr lang="en-US" altLang="en-US" dirty="0">
                <a:latin typeface="Eras Demi ITC" pitchFamily="34" charset="0"/>
              </a:rPr>
              <a:t>People must be rewarded not for their “connections” but their economic abilities</a:t>
            </a:r>
          </a:p>
        </p:txBody>
      </p:sp>
      <p:sp>
        <p:nvSpPr>
          <p:cNvPr id="13317" name="Footer Placeholder 4"/>
          <p:cNvSpPr>
            <a:spLocks noGrp="1"/>
          </p:cNvSpPr>
          <p:nvPr>
            <p:ph type="ftr" sz="quarter" idx="11"/>
          </p:nvPr>
        </p:nvSpPr>
        <p:spPr>
          <a:noFill/>
        </p:spPr>
        <p:txBody>
          <a:bodyPr/>
          <a:lstStyle/>
          <a:p>
            <a:r>
              <a:rPr lang="en-US" altLang="en-US"/>
              <a:t> Farhan Ahmad faiz</a:t>
            </a:r>
          </a:p>
        </p:txBody>
      </p:sp>
      <p:sp>
        <p:nvSpPr>
          <p:cNvPr id="13316" name="Slide Number Placeholder 3"/>
          <p:cNvSpPr>
            <a:spLocks noGrp="1"/>
          </p:cNvSpPr>
          <p:nvPr>
            <p:ph type="sldNum" sz="quarter" idx="12"/>
          </p:nvPr>
        </p:nvSpPr>
        <p:spPr>
          <a:noFill/>
        </p:spPr>
        <p:txBody>
          <a:bodyPr/>
          <a:lstStyle/>
          <a:p>
            <a:fld id="{628854F6-205B-4BAB-A62F-D2ECEA27F46B}" type="slidenum">
              <a:rPr lang="en-US" altLang="en-US" smtClean="0"/>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a:latin typeface="Eras Demi ITC" pitchFamily="34" charset="0"/>
              </a:rPr>
              <a:t>Stage Three: Take-off</a:t>
            </a:r>
          </a:p>
        </p:txBody>
      </p:sp>
      <p:sp>
        <p:nvSpPr>
          <p:cNvPr id="15363" name="Rectangle 3"/>
          <p:cNvSpPr>
            <a:spLocks noGrp="1" noChangeArrowheads="1"/>
          </p:cNvSpPr>
          <p:nvPr>
            <p:ph idx="1"/>
          </p:nvPr>
        </p:nvSpPr>
        <p:spPr>
          <a:xfrm>
            <a:off x="274320" y="1625600"/>
            <a:ext cx="10515600" cy="5527040"/>
          </a:xfrm>
        </p:spPr>
        <p:txBody>
          <a:bodyPr/>
          <a:lstStyle/>
          <a:p>
            <a:pPr eaLnBrk="1" hangingPunct="1">
              <a:lnSpc>
                <a:spcPct val="80000"/>
              </a:lnSpc>
            </a:pPr>
            <a:r>
              <a:rPr lang="en-US" altLang="en-US" sz="3200" dirty="0">
                <a:latin typeface="Eras Demi ITC" pitchFamily="34" charset="0"/>
              </a:rPr>
              <a:t>Short period (20-30 years) of intensive growth </a:t>
            </a:r>
          </a:p>
          <a:p>
            <a:pPr lvl="1" eaLnBrk="1" hangingPunct="1">
              <a:lnSpc>
                <a:spcPct val="80000"/>
              </a:lnSpc>
            </a:pPr>
            <a:r>
              <a:rPr lang="en-US" altLang="en-US" sz="2700" dirty="0">
                <a:latin typeface="Eras Demi ITC" pitchFamily="34" charset="0"/>
              </a:rPr>
              <a:t>In this short period we get </a:t>
            </a:r>
          </a:p>
          <a:p>
            <a:pPr lvl="1" eaLnBrk="1" hangingPunct="1">
              <a:lnSpc>
                <a:spcPct val="80000"/>
              </a:lnSpc>
            </a:pPr>
            <a:r>
              <a:rPr lang="en-US" altLang="en-US" sz="2700" dirty="0">
                <a:latin typeface="Eras Demi ITC" pitchFamily="34" charset="0"/>
              </a:rPr>
              <a:t>increase in investment: “[I] regard as a necessary but not sufficient condition for the take-off the fact that the net investment rise from 5% to over 10%…”</a:t>
            </a:r>
          </a:p>
          <a:p>
            <a:pPr lvl="1" eaLnBrk="1" hangingPunct="1">
              <a:lnSpc>
                <a:spcPct val="80000"/>
              </a:lnSpc>
            </a:pPr>
            <a:r>
              <a:rPr lang="en-US" altLang="en-US" sz="2700" dirty="0">
                <a:latin typeface="Eras Demi ITC" pitchFamily="34" charset="0"/>
              </a:rPr>
              <a:t>development of a leading sector </a:t>
            </a:r>
          </a:p>
          <a:p>
            <a:pPr lvl="1" eaLnBrk="1" hangingPunct="1">
              <a:lnSpc>
                <a:spcPct val="80000"/>
              </a:lnSpc>
            </a:pPr>
            <a:r>
              <a:rPr lang="en-US" altLang="en-US" sz="2700" dirty="0">
                <a:latin typeface="Eras Demi ITC" pitchFamily="34" charset="0"/>
              </a:rPr>
              <a:t>emergence of new institutions</a:t>
            </a:r>
          </a:p>
          <a:p>
            <a:pPr lvl="1" eaLnBrk="1" hangingPunct="1">
              <a:lnSpc>
                <a:spcPct val="80000"/>
              </a:lnSpc>
            </a:pPr>
            <a:r>
              <a:rPr lang="en-US" altLang="en-US" sz="2700" dirty="0">
                <a:latin typeface="Eras Demi ITC" pitchFamily="34" charset="0"/>
              </a:rPr>
              <a:t>“The take-off is the interval when the old blocks and resistances to steady growth are finally overcome. The forces making for economic progress, which yielded limited bursts and enclaves of modern activity, expand and come to dominate the society. Growth becomes its normal condition. </a:t>
            </a:r>
          </a:p>
        </p:txBody>
      </p:sp>
      <p:sp>
        <p:nvSpPr>
          <p:cNvPr id="15365" name="Footer Placeholder 4"/>
          <p:cNvSpPr>
            <a:spLocks noGrp="1"/>
          </p:cNvSpPr>
          <p:nvPr>
            <p:ph type="ftr" sz="quarter" idx="11"/>
          </p:nvPr>
        </p:nvSpPr>
        <p:spPr>
          <a:noFill/>
        </p:spPr>
        <p:txBody>
          <a:bodyPr/>
          <a:lstStyle/>
          <a:p>
            <a:r>
              <a:rPr lang="en-US" altLang="en-US"/>
              <a:t> Farhan Ahmad faiz</a:t>
            </a:r>
          </a:p>
        </p:txBody>
      </p:sp>
      <p:sp>
        <p:nvSpPr>
          <p:cNvPr id="15364" name="Slide Number Placeholder 3"/>
          <p:cNvSpPr>
            <a:spLocks noGrp="1"/>
          </p:cNvSpPr>
          <p:nvPr>
            <p:ph type="sldNum" sz="quarter" idx="12"/>
          </p:nvPr>
        </p:nvSpPr>
        <p:spPr>
          <a:noFill/>
        </p:spPr>
        <p:txBody>
          <a:bodyPr/>
          <a:lstStyle/>
          <a:p>
            <a:fld id="{6E10CD38-FC4A-4142-AEF0-45C522AA6739}" type="slidenum">
              <a:rPr lang="en-US" altLang="en-US" smtClean="0"/>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style>
          <a:lnRef idx="2">
            <a:schemeClr val="dk1"/>
          </a:lnRef>
          <a:fillRef idx="1">
            <a:schemeClr val="lt1"/>
          </a:fillRef>
          <a:effectRef idx="0">
            <a:schemeClr val="dk1"/>
          </a:effectRef>
          <a:fontRef idx="minor">
            <a:schemeClr val="dk1"/>
          </a:fontRef>
        </p:style>
        <p:txBody>
          <a:bodyPr/>
          <a:lstStyle/>
          <a:p>
            <a:pPr eaLnBrk="1" hangingPunct="1"/>
            <a:r>
              <a:rPr lang="en-US" altLang="en-US" dirty="0">
                <a:latin typeface="Eras Demi ITC" pitchFamily="34" charset="0"/>
              </a:rPr>
              <a:t>Stage Four: Drive to maturity </a:t>
            </a:r>
          </a:p>
        </p:txBody>
      </p:sp>
      <p:sp>
        <p:nvSpPr>
          <p:cNvPr id="17411" name="Rectangle 3"/>
          <p:cNvSpPr>
            <a:spLocks noGrp="1" noChangeArrowheads="1"/>
          </p:cNvSpPr>
          <p:nvPr>
            <p:ph idx="1"/>
          </p:nvPr>
        </p:nvSpPr>
        <p:spPr/>
        <p:txBody>
          <a:bodyPr>
            <a:normAutofit fontScale="85000" lnSpcReduction="10000"/>
          </a:bodyPr>
          <a:lstStyle/>
          <a:p>
            <a:pPr eaLnBrk="1" hangingPunct="1">
              <a:lnSpc>
                <a:spcPct val="90000"/>
              </a:lnSpc>
            </a:pPr>
            <a:r>
              <a:rPr lang="en-US" altLang="en-US" sz="3200" dirty="0">
                <a:latin typeface="Eras Demi ITC" pitchFamily="34" charset="0"/>
              </a:rPr>
              <a:t>“…for these purposes we define it as the period when a society  has effectively applied the range of (then) modern technology to the bulk of its resources.”</a:t>
            </a:r>
          </a:p>
          <a:p>
            <a:pPr eaLnBrk="1" hangingPunct="1">
              <a:lnSpc>
                <a:spcPct val="90000"/>
              </a:lnSpc>
            </a:pPr>
            <a:endParaRPr lang="en-US" altLang="en-US" sz="3200" dirty="0">
              <a:latin typeface="Eras Demi ITC" pitchFamily="34" charset="0"/>
            </a:endParaRPr>
          </a:p>
          <a:p>
            <a:pPr eaLnBrk="1" hangingPunct="1">
              <a:lnSpc>
                <a:spcPct val="90000"/>
              </a:lnSpc>
            </a:pPr>
            <a:r>
              <a:rPr lang="en-US" altLang="en-US" sz="3200" dirty="0">
                <a:latin typeface="Eras Demi ITC" pitchFamily="34" charset="0"/>
              </a:rPr>
              <a:t>Occurs roughly 60 years after take-off--- </a:t>
            </a:r>
          </a:p>
          <a:p>
            <a:pPr eaLnBrk="1" hangingPunct="1">
              <a:lnSpc>
                <a:spcPct val="90000"/>
              </a:lnSpc>
            </a:pPr>
            <a:r>
              <a:rPr lang="en-US" altLang="en-US" sz="3200" dirty="0">
                <a:latin typeface="Eras Demi ITC" pitchFamily="34" charset="0"/>
              </a:rPr>
              <a:t>Increase in investment (10% to 20%) </a:t>
            </a:r>
          </a:p>
          <a:p>
            <a:pPr eaLnBrk="1" hangingPunct="1">
              <a:lnSpc>
                <a:spcPct val="90000"/>
              </a:lnSpc>
            </a:pPr>
            <a:r>
              <a:rPr lang="en-US" altLang="en-US" sz="3200" dirty="0">
                <a:latin typeface="Eras Demi ITC" pitchFamily="34" charset="0"/>
              </a:rPr>
              <a:t>Development of modern capitalist economy and self-sustained growth Pass to Stage Five: High Mass Consumption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822960" y="457200"/>
            <a:ext cx="9326880" cy="1330960"/>
          </a:xfrm>
          <a:prstGeom prst="rect">
            <a:avLst/>
          </a:prstGeom>
          <a:noFill/>
          <a:ln w="9525">
            <a:noFill/>
            <a:miter lim="800000"/>
            <a:headEnd/>
            <a:tailEnd/>
          </a:ln>
          <a:effectLst/>
        </p:spPr>
        <p:txBody>
          <a:bodyPr lIns="105223" tIns="52612" rIns="105223" bIns="52612" anchor="ctr"/>
          <a:lstStyle/>
          <a:p>
            <a:pPr algn="ctr">
              <a:lnSpc>
                <a:spcPct val="100000"/>
              </a:lnSpc>
              <a:spcBef>
                <a:spcPct val="0"/>
              </a:spcBef>
              <a:buClrTx/>
              <a:buFontTx/>
              <a:buNone/>
              <a:defRPr/>
            </a:pPr>
            <a:r>
              <a:rPr lang="en-GB" sz="5000" kern="0" dirty="0">
                <a:solidFill>
                  <a:srgbClr val="000000"/>
                </a:solidFill>
                <a:latin typeface="Eras Demi ITC" pitchFamily="34" charset="0"/>
                <a:ea typeface="+mj-ea"/>
                <a:cs typeface="+mj-cs"/>
              </a:rPr>
              <a:t>Stage Five: High Mass Consumption</a:t>
            </a:r>
          </a:p>
        </p:txBody>
      </p:sp>
      <p:sp>
        <p:nvSpPr>
          <p:cNvPr id="7" name="Rectangle 4"/>
          <p:cNvSpPr txBox="1">
            <a:spLocks noChangeArrowheads="1"/>
          </p:cNvSpPr>
          <p:nvPr/>
        </p:nvSpPr>
        <p:spPr>
          <a:xfrm>
            <a:off x="5577840" y="2113280"/>
            <a:ext cx="4572000" cy="4389120"/>
          </a:xfrm>
          <a:prstGeom prst="rect">
            <a:avLst/>
          </a:prstGeom>
        </p:spPr>
        <p:txBody>
          <a:bodyPr lIns="104498" tIns="52249" rIns="104498" bIns="52249"/>
          <a:lstStyle/>
          <a:p>
            <a:pPr marL="391866" indent="-391866">
              <a:defRPr/>
            </a:pPr>
            <a:r>
              <a:rPr lang="en-GB" sz="3200" kern="0" dirty="0">
                <a:solidFill>
                  <a:schemeClr val="accent2"/>
                </a:solidFill>
                <a:latin typeface="Eras Demi ITC" pitchFamily="34" charset="0"/>
              </a:rPr>
              <a:t>5. </a:t>
            </a:r>
            <a:r>
              <a:rPr lang="en-GB" sz="2700" kern="0" dirty="0">
                <a:solidFill>
                  <a:schemeClr val="accent2"/>
                </a:solidFill>
                <a:latin typeface="Eras Demi ITC" pitchFamily="34" charset="0"/>
              </a:rPr>
              <a:t>High mass consumption</a:t>
            </a:r>
          </a:p>
          <a:p>
            <a:pPr marL="849043" lvl="1" indent="-326555">
              <a:defRPr/>
            </a:pPr>
            <a:r>
              <a:rPr lang="en-GB" sz="2700" kern="0" dirty="0">
                <a:latin typeface="Eras Demi ITC" pitchFamily="34" charset="0"/>
              </a:rPr>
              <a:t>High output levels</a:t>
            </a:r>
          </a:p>
          <a:p>
            <a:pPr marL="849043" lvl="1" indent="-326555">
              <a:defRPr/>
            </a:pPr>
            <a:r>
              <a:rPr lang="en-GB" sz="2700" kern="0" dirty="0">
                <a:latin typeface="Eras Demi ITC" pitchFamily="34" charset="0"/>
              </a:rPr>
              <a:t>Mass consumption of consumer durables</a:t>
            </a:r>
          </a:p>
          <a:p>
            <a:pPr marL="849043" lvl="1" indent="-326555">
              <a:defRPr/>
            </a:pPr>
            <a:r>
              <a:rPr lang="en-GB" sz="2700" kern="0" dirty="0">
                <a:latin typeface="Eras Demi ITC" pitchFamily="34" charset="0"/>
              </a:rPr>
              <a:t>High proportion of employment in service sector</a:t>
            </a:r>
          </a:p>
        </p:txBody>
      </p:sp>
      <p:pic>
        <p:nvPicPr>
          <p:cNvPr id="19462" name="Picture 7" descr="http://www.sxc.hu/pic/m/l/le/lexisnexis/211532_2198.jpg"/>
          <p:cNvPicPr>
            <a:picLocks noChangeAspect="1" noChangeArrowheads="1"/>
          </p:cNvPicPr>
          <p:nvPr/>
        </p:nvPicPr>
        <p:blipFill>
          <a:blip r:embed="rId2"/>
          <a:srcRect/>
          <a:stretch>
            <a:fillRect/>
          </a:stretch>
        </p:blipFill>
        <p:spPr bwMode="auto">
          <a:xfrm>
            <a:off x="274320" y="2032001"/>
            <a:ext cx="5212080" cy="3464560"/>
          </a:xfrm>
          <a:prstGeom prst="rect">
            <a:avLst/>
          </a:prstGeom>
          <a:noFill/>
          <a:ln w="9525">
            <a:noFill/>
            <a:miter lim="800000"/>
            <a:headEnd/>
            <a:tailEnd/>
          </a:ln>
        </p:spPr>
      </p:pic>
      <p:sp>
        <p:nvSpPr>
          <p:cNvPr id="19463" name="Text Box 8"/>
          <p:cNvSpPr txBox="1">
            <a:spLocks noChangeArrowheads="1"/>
          </p:cNvSpPr>
          <p:nvPr/>
        </p:nvSpPr>
        <p:spPr bwMode="auto">
          <a:xfrm>
            <a:off x="274320" y="5608320"/>
            <a:ext cx="5394960" cy="751849"/>
          </a:xfrm>
          <a:prstGeom prst="rect">
            <a:avLst/>
          </a:prstGeom>
          <a:noFill/>
          <a:ln w="9525">
            <a:noFill/>
            <a:miter lim="800000"/>
            <a:headEnd/>
            <a:tailEnd/>
          </a:ln>
        </p:spPr>
        <p:txBody>
          <a:bodyPr lIns="104498" tIns="52249" rIns="104498" bIns="52249">
            <a:spAutoFit/>
          </a:bodyPr>
          <a:lstStyle/>
          <a:p>
            <a:pPr>
              <a:spcBef>
                <a:spcPct val="50000"/>
              </a:spcBef>
            </a:pPr>
            <a:r>
              <a:rPr lang="en-GB" altLang="en-US" sz="1400" dirty="0">
                <a:latin typeface="Eras Demi ITC" pitchFamily="34" charset="0"/>
              </a:rPr>
              <a:t>Service industry dominates the economy – banking, insurance, finance, marketing, entertainment, leisure and so on.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scene3d>
              <a:camera prst="orthographicFront"/>
              <a:lightRig rig="soft" dir="t"/>
            </a:scene3d>
            <a:sp3d prstMaterial="softEdge">
              <a:bevelT w="25400" h="25400"/>
            </a:sp3d>
          </a:bodyPr>
          <a:lstStyle/>
          <a:p>
            <a:pPr>
              <a:defRPr/>
            </a:pPr>
            <a:r>
              <a:rPr lang="en-US" dirty="0">
                <a:latin typeface="Eras Demi ITC" pitchFamily="34" charset="0"/>
              </a:rPr>
              <a:t>Modernization Theory</a:t>
            </a:r>
          </a:p>
        </p:txBody>
      </p:sp>
      <p:sp>
        <p:nvSpPr>
          <p:cNvPr id="43009" name="내용 개체 틀 1"/>
          <p:cNvSpPr>
            <a:spLocks noGrp="1"/>
          </p:cNvSpPr>
          <p:nvPr>
            <p:ph idx="1"/>
          </p:nvPr>
        </p:nvSpPr>
        <p:spPr>
          <a:xfrm>
            <a:off x="548640" y="1579881"/>
            <a:ext cx="9875520" cy="5735319"/>
          </a:xfrm>
        </p:spPr>
        <p:txBody>
          <a:bodyPr/>
          <a:lstStyle/>
          <a:p>
            <a:pPr eaLnBrk="1" hangingPunct="1">
              <a:lnSpc>
                <a:spcPct val="90000"/>
              </a:lnSpc>
            </a:pPr>
            <a:r>
              <a:rPr lang="en-US" dirty="0">
                <a:latin typeface="Eras Demi ITC" pitchFamily="34" charset="0"/>
              </a:rPr>
              <a:t>Modernization as economic phenomenon</a:t>
            </a:r>
          </a:p>
          <a:p>
            <a:pPr lvl="1" eaLnBrk="1" hangingPunct="1"/>
            <a:r>
              <a:rPr lang="en-US" sz="2500" dirty="0">
                <a:latin typeface="Eras Demi ITC" pitchFamily="34" charset="0"/>
              </a:rPr>
              <a:t>Roy </a:t>
            </a:r>
            <a:r>
              <a:rPr lang="en-US" sz="2500" dirty="0" err="1">
                <a:latin typeface="Eras Demi ITC" pitchFamily="34" charset="0"/>
              </a:rPr>
              <a:t>Harrod</a:t>
            </a:r>
            <a:r>
              <a:rPr lang="en-US" sz="2500" dirty="0">
                <a:latin typeface="Eras Demi ITC" pitchFamily="34" charset="0"/>
              </a:rPr>
              <a:t> and </a:t>
            </a:r>
            <a:r>
              <a:rPr lang="en-US" sz="2500" dirty="0" err="1">
                <a:latin typeface="Eras Demi ITC" pitchFamily="34" charset="0"/>
              </a:rPr>
              <a:t>Evsey</a:t>
            </a:r>
            <a:r>
              <a:rPr lang="en-US" sz="2500" dirty="0">
                <a:latin typeface="Eras Demi ITC" pitchFamily="34" charset="0"/>
              </a:rPr>
              <a:t> </a:t>
            </a:r>
            <a:r>
              <a:rPr lang="en-US" sz="2500" dirty="0" err="1">
                <a:latin typeface="Eras Demi ITC" pitchFamily="34" charset="0"/>
              </a:rPr>
              <a:t>Domar</a:t>
            </a:r>
            <a:r>
              <a:rPr lang="en-US" sz="2500" dirty="0">
                <a:latin typeface="Eras Demi ITC" pitchFamily="34" charset="0"/>
              </a:rPr>
              <a:t>: Classical growth model (</a:t>
            </a:r>
            <a:r>
              <a:rPr lang="en-US" sz="2500" dirty="0" err="1">
                <a:latin typeface="Eras Demi ITC" pitchFamily="34" charset="0"/>
              </a:rPr>
              <a:t>Martinussen</a:t>
            </a:r>
            <a:r>
              <a:rPr lang="en-US" sz="2500" dirty="0">
                <a:latin typeface="Eras Demi ITC" pitchFamily="34" charset="0"/>
              </a:rPr>
              <a:t>, 1997)</a:t>
            </a:r>
          </a:p>
          <a:p>
            <a:pPr lvl="2" eaLnBrk="1" hangingPunct="1"/>
            <a:r>
              <a:rPr lang="en-US" dirty="0">
                <a:latin typeface="Eras Demi ITC" pitchFamily="34" charset="0"/>
              </a:rPr>
              <a:t>Played a major role in the development debate and was incorporated into many planning model in the late 20</a:t>
            </a:r>
            <a:r>
              <a:rPr lang="en-US" baseline="30000" dirty="0">
                <a:latin typeface="Eras Demi ITC" pitchFamily="34" charset="0"/>
              </a:rPr>
              <a:t>th</a:t>
            </a:r>
            <a:r>
              <a:rPr lang="en-US" dirty="0">
                <a:latin typeface="Eras Demi ITC" pitchFamily="34" charset="0"/>
              </a:rPr>
              <a:t> century</a:t>
            </a:r>
          </a:p>
          <a:p>
            <a:pPr lvl="2" eaLnBrk="1" hangingPunct="1"/>
            <a:r>
              <a:rPr lang="en-US" dirty="0">
                <a:latin typeface="Eras Demi ITC" pitchFamily="34" charset="0"/>
              </a:rPr>
              <a:t>Total production is a result of investment in material production apparatus</a:t>
            </a:r>
          </a:p>
          <a:p>
            <a:pPr lvl="2" eaLnBrk="1" hangingPunct="1"/>
            <a:r>
              <a:rPr lang="en-US" dirty="0">
                <a:latin typeface="Eras Demi ITC" pitchFamily="34" charset="0"/>
              </a:rPr>
              <a:t>Output is a function of capital input</a:t>
            </a:r>
          </a:p>
          <a:p>
            <a:pPr lvl="2" eaLnBrk="1" hangingPunct="1"/>
            <a:r>
              <a:rPr lang="en-US" dirty="0">
                <a:latin typeface="Eras Demi ITC" pitchFamily="34" charset="0"/>
              </a:rPr>
              <a:t>Other conditions, including non-economic factors, could be disregarded as irrelevant or adapting with the economic growth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내용 개체 틀 1"/>
          <p:cNvSpPr>
            <a:spLocks noGrp="1"/>
          </p:cNvSpPr>
          <p:nvPr>
            <p:ph idx="4294967295"/>
          </p:nvPr>
        </p:nvSpPr>
        <p:spPr>
          <a:xfrm>
            <a:off x="0" y="1381125"/>
            <a:ext cx="9874250" cy="5735638"/>
          </a:xfrm>
        </p:spPr>
        <p:txBody>
          <a:bodyPr>
            <a:normAutofit/>
          </a:bodyPr>
          <a:lstStyle/>
          <a:p>
            <a:pPr eaLnBrk="1" hangingPunct="1">
              <a:lnSpc>
                <a:spcPct val="120000"/>
              </a:lnSpc>
            </a:pPr>
            <a:r>
              <a:rPr lang="en-US" dirty="0">
                <a:latin typeface="Eras Demi ITC" pitchFamily="34" charset="0"/>
              </a:rPr>
              <a:t>Modernization as economic phenomenon</a:t>
            </a:r>
          </a:p>
          <a:p>
            <a:pPr lvl="1" eaLnBrk="1" hangingPunct="1">
              <a:lnSpc>
                <a:spcPct val="120000"/>
              </a:lnSpc>
            </a:pPr>
            <a:r>
              <a:rPr lang="en-US" dirty="0">
                <a:latin typeface="Eras Demi ITC" pitchFamily="34" charset="0"/>
              </a:rPr>
              <a:t>Capital accumulation and balanced growth (</a:t>
            </a:r>
            <a:r>
              <a:rPr lang="en-US" dirty="0" err="1">
                <a:latin typeface="Eras Demi ITC" pitchFamily="34" charset="0"/>
              </a:rPr>
              <a:t>Martinussen</a:t>
            </a:r>
            <a:r>
              <a:rPr lang="en-US" dirty="0">
                <a:latin typeface="Eras Demi ITC" pitchFamily="34" charset="0"/>
              </a:rPr>
              <a:t>)—capital accumulation    increase supply of goods     create increase demand</a:t>
            </a:r>
          </a:p>
          <a:p>
            <a:pPr lvl="2" eaLnBrk="1" hangingPunct="1">
              <a:lnSpc>
                <a:spcPct val="120000"/>
              </a:lnSpc>
            </a:pPr>
            <a:r>
              <a:rPr lang="en-US" dirty="0">
                <a:latin typeface="Eras Demi ITC" pitchFamily="34" charset="0"/>
              </a:rPr>
              <a:t>Paul Rosenstein: “Big push” is needed for growth</a:t>
            </a:r>
          </a:p>
          <a:p>
            <a:pPr lvl="2" eaLnBrk="1" hangingPunct="1">
              <a:lnSpc>
                <a:spcPct val="120000"/>
              </a:lnSpc>
            </a:pPr>
            <a:r>
              <a:rPr lang="en-US" dirty="0" err="1">
                <a:latin typeface="Eras Demi ITC" pitchFamily="34" charset="0"/>
              </a:rPr>
              <a:t>Ragnar</a:t>
            </a:r>
            <a:r>
              <a:rPr lang="en-US" dirty="0">
                <a:latin typeface="Eras Demi ITC" pitchFamily="34" charset="0"/>
              </a:rPr>
              <a:t> </a:t>
            </a:r>
            <a:r>
              <a:rPr lang="en-US" dirty="0" err="1">
                <a:latin typeface="Eras Demi ITC" pitchFamily="34" charset="0"/>
              </a:rPr>
              <a:t>Nurkse</a:t>
            </a:r>
            <a:r>
              <a:rPr lang="en-US" dirty="0">
                <a:latin typeface="Eras Demi ITC" pitchFamily="34" charset="0"/>
              </a:rPr>
              <a:t>: “Two poverty circles”</a:t>
            </a:r>
          </a:p>
          <a:p>
            <a:pPr lvl="2" eaLnBrk="1" hangingPunct="1">
              <a:lnSpc>
                <a:spcPct val="120000"/>
              </a:lnSpc>
            </a:pPr>
            <a:r>
              <a:rPr lang="en-US" dirty="0">
                <a:latin typeface="Eras Demi ITC" pitchFamily="34" charset="0"/>
              </a:rPr>
              <a:t>W. Arthur Lewis: the relationship between profit and saving (capital accumulation)</a:t>
            </a:r>
          </a:p>
          <a:p>
            <a:pPr lvl="2" eaLnBrk="1" hangingPunct="1">
              <a:lnSpc>
                <a:spcPct val="120000"/>
              </a:lnSpc>
            </a:pPr>
            <a:r>
              <a:rPr lang="en-US" dirty="0">
                <a:latin typeface="Eras Demi ITC" pitchFamily="34" charset="0"/>
              </a:rPr>
              <a:t>W.W. </a:t>
            </a:r>
            <a:r>
              <a:rPr lang="en-US" dirty="0" err="1">
                <a:latin typeface="Eras Demi ITC" pitchFamily="34" charset="0"/>
              </a:rPr>
              <a:t>Rostow</a:t>
            </a:r>
            <a:r>
              <a:rPr lang="en-US" dirty="0">
                <a:latin typeface="Eras Demi ITC" pitchFamily="34" charset="0"/>
              </a:rPr>
              <a:t>: Five stage theory</a:t>
            </a:r>
          </a:p>
          <a:p>
            <a:pPr lvl="1" eaLnBrk="1" hangingPunct="1">
              <a:lnSpc>
                <a:spcPct val="120000"/>
              </a:lnSpc>
            </a:pPr>
            <a:r>
              <a:rPr lang="en-US" dirty="0">
                <a:latin typeface="Eras Demi ITC" pitchFamily="34" charset="0"/>
              </a:rPr>
              <a:t>Unbalanced growth and income distribution</a:t>
            </a:r>
          </a:p>
          <a:p>
            <a:pPr lvl="2" eaLnBrk="1" hangingPunct="1">
              <a:lnSpc>
                <a:spcPct val="120000"/>
              </a:lnSpc>
            </a:pPr>
            <a:r>
              <a:rPr lang="en-US" dirty="0">
                <a:latin typeface="Eras Demi ITC" pitchFamily="34" charset="0"/>
              </a:rPr>
              <a:t>Albert Hirschman: Imbalances are inevitable</a:t>
            </a:r>
          </a:p>
          <a:p>
            <a:pPr lvl="2" eaLnBrk="1" hangingPunct="1">
              <a:lnSpc>
                <a:spcPct val="120000"/>
              </a:lnSpc>
            </a:pPr>
            <a:r>
              <a:rPr lang="en-US" dirty="0">
                <a:latin typeface="Eras Demi ITC" pitchFamily="34" charset="0"/>
              </a:rPr>
              <a:t>Simon Kuznets: greater inequality as the poorest experience growth slower than the average until a certain range	</a:t>
            </a:r>
          </a:p>
        </p:txBody>
      </p:sp>
      <p:sp>
        <p:nvSpPr>
          <p:cNvPr id="3" name="제목 2"/>
          <p:cNvSpPr>
            <a:spLocks noGrp="1"/>
          </p:cNvSpPr>
          <p:nvPr>
            <p:ph type="title" idx="4294967295"/>
          </p:nvPr>
        </p:nvSpPr>
        <p:spPr>
          <a:xfrm>
            <a:off x="0" y="293688"/>
            <a:ext cx="9874250" cy="1001712"/>
          </a:xfrm>
        </p:spPr>
        <p:style>
          <a:lnRef idx="1">
            <a:schemeClr val="accent5"/>
          </a:lnRef>
          <a:fillRef idx="2">
            <a:schemeClr val="accent5"/>
          </a:fillRef>
          <a:effectRef idx="1">
            <a:schemeClr val="accent5"/>
          </a:effectRef>
          <a:fontRef idx="minor">
            <a:schemeClr val="dk1"/>
          </a:fontRef>
        </p:style>
        <p:txBody>
          <a:bodyPr rtlCol="0">
            <a:scene3d>
              <a:camera prst="orthographicFront"/>
              <a:lightRig rig="soft" dir="t"/>
            </a:scene3d>
            <a:sp3d prstMaterial="softEdge">
              <a:bevelT w="25400" h="25400"/>
            </a:sp3d>
          </a:bodyPr>
          <a:lstStyle/>
          <a:p>
            <a:pPr>
              <a:defRPr/>
            </a:pPr>
            <a:r>
              <a:rPr lang="en-US" dirty="0">
                <a:latin typeface="Eras Demi ITC" pitchFamily="34" charset="0"/>
              </a:rPr>
              <a:t>Modernization Theory (cont.)</a:t>
            </a:r>
          </a:p>
        </p:txBody>
      </p:sp>
      <p:cxnSp>
        <p:nvCxnSpPr>
          <p:cNvPr id="5" name="직선 화살표 연결선 4"/>
          <p:cNvCxnSpPr/>
          <p:nvPr/>
        </p:nvCxnSpPr>
        <p:spPr>
          <a:xfrm>
            <a:off x="4206240" y="2926080"/>
            <a:ext cx="365760" cy="16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직선 화살표 연결선 6"/>
          <p:cNvCxnSpPr/>
          <p:nvPr/>
        </p:nvCxnSpPr>
        <p:spPr>
          <a:xfrm>
            <a:off x="7589520" y="2600960"/>
            <a:ext cx="365760" cy="16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scene3d>
              <a:camera prst="orthographicFront"/>
              <a:lightRig rig="soft" dir="t"/>
            </a:scene3d>
            <a:sp3d prstMaterial="softEdge">
              <a:bevelT w="25400" h="25400"/>
            </a:sp3d>
          </a:bodyPr>
          <a:lstStyle/>
          <a:p>
            <a:pPr>
              <a:defRPr/>
            </a:pPr>
            <a:r>
              <a:rPr lang="en-US" dirty="0">
                <a:latin typeface="Eras Demi ITC" pitchFamily="34" charset="0"/>
              </a:rPr>
              <a:t>Modernization Theory (cont.)</a:t>
            </a:r>
          </a:p>
        </p:txBody>
      </p:sp>
      <p:sp>
        <p:nvSpPr>
          <p:cNvPr id="46081" name="내용 개체 틀 1"/>
          <p:cNvSpPr>
            <a:spLocks noGrp="1"/>
          </p:cNvSpPr>
          <p:nvPr>
            <p:ph idx="1"/>
          </p:nvPr>
        </p:nvSpPr>
        <p:spPr/>
        <p:txBody>
          <a:bodyPr>
            <a:normAutofit fontScale="85000" lnSpcReduction="20000"/>
          </a:bodyPr>
          <a:lstStyle/>
          <a:p>
            <a:pPr eaLnBrk="1" hangingPunct="1">
              <a:lnSpc>
                <a:spcPct val="90000"/>
              </a:lnSpc>
            </a:pPr>
            <a:r>
              <a:rPr lang="en-US" sz="2900" b="1" dirty="0">
                <a:latin typeface="Eras Demi ITC" pitchFamily="34" charset="0"/>
              </a:rPr>
              <a:t>Modernization as non-economic process</a:t>
            </a:r>
          </a:p>
          <a:p>
            <a:pPr lvl="1" eaLnBrk="1" hangingPunct="1">
              <a:lnSpc>
                <a:spcPct val="90000"/>
              </a:lnSpc>
            </a:pPr>
            <a:r>
              <a:rPr lang="en-US" sz="2500" dirty="0">
                <a:latin typeface="Eras Demi ITC" pitchFamily="34" charset="0"/>
              </a:rPr>
              <a:t>David E. </a:t>
            </a:r>
            <a:r>
              <a:rPr lang="en-US" sz="2500" dirty="0" err="1">
                <a:latin typeface="Eras Demi ITC" pitchFamily="34" charset="0"/>
              </a:rPr>
              <a:t>Apter</a:t>
            </a:r>
            <a:r>
              <a:rPr lang="en-US" sz="2500" dirty="0">
                <a:latin typeface="Eras Demi ITC" pitchFamily="34" charset="0"/>
              </a:rPr>
              <a:t>: “In non-industrial society, politics becomes the mechanism of integration”</a:t>
            </a:r>
          </a:p>
          <a:p>
            <a:pPr lvl="2" eaLnBrk="1" hangingPunct="1">
              <a:lnSpc>
                <a:spcPct val="90000"/>
              </a:lnSpc>
            </a:pPr>
            <a:r>
              <a:rPr lang="en-US" sz="2300" dirty="0">
                <a:latin typeface="Eras Demi ITC" pitchFamily="34" charset="0"/>
              </a:rPr>
              <a:t>Importance of </a:t>
            </a:r>
            <a:r>
              <a:rPr lang="en-US" sz="2300" dirty="0" err="1">
                <a:latin typeface="Eras Demi ITC" pitchFamily="34" charset="0"/>
              </a:rPr>
              <a:t>traditionality</a:t>
            </a:r>
            <a:r>
              <a:rPr lang="en-US" sz="2300" dirty="0">
                <a:latin typeface="Eras Demi ITC" pitchFamily="34" charset="0"/>
              </a:rPr>
              <a:t>: The varied responses of tradition to modernization account for many of the differences in political forms</a:t>
            </a:r>
            <a:endParaRPr lang="en-US" sz="4500" dirty="0">
              <a:latin typeface="Eras Demi ITC" pitchFamily="34" charset="0"/>
            </a:endParaRPr>
          </a:p>
          <a:p>
            <a:pPr lvl="1" eaLnBrk="1" hangingPunct="1">
              <a:lnSpc>
                <a:spcPct val="80000"/>
              </a:lnSpc>
            </a:pPr>
            <a:r>
              <a:rPr lang="en-US" sz="2400" dirty="0">
                <a:latin typeface="Eras Demi ITC" pitchFamily="34" charset="0"/>
              </a:rPr>
              <a:t>Joseph R. </a:t>
            </a:r>
            <a:r>
              <a:rPr lang="en-US" sz="2400" dirty="0" err="1">
                <a:latin typeface="Eras Demi ITC" pitchFamily="34" charset="0"/>
              </a:rPr>
              <a:t>Gusfield</a:t>
            </a:r>
            <a:r>
              <a:rPr lang="en-US" sz="2400" dirty="0">
                <a:latin typeface="Eras Demi ITC" pitchFamily="34" charset="0"/>
              </a:rPr>
              <a:t>: “Traditional” and “modern” are neither incompatible nor internally consistent terms</a:t>
            </a:r>
          </a:p>
          <a:p>
            <a:pPr lvl="2" eaLnBrk="1" hangingPunct="1">
              <a:lnSpc>
                <a:spcPct val="80000"/>
              </a:lnSpc>
            </a:pPr>
            <a:r>
              <a:rPr lang="en-US" sz="2200" dirty="0">
                <a:latin typeface="Eras Demi ITC" pitchFamily="34" charset="0"/>
              </a:rPr>
              <a:t>Not simple dichotomies but heterogeneity and interpretations to be analyzed</a:t>
            </a:r>
          </a:p>
          <a:p>
            <a:pPr lvl="1" eaLnBrk="1" hangingPunct="1">
              <a:lnSpc>
                <a:spcPct val="90000"/>
              </a:lnSpc>
            </a:pPr>
            <a:r>
              <a:rPr lang="en-US" sz="2400" dirty="0" err="1">
                <a:latin typeface="Eras Demi ITC" pitchFamily="34" charset="0"/>
              </a:rPr>
              <a:t>Ferrel</a:t>
            </a:r>
            <a:r>
              <a:rPr lang="en-US" sz="2400" dirty="0">
                <a:latin typeface="Eras Demi ITC" pitchFamily="34" charset="0"/>
              </a:rPr>
              <a:t> Heady</a:t>
            </a:r>
          </a:p>
          <a:p>
            <a:pPr lvl="2" eaLnBrk="1" hangingPunct="1">
              <a:lnSpc>
                <a:spcPct val="90000"/>
              </a:lnSpc>
            </a:pPr>
            <a:r>
              <a:rPr lang="en-US" sz="2200" dirty="0">
                <a:latin typeface="Eras Demi ITC" pitchFamily="34" charset="0"/>
              </a:rPr>
              <a:t>Modernization for political development is to grow the political capability and </a:t>
            </a:r>
            <a:r>
              <a:rPr lang="en-US" sz="2200" dirty="0" err="1">
                <a:latin typeface="Eras Demi ITC" pitchFamily="34" charset="0"/>
              </a:rPr>
              <a:t>interlinkage</a:t>
            </a:r>
            <a:r>
              <a:rPr lang="en-US" sz="2200" dirty="0">
                <a:latin typeface="Eras Demi ITC" pitchFamily="34" charset="0"/>
              </a:rPr>
              <a:t> of political development with other aspects of social change with multidimensional process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4294967295"/>
          </p:nvPr>
        </p:nvSpPr>
        <p:spPr>
          <a:xfrm>
            <a:off x="0" y="1706563"/>
            <a:ext cx="9874250" cy="4827587"/>
          </a:xfrm>
        </p:spPr>
        <p:txBody>
          <a:bodyPr>
            <a:normAutofit/>
          </a:bodyPr>
          <a:lstStyle/>
          <a:p>
            <a:pPr eaLnBrk="1" hangingPunct="1">
              <a:lnSpc>
                <a:spcPct val="90000"/>
              </a:lnSpc>
              <a:defRPr/>
            </a:pPr>
            <a:r>
              <a:rPr lang="en-US" sz="2900" b="1" dirty="0">
                <a:latin typeface="Eras Demi ITC" pitchFamily="34" charset="0"/>
              </a:rPr>
              <a:t>Modernization as non-economic process</a:t>
            </a:r>
          </a:p>
          <a:p>
            <a:pPr lvl="1" eaLnBrk="1" hangingPunct="1">
              <a:defRPr/>
            </a:pPr>
            <a:r>
              <a:rPr lang="en-US" dirty="0">
                <a:latin typeface="Eras Demi ITC" pitchFamily="34" charset="0"/>
              </a:rPr>
              <a:t>Gunnar Myrdal:  A theory of social stagnation and transformation (</a:t>
            </a:r>
            <a:r>
              <a:rPr lang="en-US" dirty="0" err="1">
                <a:latin typeface="Eras Demi ITC" pitchFamily="34" charset="0"/>
              </a:rPr>
              <a:t>Martinussen</a:t>
            </a:r>
            <a:r>
              <a:rPr lang="en-US" dirty="0">
                <a:latin typeface="Eras Demi ITC" pitchFamily="34" charset="0"/>
              </a:rPr>
              <a:t>)</a:t>
            </a:r>
          </a:p>
          <a:p>
            <a:pPr lvl="2" eaLnBrk="1" hangingPunct="1">
              <a:defRPr/>
            </a:pPr>
            <a:r>
              <a:rPr lang="en-US" dirty="0">
                <a:latin typeface="Eras Demi ITC" pitchFamily="34" charset="0"/>
              </a:rPr>
              <a:t>Non-economic factors as central factors</a:t>
            </a:r>
          </a:p>
          <a:p>
            <a:pPr marL="1231839" lvl="1">
              <a:defRPr/>
            </a:pPr>
            <a:r>
              <a:rPr lang="en-US" dirty="0">
                <a:latin typeface="Eras Demi ITC" pitchFamily="34" charset="0"/>
              </a:rPr>
              <a:t>Outputs and incomes</a:t>
            </a:r>
          </a:p>
          <a:p>
            <a:pPr marL="1231839" lvl="1">
              <a:defRPr/>
            </a:pPr>
            <a:r>
              <a:rPr lang="en-US" dirty="0">
                <a:latin typeface="Eras Demi ITC" pitchFamily="34" charset="0"/>
              </a:rPr>
              <a:t>Conditions of production</a:t>
            </a:r>
          </a:p>
          <a:p>
            <a:pPr marL="1231839" lvl="1">
              <a:defRPr/>
            </a:pPr>
            <a:r>
              <a:rPr lang="en-US" dirty="0">
                <a:latin typeface="Eras Demi ITC" pitchFamily="34" charset="0"/>
              </a:rPr>
              <a:t>Levels of living</a:t>
            </a:r>
          </a:p>
          <a:p>
            <a:pPr marL="1231839" lvl="1">
              <a:defRPr/>
            </a:pPr>
            <a:r>
              <a:rPr lang="en-US" dirty="0">
                <a:latin typeface="Eras Demi ITC" pitchFamily="34" charset="0"/>
              </a:rPr>
              <a:t>Attitudes toward life and work</a:t>
            </a:r>
          </a:p>
          <a:p>
            <a:pPr marL="1231839" lvl="1">
              <a:defRPr/>
            </a:pPr>
            <a:r>
              <a:rPr lang="en-US" dirty="0">
                <a:latin typeface="Eras Demi ITC" pitchFamily="34" charset="0"/>
              </a:rPr>
              <a:t>Institutions</a:t>
            </a:r>
          </a:p>
          <a:p>
            <a:pPr marL="1231839" lvl="1">
              <a:defRPr/>
            </a:pPr>
            <a:r>
              <a:rPr lang="en-US" dirty="0">
                <a:latin typeface="Eras Demi ITC" pitchFamily="34" charset="0"/>
              </a:rPr>
              <a:t>Policies</a:t>
            </a:r>
          </a:p>
        </p:txBody>
      </p:sp>
      <p:sp>
        <p:nvSpPr>
          <p:cNvPr id="3" name="제목 2"/>
          <p:cNvSpPr>
            <a:spLocks noGrp="1"/>
          </p:cNvSpPr>
          <p:nvPr>
            <p:ph type="title" idx="4294967295"/>
          </p:nvPr>
        </p:nvSpPr>
        <p:spPr>
          <a:xfrm>
            <a:off x="0" y="293688"/>
            <a:ext cx="9874250" cy="1219200"/>
          </a:xfrm>
        </p:spPr>
        <p:txBody>
          <a:bodyPr rtlCol="0">
            <a:scene3d>
              <a:camera prst="orthographicFront"/>
              <a:lightRig rig="soft" dir="t"/>
            </a:scene3d>
            <a:sp3d prstMaterial="softEdge">
              <a:bevelT w="25400" h="25400"/>
            </a:sp3d>
          </a:bodyPr>
          <a:lstStyle/>
          <a:p>
            <a:pPr>
              <a:defRPr/>
            </a:pPr>
            <a:r>
              <a:rPr lang="en-US" dirty="0">
                <a:latin typeface="Eras Demi ITC" pitchFamily="34" charset="0"/>
              </a:rPr>
              <a:t>Modernization Theory (cont.)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Autofit/>
          </a:bodyPr>
          <a:lstStyle/>
          <a:p>
            <a:pPr eaLnBrk="1" hangingPunct="1">
              <a:defRPr/>
            </a:pPr>
            <a:r>
              <a:rPr lang="en-US" sz="3400" dirty="0">
                <a:latin typeface="Eras Demi ITC" pitchFamily="34" charset="0"/>
              </a:rPr>
              <a:t>Some characteristics of modernization</a:t>
            </a:r>
          </a:p>
        </p:txBody>
      </p:sp>
      <p:sp>
        <p:nvSpPr>
          <p:cNvPr id="21506" name="Content Placeholder 2"/>
          <p:cNvSpPr>
            <a:spLocks noGrp="1"/>
          </p:cNvSpPr>
          <p:nvPr>
            <p:ph idx="1"/>
          </p:nvPr>
        </p:nvSpPr>
        <p:spPr>
          <a:xfrm>
            <a:off x="548640" y="1706880"/>
            <a:ext cx="9875520" cy="5364480"/>
          </a:xfrm>
        </p:spPr>
        <p:txBody>
          <a:bodyPr>
            <a:normAutofit/>
          </a:bodyPr>
          <a:lstStyle/>
          <a:p>
            <a:pPr eaLnBrk="1" hangingPunct="1"/>
            <a:r>
              <a:rPr lang="en-US" dirty="0" err="1">
                <a:latin typeface="Eras Demi ITC" pitchFamily="34" charset="0"/>
              </a:rPr>
              <a:t>Commercialization,industrialization</a:t>
            </a:r>
            <a:endParaRPr lang="en-US" dirty="0">
              <a:latin typeface="Eras Demi ITC" pitchFamily="34" charset="0"/>
            </a:endParaRPr>
          </a:p>
          <a:p>
            <a:pPr eaLnBrk="1" hangingPunct="1"/>
            <a:r>
              <a:rPr lang="en-US" dirty="0">
                <a:latin typeface="Eras Demi ITC" pitchFamily="34" charset="0"/>
              </a:rPr>
              <a:t>Innovation </a:t>
            </a:r>
          </a:p>
          <a:p>
            <a:pPr eaLnBrk="1" hangingPunct="1"/>
            <a:r>
              <a:rPr lang="en-US" sz="3200" dirty="0">
                <a:latin typeface="Eras Demi ITC" pitchFamily="34" charset="0"/>
              </a:rPr>
              <a:t>Colonialism as a modernization force</a:t>
            </a:r>
          </a:p>
          <a:p>
            <a:pPr lvl="1" eaLnBrk="1" hangingPunct="1"/>
            <a:r>
              <a:rPr lang="en-US" dirty="0">
                <a:latin typeface="Eras Demi ITC" pitchFamily="34" charset="0"/>
              </a:rPr>
              <a:t>Colonialism demonstrated the role of commerce and bureaucracy in modernization	</a:t>
            </a:r>
          </a:p>
          <a:p>
            <a:pPr lvl="1" eaLnBrk="1" hangingPunct="1"/>
            <a:r>
              <a:rPr lang="en-US" dirty="0">
                <a:latin typeface="Eras Demi ITC" pitchFamily="34" charset="0"/>
              </a:rPr>
              <a:t>Colonialism at its best has been one very useful mechanism for modernizing</a:t>
            </a:r>
          </a:p>
          <a:p>
            <a:pPr eaLnBrk="1" hangingPunct="1"/>
            <a:r>
              <a:rPr lang="en-US" sz="3200" dirty="0">
                <a:latin typeface="Eras Demi ITC" pitchFamily="34" charset="0"/>
              </a:rPr>
              <a:t>Four main stages: the pioneering, bureaucratic, representative, and responsible governmental stages.</a:t>
            </a:r>
          </a:p>
          <a:p>
            <a:pPr eaLnBrk="1" hangingPunct="1">
              <a:buFont typeface="Wingdings 3" pitchFamily="18" charset="2"/>
              <a:buNone/>
            </a:pPr>
            <a:endParaRPr lang="en-US" dirty="0">
              <a:latin typeface="Eras Demi ITC"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288" y="609600"/>
            <a:ext cx="9662911" cy="1408853"/>
          </a:xfrm>
        </p:spPr>
        <p:style>
          <a:lnRef idx="1">
            <a:schemeClr val="accent5"/>
          </a:lnRef>
          <a:fillRef idx="2">
            <a:schemeClr val="accent5"/>
          </a:fillRef>
          <a:effectRef idx="1">
            <a:schemeClr val="accent5"/>
          </a:effectRef>
          <a:fontRef idx="minor">
            <a:schemeClr val="dk1"/>
          </a:fontRef>
        </p:style>
        <p:txBody>
          <a:bodyPr>
            <a:normAutofit/>
          </a:bodyPr>
          <a:lstStyle/>
          <a:p>
            <a:r>
              <a:rPr lang="en-US" sz="3600" dirty="0">
                <a:latin typeface="Eras Demi ITC" pitchFamily="34" charset="0"/>
              </a:rPr>
              <a:t>Why Do we need to study these theories? </a:t>
            </a:r>
          </a:p>
        </p:txBody>
      </p:sp>
      <p:sp>
        <p:nvSpPr>
          <p:cNvPr id="3" name="Content Placeholder 2"/>
          <p:cNvSpPr>
            <a:spLocks noGrp="1"/>
          </p:cNvSpPr>
          <p:nvPr>
            <p:ph idx="1"/>
          </p:nvPr>
        </p:nvSpPr>
        <p:spPr>
          <a:xfrm>
            <a:off x="731519" y="2304630"/>
            <a:ext cx="9403081" cy="4139491"/>
          </a:xfrm>
        </p:spPr>
        <p:txBody>
          <a:bodyPr>
            <a:normAutofit/>
          </a:bodyPr>
          <a:lstStyle/>
          <a:p>
            <a:pPr algn="just"/>
            <a:r>
              <a:rPr lang="en-US" dirty="0">
                <a:latin typeface="Eras Demi ITC" pitchFamily="34" charset="0"/>
              </a:rPr>
              <a:t>Before we start studying rural development, we have to gather a minimum amount of knowledge on the trends and variations of the development approaches taken over time. </a:t>
            </a:r>
          </a:p>
          <a:p>
            <a:pPr algn="just">
              <a:buNone/>
            </a:pPr>
            <a:endParaRPr lang="en-US" dirty="0">
              <a:latin typeface="Eras Demi ITC" pitchFamily="34" charset="0"/>
            </a:endParaRPr>
          </a:p>
          <a:p>
            <a:pPr algn="just"/>
            <a:r>
              <a:rPr lang="en-US" dirty="0">
                <a:latin typeface="Eras Demi ITC" pitchFamily="34" charset="0"/>
              </a:rPr>
              <a:t>Theories will give us a simple view on the development techniques which can be applied in the rural areas. </a:t>
            </a:r>
          </a:p>
          <a:p>
            <a:pPr algn="just">
              <a:buNone/>
            </a:pPr>
            <a:endParaRPr lang="en-US" dirty="0">
              <a:latin typeface="Eras Demi ITC" pitchFamily="34" charset="0"/>
            </a:endParaRPr>
          </a:p>
          <a:p>
            <a:pPr algn="just"/>
            <a:r>
              <a:rPr lang="en-US" dirty="0">
                <a:latin typeface="Eras Demi ITC" pitchFamily="34" charset="0"/>
              </a:rPr>
              <a:t>Theories will help us to have a clear understanding of the mainstream development thinking. </a:t>
            </a:r>
          </a:p>
        </p:txBody>
      </p:sp>
    </p:spTree>
    <p:extLst>
      <p:ext uri="{BB962C8B-B14F-4D97-AF65-F5344CB8AC3E}">
        <p14:creationId xmlns:p14="http://schemas.microsoft.com/office/powerpoint/2010/main" val="3248528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pPr eaLnBrk="1" hangingPunct="1">
              <a:defRPr/>
            </a:pPr>
            <a:r>
              <a:rPr lang="en-US" sz="4100" dirty="0">
                <a:latin typeface="Eras Demi ITC" pitchFamily="34" charset="0"/>
              </a:rPr>
              <a:t>Modernization, Industrialization,</a:t>
            </a:r>
            <a:br>
              <a:rPr lang="en-US" sz="4100" dirty="0">
                <a:latin typeface="Eras Demi ITC" pitchFamily="34" charset="0"/>
              </a:rPr>
            </a:br>
            <a:r>
              <a:rPr lang="en-US" sz="4100" dirty="0">
                <a:latin typeface="Eras Demi ITC" pitchFamily="34" charset="0"/>
              </a:rPr>
              <a:t>Development</a:t>
            </a:r>
          </a:p>
        </p:txBody>
      </p:sp>
      <p:sp>
        <p:nvSpPr>
          <p:cNvPr id="24578" name="Content Placeholder 2"/>
          <p:cNvSpPr>
            <a:spLocks noGrp="1"/>
          </p:cNvSpPr>
          <p:nvPr>
            <p:ph idx="1"/>
          </p:nvPr>
        </p:nvSpPr>
        <p:spPr/>
        <p:txBody>
          <a:bodyPr>
            <a:normAutofit fontScale="92500" lnSpcReduction="10000"/>
          </a:bodyPr>
          <a:lstStyle/>
          <a:p>
            <a:pPr algn="just" eaLnBrk="1" hangingPunct="1"/>
            <a:r>
              <a:rPr lang="en-US" sz="3200" dirty="0">
                <a:latin typeface="Eras Demi ITC" pitchFamily="34" charset="0"/>
              </a:rPr>
              <a:t>Industrialization is that aspect of modernization so powerful in its consequences, based on the use of the machine</a:t>
            </a:r>
          </a:p>
          <a:p>
            <a:pPr algn="just" eaLnBrk="1" hangingPunct="1"/>
            <a:r>
              <a:rPr lang="en-US" sz="3200" dirty="0">
                <a:latin typeface="Eras Demi ITC" pitchFamily="34" charset="0"/>
              </a:rPr>
              <a:t>Modernization, as a means of identifying those social arrangements, as a means of observing how changes.</a:t>
            </a:r>
          </a:p>
          <a:p>
            <a:pPr algn="just" eaLnBrk="1" hangingPunct="1"/>
            <a:r>
              <a:rPr lang="en-US" sz="3200" dirty="0">
                <a:latin typeface="Eras Demi ITC" pitchFamily="34" charset="0"/>
              </a:rPr>
              <a:t>Development is a dramatic revolutionary change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48640" y="123614"/>
            <a:ext cx="9875520" cy="1219200"/>
          </a:xfrm>
        </p:spPr>
        <p:txBody>
          <a:bodyPr>
            <a:normAutofit/>
          </a:bodyPr>
          <a:lstStyle/>
          <a:p>
            <a:pPr eaLnBrk="1" hangingPunct="1"/>
            <a:r>
              <a:rPr lang="en-GB" altLang="en-US" sz="3700" dirty="0">
                <a:latin typeface="Eras Demi ITC" pitchFamily="34" charset="0"/>
              </a:rPr>
              <a:t>Modernisation theory – role of the  West in developing countries</a:t>
            </a:r>
          </a:p>
        </p:txBody>
      </p:sp>
      <p:sp>
        <p:nvSpPr>
          <p:cNvPr id="11267" name="Rectangle 3"/>
          <p:cNvSpPr>
            <a:spLocks noGrp="1" noChangeArrowheads="1"/>
          </p:cNvSpPr>
          <p:nvPr>
            <p:ph type="body" sz="half" idx="1"/>
          </p:nvPr>
        </p:nvSpPr>
        <p:spPr/>
        <p:txBody>
          <a:bodyPr>
            <a:normAutofit lnSpcReduction="10000"/>
          </a:bodyPr>
          <a:lstStyle/>
          <a:p>
            <a:pPr marL="754705" indent="-754705">
              <a:spcBef>
                <a:spcPts val="663"/>
              </a:spcBef>
              <a:buFontTx/>
              <a:buAutoNum type="romanLcPeriod"/>
              <a:defRPr/>
            </a:pPr>
            <a:r>
              <a:rPr lang="en-GB" altLang="en-US" sz="2700" b="1" dirty="0">
                <a:latin typeface="Eras Demi ITC" pitchFamily="34" charset="0"/>
              </a:rPr>
              <a:t>Western investment  in factories, expertise and equipment – use loans from World Bank (Trickle down)</a:t>
            </a:r>
          </a:p>
          <a:p>
            <a:pPr marL="754705" indent="-754705">
              <a:spcBef>
                <a:spcPts val="663"/>
              </a:spcBef>
              <a:buFontTx/>
              <a:buAutoNum type="romanLcPeriod"/>
              <a:defRPr/>
            </a:pPr>
            <a:endParaRPr lang="en-GB" altLang="en-US" sz="2700" b="1" dirty="0">
              <a:latin typeface="Eras Demi ITC" pitchFamily="34" charset="0"/>
            </a:endParaRPr>
          </a:p>
          <a:p>
            <a:pPr marL="754705" indent="-754705">
              <a:spcBef>
                <a:spcPts val="663"/>
              </a:spcBef>
              <a:buFontTx/>
              <a:buAutoNum type="romanLcPeriod"/>
              <a:defRPr/>
            </a:pPr>
            <a:r>
              <a:rPr lang="en-GB" altLang="en-US" sz="2700" b="1" dirty="0">
                <a:latin typeface="Eras Demi ITC" pitchFamily="34" charset="0"/>
              </a:rPr>
              <a:t>Western funding to introduce meritocratic education (values of universalism, individualism and competition (</a:t>
            </a:r>
            <a:r>
              <a:rPr lang="en-GB" altLang="en-US" sz="2700" b="1" dirty="0" err="1">
                <a:latin typeface="Eras Demi ITC" pitchFamily="34" charset="0"/>
              </a:rPr>
              <a:t>Hoselitz</a:t>
            </a:r>
            <a:r>
              <a:rPr lang="en-GB" altLang="en-US" sz="2700" b="1" dirty="0">
                <a:latin typeface="Eras Demi ITC" pitchFamily="34" charset="0"/>
              </a:rPr>
              <a:t>)</a:t>
            </a:r>
          </a:p>
        </p:txBody>
      </p:sp>
      <p:pic>
        <p:nvPicPr>
          <p:cNvPr id="11273" name="Picture 9" descr="modern factories"/>
          <p:cNvPicPr>
            <a:picLocks noGrp="1" noChangeAspect="1" noChangeArrowheads="1"/>
          </p:cNvPicPr>
          <p:nvPr>
            <p:ph sz="quarter" idx="2"/>
          </p:nvPr>
        </p:nvPicPr>
        <p:blipFill>
          <a:blip r:embed="rId2"/>
          <a:srcRect/>
          <a:stretch>
            <a:fillRect/>
          </a:stretch>
        </p:blipFill>
        <p:spPr>
          <a:xfrm>
            <a:off x="7040880" y="1737360"/>
            <a:ext cx="2230756" cy="1982894"/>
          </a:xfrm>
          <a:noFill/>
        </p:spPr>
      </p:pic>
      <p:pic>
        <p:nvPicPr>
          <p:cNvPr id="11270" name="Picture 6" descr="schools"/>
          <p:cNvPicPr>
            <a:picLocks noGrp="1" noChangeAspect="1" noChangeArrowheads="1"/>
          </p:cNvPicPr>
          <p:nvPr>
            <p:ph sz="quarter" idx="3"/>
          </p:nvPr>
        </p:nvPicPr>
        <p:blipFill>
          <a:blip r:embed="rId3"/>
          <a:stretch>
            <a:fillRect/>
          </a:stretch>
        </p:blipFill>
        <p:spPr>
          <a:xfrm>
            <a:off x="6135937" y="4200525"/>
            <a:ext cx="3730125" cy="2333625"/>
          </a:xfrm>
          <a:noFill/>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ssolve">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dissolve">
                                      <p:cBhvr>
                                        <p:cTn id="12" dur="500"/>
                                        <p:tgtEl>
                                          <p:spTgt spid="112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1273"/>
                                        </p:tgtEl>
                                        <p:attrNameLst>
                                          <p:attrName>style.visibility</p:attrName>
                                        </p:attrNameLst>
                                      </p:cBhvr>
                                      <p:to>
                                        <p:strVal val="visible"/>
                                      </p:to>
                                    </p:set>
                                    <p:animEffect transition="in" filter="checkerboard(across)">
                                      <p:cBhvr>
                                        <p:cTn id="17" dur="500"/>
                                        <p:tgtEl>
                                          <p:spTgt spid="112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1267">
                                            <p:txEl>
                                              <p:pRg st="2" end="2"/>
                                            </p:txEl>
                                          </p:spTgt>
                                        </p:tgtEl>
                                        <p:attrNameLst>
                                          <p:attrName>style.visibility</p:attrName>
                                        </p:attrNameLst>
                                      </p:cBhvr>
                                      <p:to>
                                        <p:strVal val="visible"/>
                                      </p:to>
                                    </p:set>
                                    <p:animEffect transition="in" filter="dissolve">
                                      <p:cBhvr>
                                        <p:cTn id="22" dur="500"/>
                                        <p:tgtEl>
                                          <p:spTgt spid="1126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1270"/>
                                        </p:tgtEl>
                                        <p:attrNameLst>
                                          <p:attrName>style.visibility</p:attrName>
                                        </p:attrNameLst>
                                      </p:cBhvr>
                                      <p:to>
                                        <p:strVal val="visible"/>
                                      </p:to>
                                    </p:set>
                                    <p:animEffect transition="in" filter="dissolve">
                                      <p:cBhvr>
                                        <p:cTn id="27"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a:normAutofit/>
          </a:bodyPr>
          <a:lstStyle/>
          <a:p>
            <a:pPr eaLnBrk="1" hangingPunct="1"/>
            <a:r>
              <a:rPr lang="en-GB" altLang="en-US" sz="3700" dirty="0">
                <a:latin typeface="Eras Demi ITC" pitchFamily="34" charset="0"/>
              </a:rPr>
              <a:t>Modernisation theory – the West and the developing countries (continued)</a:t>
            </a:r>
          </a:p>
        </p:txBody>
      </p:sp>
      <p:sp>
        <p:nvSpPr>
          <p:cNvPr id="13315" name="Rectangle 3"/>
          <p:cNvSpPr>
            <a:spLocks noGrp="1" noChangeArrowheads="1"/>
          </p:cNvSpPr>
          <p:nvPr>
            <p:ph type="body" sz="half" idx="1"/>
          </p:nvPr>
        </p:nvSpPr>
        <p:spPr/>
        <p:txBody>
          <a:bodyPr/>
          <a:lstStyle/>
          <a:p>
            <a:pPr marL="754705" indent="-754705">
              <a:lnSpc>
                <a:spcPct val="90000"/>
              </a:lnSpc>
              <a:buNone/>
            </a:pPr>
            <a:r>
              <a:rPr lang="en-GB" altLang="en-US" sz="3200" b="1" dirty="0">
                <a:latin typeface="Eras Demi ITC" pitchFamily="34" charset="0"/>
              </a:rPr>
              <a:t>iii	Mass media to disseminate modern ideas</a:t>
            </a:r>
          </a:p>
          <a:p>
            <a:pPr marL="754705" indent="-754705">
              <a:lnSpc>
                <a:spcPct val="90000"/>
              </a:lnSpc>
              <a:buNone/>
            </a:pPr>
            <a:endParaRPr lang="en-GB" altLang="en-US" sz="3200" b="1" dirty="0">
              <a:latin typeface="Eras Demi ITC" pitchFamily="34" charset="0"/>
            </a:endParaRPr>
          </a:p>
          <a:p>
            <a:pPr marL="754705" indent="-754705">
              <a:lnSpc>
                <a:spcPct val="90000"/>
              </a:lnSpc>
              <a:buNone/>
            </a:pPr>
            <a:endParaRPr lang="en-GB" altLang="en-US" sz="3200" b="1" dirty="0">
              <a:latin typeface="Eras Demi ITC" pitchFamily="34" charset="0"/>
            </a:endParaRPr>
          </a:p>
          <a:p>
            <a:pPr marL="754705" indent="-754705">
              <a:lnSpc>
                <a:spcPct val="90000"/>
              </a:lnSpc>
              <a:buNone/>
            </a:pPr>
            <a:endParaRPr lang="en-GB" altLang="en-US" sz="3200" b="1" dirty="0">
              <a:latin typeface="Eras Demi ITC" pitchFamily="34" charset="0"/>
            </a:endParaRPr>
          </a:p>
          <a:p>
            <a:pPr marL="754705" indent="-754705">
              <a:lnSpc>
                <a:spcPct val="90000"/>
              </a:lnSpc>
              <a:buNone/>
            </a:pPr>
            <a:r>
              <a:rPr lang="en-GB" altLang="en-US" sz="3200" b="1" dirty="0">
                <a:latin typeface="Eras Demi ITC" pitchFamily="34" charset="0"/>
              </a:rPr>
              <a:t>iv	Urbanisation to be encouraged </a:t>
            </a:r>
          </a:p>
          <a:p>
            <a:pPr marL="754705" indent="-754705">
              <a:lnSpc>
                <a:spcPct val="90000"/>
              </a:lnSpc>
            </a:pPr>
            <a:endParaRPr lang="en-GB" altLang="en-US" sz="3200" b="1" dirty="0">
              <a:latin typeface="Eras Demi ITC" pitchFamily="34" charset="0"/>
            </a:endParaRPr>
          </a:p>
        </p:txBody>
      </p:sp>
      <p:pic>
        <p:nvPicPr>
          <p:cNvPr id="13319" name="Picture 7" descr="urbanisation"/>
          <p:cNvPicPr>
            <a:picLocks noGrp="1" noChangeAspect="1" noChangeArrowheads="1"/>
          </p:cNvPicPr>
          <p:nvPr>
            <p:ph sz="half" idx="2"/>
          </p:nvPr>
        </p:nvPicPr>
        <p:blipFill>
          <a:blip r:embed="rId2"/>
          <a:srcRect/>
          <a:stretch>
            <a:fillRect/>
          </a:stretch>
        </p:blipFill>
        <p:spPr>
          <a:xfrm>
            <a:off x="5918836" y="4272281"/>
            <a:ext cx="2889884" cy="1927013"/>
          </a:xfrm>
          <a:noFill/>
        </p:spPr>
      </p:pic>
      <p:pic>
        <p:nvPicPr>
          <p:cNvPr id="13317" name="Picture 5" descr="CNN"/>
          <p:cNvPicPr>
            <a:picLocks noGrp="1" noChangeAspect="1" noChangeArrowheads="1"/>
          </p:cNvPicPr>
          <p:nvPr>
            <p:ph sz="half" idx="4294967295"/>
          </p:nvPr>
        </p:nvPicPr>
        <p:blipFill>
          <a:blip r:embed="rId3"/>
          <a:srcRect/>
          <a:stretch>
            <a:fillRect/>
          </a:stretch>
        </p:blipFill>
        <p:spPr>
          <a:xfrm>
            <a:off x="7947025" y="1812925"/>
            <a:ext cx="3025775" cy="1862138"/>
          </a:xfrm>
          <a:noFill/>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dissolve">
                                      <p:cBhvr>
                                        <p:cTn id="7" dur="500"/>
                                        <p:tgtEl>
                                          <p:spTgt spid="13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dissolve">
                                      <p:cBhvr>
                                        <p:cTn id="12" dur="500"/>
                                        <p:tgtEl>
                                          <p:spTgt spid="133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3317"/>
                                        </p:tgtEl>
                                        <p:attrNameLst>
                                          <p:attrName>style.visibility</p:attrName>
                                        </p:attrNameLst>
                                      </p:cBhvr>
                                      <p:to>
                                        <p:strVal val="visible"/>
                                      </p:to>
                                    </p:set>
                                    <p:animEffect transition="in" filter="dissolve">
                                      <p:cBhvr>
                                        <p:cTn id="17" dur="500"/>
                                        <p:tgtEl>
                                          <p:spTgt spid="133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3315">
                                            <p:txEl>
                                              <p:pRg st="4" end="4"/>
                                            </p:txEl>
                                          </p:spTgt>
                                        </p:tgtEl>
                                        <p:attrNameLst>
                                          <p:attrName>style.visibility</p:attrName>
                                        </p:attrNameLst>
                                      </p:cBhvr>
                                      <p:to>
                                        <p:strVal val="visible"/>
                                      </p:to>
                                    </p:set>
                                    <p:animEffect transition="in" filter="dissolve">
                                      <p:cBhvr>
                                        <p:cTn id="22" dur="500"/>
                                        <p:tgtEl>
                                          <p:spTgt spid="1331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3319"/>
                                        </p:tgtEl>
                                        <p:attrNameLst>
                                          <p:attrName>style.visibility</p:attrName>
                                        </p:attrNameLst>
                                      </p:cBhvr>
                                      <p:to>
                                        <p:strVal val="visible"/>
                                      </p:to>
                                    </p:set>
                                    <p:animEffect transition="in" filter="dissolve">
                                      <p:cBhvr>
                                        <p:cTn id="27"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pPr eaLnBrk="1" hangingPunct="1"/>
            <a:r>
              <a:rPr lang="en-GB" altLang="en-US" dirty="0">
                <a:latin typeface="Eras Demi ITC" pitchFamily="34" charset="0"/>
              </a:rPr>
              <a:t>Criticism of modernisation theory</a:t>
            </a:r>
          </a:p>
        </p:txBody>
      </p:sp>
      <p:sp>
        <p:nvSpPr>
          <p:cNvPr id="14339" name="Rectangle 3"/>
          <p:cNvSpPr>
            <a:spLocks noGrp="1" noChangeArrowheads="1"/>
          </p:cNvSpPr>
          <p:nvPr>
            <p:ph idx="1"/>
          </p:nvPr>
        </p:nvSpPr>
        <p:spPr/>
        <p:txBody>
          <a:bodyPr/>
          <a:lstStyle/>
          <a:p>
            <a:pPr eaLnBrk="1" hangingPunct="1"/>
            <a:r>
              <a:rPr lang="en-GB" altLang="en-US" dirty="0">
                <a:latin typeface="Eras Demi ITC" pitchFamily="34" charset="0"/>
              </a:rPr>
              <a:t>It is </a:t>
            </a:r>
            <a:r>
              <a:rPr lang="en-GB" altLang="en-US" b="1" dirty="0">
                <a:latin typeface="Eras Demi ITC" pitchFamily="34" charset="0"/>
              </a:rPr>
              <a:t>ethnocentric</a:t>
            </a:r>
            <a:r>
              <a:rPr lang="en-GB" altLang="en-US" dirty="0">
                <a:latin typeface="Eras Demi ITC" pitchFamily="34" charset="0"/>
              </a:rPr>
              <a:t> because  </a:t>
            </a:r>
          </a:p>
          <a:p>
            <a:pPr lvl="1" eaLnBrk="1" hangingPunct="1"/>
            <a:r>
              <a:rPr lang="en-GB" altLang="en-US" dirty="0">
                <a:latin typeface="Eras Demi ITC" pitchFamily="34" charset="0"/>
              </a:rPr>
              <a:t>	(a) it devalues traditional values and social institutions e.g. extended families </a:t>
            </a:r>
          </a:p>
          <a:p>
            <a:pPr lvl="1" eaLnBrk="1" hangingPunct="1"/>
            <a:r>
              <a:rPr lang="en-GB" altLang="en-US" dirty="0">
                <a:latin typeface="Eras Demi ITC" pitchFamily="34" charset="0"/>
              </a:rPr>
              <a:t>	(b) it ignores increasing inequality within and between countries</a:t>
            </a:r>
          </a:p>
          <a:p>
            <a:pPr lvl="1" eaLnBrk="1" hangingPunct="1"/>
            <a:r>
              <a:rPr lang="en-GB" altLang="en-US" dirty="0">
                <a:latin typeface="Eras Demi ITC" pitchFamily="34" charset="0"/>
              </a:rPr>
              <a:t>	(c) it is not a neutral theory as it suggests (it promotes western capitalist values)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ssolve">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dissolve">
                                      <p:cBhvr>
                                        <p:cTn id="12" dur="500"/>
                                        <p:tgtEl>
                                          <p:spTgt spid="14339">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animEffect transition="in" filter="dissolve">
                                      <p:cBhvr>
                                        <p:cTn id="15" dur="500"/>
                                        <p:tgtEl>
                                          <p:spTgt spid="14339">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4339">
                                            <p:txEl>
                                              <p:pRg st="2" end="2"/>
                                            </p:txEl>
                                          </p:spTgt>
                                        </p:tgtEl>
                                        <p:attrNameLst>
                                          <p:attrName>style.visibility</p:attrName>
                                        </p:attrNameLst>
                                      </p:cBhvr>
                                      <p:to>
                                        <p:strVal val="visible"/>
                                      </p:to>
                                    </p:set>
                                    <p:animEffect transition="in" filter="dissolve">
                                      <p:cBhvr>
                                        <p:cTn id="18" dur="500"/>
                                        <p:tgtEl>
                                          <p:spTgt spid="14339">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4339">
                                            <p:txEl>
                                              <p:pRg st="3" end="3"/>
                                            </p:txEl>
                                          </p:spTgt>
                                        </p:tgtEl>
                                        <p:attrNameLst>
                                          <p:attrName>style.visibility</p:attrName>
                                        </p:attrNameLst>
                                      </p:cBhvr>
                                      <p:to>
                                        <p:strVal val="visible"/>
                                      </p:to>
                                    </p:set>
                                    <p:animEffect transition="in" filter="dissolve">
                                      <p:cBhvr>
                                        <p:cTn id="21"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sz="half" idx="1"/>
          </p:nvPr>
        </p:nvSpPr>
        <p:spPr>
          <a:xfrm>
            <a:off x="548640" y="738294"/>
            <a:ext cx="5282566" cy="5796281"/>
          </a:xfrm>
        </p:spPr>
        <p:txBody>
          <a:bodyPr>
            <a:normAutofit/>
          </a:bodyPr>
          <a:lstStyle/>
          <a:p>
            <a:pPr marL="313493" indent="-313493">
              <a:spcBef>
                <a:spcPts val="663"/>
              </a:spcBef>
              <a:buFont typeface="Wingdings 2"/>
              <a:buChar char=""/>
              <a:defRPr/>
            </a:pPr>
            <a:r>
              <a:rPr lang="en-GB" altLang="en-US" sz="3200" dirty="0">
                <a:latin typeface="Eras Demi ITC" pitchFamily="34" charset="0"/>
              </a:rPr>
              <a:t>Education in developing world mainly benefits small, local elites (those at the top) </a:t>
            </a:r>
          </a:p>
          <a:p>
            <a:pPr marL="313493" indent="-313493">
              <a:spcBef>
                <a:spcPts val="663"/>
              </a:spcBef>
              <a:buFont typeface="Wingdings 2"/>
              <a:buChar char=""/>
              <a:defRPr/>
            </a:pPr>
            <a:endParaRPr lang="en-GB" altLang="en-US" sz="3200" dirty="0">
              <a:latin typeface="Eras Demi ITC" pitchFamily="34" charset="0"/>
            </a:endParaRPr>
          </a:p>
          <a:p>
            <a:pPr marL="313493" indent="-313493">
              <a:spcBef>
                <a:spcPts val="663"/>
              </a:spcBef>
              <a:buFont typeface="Wingdings 2"/>
              <a:buChar char=""/>
              <a:defRPr/>
            </a:pPr>
            <a:r>
              <a:rPr lang="en-GB" altLang="en-US" sz="3200" dirty="0">
                <a:latin typeface="Eras Demi ITC" pitchFamily="34" charset="0"/>
              </a:rPr>
              <a:t>It assumes unlimited natural resources for industrial expansion. (ignores ecological issues)</a:t>
            </a:r>
          </a:p>
          <a:p>
            <a:pPr marL="696651" indent="-696651">
              <a:spcBef>
                <a:spcPts val="663"/>
              </a:spcBef>
              <a:buFontTx/>
              <a:buAutoNum type="arabicPlain" startAt="2"/>
              <a:defRPr/>
            </a:pPr>
            <a:endParaRPr lang="en-GB" altLang="en-US" sz="3200" b="1" dirty="0">
              <a:latin typeface="Eras Demi ITC" pitchFamily="34" charset="0"/>
            </a:endParaRPr>
          </a:p>
        </p:txBody>
      </p:sp>
      <p:pic>
        <p:nvPicPr>
          <p:cNvPr id="15364" name="Picture 4" descr="pollutant9"/>
          <p:cNvPicPr>
            <a:picLocks noGrp="1" noChangeAspect="1" noChangeArrowheads="1"/>
          </p:cNvPicPr>
          <p:nvPr>
            <p:ph sz="quarter" idx="2"/>
          </p:nvPr>
        </p:nvPicPr>
        <p:blipFill>
          <a:blip r:embed="rId3"/>
          <a:srcRect/>
          <a:stretch>
            <a:fillRect/>
          </a:stretch>
        </p:blipFill>
        <p:spPr>
          <a:xfrm>
            <a:off x="6004560" y="3657600"/>
            <a:ext cx="3901440" cy="2302933"/>
          </a:xfrm>
          <a:noFill/>
        </p:spPr>
      </p:pic>
      <p:pic>
        <p:nvPicPr>
          <p:cNvPr id="15367" name="Picture 7" descr="India Uni"/>
          <p:cNvPicPr>
            <a:picLocks noGrp="1" noChangeAspect="1" noChangeArrowheads="1"/>
          </p:cNvPicPr>
          <p:nvPr>
            <p:ph sz="quarter" idx="3"/>
          </p:nvPr>
        </p:nvPicPr>
        <p:blipFill>
          <a:blip r:embed="rId4"/>
          <a:srcRect/>
          <a:stretch>
            <a:fillRect/>
          </a:stretch>
        </p:blipFill>
        <p:spPr>
          <a:xfrm>
            <a:off x="6436996" y="1046481"/>
            <a:ext cx="3501390" cy="2333413"/>
          </a:xfrm>
          <a:noFill/>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ssolve">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367"/>
                                        </p:tgtEl>
                                        <p:attrNameLst>
                                          <p:attrName>style.visibility</p:attrName>
                                        </p:attrNameLst>
                                      </p:cBhvr>
                                      <p:to>
                                        <p:strVal val="visible"/>
                                      </p:to>
                                    </p:set>
                                    <p:animEffect transition="in" filter="dissolve">
                                      <p:cBhvr>
                                        <p:cTn id="12" dur="500"/>
                                        <p:tgtEl>
                                          <p:spTgt spid="153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checkerboard(across)">
                                      <p:cBhvr>
                                        <p:cTn id="17" dur="5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5364"/>
                                        </p:tgtEl>
                                        <p:attrNameLst>
                                          <p:attrName>style.visibility</p:attrName>
                                        </p:attrNameLst>
                                      </p:cBhvr>
                                      <p:to>
                                        <p:strVal val="visible"/>
                                      </p:to>
                                    </p:set>
                                    <p:animEffect transition="in" filter="dissolve">
                                      <p:cBhvr>
                                        <p:cTn id="22"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US" dirty="0">
                <a:latin typeface="Eras Demi ITC" pitchFamily="34" charset="0"/>
              </a:rPr>
              <a:t>The Dependency Theory</a:t>
            </a:r>
          </a:p>
        </p:txBody>
      </p:sp>
      <p:sp>
        <p:nvSpPr>
          <p:cNvPr id="3" name="Content Placeholder 2"/>
          <p:cNvSpPr>
            <a:spLocks noGrp="1"/>
          </p:cNvSpPr>
          <p:nvPr>
            <p:ph idx="1"/>
          </p:nvPr>
        </p:nvSpPr>
        <p:spPr/>
        <p:txBody>
          <a:bodyPr>
            <a:normAutofit fontScale="92500" lnSpcReduction="20000"/>
          </a:bodyPr>
          <a:lstStyle/>
          <a:p>
            <a:pPr algn="just"/>
            <a:r>
              <a:rPr lang="en-US" sz="3000" dirty="0">
                <a:latin typeface="Eras Demi ITC" pitchFamily="34" charset="0"/>
              </a:rPr>
              <a:t>The initial support for the Dependency Theory came from Latin America, particularly from the work of Raul </a:t>
            </a:r>
            <a:r>
              <a:rPr lang="en-US" sz="3000" dirty="0" err="1">
                <a:latin typeface="Eras Demi ITC" pitchFamily="34" charset="0"/>
              </a:rPr>
              <a:t>Prebisch</a:t>
            </a:r>
            <a:r>
              <a:rPr lang="en-US" sz="3000" dirty="0">
                <a:latin typeface="Eras Demi ITC" pitchFamily="34" charset="0"/>
              </a:rPr>
              <a:t> and his associates at the Economic Commission for Latin America (ECLA).</a:t>
            </a:r>
          </a:p>
          <a:p>
            <a:pPr algn="just">
              <a:buNone/>
            </a:pPr>
            <a:endParaRPr lang="en-US" sz="3000" dirty="0">
              <a:latin typeface="Eras Demi ITC" pitchFamily="34" charset="0"/>
            </a:endParaRPr>
          </a:p>
          <a:p>
            <a:pPr algn="just"/>
            <a:r>
              <a:rPr lang="en-US" sz="3000" dirty="0">
                <a:latin typeface="Eras Demi ITC" pitchFamily="34" charset="0"/>
              </a:rPr>
              <a:t>However, the chief spokesman for the theory was Andre </a:t>
            </a:r>
            <a:r>
              <a:rPr lang="en-US" sz="3000" dirty="0" err="1">
                <a:latin typeface="Eras Demi ITC" pitchFamily="34" charset="0"/>
              </a:rPr>
              <a:t>Gunder</a:t>
            </a:r>
            <a:r>
              <a:rPr lang="en-US" sz="3000" dirty="0">
                <a:latin typeface="Eras Demi ITC" pitchFamily="34" charset="0"/>
              </a:rPr>
              <a:t> Frank, who dismissed the Modernization Theory as useless from a policy perspective.</a:t>
            </a:r>
          </a:p>
        </p:txBody>
      </p:sp>
    </p:spTree>
    <p:extLst>
      <p:ext uri="{BB962C8B-B14F-4D97-AF65-F5344CB8AC3E}">
        <p14:creationId xmlns:p14="http://schemas.microsoft.com/office/powerpoint/2010/main" val="3419775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r>
              <a:rPr lang="en-US" dirty="0">
                <a:latin typeface="Eras Demi ITC" pitchFamily="34" charset="0"/>
              </a:rPr>
              <a:t>The Key Assumptions of Dependency Theory</a:t>
            </a:r>
          </a:p>
        </p:txBody>
      </p:sp>
      <p:sp>
        <p:nvSpPr>
          <p:cNvPr id="3" name="Content Placeholder 2"/>
          <p:cNvSpPr>
            <a:spLocks noGrp="1"/>
          </p:cNvSpPr>
          <p:nvPr>
            <p:ph idx="1"/>
          </p:nvPr>
        </p:nvSpPr>
        <p:spPr>
          <a:xfrm>
            <a:off x="304800" y="1706880"/>
            <a:ext cx="10363200" cy="5303520"/>
          </a:xfrm>
        </p:spPr>
        <p:txBody>
          <a:bodyPr>
            <a:normAutofit/>
          </a:bodyPr>
          <a:lstStyle/>
          <a:p>
            <a:pPr marL="0" indent="0" algn="just">
              <a:buNone/>
            </a:pPr>
            <a:r>
              <a:rPr lang="en-US" sz="3000" dirty="0">
                <a:latin typeface="Eras Demi ITC" pitchFamily="34" charset="0"/>
              </a:rPr>
              <a:t>1) The developed countries (the First World) could not have achieved the level of development that they have, without the </a:t>
            </a:r>
            <a:r>
              <a:rPr lang="en-US" sz="3000" b="1" dirty="0">
                <a:latin typeface="Eras Demi ITC" pitchFamily="34" charset="0"/>
              </a:rPr>
              <a:t>systematic exploitation of the developing countries</a:t>
            </a:r>
            <a:r>
              <a:rPr lang="en-US" sz="3000" dirty="0">
                <a:latin typeface="Eras Demi ITC" pitchFamily="34" charset="0"/>
              </a:rPr>
              <a:t> (the Third World).</a:t>
            </a:r>
          </a:p>
          <a:p>
            <a:pPr marL="0" indent="0" algn="just">
              <a:buNone/>
            </a:pPr>
            <a:r>
              <a:rPr lang="en-US" sz="3000" dirty="0">
                <a:latin typeface="Eras Demi ITC" pitchFamily="34" charset="0"/>
              </a:rPr>
              <a:t>2) That the process of development passes through </a:t>
            </a:r>
            <a:r>
              <a:rPr lang="en-US" sz="3000" b="1" dirty="0">
                <a:latin typeface="Eras Demi ITC" pitchFamily="34" charset="0"/>
              </a:rPr>
              <a:t>a series of stages is an illusion. </a:t>
            </a:r>
            <a:r>
              <a:rPr lang="en-US" sz="3000" dirty="0">
                <a:latin typeface="Eras Demi ITC" pitchFamily="34" charset="0"/>
              </a:rPr>
              <a:t>Developing countries cannot attain development following the path adopted by developed countries, so long as the exploitative world system exists.</a:t>
            </a:r>
          </a:p>
        </p:txBody>
      </p:sp>
    </p:spTree>
    <p:extLst>
      <p:ext uri="{BB962C8B-B14F-4D97-AF65-F5344CB8AC3E}">
        <p14:creationId xmlns:p14="http://schemas.microsoft.com/office/powerpoint/2010/main" val="514118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r>
              <a:rPr lang="en-US" dirty="0">
                <a:latin typeface="Eras Demi ITC" pitchFamily="34" charset="0"/>
              </a:rPr>
              <a:t>The Key Assumptions of Dependency Theory</a:t>
            </a:r>
          </a:p>
        </p:txBody>
      </p:sp>
      <p:sp>
        <p:nvSpPr>
          <p:cNvPr id="3" name="Content Placeholder 2"/>
          <p:cNvSpPr>
            <a:spLocks noGrp="1"/>
          </p:cNvSpPr>
          <p:nvPr>
            <p:ph idx="1"/>
          </p:nvPr>
        </p:nvSpPr>
        <p:spPr/>
        <p:txBody>
          <a:bodyPr>
            <a:normAutofit/>
          </a:bodyPr>
          <a:lstStyle/>
          <a:p>
            <a:pPr marL="0" indent="0" algn="just">
              <a:buNone/>
            </a:pPr>
            <a:r>
              <a:rPr lang="en-US" sz="3000">
                <a:latin typeface="Eras Demi ITC" pitchFamily="34" charset="0"/>
              </a:rPr>
              <a:t>3) Countries that are now poor were not so to begin with; rather they have been forced into the stage of underdevelopment by a global system of capitalist exploitation.</a:t>
            </a:r>
          </a:p>
          <a:p>
            <a:pPr marL="0" indent="0" algn="just">
              <a:buNone/>
            </a:pPr>
            <a:r>
              <a:rPr lang="en-US" sz="3000">
                <a:latin typeface="Eras Demi ITC" pitchFamily="34" charset="0"/>
              </a:rPr>
              <a:t>4) Developing countries can develop only by snapping their links with the developed countries.</a:t>
            </a:r>
            <a:endParaRPr lang="en-US" sz="3000" dirty="0">
              <a:latin typeface="Eras Demi ITC" pitchFamily="34" charset="0"/>
            </a:endParaRPr>
          </a:p>
        </p:txBody>
      </p:sp>
    </p:spTree>
    <p:extLst>
      <p:ext uri="{BB962C8B-B14F-4D97-AF65-F5344CB8AC3E}">
        <p14:creationId xmlns:p14="http://schemas.microsoft.com/office/powerpoint/2010/main" val="2012385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9600" y="0"/>
            <a:ext cx="9875520" cy="1219200"/>
          </a:xfrm>
        </p:spPr>
        <p:txBody>
          <a:bodyPr/>
          <a:lstStyle/>
          <a:p>
            <a:pPr algn="ctr" eaLnBrk="1" hangingPunct="1"/>
            <a:r>
              <a:rPr lang="en-US" altLang="en-US" dirty="0">
                <a:latin typeface="Eras Demi ITC" pitchFamily="34" charset="0"/>
              </a:rPr>
              <a:t>Dependency Theory</a:t>
            </a:r>
          </a:p>
        </p:txBody>
      </p:sp>
      <p:sp>
        <p:nvSpPr>
          <p:cNvPr id="3" name="Text Placeholder 2"/>
          <p:cNvSpPr>
            <a:spLocks noGrp="1"/>
          </p:cNvSpPr>
          <p:nvPr>
            <p:ph type="body" sz="half" idx="1"/>
          </p:nvPr>
        </p:nvSpPr>
        <p:spPr>
          <a:xfrm>
            <a:off x="304800" y="1371600"/>
            <a:ext cx="6096000" cy="5638800"/>
          </a:xfrm>
        </p:spPr>
        <p:txBody>
          <a:bodyPr>
            <a:noAutofit/>
          </a:bodyPr>
          <a:lstStyle/>
          <a:p>
            <a:pPr marL="313493" indent="-313493">
              <a:spcBef>
                <a:spcPts val="663"/>
              </a:spcBef>
              <a:buFont typeface="Wingdings 2"/>
              <a:buChar char=""/>
              <a:defRPr/>
            </a:pPr>
            <a:r>
              <a:rPr lang="en-US" sz="2200" dirty="0">
                <a:latin typeface="Eras Demi ITC" pitchFamily="34" charset="0"/>
              </a:rPr>
              <a:t>The development of the rich world was achieved by exploitation of the developing world. The diagram to the right very simply shows how resources are moving from the periphery (developing) to the core (developed).</a:t>
            </a:r>
          </a:p>
          <a:p>
            <a:pPr marL="313493" indent="-313493">
              <a:spcBef>
                <a:spcPts val="663"/>
              </a:spcBef>
              <a:buFont typeface="Wingdings 2"/>
              <a:buChar char=""/>
              <a:defRPr/>
            </a:pPr>
            <a:r>
              <a:rPr lang="en-US" sz="2200" dirty="0">
                <a:latin typeface="Eras Demi ITC" pitchFamily="34" charset="0"/>
              </a:rPr>
              <a:t>That developing countries moved into production of cash crops (coffee, tea, cocoa) which meant that they were no longer subsistent and actually dependent on developed countries for food imports and food aid.</a:t>
            </a:r>
          </a:p>
          <a:p>
            <a:pPr marL="313493" indent="-313493">
              <a:spcBef>
                <a:spcPts val="663"/>
              </a:spcBef>
              <a:buFont typeface="Wingdings 2"/>
              <a:buChar char=""/>
              <a:defRPr/>
            </a:pPr>
            <a:r>
              <a:rPr lang="en-US" sz="2200" dirty="0">
                <a:latin typeface="Eras Demi ITC" pitchFamily="34" charset="0"/>
              </a:rPr>
              <a:t>That the development of many countries were slowed or stopped by the arrival of colonists. He points out that many countries were richer before </a:t>
            </a:r>
            <a:r>
              <a:rPr lang="en-US" sz="2200" dirty="0" err="1">
                <a:latin typeface="Eras Demi ITC" pitchFamily="34" charset="0"/>
              </a:rPr>
              <a:t>colonisation</a:t>
            </a:r>
            <a:r>
              <a:rPr lang="en-US" sz="2200" dirty="0">
                <a:latin typeface="Eras Demi ITC" pitchFamily="34" charset="0"/>
              </a:rPr>
              <a:t> than after.</a:t>
            </a:r>
          </a:p>
          <a:p>
            <a:pPr marL="313493" indent="-313493">
              <a:spcBef>
                <a:spcPts val="663"/>
              </a:spcBef>
              <a:buFont typeface="Wingdings 2"/>
              <a:buChar char=""/>
              <a:defRPr/>
            </a:pPr>
            <a:endParaRPr lang="en-US" sz="2200" dirty="0">
              <a:latin typeface="Eras Demi ITC" pitchFamily="34" charset="0"/>
            </a:endParaRPr>
          </a:p>
        </p:txBody>
      </p:sp>
      <p:pic>
        <p:nvPicPr>
          <p:cNvPr id="17414" name="Picture 2"/>
          <p:cNvPicPr>
            <a:picLocks noChangeAspect="1" noChangeArrowheads="1"/>
          </p:cNvPicPr>
          <p:nvPr/>
        </p:nvPicPr>
        <p:blipFill>
          <a:blip r:embed="rId2"/>
          <a:srcRect/>
          <a:stretch>
            <a:fillRect/>
          </a:stretch>
        </p:blipFill>
        <p:spPr bwMode="auto">
          <a:xfrm>
            <a:off x="6705600" y="1737360"/>
            <a:ext cx="3966210" cy="4455161"/>
          </a:xfrm>
          <a:prstGeom prst="rect">
            <a:avLst/>
          </a:prstGeom>
          <a:noFill/>
          <a:ln w="9525">
            <a:noFill/>
            <a:miter lim="800000"/>
            <a:headEnd/>
            <a:tailEnd/>
          </a:ln>
        </p:spPr>
      </p:pic>
    </p:spTree>
  </p:cSld>
  <p:clrMapOvr>
    <a:masterClrMapping/>
  </p:clrMapOvr>
  <p:transition>
    <p:check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p:cNvSpPr>
            <a:spLocks noGrp="1"/>
          </p:cNvSpPr>
          <p:nvPr>
            <p:ph type="title"/>
          </p:nvPr>
        </p:nvSpPr>
        <p:spPr>
          <a:xfrm>
            <a:off x="609600" y="0"/>
            <a:ext cx="9875520" cy="990600"/>
          </a:xfrm>
        </p:spPr>
        <p:style>
          <a:lnRef idx="2">
            <a:schemeClr val="accent3"/>
          </a:lnRef>
          <a:fillRef idx="1">
            <a:schemeClr val="lt1"/>
          </a:fillRef>
          <a:effectRef idx="0">
            <a:schemeClr val="accent3"/>
          </a:effectRef>
          <a:fontRef idx="minor">
            <a:schemeClr val="dk1"/>
          </a:fontRef>
        </p:style>
        <p:txBody>
          <a:bodyPr>
            <a:normAutofit/>
          </a:bodyPr>
          <a:lstStyle/>
          <a:p>
            <a:pPr eaLnBrk="1" hangingPunct="1"/>
            <a:r>
              <a:rPr lang="en-US" altLang="en-US" dirty="0">
                <a:latin typeface="Eras Demi ITC" pitchFamily="34" charset="0"/>
              </a:rPr>
              <a:t>It has gained popularity because</a:t>
            </a:r>
          </a:p>
        </p:txBody>
      </p:sp>
      <p:sp>
        <p:nvSpPr>
          <p:cNvPr id="7" name="Content Placeholder 6"/>
          <p:cNvSpPr>
            <a:spLocks noGrp="1"/>
          </p:cNvSpPr>
          <p:nvPr>
            <p:ph idx="1"/>
          </p:nvPr>
        </p:nvSpPr>
        <p:spPr>
          <a:xfrm>
            <a:off x="381000" y="1295400"/>
            <a:ext cx="10363200" cy="5638800"/>
          </a:xfrm>
        </p:spPr>
        <p:txBody>
          <a:bodyPr>
            <a:noAutofit/>
          </a:bodyPr>
          <a:lstStyle/>
          <a:p>
            <a:pPr marL="313493" indent="-313493" algn="just">
              <a:spcBef>
                <a:spcPts val="663"/>
              </a:spcBef>
              <a:buFont typeface="Wingdings 2"/>
              <a:buChar char=""/>
              <a:defRPr/>
            </a:pPr>
            <a:r>
              <a:rPr lang="en-US" sz="2200" dirty="0">
                <a:latin typeface="Eras Demi ITC" pitchFamily="34" charset="0"/>
              </a:rPr>
              <a:t>Many poor countries owe large debts to developed countries or international banks</a:t>
            </a:r>
          </a:p>
          <a:p>
            <a:pPr marL="313493" indent="-313493" algn="just">
              <a:spcBef>
                <a:spcPts val="663"/>
              </a:spcBef>
              <a:buFont typeface="Wingdings 2"/>
              <a:buChar char=""/>
              <a:defRPr/>
            </a:pPr>
            <a:r>
              <a:rPr lang="en-US" sz="2200" dirty="0">
                <a:latin typeface="Eras Demi ITC" pitchFamily="34" charset="0"/>
              </a:rPr>
              <a:t>The world is now more globalized with many developed country TNCs operating in and possibly exploiting developing countries.</a:t>
            </a:r>
          </a:p>
          <a:p>
            <a:pPr marL="313493" indent="-313493" algn="just">
              <a:spcBef>
                <a:spcPts val="663"/>
              </a:spcBef>
              <a:buFont typeface="Wingdings 2"/>
              <a:buChar char=""/>
              <a:defRPr/>
            </a:pPr>
            <a:r>
              <a:rPr lang="en-US" sz="2200" dirty="0">
                <a:latin typeface="Eras Demi ITC" pitchFamily="34" charset="0"/>
              </a:rPr>
              <a:t>Developed countries tend to specialize in more value added industries like banking and manufacturing, widening the development gap even more. The diagram to the right shows how goods flow to the periphery. This can increase debt and hamper there own independence and technological development</a:t>
            </a:r>
          </a:p>
          <a:p>
            <a:pPr marL="313493" indent="-313493" algn="just">
              <a:spcBef>
                <a:spcPts val="663"/>
              </a:spcBef>
              <a:buFont typeface="Wingdings 2"/>
              <a:buChar char=""/>
              <a:defRPr/>
            </a:pPr>
            <a:r>
              <a:rPr lang="en-US" sz="2200" dirty="0">
                <a:latin typeface="Eras Demi ITC" pitchFamily="34" charset="0"/>
              </a:rPr>
              <a:t>Many international organizations are dominated by developed countries e.g. G20, World Bank, IMF and even the UN Security Council</a:t>
            </a:r>
          </a:p>
          <a:p>
            <a:pPr marL="313493" indent="-313493" algn="just">
              <a:spcBef>
                <a:spcPts val="663"/>
              </a:spcBef>
              <a:buFont typeface="Wingdings 2"/>
              <a:buChar char=""/>
              <a:defRPr/>
            </a:pPr>
            <a:r>
              <a:rPr lang="en-US" sz="2200" dirty="0">
                <a:latin typeface="Eras Demi ITC" pitchFamily="34" charset="0"/>
              </a:rPr>
              <a:t>Many developing countries have now become reliant on NGO help</a:t>
            </a:r>
          </a:p>
          <a:p>
            <a:pPr marL="313493" indent="-313493" algn="just">
              <a:spcBef>
                <a:spcPts val="663"/>
              </a:spcBef>
              <a:buFont typeface="Wingdings 2"/>
              <a:buChar char=""/>
              <a:defRPr/>
            </a:pPr>
            <a:r>
              <a:rPr lang="en-US" sz="2200" dirty="0">
                <a:latin typeface="Eras Demi ITC" pitchFamily="34" charset="0"/>
              </a:rPr>
              <a:t>Population growth is highest in developing countries so many are suffering from greater overpopulation and are more dependent on foreign help.</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US" dirty="0">
                <a:latin typeface="Eras Demi ITC" pitchFamily="34" charset="0"/>
              </a:rPr>
              <a:t>The Modernization Theory </a:t>
            </a:r>
          </a:p>
        </p:txBody>
      </p:sp>
      <p:sp>
        <p:nvSpPr>
          <p:cNvPr id="3" name="Content Placeholder 2"/>
          <p:cNvSpPr>
            <a:spLocks noGrp="1"/>
          </p:cNvSpPr>
          <p:nvPr>
            <p:ph idx="1"/>
          </p:nvPr>
        </p:nvSpPr>
        <p:spPr>
          <a:xfrm>
            <a:off x="548640" y="1706880"/>
            <a:ext cx="9875520" cy="5227320"/>
          </a:xfrm>
        </p:spPr>
        <p:txBody>
          <a:bodyPr>
            <a:noAutofit/>
          </a:bodyPr>
          <a:lstStyle/>
          <a:p>
            <a:pPr algn="just"/>
            <a:r>
              <a:rPr lang="en-US" sz="3000" dirty="0">
                <a:latin typeface="Eras Demi ITC" pitchFamily="34" charset="0"/>
              </a:rPr>
              <a:t>Modernization theory is also known </a:t>
            </a:r>
            <a:r>
              <a:rPr lang="en-US" sz="3000" b="1" dirty="0">
                <a:latin typeface="Eras Demi ITC" pitchFamily="34" charset="0"/>
              </a:rPr>
              <a:t>as the “Free World model of development”. </a:t>
            </a:r>
          </a:p>
          <a:p>
            <a:pPr algn="just"/>
            <a:r>
              <a:rPr lang="en-US" sz="3000" dirty="0">
                <a:latin typeface="Eras Demi ITC" pitchFamily="34" charset="0"/>
              </a:rPr>
              <a:t>The Modernization Theory was </a:t>
            </a:r>
            <a:r>
              <a:rPr lang="en-US" sz="3000" b="1" dirty="0">
                <a:latin typeface="Eras Demi ITC" pitchFamily="34" charset="0"/>
              </a:rPr>
              <a:t>the justification for the US hegemony in the context of the Cold War.</a:t>
            </a:r>
          </a:p>
          <a:p>
            <a:pPr algn="just"/>
            <a:r>
              <a:rPr lang="en-US" sz="3000" dirty="0">
                <a:latin typeface="Eras Demi ITC" pitchFamily="34" charset="0"/>
              </a:rPr>
              <a:t>The essence of the theory was the </a:t>
            </a:r>
            <a:r>
              <a:rPr lang="en-US" sz="3000" b="1" dirty="0">
                <a:latin typeface="Eras Demi ITC" pitchFamily="34" charset="0"/>
              </a:rPr>
              <a:t>transfer of Western technology and rationality, without changing class structure</a:t>
            </a:r>
            <a:r>
              <a:rPr lang="en-US" sz="3000" dirty="0">
                <a:latin typeface="Eras Demi ITC" pitchFamily="34" charset="0"/>
              </a:rPr>
              <a:t> as a means of development, and removal of all social and ideological obstacles to such a process. </a:t>
            </a:r>
          </a:p>
        </p:txBody>
      </p:sp>
    </p:spTree>
    <p:extLst>
      <p:ext uri="{BB962C8B-B14F-4D97-AF65-F5344CB8AC3E}">
        <p14:creationId xmlns:p14="http://schemas.microsoft.com/office/powerpoint/2010/main" val="2784950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280160" y="2844800"/>
            <a:ext cx="2194560" cy="73152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anchor="ctr"/>
          <a:lstStyle/>
          <a:p>
            <a:pPr algn="ctr">
              <a:defRPr/>
            </a:pPr>
            <a:r>
              <a:rPr lang="en-US" sz="1400" dirty="0">
                <a:solidFill>
                  <a:schemeClr val="tx1"/>
                </a:solidFill>
              </a:rPr>
              <a:t>Modernization</a:t>
            </a:r>
          </a:p>
          <a:p>
            <a:pPr algn="ctr">
              <a:defRPr/>
            </a:pPr>
            <a:r>
              <a:rPr lang="en-US" sz="1400" dirty="0">
                <a:solidFill>
                  <a:schemeClr val="tx1"/>
                </a:solidFill>
              </a:rPr>
              <a:t>theory</a:t>
            </a:r>
          </a:p>
        </p:txBody>
      </p:sp>
      <p:sp>
        <p:nvSpPr>
          <p:cNvPr id="3" name="Oval 2"/>
          <p:cNvSpPr/>
          <p:nvPr/>
        </p:nvSpPr>
        <p:spPr>
          <a:xfrm>
            <a:off x="6035040" y="2844800"/>
            <a:ext cx="1920240" cy="73152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anchor="ctr"/>
          <a:lstStyle/>
          <a:p>
            <a:pPr algn="ctr">
              <a:defRPr/>
            </a:pPr>
            <a:r>
              <a:rPr lang="en-US" sz="1400" dirty="0">
                <a:solidFill>
                  <a:schemeClr val="tx1"/>
                </a:solidFill>
              </a:rPr>
              <a:t>Dependency</a:t>
            </a:r>
          </a:p>
          <a:p>
            <a:pPr algn="ctr">
              <a:defRPr/>
            </a:pPr>
            <a:r>
              <a:rPr lang="en-US" sz="1400" dirty="0">
                <a:solidFill>
                  <a:schemeClr val="tx1"/>
                </a:solidFill>
              </a:rPr>
              <a:t>theory</a:t>
            </a:r>
          </a:p>
        </p:txBody>
      </p:sp>
      <p:sp>
        <p:nvSpPr>
          <p:cNvPr id="8" name="Oval 7"/>
          <p:cNvSpPr/>
          <p:nvPr/>
        </p:nvSpPr>
        <p:spPr>
          <a:xfrm>
            <a:off x="5029200" y="5933440"/>
            <a:ext cx="1463040" cy="73152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anchor="ctr"/>
          <a:lstStyle/>
          <a:p>
            <a:pPr algn="ctr">
              <a:defRPr/>
            </a:pPr>
            <a:r>
              <a:rPr lang="en-US" sz="1400" dirty="0" err="1">
                <a:solidFill>
                  <a:schemeClr val="tx1"/>
                </a:solidFill>
              </a:rPr>
              <a:t>Isbister</a:t>
            </a:r>
            <a:endParaRPr lang="en-US" sz="1400" dirty="0">
              <a:solidFill>
                <a:schemeClr val="tx1"/>
              </a:solidFill>
            </a:endParaRPr>
          </a:p>
        </p:txBody>
      </p:sp>
      <p:sp>
        <p:nvSpPr>
          <p:cNvPr id="10" name="Oval 9"/>
          <p:cNvSpPr/>
          <p:nvPr/>
        </p:nvSpPr>
        <p:spPr>
          <a:xfrm>
            <a:off x="4389120" y="1219200"/>
            <a:ext cx="1554480" cy="73152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anchor="ctr"/>
          <a:lstStyle/>
          <a:p>
            <a:pPr algn="ctr">
              <a:defRPr/>
            </a:pPr>
            <a:r>
              <a:rPr lang="en-US" sz="1400" dirty="0">
                <a:solidFill>
                  <a:schemeClr val="tx1"/>
                </a:solidFill>
              </a:rPr>
              <a:t>Andre </a:t>
            </a:r>
            <a:r>
              <a:rPr lang="en-US" sz="1400" dirty="0" err="1">
                <a:solidFill>
                  <a:schemeClr val="tx1"/>
                </a:solidFill>
              </a:rPr>
              <a:t>Gunder</a:t>
            </a:r>
            <a:r>
              <a:rPr lang="en-US" sz="1400" dirty="0">
                <a:solidFill>
                  <a:schemeClr val="tx1"/>
                </a:solidFill>
              </a:rPr>
              <a:t> Frank</a:t>
            </a:r>
          </a:p>
        </p:txBody>
      </p:sp>
      <p:sp>
        <p:nvSpPr>
          <p:cNvPr id="11" name="Oval 10"/>
          <p:cNvSpPr/>
          <p:nvPr/>
        </p:nvSpPr>
        <p:spPr>
          <a:xfrm>
            <a:off x="6949440" y="6014720"/>
            <a:ext cx="1188720" cy="73152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anchor="ctr"/>
          <a:lstStyle/>
          <a:p>
            <a:pPr algn="ctr">
              <a:defRPr/>
            </a:pPr>
            <a:r>
              <a:rPr lang="en-US" sz="1400" dirty="0">
                <a:solidFill>
                  <a:schemeClr val="tx1"/>
                </a:solidFill>
              </a:rPr>
              <a:t>Heady</a:t>
            </a:r>
          </a:p>
        </p:txBody>
      </p:sp>
      <p:cxnSp>
        <p:nvCxnSpPr>
          <p:cNvPr id="15" name="Straight Arrow Connector 14"/>
          <p:cNvCxnSpPr>
            <a:stCxn id="2" idx="4"/>
            <a:endCxn id="8" idx="0"/>
          </p:cNvCxnSpPr>
          <p:nvPr/>
        </p:nvCxnSpPr>
        <p:spPr>
          <a:xfrm rot="16200000" flipH="1">
            <a:off x="2890520" y="3063240"/>
            <a:ext cx="2357120" cy="338328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3" idx="3"/>
            <a:endCxn id="8" idx="0"/>
          </p:cNvCxnSpPr>
          <p:nvPr/>
        </p:nvCxnSpPr>
        <p:spPr>
          <a:xfrm rot="5400000">
            <a:off x="4806951" y="4423410"/>
            <a:ext cx="2463799" cy="55626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 idx="0"/>
            <a:endCxn id="10" idx="2"/>
          </p:cNvCxnSpPr>
          <p:nvPr/>
        </p:nvCxnSpPr>
        <p:spPr>
          <a:xfrm rot="5400000" flipH="1" flipV="1">
            <a:off x="2753360" y="1209040"/>
            <a:ext cx="1259840" cy="201168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749040" y="2844800"/>
            <a:ext cx="2103120" cy="73152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anchor="ctr"/>
          <a:lstStyle/>
          <a:p>
            <a:pPr algn="ctr">
              <a:defRPr/>
            </a:pPr>
            <a:r>
              <a:rPr lang="en-US" sz="1400" dirty="0">
                <a:solidFill>
                  <a:schemeClr val="tx1"/>
                </a:solidFill>
              </a:rPr>
              <a:t>Development</a:t>
            </a:r>
          </a:p>
        </p:txBody>
      </p:sp>
      <p:sp>
        <p:nvSpPr>
          <p:cNvPr id="42" name="Oval 41"/>
          <p:cNvSpPr/>
          <p:nvPr/>
        </p:nvSpPr>
        <p:spPr>
          <a:xfrm>
            <a:off x="8321040" y="2763520"/>
            <a:ext cx="1554480" cy="73152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anchor="ctr"/>
          <a:lstStyle/>
          <a:p>
            <a:pPr algn="ctr">
              <a:defRPr/>
            </a:pPr>
            <a:r>
              <a:rPr lang="en-US" sz="1400" dirty="0">
                <a:solidFill>
                  <a:schemeClr val="tx1"/>
                </a:solidFill>
              </a:rPr>
              <a:t>World Capitalist system</a:t>
            </a:r>
          </a:p>
        </p:txBody>
      </p:sp>
      <p:sp>
        <p:nvSpPr>
          <p:cNvPr id="44" name="Oval 43"/>
          <p:cNvSpPr/>
          <p:nvPr/>
        </p:nvSpPr>
        <p:spPr>
          <a:xfrm>
            <a:off x="8778240" y="3820160"/>
            <a:ext cx="1920240" cy="73152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anchor="ctr"/>
          <a:lstStyle/>
          <a:p>
            <a:pPr algn="ctr">
              <a:defRPr/>
            </a:pPr>
            <a:r>
              <a:rPr lang="en-US" sz="1400" dirty="0" err="1">
                <a:solidFill>
                  <a:schemeClr val="tx1"/>
                </a:solidFill>
              </a:rPr>
              <a:t>Metropoles</a:t>
            </a:r>
            <a:endParaRPr lang="en-US" sz="1400" dirty="0">
              <a:solidFill>
                <a:schemeClr val="tx1"/>
              </a:solidFill>
            </a:endParaRPr>
          </a:p>
          <a:p>
            <a:pPr algn="ctr">
              <a:defRPr/>
            </a:pPr>
            <a:r>
              <a:rPr lang="en-US" sz="1400" dirty="0">
                <a:solidFill>
                  <a:schemeClr val="tx1"/>
                </a:solidFill>
              </a:rPr>
              <a:t>(Center)</a:t>
            </a:r>
          </a:p>
        </p:txBody>
      </p:sp>
      <p:sp>
        <p:nvSpPr>
          <p:cNvPr id="45" name="Oval 44"/>
          <p:cNvSpPr/>
          <p:nvPr/>
        </p:nvSpPr>
        <p:spPr>
          <a:xfrm>
            <a:off x="9052560" y="1625600"/>
            <a:ext cx="1737360" cy="89408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anchor="ctr"/>
          <a:lstStyle/>
          <a:p>
            <a:pPr algn="ctr">
              <a:defRPr/>
            </a:pPr>
            <a:r>
              <a:rPr lang="en-US" sz="1400" dirty="0">
                <a:solidFill>
                  <a:schemeClr val="tx1"/>
                </a:solidFill>
              </a:rPr>
              <a:t>Satellites</a:t>
            </a:r>
          </a:p>
          <a:p>
            <a:pPr algn="ctr">
              <a:defRPr/>
            </a:pPr>
            <a:r>
              <a:rPr lang="en-US" sz="1400" dirty="0">
                <a:solidFill>
                  <a:schemeClr val="tx1"/>
                </a:solidFill>
              </a:rPr>
              <a:t>(Periphery)</a:t>
            </a:r>
          </a:p>
        </p:txBody>
      </p:sp>
      <p:cxnSp>
        <p:nvCxnSpPr>
          <p:cNvPr id="46" name="Straight Arrow Connector 45"/>
          <p:cNvCxnSpPr>
            <a:stCxn id="42" idx="5"/>
            <a:endCxn id="44" idx="0"/>
          </p:cNvCxnSpPr>
          <p:nvPr/>
        </p:nvCxnSpPr>
        <p:spPr>
          <a:xfrm rot="16200000" flipH="1">
            <a:off x="9476741" y="3558540"/>
            <a:ext cx="431799" cy="9144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2" idx="7"/>
            <a:endCxn id="45" idx="4"/>
          </p:cNvCxnSpPr>
          <p:nvPr/>
        </p:nvCxnSpPr>
        <p:spPr>
          <a:xfrm rot="5400000" flipH="1" flipV="1">
            <a:off x="9608820" y="2557781"/>
            <a:ext cx="350521" cy="27432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137" idx="6"/>
            <a:endCxn id="3" idx="1"/>
          </p:cNvCxnSpPr>
          <p:nvPr/>
        </p:nvCxnSpPr>
        <p:spPr>
          <a:xfrm>
            <a:off x="5852160" y="2397760"/>
            <a:ext cx="464820" cy="553721"/>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4572000" y="243840"/>
            <a:ext cx="1463040" cy="73152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anchor="ctr"/>
          <a:lstStyle/>
          <a:p>
            <a:pPr algn="ctr">
              <a:defRPr/>
            </a:pPr>
            <a:r>
              <a:rPr lang="en-US" sz="1400" dirty="0">
                <a:solidFill>
                  <a:schemeClr val="tx1"/>
                </a:solidFill>
              </a:rPr>
              <a:t>Escobar</a:t>
            </a:r>
          </a:p>
        </p:txBody>
      </p:sp>
      <p:cxnSp>
        <p:nvCxnSpPr>
          <p:cNvPr id="108" name="Straight Arrow Connector 107"/>
          <p:cNvCxnSpPr>
            <a:stCxn id="106" idx="2"/>
            <a:endCxn id="2" idx="0"/>
          </p:cNvCxnSpPr>
          <p:nvPr/>
        </p:nvCxnSpPr>
        <p:spPr>
          <a:xfrm rot="10800000" flipV="1">
            <a:off x="2377440" y="609600"/>
            <a:ext cx="2194560" cy="223520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2" idx="4"/>
            <a:endCxn id="11" idx="0"/>
          </p:cNvCxnSpPr>
          <p:nvPr/>
        </p:nvCxnSpPr>
        <p:spPr>
          <a:xfrm rot="16200000" flipH="1">
            <a:off x="3741420" y="2212340"/>
            <a:ext cx="2438400" cy="516636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3" idx="4"/>
            <a:endCxn id="11" idx="0"/>
          </p:cNvCxnSpPr>
          <p:nvPr/>
        </p:nvCxnSpPr>
        <p:spPr>
          <a:xfrm rot="16200000" flipH="1">
            <a:off x="6050280" y="4521200"/>
            <a:ext cx="2438400" cy="54864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5" name="Oval 165"/>
          <p:cNvSpPr/>
          <p:nvPr/>
        </p:nvSpPr>
        <p:spPr>
          <a:xfrm>
            <a:off x="8503920" y="6014720"/>
            <a:ext cx="2286000" cy="81280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anchor="ctr"/>
          <a:lstStyle/>
          <a:p>
            <a:pPr algn="ctr">
              <a:defRPr/>
            </a:pPr>
            <a:r>
              <a:rPr lang="en-US" sz="1400" dirty="0" err="1">
                <a:solidFill>
                  <a:schemeClr val="tx1"/>
                </a:solidFill>
              </a:rPr>
              <a:t>Martinussen</a:t>
            </a:r>
            <a:endParaRPr lang="en-US" sz="1400" dirty="0">
              <a:solidFill>
                <a:schemeClr val="tx1"/>
              </a:solidFill>
            </a:endParaRPr>
          </a:p>
          <a:p>
            <a:pPr algn="ctr">
              <a:defRPr/>
            </a:pPr>
            <a:r>
              <a:rPr lang="en-US" sz="1400" dirty="0" err="1">
                <a:solidFill>
                  <a:schemeClr val="tx1"/>
                </a:solidFill>
              </a:rPr>
              <a:t>Underdev</a:t>
            </a:r>
            <a:r>
              <a:rPr lang="en-US" sz="1400" dirty="0">
                <a:solidFill>
                  <a:schemeClr val="tx1"/>
                </a:solidFill>
              </a:rPr>
              <a:t> &amp; Dependency</a:t>
            </a:r>
          </a:p>
        </p:txBody>
      </p:sp>
      <p:sp>
        <p:nvSpPr>
          <p:cNvPr id="136" name="Oval 165"/>
          <p:cNvSpPr/>
          <p:nvPr/>
        </p:nvSpPr>
        <p:spPr>
          <a:xfrm>
            <a:off x="2468880" y="6014720"/>
            <a:ext cx="2286000" cy="81280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anchor="ctr"/>
          <a:lstStyle/>
          <a:p>
            <a:pPr algn="ctr">
              <a:defRPr/>
            </a:pPr>
            <a:r>
              <a:rPr lang="en-US" sz="1400" dirty="0" err="1">
                <a:solidFill>
                  <a:schemeClr val="tx1"/>
                </a:solidFill>
              </a:rPr>
              <a:t>Martinussen</a:t>
            </a:r>
            <a:endParaRPr lang="en-US" sz="1400" dirty="0">
              <a:solidFill>
                <a:schemeClr val="tx1"/>
              </a:solidFill>
            </a:endParaRPr>
          </a:p>
          <a:p>
            <a:pPr algn="ctr">
              <a:defRPr/>
            </a:pPr>
            <a:r>
              <a:rPr lang="en-US" sz="1400" dirty="0">
                <a:solidFill>
                  <a:schemeClr val="tx1"/>
                </a:solidFill>
              </a:rPr>
              <a:t>Growth and Modern</a:t>
            </a:r>
          </a:p>
        </p:txBody>
      </p:sp>
      <p:sp>
        <p:nvSpPr>
          <p:cNvPr id="138" name="Oval 165"/>
          <p:cNvSpPr/>
          <p:nvPr/>
        </p:nvSpPr>
        <p:spPr>
          <a:xfrm>
            <a:off x="1463040" y="487680"/>
            <a:ext cx="2011680" cy="81280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anchor="ctr"/>
          <a:lstStyle/>
          <a:p>
            <a:pPr algn="ctr">
              <a:defRPr/>
            </a:pPr>
            <a:r>
              <a:rPr lang="en-US" sz="1400" dirty="0" err="1">
                <a:solidFill>
                  <a:schemeClr val="tx1"/>
                </a:solidFill>
              </a:rPr>
              <a:t>Martinussen</a:t>
            </a:r>
            <a:endParaRPr lang="en-US" sz="1400" dirty="0">
              <a:solidFill>
                <a:schemeClr val="tx1"/>
              </a:solidFill>
            </a:endParaRPr>
          </a:p>
          <a:p>
            <a:pPr algn="ctr">
              <a:defRPr/>
            </a:pPr>
            <a:r>
              <a:rPr lang="en-US" sz="1400" dirty="0" err="1">
                <a:solidFill>
                  <a:schemeClr val="tx1"/>
                </a:solidFill>
              </a:rPr>
              <a:t>Structuralist</a:t>
            </a:r>
            <a:r>
              <a:rPr lang="en-US" sz="1400" dirty="0">
                <a:solidFill>
                  <a:schemeClr val="tx1"/>
                </a:solidFill>
              </a:rPr>
              <a:t> &amp; </a:t>
            </a:r>
            <a:r>
              <a:rPr lang="en-US" sz="1400" dirty="0" err="1">
                <a:solidFill>
                  <a:schemeClr val="tx1"/>
                </a:solidFill>
              </a:rPr>
              <a:t>Ind</a:t>
            </a:r>
            <a:r>
              <a:rPr lang="en-US" sz="1400" dirty="0">
                <a:solidFill>
                  <a:schemeClr val="tx1"/>
                </a:solidFill>
              </a:rPr>
              <a:t> Dev</a:t>
            </a:r>
          </a:p>
        </p:txBody>
      </p:sp>
      <p:sp>
        <p:nvSpPr>
          <p:cNvPr id="139" name="Oval 165"/>
          <p:cNvSpPr/>
          <p:nvPr/>
        </p:nvSpPr>
        <p:spPr>
          <a:xfrm>
            <a:off x="1645920" y="5283200"/>
            <a:ext cx="1371600" cy="81280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anchor="ctr"/>
          <a:lstStyle/>
          <a:p>
            <a:pPr algn="ctr">
              <a:defRPr/>
            </a:pPr>
            <a:r>
              <a:rPr lang="en-US" sz="1400" dirty="0" err="1">
                <a:solidFill>
                  <a:schemeClr val="tx1"/>
                </a:solidFill>
              </a:rPr>
              <a:t>Gusfield</a:t>
            </a:r>
            <a:endParaRPr lang="en-US" sz="1400" dirty="0">
              <a:solidFill>
                <a:schemeClr val="tx1"/>
              </a:solidFill>
            </a:endParaRPr>
          </a:p>
        </p:txBody>
      </p:sp>
      <p:cxnSp>
        <p:nvCxnSpPr>
          <p:cNvPr id="145" name="Straight Arrow Connector 144"/>
          <p:cNvCxnSpPr>
            <a:stCxn id="3" idx="4"/>
            <a:endCxn id="135" idx="0"/>
          </p:cNvCxnSpPr>
          <p:nvPr/>
        </p:nvCxnSpPr>
        <p:spPr>
          <a:xfrm rot="16200000" flipH="1">
            <a:off x="7101840" y="3469640"/>
            <a:ext cx="2438400" cy="265176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2" idx="4"/>
            <a:endCxn id="136" idx="0"/>
          </p:cNvCxnSpPr>
          <p:nvPr/>
        </p:nvCxnSpPr>
        <p:spPr>
          <a:xfrm rot="16200000" flipH="1">
            <a:off x="1775460" y="4178300"/>
            <a:ext cx="2438400" cy="123444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2" idx="4"/>
            <a:endCxn id="139" idx="0"/>
          </p:cNvCxnSpPr>
          <p:nvPr/>
        </p:nvCxnSpPr>
        <p:spPr>
          <a:xfrm rot="5400000">
            <a:off x="1501140" y="4406900"/>
            <a:ext cx="1706880" cy="4572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stCxn id="2" idx="0"/>
            <a:endCxn id="138" idx="4"/>
          </p:cNvCxnSpPr>
          <p:nvPr/>
        </p:nvCxnSpPr>
        <p:spPr>
          <a:xfrm rot="5400000" flipH="1" flipV="1">
            <a:off x="1651000" y="2026920"/>
            <a:ext cx="1544320" cy="9144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42" idx="2"/>
            <a:endCxn id="3" idx="6"/>
          </p:cNvCxnSpPr>
          <p:nvPr/>
        </p:nvCxnSpPr>
        <p:spPr>
          <a:xfrm rot="10800000" flipV="1">
            <a:off x="7955280" y="3129280"/>
            <a:ext cx="365760" cy="8128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24" idx="2"/>
            <a:endCxn id="2" idx="6"/>
          </p:cNvCxnSpPr>
          <p:nvPr/>
        </p:nvCxnSpPr>
        <p:spPr>
          <a:xfrm rot="10800000">
            <a:off x="3474720" y="3210560"/>
            <a:ext cx="274320" cy="1694"/>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24" idx="6"/>
            <a:endCxn id="3" idx="2"/>
          </p:cNvCxnSpPr>
          <p:nvPr/>
        </p:nvCxnSpPr>
        <p:spPr>
          <a:xfrm>
            <a:off x="5852160" y="3210560"/>
            <a:ext cx="182880" cy="1694"/>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0" y="3982720"/>
            <a:ext cx="2286000" cy="73152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anchor="ctr"/>
          <a:lstStyle/>
          <a:p>
            <a:pPr algn="ctr">
              <a:defRPr/>
            </a:pPr>
            <a:r>
              <a:rPr lang="en-US" sz="1400" dirty="0">
                <a:solidFill>
                  <a:schemeClr val="tx1"/>
                </a:solidFill>
              </a:rPr>
              <a:t>Traditional</a:t>
            </a:r>
          </a:p>
          <a:p>
            <a:pPr algn="ctr">
              <a:defRPr/>
            </a:pPr>
            <a:r>
              <a:rPr lang="en-US" sz="1400" dirty="0">
                <a:solidFill>
                  <a:schemeClr val="tx1"/>
                </a:solidFill>
              </a:rPr>
              <a:t>(under-developed)</a:t>
            </a:r>
          </a:p>
        </p:txBody>
      </p:sp>
      <p:sp>
        <p:nvSpPr>
          <p:cNvPr id="101" name="Oval 100"/>
          <p:cNvSpPr/>
          <p:nvPr/>
        </p:nvSpPr>
        <p:spPr>
          <a:xfrm>
            <a:off x="0" y="1788160"/>
            <a:ext cx="2011680" cy="6502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anchor="ctr"/>
          <a:lstStyle/>
          <a:p>
            <a:pPr algn="ctr">
              <a:defRPr/>
            </a:pPr>
            <a:r>
              <a:rPr lang="en-US" sz="1400" dirty="0">
                <a:solidFill>
                  <a:schemeClr val="tx1"/>
                </a:solidFill>
              </a:rPr>
              <a:t>Modern</a:t>
            </a:r>
          </a:p>
          <a:p>
            <a:pPr algn="ctr">
              <a:defRPr/>
            </a:pPr>
            <a:r>
              <a:rPr lang="en-US" sz="1400" dirty="0">
                <a:solidFill>
                  <a:schemeClr val="tx1"/>
                </a:solidFill>
              </a:rPr>
              <a:t>(developed)</a:t>
            </a:r>
          </a:p>
        </p:txBody>
      </p:sp>
      <p:cxnSp>
        <p:nvCxnSpPr>
          <p:cNvPr id="107" name="Straight Arrow Connector 106"/>
          <p:cNvCxnSpPr>
            <a:stCxn id="2" idx="3"/>
            <a:endCxn id="99" idx="0"/>
          </p:cNvCxnSpPr>
          <p:nvPr/>
        </p:nvCxnSpPr>
        <p:spPr>
          <a:xfrm rot="5400000">
            <a:off x="1116013" y="3496627"/>
            <a:ext cx="513079" cy="459106"/>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01" idx="4"/>
            <a:endCxn id="2" idx="1"/>
          </p:cNvCxnSpPr>
          <p:nvPr/>
        </p:nvCxnSpPr>
        <p:spPr>
          <a:xfrm rot="16200000" flipH="1">
            <a:off x="1047432" y="2396808"/>
            <a:ext cx="513081" cy="596266"/>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7" name="Oval 136"/>
          <p:cNvSpPr/>
          <p:nvPr/>
        </p:nvSpPr>
        <p:spPr>
          <a:xfrm>
            <a:off x="4114800" y="2113280"/>
            <a:ext cx="1737360" cy="56896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anchor="ctr"/>
          <a:lstStyle/>
          <a:p>
            <a:pPr algn="ctr">
              <a:defRPr/>
            </a:pPr>
            <a:r>
              <a:rPr lang="en-US" sz="1400" dirty="0">
                <a:solidFill>
                  <a:schemeClr val="tx1"/>
                </a:solidFill>
              </a:rPr>
              <a:t>Valenzuela et al.</a:t>
            </a:r>
          </a:p>
        </p:txBody>
      </p:sp>
      <p:cxnSp>
        <p:nvCxnSpPr>
          <p:cNvPr id="180" name="Straight Arrow Connector 179"/>
          <p:cNvCxnSpPr>
            <a:stCxn id="137" idx="2"/>
            <a:endCxn id="2" idx="7"/>
          </p:cNvCxnSpPr>
          <p:nvPr/>
        </p:nvCxnSpPr>
        <p:spPr>
          <a:xfrm rot="10800000" flipV="1">
            <a:off x="3152776" y="2397760"/>
            <a:ext cx="962024" cy="553721"/>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a:stCxn id="10" idx="6"/>
            <a:endCxn id="42" idx="1"/>
          </p:cNvCxnSpPr>
          <p:nvPr/>
        </p:nvCxnSpPr>
        <p:spPr>
          <a:xfrm>
            <a:off x="5943600" y="1584960"/>
            <a:ext cx="2606040" cy="1285241"/>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a:stCxn id="106" idx="6"/>
            <a:endCxn id="42" idx="0"/>
          </p:cNvCxnSpPr>
          <p:nvPr/>
        </p:nvCxnSpPr>
        <p:spPr>
          <a:xfrm>
            <a:off x="6035040" y="609600"/>
            <a:ext cx="3063240" cy="215392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US" dirty="0" err="1">
                <a:latin typeface="Eras Demi ITC" pitchFamily="34" charset="0"/>
              </a:rPr>
              <a:t>Leibenstein’s</a:t>
            </a:r>
            <a:r>
              <a:rPr lang="en-US" dirty="0">
                <a:latin typeface="Eras Demi ITC" pitchFamily="34" charset="0"/>
              </a:rPr>
              <a:t> Critical Minimum Effort Thesis</a:t>
            </a:r>
          </a:p>
        </p:txBody>
      </p:sp>
      <p:sp>
        <p:nvSpPr>
          <p:cNvPr id="3" name="Content Placeholder 2"/>
          <p:cNvSpPr>
            <a:spLocks noGrp="1"/>
          </p:cNvSpPr>
          <p:nvPr>
            <p:ph idx="1"/>
          </p:nvPr>
        </p:nvSpPr>
        <p:spPr>
          <a:xfrm>
            <a:off x="548640" y="1706880"/>
            <a:ext cx="9875520" cy="5283200"/>
          </a:xfrm>
        </p:spPr>
        <p:txBody>
          <a:bodyPr>
            <a:normAutofit/>
          </a:bodyPr>
          <a:lstStyle/>
          <a:p>
            <a:pPr algn="just"/>
            <a:r>
              <a:rPr lang="en-US" dirty="0">
                <a:latin typeface="Eras Demi ITC" pitchFamily="34" charset="0"/>
              </a:rPr>
              <a:t>The central idea of Harvey </a:t>
            </a:r>
            <a:r>
              <a:rPr lang="en-US" dirty="0" err="1">
                <a:latin typeface="Eras Demi ITC" pitchFamily="34" charset="0"/>
              </a:rPr>
              <a:t>Leibenstein’s</a:t>
            </a:r>
            <a:r>
              <a:rPr lang="en-US" dirty="0">
                <a:latin typeface="Eras Demi ITC" pitchFamily="34" charset="0"/>
              </a:rPr>
              <a:t> ‘Critical Minimum Effort Thesis’ is that in order to attain sustained secular growth, it is essential that the initial stimulant to development is of a certain critical minimum size.</a:t>
            </a:r>
          </a:p>
          <a:p>
            <a:pPr algn="just"/>
            <a:r>
              <a:rPr lang="en-US" dirty="0" err="1">
                <a:latin typeface="Eras Demi ITC" pitchFamily="34" charset="0"/>
              </a:rPr>
              <a:t>Leibenstein’s</a:t>
            </a:r>
            <a:r>
              <a:rPr lang="en-US" dirty="0">
                <a:latin typeface="Eras Demi ITC" pitchFamily="34" charset="0"/>
              </a:rPr>
              <a:t> thesis is more realistic than Rosenstein-</a:t>
            </a:r>
            <a:r>
              <a:rPr lang="en-US" dirty="0" err="1">
                <a:latin typeface="Eras Demi ITC" pitchFamily="34" charset="0"/>
              </a:rPr>
              <a:t>Rodan’s</a:t>
            </a:r>
            <a:r>
              <a:rPr lang="en-US" dirty="0">
                <a:latin typeface="Eras Demi ITC" pitchFamily="34" charset="0"/>
              </a:rPr>
              <a:t> Big Push theory in the sense that the critical minimum </a:t>
            </a:r>
            <a:r>
              <a:rPr lang="en-US" b="1" dirty="0">
                <a:latin typeface="Eras Demi ITC" pitchFamily="34" charset="0"/>
              </a:rPr>
              <a:t>effort can be properly timed and broken up into a series of smaller efforts to put the economy on the path of sustained development.</a:t>
            </a:r>
          </a:p>
        </p:txBody>
      </p:sp>
    </p:spTree>
    <p:extLst>
      <p:ext uri="{BB962C8B-B14F-4D97-AF65-F5344CB8AC3E}">
        <p14:creationId xmlns:p14="http://schemas.microsoft.com/office/powerpoint/2010/main" val="2658009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dirty="0">
                <a:latin typeface="Eras Demi ITC" pitchFamily="34" charset="0"/>
              </a:rPr>
              <a:t>Lewis’ Model of Economic Development</a:t>
            </a:r>
          </a:p>
        </p:txBody>
      </p:sp>
      <p:sp>
        <p:nvSpPr>
          <p:cNvPr id="3" name="Content Placeholder 2"/>
          <p:cNvSpPr>
            <a:spLocks noGrp="1"/>
          </p:cNvSpPr>
          <p:nvPr>
            <p:ph idx="1"/>
          </p:nvPr>
        </p:nvSpPr>
        <p:spPr>
          <a:xfrm>
            <a:off x="548640" y="1706880"/>
            <a:ext cx="9875520" cy="5303520"/>
          </a:xfrm>
        </p:spPr>
        <p:txBody>
          <a:bodyPr>
            <a:noAutofit/>
          </a:bodyPr>
          <a:lstStyle/>
          <a:p>
            <a:pPr algn="just"/>
            <a:r>
              <a:rPr lang="en-US" sz="3200" dirty="0">
                <a:latin typeface="Eras Demi ITC" pitchFamily="34" charset="0"/>
              </a:rPr>
              <a:t>W. Arthur Lewis’ model is based on the fact that in many developing countries, </a:t>
            </a:r>
            <a:r>
              <a:rPr lang="en-US" sz="3200" b="1" dirty="0">
                <a:latin typeface="Eras Demi ITC" pitchFamily="34" charset="0"/>
              </a:rPr>
              <a:t>there exist large reservoirs of </a:t>
            </a:r>
            <a:r>
              <a:rPr lang="en-US" sz="3200" b="1" dirty="0" err="1">
                <a:latin typeface="Eras Demi ITC" pitchFamily="34" charset="0"/>
              </a:rPr>
              <a:t>labour</a:t>
            </a:r>
            <a:r>
              <a:rPr lang="en-US" sz="3200" b="1" dirty="0">
                <a:latin typeface="Eras Demi ITC" pitchFamily="34" charset="0"/>
              </a:rPr>
              <a:t> whose marginal productivity is negligible, zero or even negative.</a:t>
            </a:r>
          </a:p>
          <a:p>
            <a:pPr algn="just"/>
            <a:r>
              <a:rPr lang="en-US" sz="3200" dirty="0">
                <a:latin typeface="Eras Demi ITC" pitchFamily="34" charset="0"/>
              </a:rPr>
              <a:t>This </a:t>
            </a:r>
            <a:r>
              <a:rPr lang="en-US" sz="3200" dirty="0" err="1">
                <a:latin typeface="Eras Demi ITC" pitchFamily="34" charset="0"/>
              </a:rPr>
              <a:t>labour</a:t>
            </a:r>
            <a:r>
              <a:rPr lang="en-US" sz="3200" dirty="0">
                <a:latin typeface="Eras Demi ITC" pitchFamily="34" charset="0"/>
              </a:rPr>
              <a:t> is available in unlimited quantities at a wage equal to the subsistence level of living, plus a margin sufficient to overcome the friction of moving from the ‘subsistence sector’ to the ‘capitalist sector’, which may be called ‘subsistence plus’ wage.</a:t>
            </a:r>
          </a:p>
        </p:txBody>
      </p:sp>
    </p:spTree>
    <p:extLst>
      <p:ext uri="{BB962C8B-B14F-4D97-AF65-F5344CB8AC3E}">
        <p14:creationId xmlns:p14="http://schemas.microsoft.com/office/powerpoint/2010/main" val="1787012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dirty="0">
                <a:latin typeface="Eras Demi ITC" pitchFamily="34" charset="0"/>
              </a:rPr>
              <a:t>Lewis’ Model of Economic Development</a:t>
            </a:r>
          </a:p>
        </p:txBody>
      </p:sp>
      <p:sp>
        <p:nvSpPr>
          <p:cNvPr id="3" name="Content Placeholder 2"/>
          <p:cNvSpPr>
            <a:spLocks noGrp="1"/>
          </p:cNvSpPr>
          <p:nvPr>
            <p:ph idx="1"/>
          </p:nvPr>
        </p:nvSpPr>
        <p:spPr/>
        <p:txBody>
          <a:bodyPr>
            <a:normAutofit fontScale="85000" lnSpcReduction="10000"/>
          </a:bodyPr>
          <a:lstStyle/>
          <a:p>
            <a:pPr algn="just"/>
            <a:r>
              <a:rPr lang="en-US" sz="3200" dirty="0">
                <a:latin typeface="Eras Demi ITC" pitchFamily="34" charset="0"/>
              </a:rPr>
              <a:t>As the supply of </a:t>
            </a:r>
            <a:r>
              <a:rPr lang="en-US" sz="3200" dirty="0" err="1">
                <a:latin typeface="Eras Demi ITC" pitchFamily="34" charset="0"/>
              </a:rPr>
              <a:t>labour</a:t>
            </a:r>
            <a:r>
              <a:rPr lang="en-US" sz="3200" dirty="0">
                <a:latin typeface="Eras Demi ITC" pitchFamily="34" charset="0"/>
              </a:rPr>
              <a:t> is unlimited, new industries can be set up and the existing ones can be expanded without limit, at the ruling wage rate.</a:t>
            </a:r>
          </a:p>
          <a:p>
            <a:pPr algn="just">
              <a:buNone/>
            </a:pPr>
            <a:endParaRPr lang="en-US" sz="3200" dirty="0">
              <a:latin typeface="Eras Demi ITC" pitchFamily="34" charset="0"/>
            </a:endParaRPr>
          </a:p>
          <a:p>
            <a:pPr algn="just"/>
            <a:r>
              <a:rPr lang="en-US" sz="3200" dirty="0">
                <a:latin typeface="Eras Demi ITC" pitchFamily="34" charset="0"/>
              </a:rPr>
              <a:t>The capitalist sector also needs skilled workers. But Lewis maintains that skilled </a:t>
            </a:r>
            <a:r>
              <a:rPr lang="en-US" sz="3200" dirty="0" err="1">
                <a:latin typeface="Eras Demi ITC" pitchFamily="34" charset="0"/>
              </a:rPr>
              <a:t>labour</a:t>
            </a:r>
            <a:r>
              <a:rPr lang="en-US" sz="3200" dirty="0">
                <a:latin typeface="Eras Demi ITC" pitchFamily="34" charset="0"/>
              </a:rPr>
              <a:t> is only a temporary bottleneck and can be removed by providing training facilities to unskilled workers.</a:t>
            </a:r>
          </a:p>
        </p:txBody>
      </p:sp>
    </p:spTree>
    <p:extLst>
      <p:ext uri="{BB962C8B-B14F-4D97-AF65-F5344CB8AC3E}">
        <p14:creationId xmlns:p14="http://schemas.microsoft.com/office/powerpoint/2010/main" val="2261967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dirty="0">
                <a:latin typeface="Eras Demi ITC" pitchFamily="34" charset="0"/>
              </a:rPr>
              <a:t>Lewis’ Model of Economic Development</a:t>
            </a:r>
          </a:p>
        </p:txBody>
      </p:sp>
      <p:sp>
        <p:nvSpPr>
          <p:cNvPr id="3" name="Content Placeholder 2"/>
          <p:cNvSpPr>
            <a:spLocks noGrp="1"/>
          </p:cNvSpPr>
          <p:nvPr>
            <p:ph idx="1"/>
          </p:nvPr>
        </p:nvSpPr>
        <p:spPr>
          <a:xfrm>
            <a:off x="548640" y="1706880"/>
            <a:ext cx="9875520" cy="5455920"/>
          </a:xfrm>
        </p:spPr>
        <p:txBody>
          <a:bodyPr>
            <a:noAutofit/>
          </a:bodyPr>
          <a:lstStyle/>
          <a:p>
            <a:pPr algn="just"/>
            <a:r>
              <a:rPr lang="en-US" sz="3000" dirty="0">
                <a:latin typeface="Eras Demi ITC" pitchFamily="34" charset="0"/>
              </a:rPr>
              <a:t>Since the marginal productivity of </a:t>
            </a:r>
            <a:r>
              <a:rPr lang="en-US" sz="3000" dirty="0" err="1">
                <a:latin typeface="Eras Demi ITC" pitchFamily="34" charset="0"/>
              </a:rPr>
              <a:t>labour</a:t>
            </a:r>
            <a:r>
              <a:rPr lang="en-US" sz="3000" dirty="0">
                <a:latin typeface="Eras Demi ITC" pitchFamily="34" charset="0"/>
              </a:rPr>
              <a:t> in the capitalist sector is higher than the ruling wage rate, there results a capitalist surplus.</a:t>
            </a:r>
          </a:p>
          <a:p>
            <a:pPr algn="just"/>
            <a:r>
              <a:rPr lang="en-US" sz="3000" dirty="0">
                <a:latin typeface="Eras Demi ITC" pitchFamily="34" charset="0"/>
              </a:rPr>
              <a:t>This surplus is used for capital formation, which makes possible employment of more people from the subsistence sector.</a:t>
            </a:r>
          </a:p>
          <a:p>
            <a:pPr algn="just"/>
            <a:r>
              <a:rPr lang="en-US" sz="3000" dirty="0">
                <a:latin typeface="Eras Demi ITC" pitchFamily="34" charset="0"/>
              </a:rPr>
              <a:t>The increase in investment by the capitalists raises the marginal productivity of </a:t>
            </a:r>
            <a:r>
              <a:rPr lang="en-US" sz="3000" dirty="0" err="1">
                <a:latin typeface="Eras Demi ITC" pitchFamily="34" charset="0"/>
              </a:rPr>
              <a:t>labour</a:t>
            </a:r>
            <a:r>
              <a:rPr lang="en-US" sz="3000" dirty="0">
                <a:latin typeface="Eras Demi ITC" pitchFamily="34" charset="0"/>
              </a:rPr>
              <a:t>, which induces capitalist employers to increase their </a:t>
            </a:r>
            <a:r>
              <a:rPr lang="en-US" sz="3000" dirty="0" err="1">
                <a:latin typeface="Eras Demi ITC" pitchFamily="34" charset="0"/>
              </a:rPr>
              <a:t>labour</a:t>
            </a:r>
            <a:r>
              <a:rPr lang="en-US" sz="3000" dirty="0">
                <a:latin typeface="Eras Demi ITC" pitchFamily="34" charset="0"/>
              </a:rPr>
              <a:t> force till the marginal productivity of </a:t>
            </a:r>
            <a:r>
              <a:rPr lang="en-US" sz="3000" dirty="0" err="1">
                <a:latin typeface="Eras Demi ITC" pitchFamily="34" charset="0"/>
              </a:rPr>
              <a:t>labour</a:t>
            </a:r>
            <a:r>
              <a:rPr lang="en-US" sz="3000" dirty="0">
                <a:latin typeface="Eras Demi ITC" pitchFamily="34" charset="0"/>
              </a:rPr>
              <a:t> falls to a level equivalent to the ruling wage rate.</a:t>
            </a:r>
          </a:p>
        </p:txBody>
      </p:sp>
    </p:spTree>
    <p:extLst>
      <p:ext uri="{BB962C8B-B14F-4D97-AF65-F5344CB8AC3E}">
        <p14:creationId xmlns:p14="http://schemas.microsoft.com/office/powerpoint/2010/main" val="3870575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dirty="0">
                <a:latin typeface="Eras Demi ITC" pitchFamily="34" charset="0"/>
              </a:rPr>
              <a:t>Lewis’ Model of Economic Development</a:t>
            </a:r>
          </a:p>
        </p:txBody>
      </p:sp>
      <p:sp>
        <p:nvSpPr>
          <p:cNvPr id="3" name="Content Placeholder 2"/>
          <p:cNvSpPr>
            <a:spLocks noGrp="1"/>
          </p:cNvSpPr>
          <p:nvPr>
            <p:ph idx="1"/>
          </p:nvPr>
        </p:nvSpPr>
        <p:spPr/>
        <p:txBody>
          <a:bodyPr>
            <a:normAutofit/>
          </a:bodyPr>
          <a:lstStyle/>
          <a:p>
            <a:pPr algn="just"/>
            <a:r>
              <a:rPr lang="en-US" dirty="0">
                <a:latin typeface="Eras Demi ITC" pitchFamily="34" charset="0"/>
              </a:rPr>
              <a:t>The process goes on till the capital–</a:t>
            </a:r>
            <a:r>
              <a:rPr lang="en-US" dirty="0" err="1">
                <a:latin typeface="Eras Demi ITC" pitchFamily="34" charset="0"/>
              </a:rPr>
              <a:t>labour</a:t>
            </a:r>
            <a:r>
              <a:rPr lang="en-US" dirty="0">
                <a:latin typeface="Eras Demi ITC" pitchFamily="34" charset="0"/>
              </a:rPr>
              <a:t> ratio rises to the point where the supply of </a:t>
            </a:r>
            <a:r>
              <a:rPr lang="en-US" dirty="0" err="1">
                <a:latin typeface="Eras Demi ITC" pitchFamily="34" charset="0"/>
              </a:rPr>
              <a:t>labour</a:t>
            </a:r>
            <a:r>
              <a:rPr lang="en-US" dirty="0">
                <a:latin typeface="Eras Demi ITC" pitchFamily="34" charset="0"/>
              </a:rPr>
              <a:t> becomes inelastic.</a:t>
            </a:r>
          </a:p>
          <a:p>
            <a:pPr algn="just"/>
            <a:r>
              <a:rPr lang="en-US" dirty="0">
                <a:latin typeface="Eras Demi ITC" pitchFamily="34" charset="0"/>
              </a:rPr>
              <a:t>Some critics have pointed out that Lewis’ optimism concerning development by absorption of disguised unemployment from agriculture is unfounded, because it is not possible to transfer a large number of workers permanently and on a full-time basis from agriculture to industry, without a drop in the agricultural output, that is, the marginal productivity of the </a:t>
            </a:r>
            <a:r>
              <a:rPr lang="en-US" dirty="0" err="1">
                <a:latin typeface="Eras Demi ITC" pitchFamily="34" charset="0"/>
              </a:rPr>
              <a:t>labour</a:t>
            </a:r>
            <a:r>
              <a:rPr lang="en-US" dirty="0">
                <a:latin typeface="Eras Demi ITC" pitchFamily="34" charset="0"/>
              </a:rPr>
              <a:t> in agriculture is not zero.</a:t>
            </a:r>
          </a:p>
        </p:txBody>
      </p:sp>
    </p:spTree>
    <p:extLst>
      <p:ext uri="{BB962C8B-B14F-4D97-AF65-F5344CB8AC3E}">
        <p14:creationId xmlns:p14="http://schemas.microsoft.com/office/powerpoint/2010/main" val="2222239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dirty="0">
                <a:latin typeface="Eras Demi ITC" pitchFamily="34" charset="0"/>
              </a:rPr>
              <a:t>The </a:t>
            </a:r>
            <a:r>
              <a:rPr lang="en-US" dirty="0" err="1">
                <a:latin typeface="Eras Demi ITC" pitchFamily="34" charset="0"/>
              </a:rPr>
              <a:t>Gandhian</a:t>
            </a:r>
            <a:r>
              <a:rPr lang="en-US" dirty="0">
                <a:latin typeface="Eras Demi ITC" pitchFamily="34" charset="0"/>
              </a:rPr>
              <a:t> Model of Rural Development: Key Arguments</a:t>
            </a:r>
          </a:p>
        </p:txBody>
      </p:sp>
      <p:sp>
        <p:nvSpPr>
          <p:cNvPr id="3" name="Content Placeholder 2"/>
          <p:cNvSpPr>
            <a:spLocks noGrp="1"/>
          </p:cNvSpPr>
          <p:nvPr>
            <p:ph idx="1"/>
          </p:nvPr>
        </p:nvSpPr>
        <p:spPr/>
        <p:txBody>
          <a:bodyPr>
            <a:normAutofit/>
          </a:bodyPr>
          <a:lstStyle/>
          <a:p>
            <a:pPr marL="0" indent="0" algn="just">
              <a:buNone/>
            </a:pPr>
            <a:r>
              <a:rPr lang="en-US" dirty="0">
                <a:latin typeface="Eras Demi ITC" pitchFamily="34" charset="0"/>
              </a:rPr>
              <a:t>1) Real India is found not in its cities, but in its villages. </a:t>
            </a:r>
          </a:p>
          <a:p>
            <a:pPr marL="0" indent="0" algn="just">
              <a:buNone/>
            </a:pPr>
            <a:r>
              <a:rPr lang="en-US" dirty="0">
                <a:latin typeface="Eras Demi ITC" pitchFamily="34" charset="0"/>
              </a:rPr>
              <a:t>2) The revival of villages is possible only when the villagers are exploited no more. Exploitation of villagers by city dwellers was ‘violence’ in </a:t>
            </a:r>
            <a:r>
              <a:rPr lang="en-US" dirty="0" err="1">
                <a:latin typeface="Eras Demi ITC" pitchFamily="34" charset="0"/>
              </a:rPr>
              <a:t>Gandhiji’s</a:t>
            </a:r>
            <a:r>
              <a:rPr lang="en-US" dirty="0">
                <a:latin typeface="Eras Demi ITC" pitchFamily="34" charset="0"/>
              </a:rPr>
              <a:t> opinion. </a:t>
            </a:r>
          </a:p>
          <a:p>
            <a:pPr marL="0" indent="0" algn="just">
              <a:buNone/>
            </a:pPr>
            <a:r>
              <a:rPr lang="en-US" dirty="0">
                <a:latin typeface="Eras Demi ITC" pitchFamily="34" charset="0"/>
              </a:rPr>
              <a:t>3) Simple living and high thinking, implying voluntary reduction of materialistic wants, and pursuit of moral and spiritual principles of life.</a:t>
            </a:r>
          </a:p>
        </p:txBody>
      </p:sp>
    </p:spTree>
    <p:extLst>
      <p:ext uri="{BB962C8B-B14F-4D97-AF65-F5344CB8AC3E}">
        <p14:creationId xmlns:p14="http://schemas.microsoft.com/office/powerpoint/2010/main" val="3907351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dirty="0"/>
              <a:t>The </a:t>
            </a:r>
            <a:r>
              <a:rPr lang="en-US" dirty="0" err="1"/>
              <a:t>Gandhian</a:t>
            </a:r>
            <a:r>
              <a:rPr lang="en-US" dirty="0"/>
              <a:t> Model of Rural Development: Key Arguments</a:t>
            </a:r>
          </a:p>
        </p:txBody>
      </p:sp>
      <p:sp>
        <p:nvSpPr>
          <p:cNvPr id="3" name="Content Placeholder 2"/>
          <p:cNvSpPr>
            <a:spLocks noGrp="1"/>
          </p:cNvSpPr>
          <p:nvPr>
            <p:ph idx="1"/>
          </p:nvPr>
        </p:nvSpPr>
        <p:spPr/>
        <p:txBody>
          <a:bodyPr>
            <a:normAutofit/>
          </a:bodyPr>
          <a:lstStyle/>
          <a:p>
            <a:pPr marL="0" indent="0" algn="just">
              <a:buNone/>
            </a:pPr>
            <a:r>
              <a:rPr lang="en-US" dirty="0">
                <a:latin typeface="Eras Demi ITC" pitchFamily="34" charset="0"/>
              </a:rPr>
              <a:t>4) Dignity of </a:t>
            </a:r>
            <a:r>
              <a:rPr lang="en-US" dirty="0" err="1">
                <a:latin typeface="Eras Demi ITC" pitchFamily="34" charset="0"/>
              </a:rPr>
              <a:t>labour</a:t>
            </a:r>
            <a:r>
              <a:rPr lang="en-US" dirty="0">
                <a:latin typeface="Eras Demi ITC" pitchFamily="34" charset="0"/>
              </a:rPr>
              <a:t>: everyone must earn his bread by physical </a:t>
            </a:r>
            <a:r>
              <a:rPr lang="en-US" dirty="0" err="1">
                <a:latin typeface="Eras Demi ITC" pitchFamily="34" charset="0"/>
              </a:rPr>
              <a:t>labour</a:t>
            </a:r>
            <a:r>
              <a:rPr lang="en-US" dirty="0">
                <a:latin typeface="Eras Demi ITC" pitchFamily="34" charset="0"/>
              </a:rPr>
              <a:t> and one who </a:t>
            </a:r>
            <a:r>
              <a:rPr lang="en-US" dirty="0" err="1">
                <a:latin typeface="Eras Demi ITC" pitchFamily="34" charset="0"/>
              </a:rPr>
              <a:t>labours</a:t>
            </a:r>
            <a:r>
              <a:rPr lang="en-US" dirty="0">
                <a:latin typeface="Eras Demi ITC" pitchFamily="34" charset="0"/>
              </a:rPr>
              <a:t> must necessarily get his subsistence.</a:t>
            </a:r>
          </a:p>
          <a:p>
            <a:pPr marL="0" indent="0" algn="just">
              <a:buNone/>
            </a:pPr>
            <a:r>
              <a:rPr lang="en-US" dirty="0">
                <a:latin typeface="Eras Demi ITC" pitchFamily="34" charset="0"/>
              </a:rPr>
              <a:t>5) Preference to the use of indigenous (</a:t>
            </a:r>
            <a:r>
              <a:rPr lang="en-US" dirty="0" err="1">
                <a:latin typeface="Eras Demi ITC" pitchFamily="34" charset="0"/>
              </a:rPr>
              <a:t>swadeshi</a:t>
            </a:r>
            <a:r>
              <a:rPr lang="en-US" dirty="0">
                <a:latin typeface="Eras Demi ITC" pitchFamily="34" charset="0"/>
              </a:rPr>
              <a:t>) products, services and institutions.</a:t>
            </a:r>
          </a:p>
          <a:p>
            <a:pPr marL="0" indent="0" algn="just">
              <a:buNone/>
            </a:pPr>
            <a:r>
              <a:rPr lang="en-US" dirty="0">
                <a:latin typeface="Eras Demi ITC" pitchFamily="34" charset="0"/>
              </a:rPr>
              <a:t>6) Balance between the ends and the means: </a:t>
            </a:r>
            <a:r>
              <a:rPr lang="en-US" dirty="0" err="1">
                <a:latin typeface="Eras Demi ITC" pitchFamily="34" charset="0"/>
              </a:rPr>
              <a:t>Gandhiji</a:t>
            </a:r>
            <a:r>
              <a:rPr lang="en-US" dirty="0">
                <a:latin typeface="Eras Demi ITC" pitchFamily="34" charset="0"/>
              </a:rPr>
              <a:t> believed that non-violence and truth could not be sustained unless a balance between the ends and the means was maintained.</a:t>
            </a:r>
          </a:p>
        </p:txBody>
      </p:sp>
    </p:spTree>
    <p:extLst>
      <p:ext uri="{BB962C8B-B14F-4D97-AF65-F5344CB8AC3E}">
        <p14:creationId xmlns:p14="http://schemas.microsoft.com/office/powerpoint/2010/main" val="3885507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n-US" dirty="0">
                <a:latin typeface="Eras Demi ITC" pitchFamily="34" charset="0"/>
              </a:rPr>
              <a:t>References</a:t>
            </a:r>
          </a:p>
        </p:txBody>
      </p:sp>
      <p:sp>
        <p:nvSpPr>
          <p:cNvPr id="3" name="Content Placeholder 2"/>
          <p:cNvSpPr>
            <a:spLocks noGrp="1"/>
          </p:cNvSpPr>
          <p:nvPr>
            <p:ph idx="1"/>
          </p:nvPr>
        </p:nvSpPr>
        <p:spPr/>
        <p:txBody>
          <a:bodyPr>
            <a:normAutofit fontScale="92500" lnSpcReduction="10000"/>
          </a:bodyPr>
          <a:lstStyle/>
          <a:p>
            <a:pPr lvl="0" algn="just"/>
            <a:r>
              <a:rPr lang="en-US" sz="3200" dirty="0">
                <a:solidFill>
                  <a:srgbClr val="222222"/>
                </a:solidFill>
                <a:latin typeface="Eras Demi ITC" pitchFamily="34" charset="0"/>
              </a:rPr>
              <a:t>Singh, K. (2009). </a:t>
            </a:r>
            <a:r>
              <a:rPr lang="en-US" sz="3200" i="1" dirty="0">
                <a:solidFill>
                  <a:srgbClr val="222222"/>
                </a:solidFill>
                <a:latin typeface="Eras Demi ITC" pitchFamily="34" charset="0"/>
              </a:rPr>
              <a:t>Rural development: principles, policies and management</a:t>
            </a:r>
            <a:r>
              <a:rPr lang="en-US" sz="3200" dirty="0">
                <a:solidFill>
                  <a:srgbClr val="222222"/>
                </a:solidFill>
                <a:latin typeface="Eras Demi ITC" pitchFamily="34" charset="0"/>
              </a:rPr>
              <a:t>. SAGE Publications India.</a:t>
            </a:r>
          </a:p>
          <a:p>
            <a:pPr lvl="0" algn="just"/>
            <a:r>
              <a:rPr lang="en-US" sz="3200" dirty="0" err="1">
                <a:solidFill>
                  <a:srgbClr val="222222"/>
                </a:solidFill>
                <a:latin typeface="Eras Demi ITC" pitchFamily="34" charset="0"/>
              </a:rPr>
              <a:t>Jha</a:t>
            </a:r>
            <a:r>
              <a:rPr lang="en-US" sz="3200" dirty="0">
                <a:solidFill>
                  <a:srgbClr val="222222"/>
                </a:solidFill>
                <a:latin typeface="Eras Demi ITC" pitchFamily="34" charset="0"/>
              </a:rPr>
              <a:t>, U. M., &amp; </a:t>
            </a:r>
            <a:r>
              <a:rPr lang="en-US" sz="3200" dirty="0" err="1">
                <a:solidFill>
                  <a:srgbClr val="222222"/>
                </a:solidFill>
                <a:latin typeface="Eras Demi ITC" pitchFamily="34" charset="0"/>
              </a:rPr>
              <a:t>Jha</a:t>
            </a:r>
            <a:r>
              <a:rPr lang="en-US" sz="3200" dirty="0">
                <a:solidFill>
                  <a:srgbClr val="222222"/>
                </a:solidFill>
                <a:latin typeface="Eras Demi ITC" pitchFamily="34" charset="0"/>
              </a:rPr>
              <a:t>, N. (2008). Economics of rural development. </a:t>
            </a:r>
            <a:r>
              <a:rPr lang="en-US" sz="3200" i="1" dirty="0">
                <a:solidFill>
                  <a:srgbClr val="222222"/>
                </a:solidFill>
                <a:latin typeface="Eras Demi ITC" pitchFamily="34" charset="0"/>
              </a:rPr>
              <a:t>International journal of rural studies (IJRS) </a:t>
            </a:r>
            <a:r>
              <a:rPr lang="en-US" sz="3200" i="1" dirty="0" err="1">
                <a:solidFill>
                  <a:srgbClr val="222222"/>
                </a:solidFill>
                <a:latin typeface="Eras Demi ITC" pitchFamily="34" charset="0"/>
              </a:rPr>
              <a:t>vol</a:t>
            </a:r>
            <a:r>
              <a:rPr lang="en-US" sz="3200" dirty="0">
                <a:solidFill>
                  <a:srgbClr val="222222"/>
                </a:solidFill>
                <a:latin typeface="Eras Demi ITC" pitchFamily="34" charset="0"/>
              </a:rPr>
              <a:t>, </a:t>
            </a:r>
            <a:r>
              <a:rPr lang="en-US" sz="3200" i="1" dirty="0">
                <a:solidFill>
                  <a:srgbClr val="222222"/>
                </a:solidFill>
                <a:latin typeface="Eras Demi ITC" pitchFamily="34" charset="0"/>
              </a:rPr>
              <a:t>15</a:t>
            </a:r>
            <a:r>
              <a:rPr lang="en-US" sz="3200" dirty="0">
                <a:solidFill>
                  <a:srgbClr val="222222"/>
                </a:solidFill>
                <a:latin typeface="Eras Demi ITC" pitchFamily="34" charset="0"/>
              </a:rPr>
              <a:t>. </a:t>
            </a:r>
          </a:p>
          <a:p>
            <a:pPr lvl="0" algn="just"/>
            <a:r>
              <a:rPr lang="en-US" sz="3200" dirty="0">
                <a:solidFill>
                  <a:srgbClr val="222222"/>
                </a:solidFill>
                <a:latin typeface="Eras Demi ITC" pitchFamily="34" charset="0"/>
              </a:rPr>
              <a:t>Chambers, R. (2014). </a:t>
            </a:r>
            <a:r>
              <a:rPr lang="en-US" sz="3200" i="1" dirty="0">
                <a:solidFill>
                  <a:srgbClr val="222222"/>
                </a:solidFill>
                <a:latin typeface="Eras Demi ITC" pitchFamily="34" charset="0"/>
              </a:rPr>
              <a:t>Rural development: Putting the last first</a:t>
            </a:r>
            <a:r>
              <a:rPr lang="en-US" sz="3200" dirty="0">
                <a:solidFill>
                  <a:srgbClr val="222222"/>
                </a:solidFill>
                <a:latin typeface="Eras Demi ITC" pitchFamily="34" charset="0"/>
              </a:rPr>
              <a:t>. </a:t>
            </a:r>
            <a:r>
              <a:rPr lang="en-US" sz="3200" dirty="0" err="1">
                <a:solidFill>
                  <a:srgbClr val="222222"/>
                </a:solidFill>
                <a:latin typeface="Eras Demi ITC" pitchFamily="34" charset="0"/>
              </a:rPr>
              <a:t>Routledge</a:t>
            </a:r>
            <a:r>
              <a:rPr lang="en-US" sz="3200" dirty="0">
                <a:solidFill>
                  <a:srgbClr val="222222"/>
                </a:solidFill>
                <a:latin typeface="Eras Demi ITC" pitchFamily="34" charset="0"/>
              </a:rPr>
              <a:t>.</a:t>
            </a:r>
            <a:endParaRPr lang="en-US" sz="3200" dirty="0">
              <a:latin typeface="Eras Demi ITC" pitchFamily="34" charset="0"/>
            </a:endParaRPr>
          </a:p>
        </p:txBody>
      </p:sp>
    </p:spTree>
    <p:extLst>
      <p:ext uri="{BB962C8B-B14F-4D97-AF65-F5344CB8AC3E}">
        <p14:creationId xmlns:p14="http://schemas.microsoft.com/office/powerpoint/2010/main" val="335473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altLang="en-US" sz="5300" dirty="0">
                <a:latin typeface="Eras Demi ITC" pitchFamily="34" charset="0"/>
              </a:rPr>
              <a:t>Historical background to modernization theory</a:t>
            </a:r>
          </a:p>
        </p:txBody>
      </p:sp>
      <p:sp>
        <p:nvSpPr>
          <p:cNvPr id="4101" name="Rectangle 4"/>
          <p:cNvSpPr>
            <a:spLocks noChangeArrowheads="1"/>
          </p:cNvSpPr>
          <p:nvPr/>
        </p:nvSpPr>
        <p:spPr bwMode="auto">
          <a:xfrm>
            <a:off x="609600" y="2113280"/>
            <a:ext cx="9982200" cy="4260502"/>
          </a:xfrm>
          <a:prstGeom prst="rect">
            <a:avLst/>
          </a:prstGeom>
          <a:noFill/>
          <a:ln w="9525">
            <a:noFill/>
            <a:miter lim="800000"/>
            <a:headEnd/>
            <a:tailEnd/>
          </a:ln>
        </p:spPr>
        <p:txBody>
          <a:bodyPr wrap="square" lIns="104498" tIns="52249" rIns="104498" bIns="52249">
            <a:spAutoFit/>
          </a:bodyPr>
          <a:lstStyle/>
          <a:p>
            <a:pPr marL="391866" indent="-391866" algn="just">
              <a:spcBef>
                <a:spcPct val="0"/>
              </a:spcBef>
            </a:pPr>
            <a:r>
              <a:rPr lang="en-GB" altLang="en-US" sz="3000" dirty="0">
                <a:latin typeface="Eras Demi ITC" pitchFamily="34" charset="0"/>
              </a:rPr>
              <a:t>1 	Post world war two’s deepening poverty in some countries</a:t>
            </a:r>
          </a:p>
          <a:p>
            <a:pPr marL="391866" indent="-391866" algn="just">
              <a:spcBef>
                <a:spcPct val="0"/>
              </a:spcBef>
            </a:pPr>
            <a:r>
              <a:rPr lang="en-GB" altLang="en-US" sz="3000" dirty="0">
                <a:latin typeface="Eras Demi ITC" pitchFamily="34" charset="0"/>
              </a:rPr>
              <a:t>2 	Ideological competition from communism</a:t>
            </a:r>
          </a:p>
          <a:p>
            <a:pPr marL="391866" indent="-391866" algn="just">
              <a:spcBef>
                <a:spcPct val="0"/>
              </a:spcBef>
            </a:pPr>
            <a:r>
              <a:rPr lang="en-GB" altLang="en-US" sz="3000" dirty="0">
                <a:latin typeface="Eras Demi ITC" pitchFamily="34" charset="0"/>
              </a:rPr>
              <a:t>3  Increasing unrest in some countries</a:t>
            </a:r>
          </a:p>
          <a:p>
            <a:pPr marL="514350" indent="-514350" algn="just">
              <a:spcBef>
                <a:spcPct val="0"/>
              </a:spcBef>
              <a:buAutoNum type="arabicPlain" startAt="4"/>
            </a:pPr>
            <a:r>
              <a:rPr lang="en-GB" altLang="en-US" sz="3000" dirty="0">
                <a:latin typeface="Eras Demi ITC" pitchFamily="34" charset="0"/>
              </a:rPr>
              <a:t>The above posed a threat to capitalism, and especially the USA</a:t>
            </a:r>
          </a:p>
          <a:p>
            <a:pPr marL="514350" indent="-514350" algn="just">
              <a:spcBef>
                <a:spcPct val="0"/>
              </a:spcBef>
              <a:buAutoNum type="arabicPlain" startAt="4"/>
            </a:pPr>
            <a:r>
              <a:rPr lang="en-GB" altLang="en-US" sz="3000" dirty="0">
                <a:latin typeface="Eras Demi ITC" pitchFamily="34" charset="0"/>
              </a:rPr>
              <a:t>This led to the development of modernisation theory (mainly by US economists and policy makers)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48640" y="292948"/>
            <a:ext cx="9875520" cy="829733"/>
          </a:xfrm>
        </p:spPr>
        <p:style>
          <a:lnRef idx="1">
            <a:schemeClr val="accent5"/>
          </a:lnRef>
          <a:fillRef idx="2">
            <a:schemeClr val="accent5"/>
          </a:fillRef>
          <a:effectRef idx="1">
            <a:schemeClr val="accent5"/>
          </a:effectRef>
          <a:fontRef idx="minor">
            <a:schemeClr val="dk1"/>
          </a:fontRef>
        </p:style>
        <p:txBody>
          <a:bodyPr>
            <a:normAutofit/>
          </a:bodyPr>
          <a:lstStyle/>
          <a:p>
            <a:pPr eaLnBrk="1" hangingPunct="1"/>
            <a:r>
              <a:rPr lang="en-GB" altLang="en-US" dirty="0">
                <a:latin typeface="Eras Demi ITC" pitchFamily="34" charset="0"/>
              </a:rPr>
              <a:t>Modernisation theorists aimed to:</a:t>
            </a:r>
          </a:p>
        </p:txBody>
      </p:sp>
      <p:sp>
        <p:nvSpPr>
          <p:cNvPr id="6147" name="Rectangle 3"/>
          <p:cNvSpPr>
            <a:spLocks noGrp="1" noChangeArrowheads="1"/>
          </p:cNvSpPr>
          <p:nvPr>
            <p:ph idx="1"/>
          </p:nvPr>
        </p:nvSpPr>
        <p:spPr>
          <a:xfrm>
            <a:off x="821056" y="1507067"/>
            <a:ext cx="8450580" cy="3610187"/>
          </a:xfrm>
        </p:spPr>
        <p:txBody>
          <a:bodyPr>
            <a:noAutofit/>
          </a:bodyPr>
          <a:lstStyle/>
          <a:p>
            <a:pPr marL="696651" indent="-696651" algn="just">
              <a:buFontTx/>
              <a:buAutoNum type="alphaLcParenR"/>
            </a:pPr>
            <a:r>
              <a:rPr lang="en-GB" altLang="en-US" sz="3000" dirty="0">
                <a:latin typeface="Eras Demi ITC" pitchFamily="34" charset="0"/>
              </a:rPr>
              <a:t>explain why poorer countries failed to evolve into modern societies</a:t>
            </a:r>
          </a:p>
          <a:p>
            <a:pPr marL="696651" indent="-696651" algn="just">
              <a:buFontTx/>
              <a:buAutoNum type="alphaLcParenR"/>
            </a:pPr>
            <a:r>
              <a:rPr lang="en-GB" altLang="en-US" sz="3000" dirty="0">
                <a:latin typeface="Eras Demi ITC" pitchFamily="34" charset="0"/>
              </a:rPr>
              <a:t>Reduce the spread of communism by presenting capitalist values as the solution to poverty</a:t>
            </a:r>
          </a:p>
          <a:p>
            <a:pPr marL="696651" indent="-696651" algn="just">
              <a:buNone/>
            </a:pPr>
            <a:endParaRPr lang="en-GB" altLang="en-US" sz="3000" dirty="0">
              <a:latin typeface="Eras Demi ITC" pitchFamily="34" charset="0"/>
            </a:endParaRPr>
          </a:p>
          <a:p>
            <a:pPr marL="696651" indent="-696651" algn="just">
              <a:buNone/>
            </a:pPr>
            <a:r>
              <a:rPr lang="en-GB" altLang="en-US" sz="3000" dirty="0">
                <a:latin typeface="Eras Demi ITC" pitchFamily="34" charset="0"/>
              </a:rPr>
              <a:t>Modernisation theory has become</a:t>
            </a:r>
          </a:p>
          <a:p>
            <a:pPr marL="696651" indent="-696651" algn="just">
              <a:buNone/>
            </a:pPr>
            <a:r>
              <a:rPr lang="en-GB" altLang="en-US" sz="3000" dirty="0">
                <a:latin typeface="Eras Demi ITC" pitchFamily="34" charset="0"/>
              </a:rPr>
              <a:t>increasingly influential, especially since post</a:t>
            </a:r>
          </a:p>
          <a:p>
            <a:pPr marL="696651" indent="-696651" algn="just">
              <a:buNone/>
            </a:pPr>
            <a:r>
              <a:rPr lang="en-GB" altLang="en-US" sz="3000" dirty="0">
                <a:latin typeface="Eras Demi ITC" pitchFamily="34" charset="0"/>
              </a:rPr>
              <a:t>collapse of USSR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dissolve">
                                      <p:cBhvr>
                                        <p:cTn id="12" dur="500"/>
                                        <p:tgtEl>
                                          <p:spTgt spid="6147">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147">
                                            <p:txEl>
                                              <p:pRg st="1" end="1"/>
                                            </p:txEl>
                                          </p:spTgt>
                                        </p:tgtEl>
                                        <p:attrNameLst>
                                          <p:attrName>style.visibility</p:attrName>
                                        </p:attrNameLst>
                                      </p:cBhvr>
                                      <p:to>
                                        <p:strVal val="visible"/>
                                      </p:to>
                                    </p:set>
                                    <p:animEffect transition="in" filter="dissolve">
                                      <p:cBhvr>
                                        <p:cTn id="15" dur="500"/>
                                        <p:tgtEl>
                                          <p:spTgt spid="6147">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6147">
                                            <p:txEl>
                                              <p:pRg st="3" end="3"/>
                                            </p:txEl>
                                          </p:spTgt>
                                        </p:tgtEl>
                                        <p:attrNameLst>
                                          <p:attrName>style.visibility</p:attrName>
                                        </p:attrNameLst>
                                      </p:cBhvr>
                                      <p:to>
                                        <p:strVal val="visible"/>
                                      </p:to>
                                    </p:set>
                                    <p:animEffect transition="in" filter="dissolve">
                                      <p:cBhvr>
                                        <p:cTn id="20" dur="500"/>
                                        <p:tgtEl>
                                          <p:spTgt spid="6147">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dissolve">
                                      <p:cBhvr>
                                        <p:cTn id="23" dur="500"/>
                                        <p:tgtEl>
                                          <p:spTgt spid="6147">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6147">
                                            <p:txEl>
                                              <p:pRg st="5" end="5"/>
                                            </p:txEl>
                                          </p:spTgt>
                                        </p:tgtEl>
                                        <p:attrNameLst>
                                          <p:attrName>style.visibility</p:attrName>
                                        </p:attrNameLst>
                                      </p:cBhvr>
                                      <p:to>
                                        <p:strVal val="visible"/>
                                      </p:to>
                                    </p:set>
                                    <p:animEffect transition="in" filter="dissolve">
                                      <p:cBhvr>
                                        <p:cTn id="26"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r>
              <a:rPr lang="en-US" dirty="0">
                <a:latin typeface="Eras Demi ITC" pitchFamily="34" charset="0"/>
              </a:rPr>
              <a:t>The Key Assumptions of Modernization Theory</a:t>
            </a:r>
          </a:p>
        </p:txBody>
      </p:sp>
      <p:sp>
        <p:nvSpPr>
          <p:cNvPr id="3" name="Content Placeholder 2"/>
          <p:cNvSpPr>
            <a:spLocks noGrp="1"/>
          </p:cNvSpPr>
          <p:nvPr>
            <p:ph idx="1"/>
          </p:nvPr>
        </p:nvSpPr>
        <p:spPr>
          <a:xfrm>
            <a:off x="304800" y="1706880"/>
            <a:ext cx="10439400" cy="5303520"/>
          </a:xfrm>
        </p:spPr>
        <p:txBody>
          <a:bodyPr>
            <a:normAutofit/>
          </a:bodyPr>
          <a:lstStyle/>
          <a:p>
            <a:pPr marL="587799" indent="-587799" algn="just">
              <a:buFont typeface="+mj-lt"/>
              <a:buAutoNum type="arabicParenR"/>
            </a:pPr>
            <a:r>
              <a:rPr lang="en-US" sz="3000" dirty="0">
                <a:latin typeface="Eras Demi ITC" pitchFamily="34" charset="0"/>
              </a:rPr>
              <a:t>Application of Western science and technology in order to increase production is essential for achieving development.</a:t>
            </a:r>
          </a:p>
          <a:p>
            <a:pPr marL="587799" indent="-587799" algn="just">
              <a:buFont typeface="+mj-lt"/>
              <a:buAutoNum type="arabicParenR"/>
            </a:pPr>
            <a:r>
              <a:rPr lang="en-US" sz="3000" dirty="0">
                <a:latin typeface="Eras Demi ITC" pitchFamily="34" charset="0"/>
              </a:rPr>
              <a:t>The process of development can be delineated into a series of stages, and all societies pass through those stages.</a:t>
            </a:r>
          </a:p>
          <a:p>
            <a:pPr marL="587799" indent="-587799" algn="just">
              <a:buFont typeface="+mj-lt"/>
              <a:buAutoNum type="arabicParenR"/>
            </a:pPr>
            <a:r>
              <a:rPr lang="en-US" sz="3000" dirty="0">
                <a:latin typeface="Eras Demi ITC" pitchFamily="34" charset="0"/>
              </a:rPr>
              <a:t> In the process of development, traditional social and political institutions are replaced by modern ones.</a:t>
            </a:r>
          </a:p>
          <a:p>
            <a:pPr marL="587799" indent="-587799" algn="just">
              <a:buFont typeface="+mj-lt"/>
              <a:buAutoNum type="arabicParenR"/>
            </a:pPr>
            <a:r>
              <a:rPr lang="en-US" sz="3000" dirty="0">
                <a:latin typeface="Eras Demi ITC" pitchFamily="34" charset="0"/>
              </a:rPr>
              <a:t>Traditional feudal forms of political power will be replaced by democratic forms of governance.</a:t>
            </a:r>
          </a:p>
          <a:p>
            <a:pPr marL="587799" indent="-587799" algn="just">
              <a:buNone/>
            </a:pPr>
            <a:endParaRPr lang="en-US" sz="3000" dirty="0">
              <a:latin typeface="Eras Demi ITC" pitchFamily="34" charset="0"/>
            </a:endParaRPr>
          </a:p>
        </p:txBody>
      </p:sp>
    </p:spTree>
    <p:extLst>
      <p:ext uri="{BB962C8B-B14F-4D97-AF65-F5344CB8AC3E}">
        <p14:creationId xmlns:p14="http://schemas.microsoft.com/office/powerpoint/2010/main" val="1035533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4"/>
          <p:cNvPicPr>
            <a:picLocks noGrp="1" noChangeAspect="1"/>
          </p:cNvPicPr>
          <p:nvPr>
            <p:ph sz="half" idx="2"/>
          </p:nvPr>
        </p:nvPicPr>
        <p:blipFill>
          <a:blip r:embed="rId2"/>
          <a:srcRect/>
          <a:stretch>
            <a:fillRect/>
          </a:stretch>
        </p:blipFill>
        <p:spPr>
          <a:xfrm>
            <a:off x="215266" y="1122680"/>
            <a:ext cx="10532744" cy="4991947"/>
          </a:xfrm>
        </p:spPr>
      </p:pic>
    </p:spTree>
  </p:cSld>
  <p:clrMapOvr>
    <a:masterClrMapping/>
  </p:clrMapOvr>
  <p:transition>
    <p:check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en-US" altLang="en-US"/>
          </a:p>
        </p:txBody>
      </p:sp>
      <p:sp>
        <p:nvSpPr>
          <p:cNvPr id="11267" name="Text Placeholder 2"/>
          <p:cNvSpPr>
            <a:spLocks noGrp="1"/>
          </p:cNvSpPr>
          <p:nvPr>
            <p:ph type="body" sz="half" idx="1"/>
          </p:nvPr>
        </p:nvSpPr>
        <p:spPr/>
        <p:txBody>
          <a:bodyPr/>
          <a:lstStyle/>
          <a:p>
            <a:pPr eaLnBrk="1" hangingPunct="1"/>
            <a:endParaRPr lang="en-US" altLang="en-US"/>
          </a:p>
        </p:txBody>
      </p:sp>
      <p:sp>
        <p:nvSpPr>
          <p:cNvPr id="11268" name="Content Placeholder 3"/>
          <p:cNvSpPr>
            <a:spLocks noGrp="1"/>
          </p:cNvSpPr>
          <p:nvPr>
            <p:ph sz="half" idx="2"/>
          </p:nvPr>
        </p:nvSpPr>
        <p:spPr/>
        <p:txBody>
          <a:bodyPr/>
          <a:lstStyle/>
          <a:p>
            <a:pPr eaLnBrk="1" hangingPunct="1"/>
            <a:endParaRPr lang="en-US" altLang="en-US"/>
          </a:p>
        </p:txBody>
      </p:sp>
      <p:pic>
        <p:nvPicPr>
          <p:cNvPr id="11269" name="Picture 2" descr="http://i0.wp.com/www.eurasiareview.com/wp-content/uploads/2013/06/Stages-of-economic-development1.jpg"/>
          <p:cNvPicPr>
            <a:picLocks noChangeAspect="1" noChangeArrowheads="1"/>
          </p:cNvPicPr>
          <p:nvPr/>
        </p:nvPicPr>
        <p:blipFill>
          <a:blip r:embed="rId2"/>
          <a:srcRect/>
          <a:stretch>
            <a:fillRect/>
          </a:stretch>
        </p:blipFill>
        <p:spPr bwMode="auto">
          <a:xfrm>
            <a:off x="300991" y="277707"/>
            <a:ext cx="10542270" cy="6727614"/>
          </a:xfrm>
          <a:prstGeom prst="rect">
            <a:avLst/>
          </a:prstGeom>
          <a:noFill/>
          <a:ln w="9525">
            <a:noFill/>
            <a:miter lim="800000"/>
            <a:headEnd/>
            <a:tailEnd/>
          </a:ln>
        </p:spPr>
      </p:pic>
    </p:spTree>
  </p:cSld>
  <p:clrMapOvr>
    <a:masterClrMapping/>
  </p:clrMapOvr>
  <p:transition>
    <p:check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0" y="325120"/>
            <a:ext cx="10970896" cy="127508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GB" altLang="en-US" sz="4600" dirty="0" err="1">
                <a:latin typeface="Eras Demi ITC" pitchFamily="34" charset="0"/>
              </a:rPr>
              <a:t>Rostow’s</a:t>
            </a:r>
            <a:r>
              <a:rPr lang="en-GB" altLang="en-US" sz="4600" dirty="0">
                <a:latin typeface="Eras Demi ITC" pitchFamily="34" charset="0"/>
              </a:rPr>
              <a:t> evolutionary ladder of development (economic factors)</a:t>
            </a:r>
            <a:endParaRPr lang="en-US" altLang="en-US" sz="4600" dirty="0">
              <a:latin typeface="Eras Demi ITC" pitchFamily="34" charset="0"/>
            </a:endParaRPr>
          </a:p>
        </p:txBody>
      </p:sp>
      <p:pic>
        <p:nvPicPr>
          <p:cNvPr id="20484" name="Picture 4" descr="rostow"/>
          <p:cNvPicPr>
            <a:picLocks noGrp="1" noChangeAspect="1" noChangeArrowheads="1"/>
          </p:cNvPicPr>
          <p:nvPr>
            <p:ph idx="1"/>
          </p:nvPr>
        </p:nvPicPr>
        <p:blipFill>
          <a:blip r:embed="rId2">
            <a:grayscl/>
          </a:blip>
          <a:srcRect/>
          <a:stretch>
            <a:fillRect/>
          </a:stretch>
        </p:blipFill>
        <p:spPr>
          <a:xfrm>
            <a:off x="2468881" y="2357120"/>
            <a:ext cx="5215890" cy="4958080"/>
          </a:xfrm>
          <a:noFill/>
        </p:spPr>
      </p:pic>
      <p:sp>
        <p:nvSpPr>
          <p:cNvPr id="8194" name="Footer Placeholder 4"/>
          <p:cNvSpPr>
            <a:spLocks noGrp="1"/>
          </p:cNvSpPr>
          <p:nvPr>
            <p:ph type="ftr" sz="quarter" idx="11"/>
          </p:nvPr>
        </p:nvSpPr>
        <p:spPr>
          <a:noFill/>
        </p:spPr>
        <p:txBody>
          <a:bodyPr/>
          <a:lstStyle/>
          <a:p>
            <a:r>
              <a:rPr lang="en-US" altLang="en-US"/>
              <a:t> Farhan Ahmad faiz</a:t>
            </a:r>
          </a:p>
        </p:txBody>
      </p:sp>
      <p:sp>
        <p:nvSpPr>
          <p:cNvPr id="8195" name="Slide Number Placeholder 5"/>
          <p:cNvSpPr>
            <a:spLocks noGrp="1"/>
          </p:cNvSpPr>
          <p:nvPr>
            <p:ph type="sldNum" sz="quarter" idx="12"/>
          </p:nvPr>
        </p:nvSpPr>
        <p:spPr>
          <a:noFill/>
        </p:spPr>
        <p:txBody>
          <a:bodyPr/>
          <a:lstStyle/>
          <a:p>
            <a:fld id="{5DE1F029-A272-4D5E-B0E6-5B2297BE38EB}" type="slidenum">
              <a:rPr lang="en-US" altLang="en-US" smtClean="0"/>
              <a:pPr/>
              <a:t>9</a:t>
            </a:fld>
            <a:endParaRPr lang="en-US" altLang="en-US"/>
          </a:p>
        </p:txBody>
      </p:sp>
      <p:sp>
        <p:nvSpPr>
          <p:cNvPr id="8198" name="Rectangle 5"/>
          <p:cNvSpPr>
            <a:spLocks noChangeArrowheads="1"/>
          </p:cNvSpPr>
          <p:nvPr/>
        </p:nvSpPr>
        <p:spPr bwMode="auto">
          <a:xfrm flipV="1">
            <a:off x="7863840" y="6456681"/>
            <a:ext cx="2377440" cy="428684"/>
          </a:xfrm>
          <a:prstGeom prst="rect">
            <a:avLst/>
          </a:prstGeom>
          <a:noFill/>
          <a:ln w="9525">
            <a:noFill/>
            <a:miter lim="800000"/>
            <a:headEnd/>
            <a:tailEnd/>
          </a:ln>
        </p:spPr>
        <p:txBody>
          <a:bodyPr lIns="104498" tIns="52249" rIns="104498" bIns="52249">
            <a:spAutoFit/>
          </a:bodyPr>
          <a:lstStyle/>
          <a:p>
            <a:pPr algn="l">
              <a:lnSpc>
                <a:spcPct val="100000"/>
              </a:lnSpc>
              <a:spcBef>
                <a:spcPct val="0"/>
              </a:spcBef>
              <a:buClrTx/>
              <a:buFontTx/>
              <a:buNone/>
            </a:pPr>
            <a:endParaRPr lang="en-US" altLang="en-US" dirty="0"/>
          </a:p>
        </p:txBody>
      </p:sp>
      <p:sp>
        <p:nvSpPr>
          <p:cNvPr id="8199" name="Rectangle 6"/>
          <p:cNvSpPr>
            <a:spLocks noChangeArrowheads="1"/>
          </p:cNvSpPr>
          <p:nvPr/>
        </p:nvSpPr>
        <p:spPr bwMode="auto">
          <a:xfrm rot="10791486" flipV="1">
            <a:off x="6309360" y="6047020"/>
            <a:ext cx="4166236" cy="1075015"/>
          </a:xfrm>
          <a:prstGeom prst="rect">
            <a:avLst/>
          </a:prstGeom>
          <a:noFill/>
          <a:ln w="9525">
            <a:noFill/>
            <a:miter lim="800000"/>
            <a:headEnd/>
            <a:tailEnd/>
          </a:ln>
        </p:spPr>
        <p:txBody>
          <a:bodyPr lIns="104498" tIns="52249" rIns="104498" bIns="52249">
            <a:spAutoFit/>
          </a:bodyPr>
          <a:lstStyle/>
          <a:p>
            <a:pPr algn="l">
              <a:lnSpc>
                <a:spcPct val="100000"/>
              </a:lnSpc>
              <a:spcBef>
                <a:spcPct val="0"/>
              </a:spcBef>
              <a:buClrTx/>
              <a:buFontTx/>
              <a:buNone/>
            </a:pPr>
            <a:r>
              <a:rPr lang="en-GB" altLang="en-US" dirty="0"/>
              <a:t>1 Traditional society: poverty,  primary production and traditional values</a:t>
            </a:r>
            <a:endParaRPr lang="en-US" altLang="en-US" dirty="0"/>
          </a:p>
        </p:txBody>
      </p:sp>
      <p:sp>
        <p:nvSpPr>
          <p:cNvPr id="8200" name="Rectangle 7"/>
          <p:cNvSpPr>
            <a:spLocks noChangeArrowheads="1"/>
          </p:cNvSpPr>
          <p:nvPr/>
        </p:nvSpPr>
        <p:spPr bwMode="auto">
          <a:xfrm rot="10921428" flipV="1">
            <a:off x="-59056" y="5391700"/>
            <a:ext cx="4248151" cy="1075015"/>
          </a:xfrm>
          <a:prstGeom prst="rect">
            <a:avLst/>
          </a:prstGeom>
          <a:noFill/>
          <a:ln w="9525">
            <a:noFill/>
            <a:miter lim="800000"/>
            <a:headEnd/>
            <a:tailEnd/>
          </a:ln>
        </p:spPr>
        <p:txBody>
          <a:bodyPr lIns="104498" tIns="52249" rIns="104498" bIns="52249">
            <a:spAutoFit/>
          </a:bodyPr>
          <a:lstStyle/>
          <a:p>
            <a:pPr algn="l" eaLnBrk="1" hangingPunct="1">
              <a:lnSpc>
                <a:spcPct val="100000"/>
              </a:lnSpc>
              <a:spcBef>
                <a:spcPct val="50000"/>
              </a:spcBef>
              <a:buClrTx/>
              <a:buFontTx/>
              <a:buNone/>
            </a:pPr>
            <a:r>
              <a:rPr lang="en-GB" altLang="en-US" dirty="0"/>
              <a:t>2 Pre-conditions for take-off: the West assists development through aid and industrial investment</a:t>
            </a:r>
          </a:p>
        </p:txBody>
      </p:sp>
      <p:sp>
        <p:nvSpPr>
          <p:cNvPr id="8201" name="Rectangle 8"/>
          <p:cNvSpPr>
            <a:spLocks noChangeArrowheads="1"/>
          </p:cNvSpPr>
          <p:nvPr/>
        </p:nvSpPr>
        <p:spPr bwMode="auto">
          <a:xfrm rot="10800000" flipV="1">
            <a:off x="7038976" y="4741460"/>
            <a:ext cx="3569970" cy="1075015"/>
          </a:xfrm>
          <a:prstGeom prst="rect">
            <a:avLst/>
          </a:prstGeom>
          <a:noFill/>
          <a:ln w="9525">
            <a:noFill/>
            <a:miter lim="800000"/>
            <a:headEnd/>
            <a:tailEnd/>
          </a:ln>
        </p:spPr>
        <p:txBody>
          <a:bodyPr lIns="104498" tIns="52249" rIns="104498" bIns="52249">
            <a:spAutoFit/>
          </a:bodyPr>
          <a:lstStyle/>
          <a:p>
            <a:pPr algn="l">
              <a:lnSpc>
                <a:spcPct val="100000"/>
              </a:lnSpc>
              <a:spcBef>
                <a:spcPct val="0"/>
              </a:spcBef>
              <a:buClrTx/>
              <a:buFontTx/>
              <a:buNone/>
            </a:pPr>
            <a:r>
              <a:rPr lang="en-GB" altLang="en-US" dirty="0"/>
              <a:t>3 Take-off: high economic growth and investment in infrastructure begins</a:t>
            </a:r>
            <a:endParaRPr lang="en-US" altLang="en-US" dirty="0"/>
          </a:p>
        </p:txBody>
      </p:sp>
      <p:sp>
        <p:nvSpPr>
          <p:cNvPr id="8202" name="Rectangle 9"/>
          <p:cNvSpPr>
            <a:spLocks noChangeArrowheads="1"/>
          </p:cNvSpPr>
          <p:nvPr/>
        </p:nvSpPr>
        <p:spPr bwMode="auto">
          <a:xfrm>
            <a:off x="0" y="3901440"/>
            <a:ext cx="4427220" cy="1075015"/>
          </a:xfrm>
          <a:prstGeom prst="rect">
            <a:avLst/>
          </a:prstGeom>
          <a:noFill/>
          <a:ln w="9525">
            <a:noFill/>
            <a:miter lim="800000"/>
            <a:headEnd/>
            <a:tailEnd/>
          </a:ln>
        </p:spPr>
        <p:txBody>
          <a:bodyPr lIns="104498" tIns="52249" rIns="104498" bIns="52249">
            <a:spAutoFit/>
          </a:bodyPr>
          <a:lstStyle/>
          <a:p>
            <a:pPr algn="l" eaLnBrk="1" hangingPunct="1">
              <a:lnSpc>
                <a:spcPct val="100000"/>
              </a:lnSpc>
              <a:spcBef>
                <a:spcPct val="50000"/>
              </a:spcBef>
              <a:buClrTx/>
              <a:buFontTx/>
              <a:buNone/>
            </a:pPr>
            <a:r>
              <a:rPr lang="en-GB" altLang="en-US" dirty="0"/>
              <a:t>4 The drive to maturity: economic and cultural factors lead to increasing prosperity for all </a:t>
            </a:r>
          </a:p>
        </p:txBody>
      </p:sp>
      <p:sp>
        <p:nvSpPr>
          <p:cNvPr id="8203" name="Rectangle 10"/>
          <p:cNvSpPr>
            <a:spLocks noChangeArrowheads="1"/>
          </p:cNvSpPr>
          <p:nvPr/>
        </p:nvSpPr>
        <p:spPr bwMode="auto">
          <a:xfrm>
            <a:off x="1280161" y="3007360"/>
            <a:ext cx="3432810" cy="751849"/>
          </a:xfrm>
          <a:prstGeom prst="rect">
            <a:avLst/>
          </a:prstGeom>
          <a:noFill/>
          <a:ln w="9525">
            <a:noFill/>
            <a:miter lim="800000"/>
            <a:headEnd/>
            <a:tailEnd/>
          </a:ln>
        </p:spPr>
        <p:txBody>
          <a:bodyPr lIns="104498" tIns="52249" rIns="104498" bIns="52249">
            <a:spAutoFit/>
          </a:bodyPr>
          <a:lstStyle/>
          <a:p>
            <a:pPr algn="l">
              <a:lnSpc>
                <a:spcPct val="100000"/>
              </a:lnSpc>
              <a:spcBef>
                <a:spcPct val="0"/>
              </a:spcBef>
              <a:buClrTx/>
              <a:buFontTx/>
              <a:buNone/>
            </a:pPr>
            <a:r>
              <a:rPr lang="en-GB" altLang="en-US" dirty="0"/>
              <a:t>5 The age of high Mass consumption</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dissolve">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277</TotalTime>
  <Words>2482</Words>
  <Application>Microsoft Office PowerPoint</Application>
  <PresentationFormat>Custom</PresentationFormat>
  <Paragraphs>215</Paragraphs>
  <Slides>38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Eras Demi ITC</vt:lpstr>
      <vt:lpstr>Trebuchet MS</vt:lpstr>
      <vt:lpstr>Wingdings 2</vt:lpstr>
      <vt:lpstr>Wingdings 3</vt:lpstr>
      <vt:lpstr>Facet</vt:lpstr>
      <vt:lpstr>Paradigms of Rural Development</vt:lpstr>
      <vt:lpstr>Why Do we need to study these theories? </vt:lpstr>
      <vt:lpstr>The Modernization Theory </vt:lpstr>
      <vt:lpstr>Historical background to modernization theory</vt:lpstr>
      <vt:lpstr>Modernisation theorists aimed to:</vt:lpstr>
      <vt:lpstr>The Key Assumptions of Modernization Theory</vt:lpstr>
      <vt:lpstr>PowerPoint Presentation</vt:lpstr>
      <vt:lpstr>PowerPoint Presentation</vt:lpstr>
      <vt:lpstr>Rostow’s evolutionary ladder of development (economic factors)</vt:lpstr>
      <vt:lpstr>Stage One: Traditional Society   “A traditional society is one whose structure is developed within limited production functions.</vt:lpstr>
      <vt:lpstr>Stage Two: Preconditions for Take Off </vt:lpstr>
      <vt:lpstr>Stage Three: Take-off</vt:lpstr>
      <vt:lpstr>Stage Four: Drive to maturity </vt:lpstr>
      <vt:lpstr>PowerPoint Presentation</vt:lpstr>
      <vt:lpstr>Modernization Theory</vt:lpstr>
      <vt:lpstr>Modernization Theory (cont.)</vt:lpstr>
      <vt:lpstr>Modernization Theory (cont.)</vt:lpstr>
      <vt:lpstr>Modernization Theory (cont.)</vt:lpstr>
      <vt:lpstr>Some characteristics of modernization</vt:lpstr>
      <vt:lpstr>Modernization, Industrialization, Development</vt:lpstr>
      <vt:lpstr>Modernisation theory – role of the  West in developing countries</vt:lpstr>
      <vt:lpstr>Modernisation theory – the West and the developing countries (continued)</vt:lpstr>
      <vt:lpstr>Criticism of modernisation theory</vt:lpstr>
      <vt:lpstr>PowerPoint Presentation</vt:lpstr>
      <vt:lpstr>The Dependency Theory</vt:lpstr>
      <vt:lpstr>The Key Assumptions of Dependency Theory</vt:lpstr>
      <vt:lpstr>The Key Assumptions of Dependency Theory</vt:lpstr>
      <vt:lpstr>Dependency Theory</vt:lpstr>
      <vt:lpstr>It has gained popularity because</vt:lpstr>
      <vt:lpstr>PowerPoint Presentation</vt:lpstr>
      <vt:lpstr>Leibenstein’s Critical Minimum Effort Thesis</vt:lpstr>
      <vt:lpstr>Lewis’ Model of Economic Development</vt:lpstr>
      <vt:lpstr>Lewis’ Model of Economic Development</vt:lpstr>
      <vt:lpstr>Lewis’ Model of Economic Development</vt:lpstr>
      <vt:lpstr>Lewis’ Model of Economic Development</vt:lpstr>
      <vt:lpstr>The Gandhian Model of Rural Development: Key Arguments</vt:lpstr>
      <vt:lpstr>The Gandhian Model of Rural Development: Key Arguments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Paradigms of Rural Development</dc:title>
  <dc:creator>diu</dc:creator>
  <cp:lastModifiedBy>USER</cp:lastModifiedBy>
  <cp:revision>28</cp:revision>
  <dcterms:created xsi:type="dcterms:W3CDTF">2019-01-15T07:44:55Z</dcterms:created>
  <dcterms:modified xsi:type="dcterms:W3CDTF">2023-11-10T15:22:09Z</dcterms:modified>
</cp:coreProperties>
</file>