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79" r:id="rId4"/>
    <p:sldId id="271" r:id="rId5"/>
    <p:sldId id="278" r:id="rId6"/>
    <p:sldId id="280" r:id="rId7"/>
    <p:sldId id="281" r:id="rId8"/>
    <p:sldId id="282" r:id="rId9"/>
    <p:sldId id="283" r:id="rId10"/>
    <p:sldId id="284" r:id="rId11"/>
    <p:sldId id="285" r:id="rId12"/>
    <p:sldId id="286"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6F003D-EAFD-4202-AEB9-89ED8A9B8984}" v="251" dt="2024-01-16T09:41:41.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8" autoAdjust="0"/>
    <p:restoredTop sz="95032" autoAdjust="0"/>
  </p:normalViewPr>
  <p:slideViewPr>
    <p:cSldViewPr snapToGrid="0">
      <p:cViewPr varScale="1">
        <p:scale>
          <a:sx n="87" d="100"/>
          <a:sy n="87" d="100"/>
        </p:scale>
        <p:origin x="70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76795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42286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1914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09635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0453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3629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4586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43000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53836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4509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1/20/2024</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7876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1/20/2024</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2464962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15:clr>
            <a:srgbClr val="F26B43"/>
          </p15:clr>
        </p15:guide>
        <p15:guide id="2" pos="480">
          <p15:clr>
            <a:srgbClr val="F26B43"/>
          </p15:clr>
        </p15:guide>
        <p15:guide id="3" pos="960">
          <p15:clr>
            <a:srgbClr val="F26B43"/>
          </p15:clr>
        </p15:guide>
        <p15:guide id="4" pos="1440">
          <p15:clr>
            <a:srgbClr val="F26B43"/>
          </p15:clr>
        </p15:guide>
        <p15:guide id="5" pos="1920">
          <p15:clr>
            <a:srgbClr val="F26B43"/>
          </p15:clr>
        </p15:guide>
        <p15:guide id="6" pos="2400">
          <p15:clr>
            <a:srgbClr val="F26B43"/>
          </p15:clr>
        </p15:guide>
        <p15:guide id="7" pos="2880">
          <p15:clr>
            <a:srgbClr val="F26B43"/>
          </p15:clr>
        </p15:guide>
        <p15:guide id="8" pos="3360">
          <p15:clr>
            <a:srgbClr val="F26B43"/>
          </p15:clr>
        </p15:guide>
        <p15:guide id="9" pos="3840">
          <p15:clr>
            <a:srgbClr val="F26B43"/>
          </p15:clr>
        </p15:guide>
        <p15:guide id="10" pos="4320">
          <p15:clr>
            <a:srgbClr val="F26B43"/>
          </p15:clr>
        </p15:guide>
        <p15:guide id="11" pos="4800">
          <p15:clr>
            <a:srgbClr val="F26B43"/>
          </p15:clr>
        </p15:guide>
        <p15:guide id="12" pos="5280">
          <p15:clr>
            <a:srgbClr val="F26B43"/>
          </p15:clr>
        </p15:guide>
        <p15:guide id="13" pos="5760">
          <p15:clr>
            <a:srgbClr val="F26B43"/>
          </p15:clr>
        </p15:guide>
        <p15:guide id="14" pos="6240">
          <p15:clr>
            <a:srgbClr val="F26B43"/>
          </p15:clr>
        </p15:guide>
        <p15:guide id="15" pos="6720">
          <p15:clr>
            <a:srgbClr val="F26B43"/>
          </p15:clr>
        </p15:guide>
        <p15:guide id="16" pos="7200">
          <p15:clr>
            <a:srgbClr val="F26B43"/>
          </p15:clr>
        </p15:guide>
        <p15:guide id="17" pos="7680">
          <p15:clr>
            <a:srgbClr val="F26B43"/>
          </p15:clr>
        </p15:guide>
        <p15:guide id="18" orient="horz">
          <p15:clr>
            <a:srgbClr val="F26B43"/>
          </p15:clr>
        </p15:guide>
        <p15:guide id="19" orient="horz" pos="480">
          <p15:clr>
            <a:srgbClr val="F26B43"/>
          </p15:clr>
        </p15:guide>
        <p15:guide id="20" orient="horz" pos="960">
          <p15:clr>
            <a:srgbClr val="F26B43"/>
          </p15:clr>
        </p15:guide>
        <p15:guide id="21" orient="horz" pos="1440">
          <p15:clr>
            <a:srgbClr val="F26B43"/>
          </p15:clr>
        </p15:guide>
        <p15:guide id="22" orient="horz" pos="1920">
          <p15:clr>
            <a:srgbClr val="F26B43"/>
          </p15:clr>
        </p15:guide>
        <p15:guide id="23" orient="horz" pos="2400">
          <p15:clr>
            <a:srgbClr val="F26B43"/>
          </p15:clr>
        </p15:guide>
        <p15:guide id="24" orient="horz" pos="2880">
          <p15:clr>
            <a:srgbClr val="F26B43"/>
          </p15:clr>
        </p15:guide>
        <p15:guide id="25" orient="horz" pos="3360">
          <p15:clr>
            <a:srgbClr val="F26B43"/>
          </p15:clr>
        </p15:guide>
        <p15:guide id="26" orient="horz" pos="3840">
          <p15:clr>
            <a:srgbClr val="F26B43"/>
          </p15:clr>
        </p15:guide>
        <p15:guide id="27" orient="horz" pos="432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p:cNvSpPr>
            <a:spLocks noGrp="1"/>
          </p:cNvSpPr>
          <p:nvPr>
            <p:ph type="ctrTitle"/>
          </p:nvPr>
        </p:nvSpPr>
        <p:spPr>
          <a:xfrm>
            <a:off x="6858000" y="753765"/>
            <a:ext cx="4572000" cy="3056235"/>
          </a:xfrm>
        </p:spPr>
        <p:txBody>
          <a:bodyPr>
            <a:normAutofit/>
          </a:bodyPr>
          <a:lstStyle/>
          <a:p>
            <a:pPr algn="l"/>
            <a:r>
              <a:rPr lang="en-US" sz="4400" dirty="0"/>
              <a:t>Reading Techniques </a:t>
            </a:r>
          </a:p>
        </p:txBody>
      </p:sp>
      <p:pic>
        <p:nvPicPr>
          <p:cNvPr id="3" name="Picture 2">
            <a:extLst>
              <a:ext uri="{FF2B5EF4-FFF2-40B4-BE49-F238E27FC236}">
                <a16:creationId xmlns:a16="http://schemas.microsoft.com/office/drawing/2014/main" id="{FE20699D-DF4C-3BA6-E32F-C824201C66F3}"/>
              </a:ext>
            </a:extLst>
          </p:cNvPr>
          <p:cNvPicPr>
            <a:picLocks noChangeAspect="1"/>
          </p:cNvPicPr>
          <p:nvPr/>
        </p:nvPicPr>
        <p:blipFill rotWithShape="1">
          <a:blip r:embed="rId2"/>
          <a:srcRect l="13996" r="24319" b="-7"/>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11" name="Freeform: Shape 10">
            <a:extLst>
              <a:ext uri="{FF2B5EF4-FFF2-40B4-BE49-F238E27FC236}">
                <a16:creationId xmlns:a16="http://schemas.microsoft.com/office/drawing/2014/main" id="{B47A9921-6509-49C2-BEBF-924F280660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2091290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FA9D-0E0C-086E-3F77-FD0A32DD27DD}"/>
              </a:ext>
            </a:extLst>
          </p:cNvPr>
          <p:cNvSpPr>
            <a:spLocks noGrp="1"/>
          </p:cNvSpPr>
          <p:nvPr>
            <p:ph type="title"/>
          </p:nvPr>
        </p:nvSpPr>
        <p:spPr/>
        <p:txBody>
          <a:bodyPr/>
          <a:lstStyle/>
          <a:p>
            <a:r>
              <a:rPr lang="en-US" dirty="0">
                <a:ea typeface="+mj-lt"/>
                <a:cs typeface="+mj-lt"/>
              </a:rPr>
              <a:t>Let’s practice Scanning using the question below.</a:t>
            </a:r>
            <a:endParaRPr lang="en-US" dirty="0"/>
          </a:p>
        </p:txBody>
      </p:sp>
      <p:sp>
        <p:nvSpPr>
          <p:cNvPr id="3" name="Content Placeholder 2">
            <a:extLst>
              <a:ext uri="{FF2B5EF4-FFF2-40B4-BE49-F238E27FC236}">
                <a16:creationId xmlns:a16="http://schemas.microsoft.com/office/drawing/2014/main" id="{C9E14BC1-F809-CA99-C58B-8D46F3FDA36A}"/>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Ø"/>
            </a:pPr>
            <a:r>
              <a:rPr lang="en-US" u="sng" dirty="0">
                <a:ea typeface="+mn-lt"/>
                <a:cs typeface="+mn-lt"/>
              </a:rPr>
              <a:t>How many European countries</a:t>
            </a:r>
            <a:r>
              <a:rPr lang="en-US" dirty="0">
                <a:ea typeface="+mn-lt"/>
                <a:cs typeface="+mn-lt"/>
              </a:rPr>
              <a:t> are in first report? </a:t>
            </a:r>
            <a:endParaRPr lang="en-US">
              <a:solidFill>
                <a:srgbClr val="FFFFFF">
                  <a:alpha val="70000"/>
                </a:srgbClr>
              </a:solidFill>
            </a:endParaRPr>
          </a:p>
          <a:p>
            <a:pPr>
              <a:buFont typeface="Wingdings" panose="020B0604020202020204" pitchFamily="34" charset="0"/>
              <a:buChar char="Ø"/>
            </a:pPr>
            <a:r>
              <a:rPr lang="en-US">
                <a:ea typeface="+mn-lt"/>
                <a:cs typeface="+mn-lt"/>
              </a:rPr>
              <a:t>Remember to </a:t>
            </a:r>
            <a:r>
              <a:rPr lang="en-US" dirty="0">
                <a:ea typeface="+mn-lt"/>
                <a:cs typeface="+mn-lt"/>
              </a:rPr>
              <a:t>underline your key words. </a:t>
            </a:r>
            <a:endParaRPr lang="en-US">
              <a:solidFill>
                <a:srgbClr val="FFFFFF">
                  <a:alpha val="70000"/>
                </a:srgbClr>
              </a:solidFill>
            </a:endParaRPr>
          </a:p>
          <a:p>
            <a:pPr>
              <a:buFont typeface="Wingdings" panose="020B0604020202020204" pitchFamily="34" charset="0"/>
              <a:buChar char="Ø"/>
            </a:pPr>
            <a:r>
              <a:rPr lang="en-US" dirty="0">
                <a:ea typeface="+mn-lt"/>
                <a:cs typeface="+mn-lt"/>
              </a:rPr>
              <a:t>What is your key word? </a:t>
            </a:r>
            <a:endParaRPr lang="en-US" dirty="0">
              <a:solidFill>
                <a:srgbClr val="FFFFFF">
                  <a:alpha val="70000"/>
                </a:srgbClr>
              </a:solidFill>
              <a:ea typeface="+mn-lt"/>
              <a:cs typeface="+mn-lt"/>
            </a:endParaRPr>
          </a:p>
          <a:p>
            <a:pPr marL="0" indent="0">
              <a:buNone/>
            </a:pPr>
            <a:r>
              <a:rPr lang="en-US" dirty="0">
                <a:solidFill>
                  <a:srgbClr val="FF0000">
                    <a:alpha val="70000"/>
                  </a:srgbClr>
                </a:solidFill>
              </a:rPr>
              <a:t>Number</a:t>
            </a:r>
          </a:p>
        </p:txBody>
      </p:sp>
    </p:spTree>
    <p:extLst>
      <p:ext uri="{BB962C8B-B14F-4D97-AF65-F5344CB8AC3E}">
        <p14:creationId xmlns:p14="http://schemas.microsoft.com/office/powerpoint/2010/main" val="1232174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D334-F499-B165-CA29-B0B802A753D5}"/>
              </a:ext>
            </a:extLst>
          </p:cNvPr>
          <p:cNvSpPr>
            <a:spLocks noGrp="1"/>
          </p:cNvSpPr>
          <p:nvPr>
            <p:ph type="title"/>
          </p:nvPr>
        </p:nvSpPr>
        <p:spPr>
          <a:xfrm>
            <a:off x="762000" y="177800"/>
            <a:ext cx="10668000" cy="609600"/>
          </a:xfrm>
        </p:spPr>
        <p:txBody>
          <a:bodyPr>
            <a:normAutofit fontScale="90000"/>
          </a:bodyPr>
          <a:lstStyle/>
          <a:p>
            <a:r>
              <a:rPr lang="en-US"/>
              <a:t>Now let’s scan for the info we selected.</a:t>
            </a:r>
          </a:p>
        </p:txBody>
      </p:sp>
      <p:sp>
        <p:nvSpPr>
          <p:cNvPr id="3" name="Content Placeholder 2">
            <a:extLst>
              <a:ext uri="{FF2B5EF4-FFF2-40B4-BE49-F238E27FC236}">
                <a16:creationId xmlns:a16="http://schemas.microsoft.com/office/drawing/2014/main" id="{7262B4F4-4595-3C04-9CA6-E98D72D60962}"/>
              </a:ext>
            </a:extLst>
          </p:cNvPr>
          <p:cNvSpPr>
            <a:spLocks noGrp="1"/>
          </p:cNvSpPr>
          <p:nvPr>
            <p:ph idx="1"/>
          </p:nvPr>
        </p:nvSpPr>
        <p:spPr>
          <a:xfrm>
            <a:off x="762000" y="889000"/>
            <a:ext cx="10668000" cy="5215083"/>
          </a:xfrm>
        </p:spPr>
        <p:txBody>
          <a:bodyPr vert="horz" lIns="91440" tIns="45720" rIns="91440" bIns="45720" rtlCol="0" anchor="t">
            <a:normAutofit fontScale="85000" lnSpcReduction="20000"/>
          </a:bodyPr>
          <a:lstStyle/>
          <a:p>
            <a:pPr algn="just"/>
            <a:r>
              <a:rPr lang="en-US" dirty="0"/>
              <a:t>In recent years, evidence has been collected which suggests that the proportion of British children and teenagers who are unhappy is higher than in many other developed countries around the world. For example, a recently published report set out to measure ‘ wellbeing’ among young people in nineteen European countries, found that the United Kingdom came bottom. The report was based on statistics and surveys in which young people answered questions on a wide range of subject. The United Kingdom is a relatively unequal country with a relatively high proportion of young people living in households. With less than half the national average income. This seems to have a negative effect on how they feel about themselves. </a:t>
            </a:r>
          </a:p>
          <a:p>
            <a:pPr algn="just"/>
            <a:r>
              <a:rPr lang="en-US" dirty="0">
                <a:solidFill>
                  <a:srgbClr val="FF0000">
                    <a:alpha val="70000"/>
                  </a:srgbClr>
                </a:solidFill>
              </a:rPr>
              <a:t>How many European countries are in the first report?</a:t>
            </a:r>
          </a:p>
        </p:txBody>
      </p:sp>
    </p:spTree>
    <p:extLst>
      <p:ext uri="{BB962C8B-B14F-4D97-AF65-F5344CB8AC3E}">
        <p14:creationId xmlns:p14="http://schemas.microsoft.com/office/powerpoint/2010/main" val="3037015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05F4D-BF6A-C2A1-5F4C-D00D922873AB}"/>
              </a:ext>
            </a:extLst>
          </p:cNvPr>
          <p:cNvSpPr>
            <a:spLocks noGrp="1"/>
          </p:cNvSpPr>
          <p:nvPr>
            <p:ph type="title"/>
          </p:nvPr>
        </p:nvSpPr>
        <p:spPr>
          <a:xfrm>
            <a:off x="762000" y="393700"/>
            <a:ext cx="10668000" cy="1016000"/>
          </a:xfrm>
        </p:spPr>
        <p:txBody>
          <a:bodyPr/>
          <a:lstStyle/>
          <a:p>
            <a:r>
              <a:rPr lang="en-US" sz="2400" b="0" i="0" u="none" strike="noStrike" baseline="0">
                <a:solidFill>
                  <a:srgbClr val="FFFFFF"/>
                </a:solidFill>
                <a:latin typeface="Avenir Next LT Pro"/>
                <a:ea typeface="Avenir Next LT Pro"/>
                <a:cs typeface="Avenir Next LT Pro"/>
              </a:rPr>
              <a:t>In-depth Reading: Understanding details and nuances</a:t>
            </a:r>
            <a:endParaRPr lang="en-US"/>
          </a:p>
        </p:txBody>
      </p:sp>
      <p:sp>
        <p:nvSpPr>
          <p:cNvPr id="3" name="Content Placeholder 2">
            <a:extLst>
              <a:ext uri="{FF2B5EF4-FFF2-40B4-BE49-F238E27FC236}">
                <a16:creationId xmlns:a16="http://schemas.microsoft.com/office/drawing/2014/main" id="{2BBF2B36-EDF7-0FFE-8E0F-FB800BDA4DB9}"/>
              </a:ext>
            </a:extLst>
          </p:cNvPr>
          <p:cNvSpPr>
            <a:spLocks noGrp="1"/>
          </p:cNvSpPr>
          <p:nvPr>
            <p:ph idx="1"/>
          </p:nvPr>
        </p:nvSpPr>
        <p:spPr>
          <a:xfrm>
            <a:off x="762000" y="1257300"/>
            <a:ext cx="10668000" cy="4846783"/>
          </a:xfrm>
        </p:spPr>
        <p:txBody>
          <a:bodyPr vert="horz" lIns="91440" tIns="45720" rIns="91440" bIns="45720" rtlCol="0" anchor="t">
            <a:normAutofit/>
          </a:bodyPr>
          <a:lstStyle/>
          <a:p>
            <a:r>
              <a:rPr lang="en-US" dirty="0">
                <a:ea typeface="+mn-lt"/>
                <a:cs typeface="+mn-lt"/>
              </a:rPr>
              <a:t>Calls attention to grammatical forms, discourse markers, and other surface structure details to understand literal meaning, implications, rhetorical relationships</a:t>
            </a:r>
            <a:endParaRPr lang="en-US" dirty="0"/>
          </a:p>
        </p:txBody>
      </p:sp>
    </p:spTree>
    <p:extLst>
      <p:ext uri="{BB962C8B-B14F-4D97-AF65-F5344CB8AC3E}">
        <p14:creationId xmlns:p14="http://schemas.microsoft.com/office/powerpoint/2010/main" val="197197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02E67-23FD-5CF0-9D24-897E85D79DCF}"/>
              </a:ext>
            </a:extLst>
          </p:cNvPr>
          <p:cNvSpPr>
            <a:spLocks noGrp="1"/>
          </p:cNvSpPr>
          <p:nvPr>
            <p:ph type="title"/>
          </p:nvPr>
        </p:nvSpPr>
        <p:spPr>
          <a:xfrm>
            <a:off x="762000" y="127322"/>
            <a:ext cx="10668000" cy="626595"/>
          </a:xfrm>
        </p:spPr>
        <p:txBody>
          <a:bodyPr>
            <a:normAutofit fontScale="90000"/>
          </a:bodyPr>
          <a:lstStyle/>
          <a:p>
            <a:r>
              <a:rPr lang="en-US" dirty="0"/>
              <a:t>True/False/ Not Given</a:t>
            </a:r>
          </a:p>
        </p:txBody>
      </p:sp>
      <p:sp>
        <p:nvSpPr>
          <p:cNvPr id="3" name="Content Placeholder 2">
            <a:extLst>
              <a:ext uri="{FF2B5EF4-FFF2-40B4-BE49-F238E27FC236}">
                <a16:creationId xmlns:a16="http://schemas.microsoft.com/office/drawing/2014/main" id="{AFA067CA-BF98-71A1-E013-BBBA2AD40377}"/>
              </a:ext>
            </a:extLst>
          </p:cNvPr>
          <p:cNvSpPr>
            <a:spLocks noGrp="1"/>
          </p:cNvSpPr>
          <p:nvPr>
            <p:ph idx="1"/>
          </p:nvPr>
        </p:nvSpPr>
        <p:spPr>
          <a:xfrm>
            <a:off x="762000" y="925976"/>
            <a:ext cx="10668000" cy="5178108"/>
          </a:xfrm>
        </p:spPr>
        <p:txBody>
          <a:bodyPr>
            <a:normAutofit fontScale="55000" lnSpcReduction="20000"/>
          </a:bodyPr>
          <a:lstStyle/>
          <a:p>
            <a:r>
              <a:rPr lang="en-US" sz="2900" dirty="0"/>
              <a:t>Spend time analyzing the statement in the question before you try to find the answer</a:t>
            </a:r>
          </a:p>
          <a:p>
            <a:r>
              <a:rPr lang="en-US" sz="2900" dirty="0"/>
              <a:t> Many words will be paraphrased so watch out for that (for example, work = employment / changing = altering)</a:t>
            </a:r>
          </a:p>
          <a:p>
            <a:r>
              <a:rPr lang="en-US" sz="2900" dirty="0"/>
              <a:t>Don't match just keywords, you are aiming to match meaning. Some of the keywords might be the same in the passage but it doesn't mean the answer is true or yes.</a:t>
            </a:r>
          </a:p>
          <a:p>
            <a:r>
              <a:rPr lang="en-US" sz="2900" dirty="0"/>
              <a:t>The meaning of false or no is that the statement contradicts the claims or information in the passage. This means the statement gives one meaning but the passage gives another meaning – therefore the statement is FALSE. </a:t>
            </a:r>
          </a:p>
          <a:p>
            <a:r>
              <a:rPr lang="en-US" sz="2900" dirty="0"/>
              <a:t> Not Given means that the whole meaning of the statement is not in the passage. Some keywords might be found but not the full meaning of the statement.</a:t>
            </a:r>
          </a:p>
          <a:p>
            <a:r>
              <a:rPr lang="en-US" sz="2900" dirty="0"/>
              <a:t>You can write T instead of True on your answer sheet but make sure your handwriting is clear.</a:t>
            </a:r>
          </a:p>
          <a:p>
            <a:r>
              <a:rPr lang="en-US" sz="2900" dirty="0"/>
              <a:t>The answers follow the order of information in the passage for these questions. Other types of reading questions might not have answers that come in order.</a:t>
            </a:r>
          </a:p>
          <a:p>
            <a:r>
              <a:rPr lang="en-US" sz="2900" dirty="0"/>
              <a:t>Learn common challenges or problems that you have in reading. Make a list of paraphrases you have struggled with.</a:t>
            </a:r>
          </a:p>
          <a:p>
            <a:endParaRPr lang="en-US" dirty="0"/>
          </a:p>
        </p:txBody>
      </p:sp>
    </p:spTree>
    <p:extLst>
      <p:ext uri="{BB962C8B-B14F-4D97-AF65-F5344CB8AC3E}">
        <p14:creationId xmlns:p14="http://schemas.microsoft.com/office/powerpoint/2010/main" val="396897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2" name="Title"/>
          <p:cNvSpPr>
            <a:spLocks noGrp="1"/>
          </p:cNvSpPr>
          <p:nvPr>
            <p:ph type="ctrTitle"/>
          </p:nvPr>
        </p:nvSpPr>
        <p:spPr>
          <a:xfrm>
            <a:off x="698500" y="292100"/>
            <a:ext cx="10731500" cy="800100"/>
          </a:xfrm>
        </p:spPr>
        <p:txBody>
          <a:bodyPr>
            <a:normAutofit/>
          </a:bodyPr>
          <a:lstStyle/>
          <a:p>
            <a:r>
              <a:rPr lang="en-US" sz="3200" dirty="0"/>
              <a:t>Active Reading Strategies</a:t>
            </a:r>
          </a:p>
        </p:txBody>
      </p:sp>
      <p:sp>
        <p:nvSpPr>
          <p:cNvPr id="5" name="Content Placeholder 4">
            <a:extLst>
              <a:ext uri="{FF2B5EF4-FFF2-40B4-BE49-F238E27FC236}">
                <a16:creationId xmlns:a16="http://schemas.microsoft.com/office/drawing/2014/main" id="{F317FF76-3360-87D0-3DFE-4F819893AB70}"/>
              </a:ext>
            </a:extLst>
          </p:cNvPr>
          <p:cNvSpPr>
            <a:spLocks noGrp="1"/>
          </p:cNvSpPr>
          <p:nvPr>
            <p:ph idx="1"/>
          </p:nvPr>
        </p:nvSpPr>
        <p:spPr>
          <a:xfrm>
            <a:off x="762000" y="1130300"/>
            <a:ext cx="10668000" cy="4961083"/>
          </a:xfrm>
        </p:spPr>
        <p:txBody>
          <a:bodyPr vert="horz" lIns="91440" tIns="45720" rIns="91440" bIns="45720" rtlCol="0" anchor="t">
            <a:normAutofit/>
          </a:bodyPr>
          <a:lstStyle/>
          <a:p>
            <a:r>
              <a:rPr lang="en-US" dirty="0">
                <a:ea typeface="+mn-lt"/>
                <a:cs typeface="+mn-lt"/>
              </a:rPr>
              <a:t>Never read without a purpose </a:t>
            </a:r>
            <a:endParaRPr lang="en-US">
              <a:ea typeface="+mn-lt"/>
              <a:cs typeface="+mn-lt"/>
            </a:endParaRPr>
          </a:p>
          <a:p>
            <a:r>
              <a:rPr lang="en-US" dirty="0">
                <a:ea typeface="+mn-lt"/>
                <a:cs typeface="+mn-lt"/>
              </a:rPr>
              <a:t>Not every main idea is at the beginning or end of a paragraph</a:t>
            </a:r>
            <a:endParaRPr lang="en-US" dirty="0">
              <a:solidFill>
                <a:srgbClr val="FFFFFF">
                  <a:alpha val="70000"/>
                </a:srgbClr>
              </a:solidFill>
              <a:ea typeface="+mn-lt"/>
              <a:cs typeface="+mn-lt"/>
            </a:endParaRPr>
          </a:p>
          <a:p>
            <a:r>
              <a:rPr lang="en-US" dirty="0">
                <a:ea typeface="+mn-lt"/>
                <a:cs typeface="+mn-lt"/>
              </a:rPr>
              <a:t> Use the heading, subheading, introduction and conclusion to understand the gist of the topic. </a:t>
            </a:r>
          </a:p>
          <a:p>
            <a:r>
              <a:rPr lang="en-US" dirty="0">
                <a:ea typeface="+mn-lt"/>
                <a:cs typeface="+mn-lt"/>
              </a:rPr>
              <a:t>DO NOT read all of the passage as soon as you see it. </a:t>
            </a:r>
            <a:endParaRPr lang="en-US">
              <a:ea typeface="+mn-lt"/>
              <a:cs typeface="+mn-lt"/>
            </a:endParaRPr>
          </a:p>
          <a:p>
            <a:r>
              <a:rPr lang="en-US" dirty="0">
                <a:ea typeface="+mn-lt"/>
                <a:cs typeface="+mn-lt"/>
              </a:rPr>
              <a:t>Go directly to the questions</a:t>
            </a:r>
            <a:endParaRPr lang="en-US">
              <a:solidFill>
                <a:srgbClr val="FFFFFF">
                  <a:alpha val="70000"/>
                </a:srgbClr>
              </a:solidFill>
            </a:endParaRPr>
          </a:p>
        </p:txBody>
      </p:sp>
    </p:spTree>
    <p:extLst>
      <p:ext uri="{BB962C8B-B14F-4D97-AF65-F5344CB8AC3E}">
        <p14:creationId xmlns:p14="http://schemas.microsoft.com/office/powerpoint/2010/main" val="2903219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C8CB2-D8FD-CC76-76FF-A9B43949C755}"/>
              </a:ext>
            </a:extLst>
          </p:cNvPr>
          <p:cNvSpPr>
            <a:spLocks noGrp="1"/>
          </p:cNvSpPr>
          <p:nvPr>
            <p:ph type="title"/>
          </p:nvPr>
        </p:nvSpPr>
        <p:spPr/>
        <p:txBody>
          <a:bodyPr/>
          <a:lstStyle/>
          <a:p>
            <a:r>
              <a:rPr lang="en-US" sz="3200" dirty="0"/>
              <a:t>Active Reading Strategies</a:t>
            </a:r>
            <a:endParaRPr lang="en-US" dirty="0"/>
          </a:p>
        </p:txBody>
      </p:sp>
      <p:sp>
        <p:nvSpPr>
          <p:cNvPr id="3" name="Content Placeholder 2">
            <a:extLst>
              <a:ext uri="{FF2B5EF4-FFF2-40B4-BE49-F238E27FC236}">
                <a16:creationId xmlns:a16="http://schemas.microsoft.com/office/drawing/2014/main" id="{997B108A-BB10-2A12-EAC4-D22B38CE4591}"/>
              </a:ext>
            </a:extLst>
          </p:cNvPr>
          <p:cNvSpPr>
            <a:spLocks noGrp="1"/>
          </p:cNvSpPr>
          <p:nvPr>
            <p:ph idx="1"/>
          </p:nvPr>
        </p:nvSpPr>
        <p:spPr/>
        <p:txBody>
          <a:bodyPr vert="horz" lIns="91440" tIns="45720" rIns="91440" bIns="45720" rtlCol="0" anchor="t">
            <a:normAutofit/>
          </a:bodyPr>
          <a:lstStyle/>
          <a:p>
            <a:r>
              <a:rPr lang="en-US" dirty="0">
                <a:ea typeface="+mn-lt"/>
                <a:cs typeface="+mn-lt"/>
              </a:rPr>
              <a:t>Identify the type of question (to remember the tactic needed) and pay attention to the instructions. </a:t>
            </a:r>
          </a:p>
          <a:p>
            <a:r>
              <a:rPr lang="en-US" dirty="0">
                <a:ea typeface="+mn-lt"/>
                <a:cs typeface="+mn-lt"/>
              </a:rPr>
              <a:t>Start underlining key words, think of possible synonyms for them. </a:t>
            </a:r>
          </a:p>
          <a:p>
            <a:r>
              <a:rPr lang="en-US" dirty="0">
                <a:ea typeface="+mn-lt"/>
                <a:cs typeface="+mn-lt"/>
              </a:rPr>
              <a:t>Unknown words can sometimes be guessed from context, form or can be skipped in order to save on time</a:t>
            </a:r>
            <a:endParaRPr lang="en-US">
              <a:solidFill>
                <a:srgbClr val="FFFFFF">
                  <a:alpha val="70000"/>
                </a:srgbClr>
              </a:solidFill>
            </a:endParaRPr>
          </a:p>
        </p:txBody>
      </p:sp>
    </p:spTree>
    <p:extLst>
      <p:ext uri="{BB962C8B-B14F-4D97-AF65-F5344CB8AC3E}">
        <p14:creationId xmlns:p14="http://schemas.microsoft.com/office/powerpoint/2010/main" val="108559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DF42A79-F758-C197-799F-186006B09813}"/>
              </a:ext>
            </a:extLst>
          </p:cNvPr>
          <p:cNvPicPr>
            <a:picLocks noChangeAspect="1"/>
          </p:cNvPicPr>
          <p:nvPr/>
        </p:nvPicPr>
        <p:blipFill rotWithShape="1">
          <a:blip r:embed="rId2"/>
          <a:srcRect l="20754" r="30446" b="6255"/>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12" name="Freeform: Shape 11">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Content Placeholder"/>
          <p:cNvSpPr>
            <a:spLocks noGrp="1"/>
          </p:cNvSpPr>
          <p:nvPr>
            <p:ph idx="1"/>
          </p:nvPr>
        </p:nvSpPr>
        <p:spPr>
          <a:xfrm>
            <a:off x="6096000" y="2286000"/>
            <a:ext cx="5334000" cy="3810001"/>
          </a:xfrm>
        </p:spPr>
        <p:txBody>
          <a:bodyPr>
            <a:normAutofit/>
          </a:bodyPr>
          <a:lstStyle/>
          <a:p>
            <a:pPr lvl="0"/>
            <a:r>
              <a:rPr lang="en-US" sz="2400"/>
              <a:t>Skimming: Quickly identifying the main ideas</a:t>
            </a:r>
          </a:p>
          <a:p>
            <a:pPr lvl="0"/>
            <a:r>
              <a:rPr lang="en-US" sz="2400"/>
              <a:t>Scanning: Searching for specific information</a:t>
            </a:r>
          </a:p>
          <a:p>
            <a:pPr lvl="0"/>
            <a:r>
              <a:rPr lang="en-US" sz="2400"/>
              <a:t>In-depth Reading: Understanding details and nuances</a:t>
            </a:r>
          </a:p>
        </p:txBody>
      </p:sp>
      <p:sp>
        <p:nvSpPr>
          <p:cNvPr id="2" name="Title"/>
          <p:cNvSpPr>
            <a:spLocks noGrp="1"/>
          </p:cNvSpPr>
          <p:nvPr>
            <p:ph type="ctrTitle"/>
          </p:nvPr>
        </p:nvSpPr>
        <p:spPr>
          <a:xfrm>
            <a:off x="6096000" y="762000"/>
            <a:ext cx="5334000" cy="1524000"/>
          </a:xfrm>
        </p:spPr>
        <p:txBody>
          <a:bodyPr>
            <a:normAutofit/>
          </a:bodyPr>
          <a:lstStyle/>
          <a:p>
            <a:r>
              <a:rPr lang="en-US" sz="3200" dirty="0"/>
              <a:t>Types of Reading Skills</a:t>
            </a:r>
          </a:p>
        </p:txBody>
      </p:sp>
    </p:spTree>
    <p:extLst>
      <p:ext uri="{BB962C8B-B14F-4D97-AF65-F5344CB8AC3E}">
        <p14:creationId xmlns:p14="http://schemas.microsoft.com/office/powerpoint/2010/main" val="289838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96FC-0245-FED1-BCF1-D1CEE0D43574}"/>
              </a:ext>
            </a:extLst>
          </p:cNvPr>
          <p:cNvSpPr>
            <a:spLocks noGrp="1"/>
          </p:cNvSpPr>
          <p:nvPr>
            <p:ph type="title"/>
          </p:nvPr>
        </p:nvSpPr>
        <p:spPr>
          <a:xfrm>
            <a:off x="762000" y="762000"/>
            <a:ext cx="10668000" cy="1955800"/>
          </a:xfrm>
        </p:spPr>
        <p:txBody>
          <a:bodyPr/>
          <a:lstStyle/>
          <a:p>
            <a:r>
              <a:rPr lang="en-US" dirty="0"/>
              <a:t>S</a:t>
            </a:r>
            <a:r>
              <a:rPr lang="en-US" sz="4000" dirty="0"/>
              <a:t>kimming: </a:t>
            </a:r>
            <a:r>
              <a:rPr lang="en-US" sz="4000" dirty="0">
                <a:ea typeface="+mj-lt"/>
                <a:cs typeface="+mj-lt"/>
              </a:rPr>
              <a:t>To read quickly to get the general idea of a passage”</a:t>
            </a:r>
            <a:r>
              <a:rPr lang="en-US" dirty="0">
                <a:ea typeface="+mj-lt"/>
                <a:cs typeface="+mj-lt"/>
              </a:rPr>
              <a:t> </a:t>
            </a:r>
          </a:p>
        </p:txBody>
      </p:sp>
      <p:sp>
        <p:nvSpPr>
          <p:cNvPr id="3" name="Content Placeholder 2">
            <a:extLst>
              <a:ext uri="{FF2B5EF4-FFF2-40B4-BE49-F238E27FC236}">
                <a16:creationId xmlns:a16="http://schemas.microsoft.com/office/drawing/2014/main" id="{797D0734-FF6C-2787-A9CC-8D3776AC8632}"/>
              </a:ext>
            </a:extLst>
          </p:cNvPr>
          <p:cNvSpPr>
            <a:spLocks noGrp="1"/>
          </p:cNvSpPr>
          <p:nvPr>
            <p:ph idx="1"/>
          </p:nvPr>
        </p:nvSpPr>
        <p:spPr>
          <a:xfrm>
            <a:off x="762000" y="2273300"/>
            <a:ext cx="10668000" cy="4338783"/>
          </a:xfrm>
        </p:spPr>
        <p:txBody>
          <a:bodyPr vert="horz" lIns="91440" tIns="45720" rIns="91440" bIns="45720" rtlCol="0" anchor="t">
            <a:normAutofit/>
          </a:bodyPr>
          <a:lstStyle/>
          <a:p>
            <a:pPr marL="457200" indent="-457200">
              <a:buFont typeface="Wingdings" panose="020B0604020202020204" pitchFamily="34" charset="0"/>
              <a:buChar char="v"/>
            </a:pPr>
            <a:r>
              <a:rPr lang="en-US" dirty="0">
                <a:solidFill>
                  <a:srgbClr val="FFFFFF">
                    <a:alpha val="70000"/>
                  </a:srgbClr>
                </a:solidFill>
                <a:ea typeface="+mn-lt"/>
                <a:cs typeface="+mn-lt"/>
              </a:rPr>
              <a:t>Read the title. </a:t>
            </a:r>
            <a:endParaRPr lang="en-US">
              <a:solidFill>
                <a:srgbClr val="FFFFFF">
                  <a:alpha val="70000"/>
                </a:srgbClr>
              </a:solidFill>
              <a:ea typeface="+mn-lt"/>
              <a:cs typeface="+mn-lt"/>
            </a:endParaRPr>
          </a:p>
          <a:p>
            <a:pPr marL="457200" indent="-457200">
              <a:buFont typeface="Wingdings" panose="020B0604020202020204" pitchFamily="34" charset="0"/>
              <a:buChar char="v"/>
            </a:pPr>
            <a:r>
              <a:rPr lang="en-US" dirty="0">
                <a:solidFill>
                  <a:srgbClr val="FFFFFF">
                    <a:alpha val="70000"/>
                  </a:srgbClr>
                </a:solidFill>
                <a:ea typeface="+mn-lt"/>
                <a:cs typeface="+mn-lt"/>
              </a:rPr>
              <a:t>Read the subtitle or introduction. </a:t>
            </a:r>
          </a:p>
          <a:p>
            <a:pPr marL="457200" indent="-457200">
              <a:buFont typeface="Wingdings" panose="020B0604020202020204" pitchFamily="34" charset="0"/>
              <a:buChar char="v"/>
            </a:pPr>
            <a:r>
              <a:rPr lang="en-US" dirty="0">
                <a:solidFill>
                  <a:srgbClr val="FFFFFF">
                    <a:alpha val="70000"/>
                  </a:srgbClr>
                </a:solidFill>
                <a:ea typeface="+mn-lt"/>
                <a:cs typeface="+mn-lt"/>
              </a:rPr>
              <a:t>Read the first sentences of each paragraph. </a:t>
            </a:r>
          </a:p>
          <a:p>
            <a:pPr marL="457200" indent="-457200">
              <a:buFont typeface="Wingdings" panose="020B0604020202020204" pitchFamily="34" charset="0"/>
              <a:buChar char="v"/>
            </a:pPr>
            <a:r>
              <a:rPr lang="en-US" dirty="0">
                <a:solidFill>
                  <a:srgbClr val="FFFFFF">
                    <a:alpha val="70000"/>
                  </a:srgbClr>
                </a:solidFill>
                <a:ea typeface="+mn-lt"/>
                <a:cs typeface="+mn-lt"/>
              </a:rPr>
              <a:t>Notice any picture, charts, or graphics. Read the summary or last paragraph if there is one </a:t>
            </a:r>
            <a:endParaRPr lang="en-US">
              <a:solidFill>
                <a:srgbClr val="FFFFFF">
                  <a:alpha val="70000"/>
                </a:srgbClr>
              </a:solidFill>
            </a:endParaRPr>
          </a:p>
          <a:p>
            <a:pPr marL="457200" indent="-457200">
              <a:buFont typeface="Wingdings" panose="020B0604020202020204" pitchFamily="34" charset="0"/>
              <a:buChar char="v"/>
            </a:pPr>
            <a:r>
              <a:rPr lang="en-US" dirty="0">
                <a:solidFill>
                  <a:srgbClr val="FFFFFF">
                    <a:alpha val="70000"/>
                  </a:srgbClr>
                </a:solidFill>
                <a:ea typeface="+mn-lt"/>
                <a:cs typeface="+mn-lt"/>
              </a:rPr>
              <a:t>Read a few examples until you understand the concepts they are meant to illustrate. </a:t>
            </a:r>
            <a:endParaRPr lang="en-US" dirty="0">
              <a:solidFill>
                <a:srgbClr val="FFFFFF">
                  <a:alpha val="70000"/>
                </a:srgbClr>
              </a:solidFill>
            </a:endParaRPr>
          </a:p>
          <a:p>
            <a:pPr marL="0" indent="0">
              <a:buNone/>
            </a:pPr>
            <a:endParaRPr lang="en-US" dirty="0">
              <a:solidFill>
                <a:srgbClr val="FFFFFF">
                  <a:alpha val="70000"/>
                </a:srgbClr>
              </a:solidFill>
            </a:endParaRPr>
          </a:p>
        </p:txBody>
      </p:sp>
    </p:spTree>
    <p:extLst>
      <p:ext uri="{BB962C8B-B14F-4D97-AF65-F5344CB8AC3E}">
        <p14:creationId xmlns:p14="http://schemas.microsoft.com/office/powerpoint/2010/main" val="232765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E79D2-42A8-C5B7-EA7C-D28934ECD43E}"/>
              </a:ext>
            </a:extLst>
          </p:cNvPr>
          <p:cNvSpPr>
            <a:spLocks noGrp="1"/>
          </p:cNvSpPr>
          <p:nvPr>
            <p:ph type="title"/>
          </p:nvPr>
        </p:nvSpPr>
        <p:spPr>
          <a:xfrm>
            <a:off x="762000" y="101600"/>
            <a:ext cx="10668000" cy="889000"/>
          </a:xfrm>
        </p:spPr>
        <p:txBody>
          <a:bodyPr>
            <a:normAutofit/>
          </a:bodyPr>
          <a:lstStyle/>
          <a:p>
            <a:r>
              <a:rPr lang="en-US" sz="2400" dirty="0">
                <a:ea typeface="+mj-lt"/>
                <a:cs typeface="+mj-lt"/>
              </a:rPr>
              <a:t>Let’s practice skimming using the questions below:</a:t>
            </a:r>
            <a:endParaRPr lang="en-US" sz="2400" dirty="0"/>
          </a:p>
        </p:txBody>
      </p:sp>
      <p:sp>
        <p:nvSpPr>
          <p:cNvPr id="3" name="Content Placeholder 2">
            <a:extLst>
              <a:ext uri="{FF2B5EF4-FFF2-40B4-BE49-F238E27FC236}">
                <a16:creationId xmlns:a16="http://schemas.microsoft.com/office/drawing/2014/main" id="{E2C1EBB2-C1EA-7D52-417C-9A5EC2F13A8A}"/>
              </a:ext>
            </a:extLst>
          </p:cNvPr>
          <p:cNvSpPr>
            <a:spLocks noGrp="1"/>
          </p:cNvSpPr>
          <p:nvPr>
            <p:ph idx="1"/>
          </p:nvPr>
        </p:nvSpPr>
        <p:spPr>
          <a:xfrm>
            <a:off x="762000" y="990600"/>
            <a:ext cx="10668000" cy="5113483"/>
          </a:xfrm>
        </p:spPr>
        <p:txBody>
          <a:bodyPr vert="horz" lIns="91440" tIns="45720" rIns="91440" bIns="45720" rtlCol="0" anchor="t">
            <a:normAutofit/>
          </a:bodyPr>
          <a:lstStyle/>
          <a:p>
            <a:pPr marL="0" indent="0">
              <a:buNone/>
            </a:pPr>
            <a:r>
              <a:rPr lang="en-US" sz="2400" dirty="0">
                <a:ea typeface="+mn-lt"/>
                <a:cs typeface="+mn-lt"/>
              </a:rPr>
              <a:t>Choose a heading that best matches the upcoming paragraph. Remember to underline your keywords. </a:t>
            </a:r>
            <a:endParaRPr lang="en-US" sz="2400" dirty="0">
              <a:solidFill>
                <a:srgbClr val="FFFFFF">
                  <a:alpha val="70000"/>
                </a:srgbClr>
              </a:solidFill>
              <a:ea typeface="+mn-lt"/>
              <a:cs typeface="+mn-lt"/>
            </a:endParaRPr>
          </a:p>
          <a:p>
            <a:pPr marL="0" indent="0">
              <a:buNone/>
            </a:pPr>
            <a:endParaRPr lang="en-US" sz="2400" dirty="0">
              <a:solidFill>
                <a:srgbClr val="FFFFFF">
                  <a:alpha val="70000"/>
                </a:srgbClr>
              </a:solidFill>
            </a:endParaRPr>
          </a:p>
          <a:p>
            <a:pPr marL="514350" indent="-514350">
              <a:buAutoNum type="alphaLcPeriod"/>
            </a:pPr>
            <a:r>
              <a:rPr lang="en-US" sz="2400" u="sng" dirty="0">
                <a:ea typeface="+mn-lt"/>
                <a:cs typeface="+mn-lt"/>
              </a:rPr>
              <a:t>Parents</a:t>
            </a:r>
            <a:r>
              <a:rPr lang="en-US" sz="2400" dirty="0">
                <a:ea typeface="+mn-lt"/>
                <a:cs typeface="+mn-lt"/>
              </a:rPr>
              <a:t> are to </a:t>
            </a:r>
            <a:r>
              <a:rPr lang="en-US" sz="2400" u="sng" dirty="0">
                <a:ea typeface="+mn-lt"/>
                <a:cs typeface="+mn-lt"/>
              </a:rPr>
              <a:t>blame </a:t>
            </a:r>
            <a:r>
              <a:rPr lang="en-US" sz="2400" dirty="0">
                <a:ea typeface="+mn-lt"/>
                <a:cs typeface="+mn-lt"/>
              </a:rPr>
              <a:t>for the state of children today. </a:t>
            </a:r>
            <a:endParaRPr lang="en-US" sz="2400" dirty="0">
              <a:solidFill>
                <a:srgbClr val="FFFFFF">
                  <a:alpha val="70000"/>
                </a:srgbClr>
              </a:solidFill>
              <a:ea typeface="+mn-lt"/>
              <a:cs typeface="+mn-lt"/>
            </a:endParaRPr>
          </a:p>
          <a:p>
            <a:pPr>
              <a:buAutoNum type="alphaLcPeriod"/>
            </a:pPr>
            <a:r>
              <a:rPr lang="en-US" sz="2400" dirty="0">
                <a:ea typeface="+mn-lt"/>
                <a:cs typeface="+mn-lt"/>
              </a:rPr>
              <a:t> A report with many c</a:t>
            </a:r>
            <a:r>
              <a:rPr lang="en-US" sz="2400" u="sng" dirty="0">
                <a:ea typeface="+mn-lt"/>
                <a:cs typeface="+mn-lt"/>
              </a:rPr>
              <a:t>onclusions and worries </a:t>
            </a:r>
            <a:r>
              <a:rPr lang="en-US" sz="2400" dirty="0">
                <a:ea typeface="+mn-lt"/>
                <a:cs typeface="+mn-lt"/>
              </a:rPr>
              <a:t>about the United Kingdom. </a:t>
            </a:r>
            <a:endParaRPr lang="en-US" sz="2400" dirty="0">
              <a:solidFill>
                <a:srgbClr val="FFFFFF">
                  <a:alpha val="70000"/>
                </a:srgbClr>
              </a:solidFill>
              <a:ea typeface="+mn-lt"/>
              <a:cs typeface="+mn-lt"/>
            </a:endParaRPr>
          </a:p>
          <a:p>
            <a:pPr>
              <a:buAutoNum type="alphaLcPeriod"/>
            </a:pPr>
            <a:r>
              <a:rPr lang="en-US" sz="2400" dirty="0">
                <a:ea typeface="+mn-lt"/>
                <a:cs typeface="+mn-lt"/>
              </a:rPr>
              <a:t> Growing up an  u</a:t>
            </a:r>
            <a:r>
              <a:rPr lang="en-US" sz="2400" u="sng" dirty="0">
                <a:ea typeface="+mn-lt"/>
                <a:cs typeface="+mn-lt"/>
              </a:rPr>
              <a:t>nhappy generation </a:t>
            </a:r>
            <a:endParaRPr lang="en-US" sz="2400" u="sng" dirty="0">
              <a:solidFill>
                <a:srgbClr val="FFFFFF">
                  <a:alpha val="70000"/>
                </a:srgbClr>
              </a:solidFill>
              <a:ea typeface="+mn-lt"/>
              <a:cs typeface="+mn-lt"/>
            </a:endParaRPr>
          </a:p>
          <a:p>
            <a:pPr>
              <a:buAutoNum type="alphaLcPeriod"/>
            </a:pPr>
            <a:r>
              <a:rPr lang="en-US" sz="2400" dirty="0">
                <a:ea typeface="+mn-lt"/>
                <a:cs typeface="+mn-lt"/>
              </a:rPr>
              <a:t> There are so </a:t>
            </a:r>
            <a:r>
              <a:rPr lang="en-US" sz="2400" u="sng" dirty="0">
                <a:ea typeface="+mn-lt"/>
                <a:cs typeface="+mn-lt"/>
              </a:rPr>
              <a:t>many social problems young people face</a:t>
            </a:r>
            <a:r>
              <a:rPr lang="en-US" sz="2400" dirty="0">
                <a:ea typeface="+mn-lt"/>
                <a:cs typeface="+mn-lt"/>
              </a:rPr>
              <a:t> today.</a:t>
            </a:r>
            <a:endParaRPr lang="en-US" sz="2400" dirty="0">
              <a:solidFill>
                <a:srgbClr val="FFFFFF">
                  <a:alpha val="70000"/>
                </a:srgbClr>
              </a:solidFill>
              <a:ea typeface="+mn-lt"/>
              <a:cs typeface="+mn-lt"/>
            </a:endParaRPr>
          </a:p>
          <a:p>
            <a:pPr marL="0" indent="0">
              <a:buNone/>
            </a:pPr>
            <a:r>
              <a:rPr lang="en-US" dirty="0">
                <a:solidFill>
                  <a:srgbClr val="FF0000">
                    <a:alpha val="70000"/>
                  </a:srgbClr>
                </a:solidFill>
                <a:ea typeface="+mn-lt"/>
                <a:cs typeface="+mn-lt"/>
              </a:rPr>
              <a:t> Let’s skim the first and last sentences from the passage. </a:t>
            </a:r>
            <a:endParaRPr lang="en-US" dirty="0">
              <a:solidFill>
                <a:srgbClr val="FF0000">
                  <a:alpha val="70000"/>
                </a:srgbClr>
              </a:solidFill>
            </a:endParaRPr>
          </a:p>
        </p:txBody>
      </p:sp>
    </p:spTree>
    <p:extLst>
      <p:ext uri="{BB962C8B-B14F-4D97-AF65-F5344CB8AC3E}">
        <p14:creationId xmlns:p14="http://schemas.microsoft.com/office/powerpoint/2010/main" val="183590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21061-D130-ED4D-860C-F625792BCF57}"/>
              </a:ext>
            </a:extLst>
          </p:cNvPr>
          <p:cNvSpPr>
            <a:spLocks noGrp="1"/>
          </p:cNvSpPr>
          <p:nvPr>
            <p:ph idx="1"/>
          </p:nvPr>
        </p:nvSpPr>
        <p:spPr>
          <a:xfrm>
            <a:off x="762000" y="533400"/>
            <a:ext cx="10668000" cy="5570683"/>
          </a:xfrm>
        </p:spPr>
        <p:txBody>
          <a:bodyPr vert="horz" lIns="91440" tIns="45720" rIns="91440" bIns="45720" rtlCol="0" anchor="t">
            <a:normAutofit fontScale="62500" lnSpcReduction="20000"/>
          </a:bodyPr>
          <a:lstStyle/>
          <a:p>
            <a:r>
              <a:rPr lang="en-US" dirty="0">
                <a:ea typeface="+mn-lt"/>
                <a:cs typeface="+mn-lt"/>
              </a:rPr>
              <a:t>Let’s skim the first and last sentences from the passage. </a:t>
            </a:r>
            <a:endParaRPr lang="en-US">
              <a:ea typeface="+mn-lt"/>
              <a:cs typeface="+mn-lt"/>
            </a:endParaRPr>
          </a:p>
          <a:p>
            <a:pPr marL="0" indent="0" algn="just">
              <a:buNone/>
            </a:pPr>
            <a:r>
              <a:rPr lang="en-US" dirty="0">
                <a:ea typeface="+mn-lt"/>
                <a:cs typeface="+mn-lt"/>
              </a:rPr>
              <a:t>In recent years, evidence has been collected which suggests that the proportion of British children and teenagers who are unhappy is higher than in many other developed countries around the world. For example, a recently published report set out to measure ‘ well-being’ among young people in nineteen European countries, found that the United Kingdom came bottom. The report was based on statistics and surveys in which young people answered questions on a wide range of subject. The United Kingdom is a relatively unequal country with a relatively high proportion of young people living in households. With less than half the national average income. This seems to have a negative effect on how they feel about themselves. </a:t>
            </a:r>
          </a:p>
          <a:p>
            <a:pPr marL="0" indent="0" algn="just">
              <a:buNone/>
            </a:pPr>
            <a:r>
              <a:rPr lang="en-US" dirty="0">
                <a:ea typeface="+mn-lt"/>
                <a:cs typeface="+mn-lt"/>
              </a:rPr>
              <a:t>So what’s our answer? </a:t>
            </a:r>
            <a:endParaRPr lang="en-US">
              <a:solidFill>
                <a:srgbClr val="FFFFFF">
                  <a:alpha val="70000"/>
                </a:srgbClr>
              </a:solidFill>
              <a:ea typeface="+mn-lt"/>
              <a:cs typeface="+mn-lt"/>
            </a:endParaRPr>
          </a:p>
          <a:p>
            <a:pPr marL="0" indent="0" algn="just">
              <a:buNone/>
            </a:pPr>
            <a:r>
              <a:rPr lang="en-US" dirty="0">
                <a:ea typeface="+mn-lt"/>
                <a:cs typeface="+mn-lt"/>
              </a:rPr>
              <a:t>Choose the heading that best matches the previous paragraph.</a:t>
            </a:r>
            <a:endParaRPr lang="en-US" dirty="0">
              <a:solidFill>
                <a:srgbClr val="FFFFFF">
                  <a:alpha val="70000"/>
                </a:srgbClr>
              </a:solidFill>
              <a:ea typeface="+mn-lt"/>
              <a:cs typeface="+mn-lt"/>
            </a:endParaRPr>
          </a:p>
          <a:p>
            <a:pPr marL="0" indent="0" algn="just">
              <a:buNone/>
            </a:pPr>
            <a:r>
              <a:rPr lang="en-US" dirty="0">
                <a:ea typeface="+mn-lt"/>
                <a:cs typeface="+mn-lt"/>
              </a:rPr>
              <a:t> a. Parents are to blame for the state of children today </a:t>
            </a:r>
            <a:endParaRPr lang="en-US">
              <a:ea typeface="+mn-lt"/>
              <a:cs typeface="+mn-lt"/>
            </a:endParaRPr>
          </a:p>
          <a:p>
            <a:pPr marL="0" indent="0" algn="just">
              <a:buNone/>
            </a:pPr>
            <a:r>
              <a:rPr lang="en-US" dirty="0">
                <a:ea typeface="+mn-lt"/>
                <a:cs typeface="+mn-lt"/>
              </a:rPr>
              <a:t>b. A report with many conclusions and worries about the United Kingdom </a:t>
            </a:r>
            <a:endParaRPr lang="en-US">
              <a:ea typeface="+mn-lt"/>
              <a:cs typeface="+mn-lt"/>
            </a:endParaRPr>
          </a:p>
          <a:p>
            <a:pPr marL="0" indent="0" algn="just">
              <a:buNone/>
            </a:pPr>
            <a:r>
              <a:rPr lang="en-US" dirty="0">
                <a:ea typeface="+mn-lt"/>
                <a:cs typeface="+mn-lt"/>
              </a:rPr>
              <a:t>c. Growing up unhappy generation </a:t>
            </a:r>
            <a:endParaRPr lang="en-US">
              <a:ea typeface="+mn-lt"/>
              <a:cs typeface="+mn-lt"/>
            </a:endParaRPr>
          </a:p>
          <a:p>
            <a:pPr marL="0" indent="0" algn="just">
              <a:buNone/>
            </a:pPr>
            <a:r>
              <a:rPr lang="en-US" dirty="0">
                <a:ea typeface="+mn-lt"/>
                <a:cs typeface="+mn-lt"/>
              </a:rPr>
              <a:t>d. There are so many social problems young people face today </a:t>
            </a:r>
            <a:endParaRPr lang="en-US" dirty="0">
              <a:solidFill>
                <a:srgbClr val="FFFFFF">
                  <a:alpha val="70000"/>
                </a:srgbClr>
              </a:solidFill>
            </a:endParaRPr>
          </a:p>
        </p:txBody>
      </p:sp>
    </p:spTree>
    <p:extLst>
      <p:ext uri="{BB962C8B-B14F-4D97-AF65-F5344CB8AC3E}">
        <p14:creationId xmlns:p14="http://schemas.microsoft.com/office/powerpoint/2010/main" val="1506566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84180-91D5-C964-5EF8-74AEF530AC37}"/>
              </a:ext>
            </a:extLst>
          </p:cNvPr>
          <p:cNvSpPr>
            <a:spLocks noGrp="1"/>
          </p:cNvSpPr>
          <p:nvPr>
            <p:ph type="title"/>
          </p:nvPr>
        </p:nvSpPr>
        <p:spPr/>
        <p:txBody>
          <a:bodyPr>
            <a:normAutofit/>
          </a:bodyPr>
          <a:lstStyle/>
          <a:p>
            <a:pPr algn="ctr"/>
            <a:r>
              <a:rPr lang="en-US" sz="5400"/>
              <a:t>Scanning</a:t>
            </a:r>
            <a:endParaRPr lang="en-US"/>
          </a:p>
        </p:txBody>
      </p:sp>
      <p:sp>
        <p:nvSpPr>
          <p:cNvPr id="3" name="Content Placeholder 2">
            <a:extLst>
              <a:ext uri="{FF2B5EF4-FFF2-40B4-BE49-F238E27FC236}">
                <a16:creationId xmlns:a16="http://schemas.microsoft.com/office/drawing/2014/main" id="{A649DA74-4F79-BB20-2D70-355E0B9C9C83}"/>
              </a:ext>
            </a:extLst>
          </p:cNvPr>
          <p:cNvSpPr>
            <a:spLocks noGrp="1"/>
          </p:cNvSpPr>
          <p:nvPr>
            <p:ph idx="1"/>
          </p:nvPr>
        </p:nvSpPr>
        <p:spPr/>
        <p:txBody>
          <a:bodyPr vert="horz" lIns="91440" tIns="45720" rIns="91440" bIns="45720" rtlCol="0" anchor="t">
            <a:normAutofit/>
          </a:bodyPr>
          <a:lstStyle/>
          <a:p>
            <a:pPr marL="0" indent="0">
              <a:buNone/>
            </a:pPr>
            <a:r>
              <a:rPr lang="en-US" dirty="0">
                <a:solidFill>
                  <a:srgbClr val="FFFFFF">
                    <a:alpha val="70000"/>
                  </a:srgbClr>
                </a:solidFill>
                <a:ea typeface="+mn-lt"/>
                <a:cs typeface="+mn-lt"/>
              </a:rPr>
              <a:t>Search for specific information ( key words ) </a:t>
            </a:r>
          </a:p>
          <a:p>
            <a:r>
              <a:rPr lang="en-US" dirty="0">
                <a:solidFill>
                  <a:srgbClr val="FFFFFF">
                    <a:alpha val="70000"/>
                  </a:srgbClr>
                </a:solidFill>
                <a:ea typeface="+mn-lt"/>
                <a:cs typeface="+mn-lt"/>
              </a:rPr>
              <a:t>Particular Name </a:t>
            </a:r>
          </a:p>
          <a:p>
            <a:r>
              <a:rPr lang="en-US" dirty="0">
                <a:solidFill>
                  <a:srgbClr val="FFFFFF">
                    <a:alpha val="70000"/>
                  </a:srgbClr>
                </a:solidFill>
                <a:ea typeface="+mn-lt"/>
                <a:cs typeface="+mn-lt"/>
              </a:rPr>
              <a:t>Telephone Number </a:t>
            </a:r>
          </a:p>
          <a:p>
            <a:r>
              <a:rPr lang="en-US" dirty="0">
                <a:solidFill>
                  <a:srgbClr val="FFFFFF">
                    <a:alpha val="70000"/>
                  </a:srgbClr>
                </a:solidFill>
                <a:ea typeface="+mn-lt"/>
                <a:cs typeface="+mn-lt"/>
              </a:rPr>
              <a:t>Date </a:t>
            </a:r>
            <a:endParaRPr lang="en-US">
              <a:solidFill>
                <a:srgbClr val="FFFFFF">
                  <a:alpha val="70000"/>
                </a:srgbClr>
              </a:solidFill>
              <a:ea typeface="+mn-lt"/>
              <a:cs typeface="+mn-lt"/>
            </a:endParaRPr>
          </a:p>
          <a:p>
            <a:r>
              <a:rPr lang="en-US" dirty="0">
                <a:solidFill>
                  <a:srgbClr val="FFFFFF">
                    <a:alpha val="70000"/>
                  </a:srgbClr>
                </a:solidFill>
                <a:ea typeface="+mn-lt"/>
                <a:cs typeface="+mn-lt"/>
              </a:rPr>
              <a:t>Program Number </a:t>
            </a:r>
            <a:endParaRPr lang="en-US" dirty="0">
              <a:solidFill>
                <a:srgbClr val="FFFFFF">
                  <a:alpha val="70000"/>
                </a:srgbClr>
              </a:solidFill>
            </a:endParaRPr>
          </a:p>
        </p:txBody>
      </p:sp>
    </p:spTree>
    <p:extLst>
      <p:ext uri="{BB962C8B-B14F-4D97-AF65-F5344CB8AC3E}">
        <p14:creationId xmlns:p14="http://schemas.microsoft.com/office/powerpoint/2010/main" val="218893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5DCC-803A-7EEE-E4A6-099BF21B101F}"/>
              </a:ext>
            </a:extLst>
          </p:cNvPr>
          <p:cNvSpPr>
            <a:spLocks noGrp="1"/>
          </p:cNvSpPr>
          <p:nvPr>
            <p:ph type="title"/>
          </p:nvPr>
        </p:nvSpPr>
        <p:spPr/>
        <p:txBody>
          <a:bodyPr/>
          <a:lstStyle/>
          <a:p>
            <a:r>
              <a:rPr lang="en-US" dirty="0">
                <a:ea typeface="+mj-lt"/>
                <a:cs typeface="+mj-lt"/>
              </a:rPr>
              <a:t>Scanning – Get only what you need. </a:t>
            </a:r>
            <a:endParaRPr lang="en-US"/>
          </a:p>
        </p:txBody>
      </p:sp>
      <p:sp>
        <p:nvSpPr>
          <p:cNvPr id="3" name="Content Placeholder 2">
            <a:extLst>
              <a:ext uri="{FF2B5EF4-FFF2-40B4-BE49-F238E27FC236}">
                <a16:creationId xmlns:a16="http://schemas.microsoft.com/office/drawing/2014/main" id="{74438196-6C40-79C3-5839-07FFC8A9DD21}"/>
              </a:ext>
            </a:extLst>
          </p:cNvPr>
          <p:cNvSpPr>
            <a:spLocks noGrp="1"/>
          </p:cNvSpPr>
          <p:nvPr>
            <p:ph idx="1"/>
          </p:nvPr>
        </p:nvSpPr>
        <p:spPr/>
        <p:txBody>
          <a:bodyPr vert="horz" lIns="91440" tIns="45720" rIns="91440" bIns="45720" rtlCol="0" anchor="t">
            <a:normAutofit/>
          </a:bodyPr>
          <a:lstStyle/>
          <a:p>
            <a:r>
              <a:rPr lang="en-US" dirty="0">
                <a:ea typeface="+mn-lt"/>
                <a:cs typeface="+mn-lt"/>
              </a:rPr>
              <a:t>Scanning is rapidly running your eyes over the text in order to locate specific details. </a:t>
            </a:r>
          </a:p>
          <a:p>
            <a:r>
              <a:rPr lang="en-US" dirty="0">
                <a:ea typeface="+mn-lt"/>
                <a:cs typeface="+mn-lt"/>
              </a:rPr>
              <a:t>Three steps to scanning include: </a:t>
            </a:r>
          </a:p>
          <a:p>
            <a:pPr marL="0" indent="0">
              <a:buNone/>
            </a:pPr>
            <a:r>
              <a:rPr lang="en-US" dirty="0">
                <a:ea typeface="+mn-lt"/>
                <a:cs typeface="+mn-lt"/>
              </a:rPr>
              <a:t>search for key words     move quickly over the page     		Less reading and more searching </a:t>
            </a:r>
            <a:endParaRPr lang="en-US" dirty="0">
              <a:solidFill>
                <a:srgbClr val="FFFFFF">
                  <a:alpha val="70000"/>
                </a:srgbClr>
              </a:solidFill>
            </a:endParaRPr>
          </a:p>
        </p:txBody>
      </p:sp>
      <p:sp>
        <p:nvSpPr>
          <p:cNvPr id="4" name="Arrow: Right 3">
            <a:extLst>
              <a:ext uri="{FF2B5EF4-FFF2-40B4-BE49-F238E27FC236}">
                <a16:creationId xmlns:a16="http://schemas.microsoft.com/office/drawing/2014/main" id="{77F1D5AE-CD51-1DE9-33E6-20F60AF75289}"/>
              </a:ext>
            </a:extLst>
          </p:cNvPr>
          <p:cNvSpPr/>
          <p:nvPr/>
        </p:nvSpPr>
        <p:spPr>
          <a:xfrm>
            <a:off x="4432300" y="4292600"/>
            <a:ext cx="977900" cy="4826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1F0836FB-9EA9-CE9F-F6F8-23764788F51D}"/>
              </a:ext>
            </a:extLst>
          </p:cNvPr>
          <p:cNvSpPr/>
          <p:nvPr/>
        </p:nvSpPr>
        <p:spPr>
          <a:xfrm>
            <a:off x="1378190" y="4775200"/>
            <a:ext cx="977900" cy="4826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7587111"/>
      </p:ext>
    </p:extLst>
  </p:cSld>
  <p:clrMapOvr>
    <a:masterClrMapping/>
  </p:clrMapOvr>
</p:sld>
</file>

<file path=ppt/theme/theme1.xml><?xml version="1.0" encoding="utf-8"?>
<a:theme xmlns:a="http://schemas.openxmlformats.org/drawingml/2006/main" name="PebbleVTI">
  <a:themeElements>
    <a:clrScheme name="AnalogousFromRegularSeed_2SEEDS">
      <a:dk1>
        <a:srgbClr val="000000"/>
      </a:dk1>
      <a:lt1>
        <a:srgbClr val="FFFFFF"/>
      </a:lt1>
      <a:dk2>
        <a:srgbClr val="1B3024"/>
      </a:dk2>
      <a:lt2>
        <a:srgbClr val="F0F2F3"/>
      </a:lt2>
      <a:accent1>
        <a:srgbClr val="D54717"/>
      </a:accent1>
      <a:accent2>
        <a:srgbClr val="E72948"/>
      </a:accent2>
      <a:accent3>
        <a:srgbClr val="D09725"/>
      </a:accent3>
      <a:accent4>
        <a:srgbClr val="14B4A8"/>
      </a:accent4>
      <a:accent5>
        <a:srgbClr val="29A6E7"/>
      </a:accent5>
      <a:accent6>
        <a:srgbClr val="1F4BD6"/>
      </a:accent6>
      <a:hlink>
        <a:srgbClr val="3B95B3"/>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328</TotalTime>
  <Words>964</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Avenir Next LT Pro</vt:lpstr>
      <vt:lpstr>Avenir Next LT Pro Light</vt:lpstr>
      <vt:lpstr>Sitka Subheading</vt:lpstr>
      <vt:lpstr>Wingdings</vt:lpstr>
      <vt:lpstr>PebbleVTI</vt:lpstr>
      <vt:lpstr>Reading Techniques </vt:lpstr>
      <vt:lpstr>Active Reading Strategies</vt:lpstr>
      <vt:lpstr>Active Reading Strategies</vt:lpstr>
      <vt:lpstr>Types of Reading Skills</vt:lpstr>
      <vt:lpstr>Skimming: To read quickly to get the general idea of a passage” </vt:lpstr>
      <vt:lpstr>Let’s practice skimming using the questions below:</vt:lpstr>
      <vt:lpstr>PowerPoint Presentation</vt:lpstr>
      <vt:lpstr>Scanning</vt:lpstr>
      <vt:lpstr>Scanning – Get only what you need. </vt:lpstr>
      <vt:lpstr>Let’s practice Scanning using the question below.</vt:lpstr>
      <vt:lpstr>Now let’s scan for the info we selected.</vt:lpstr>
      <vt:lpstr>In-depth Reading: Understanding details and nuances</vt:lpstr>
      <vt:lpstr>True/False/ Not Given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Shamim Hossain</cp:lastModifiedBy>
  <cp:revision>147</cp:revision>
  <dcterms:created xsi:type="dcterms:W3CDTF">2024-01-16T09:02:51Z</dcterms:created>
  <dcterms:modified xsi:type="dcterms:W3CDTF">2024-01-20T08:51:55Z</dcterms:modified>
</cp:coreProperties>
</file>