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Montserrat"/>
      <p:regular r:id="rId14"/>
      <p:bold r:id="rId15"/>
      <p:italic r:id="rId16"/>
      <p:boldItalic r:id="rId17"/>
    </p:embeddedFont>
    <p:embeddedFont>
      <p:font typeface="La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Lato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bold.fntdata"/><Relationship Id="rId14" Type="http://schemas.openxmlformats.org/officeDocument/2006/relationships/font" Target="fonts/Montserrat-regular.fntdata"/><Relationship Id="rId17" Type="http://schemas.openxmlformats.org/officeDocument/2006/relationships/font" Target="fonts/Montserrat-boldItalic.fntdata"/><Relationship Id="rId16" Type="http://schemas.openxmlformats.org/officeDocument/2006/relationships/font" Target="fonts/Montserrat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bold.fntdata"/><Relationship Id="rId6" Type="http://schemas.openxmlformats.org/officeDocument/2006/relationships/slide" Target="slides/slide1.xml"/><Relationship Id="rId18" Type="http://schemas.openxmlformats.org/officeDocument/2006/relationships/font" Target="fonts/Lat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cb9a0b074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cb9a0b074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8858299614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885829961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8858299614_0_2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8858299614_0_2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8858299614_0_2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8858299614_0_2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8858299614_0_2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8858299614_0_2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8858299614_0_3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8858299614_0_3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8858299614_0_3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8858299614_0_3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8858299614_0_3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8858299614_0_3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Write Your First Code</a:t>
            </a:r>
            <a:endParaRPr/>
          </a:p>
        </p:txBody>
      </p:sp>
      <p:sp>
        <p:nvSpPr>
          <p:cNvPr id="135" name="Google Shape;135;p13"/>
          <p:cNvSpPr txBox="1"/>
          <p:nvPr>
            <p:ph idx="1" type="subTitle"/>
          </p:nvPr>
        </p:nvSpPr>
        <p:spPr>
          <a:xfrm>
            <a:off x="4877725" y="4153525"/>
            <a:ext cx="4265700" cy="97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Saiful Islam , Senior Lecturer</a:t>
            </a:r>
            <a:endParaRPr sz="2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Dept. of CSE, DIU</a:t>
            </a:r>
            <a:endParaRPr sz="2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h</a:t>
            </a:r>
            <a:endParaRPr b="1" sz="2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 txBox="1"/>
          <p:nvPr>
            <p:ph type="title"/>
          </p:nvPr>
        </p:nvSpPr>
        <p:spPr>
          <a:xfrm>
            <a:off x="284875" y="1205575"/>
            <a:ext cx="80772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❏"/>
            </a:pPr>
            <a:r>
              <a:rPr lang="en" sz="2400"/>
              <a:t>Memory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❏"/>
            </a:pPr>
            <a:r>
              <a:rPr lang="en" sz="2400"/>
              <a:t>Braces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❏"/>
            </a:pPr>
            <a:r>
              <a:rPr lang="en" sz="2400"/>
              <a:t>()   -used for defining function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❏"/>
            </a:pPr>
            <a:r>
              <a:rPr lang="en" sz="2400"/>
              <a:t>{}   -used for defining block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❏"/>
            </a:pPr>
            <a:r>
              <a:rPr lang="en" sz="2400"/>
              <a:t>[]   -used for defining array, index etc.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❏"/>
            </a:pPr>
            <a:r>
              <a:rPr lang="en" sz="2400"/>
              <a:t>Header files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❏"/>
            </a:pPr>
            <a:r>
              <a:rPr lang="en" sz="2400"/>
              <a:t>Main function i.e. main()</a:t>
            </a:r>
            <a:endParaRPr sz="2400"/>
          </a:p>
        </p:txBody>
      </p:sp>
      <p:sp>
        <p:nvSpPr>
          <p:cNvPr id="141" name="Google Shape;141;p14"/>
          <p:cNvSpPr txBox="1"/>
          <p:nvPr>
            <p:ph type="title"/>
          </p:nvPr>
        </p:nvSpPr>
        <p:spPr>
          <a:xfrm>
            <a:off x="284875" y="231000"/>
            <a:ext cx="8077200" cy="87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Before we go to write a program</a:t>
            </a:r>
            <a:endParaRPr sz="3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5"/>
          <p:cNvSpPr txBox="1"/>
          <p:nvPr>
            <p:ph type="title"/>
          </p:nvPr>
        </p:nvSpPr>
        <p:spPr>
          <a:xfrm>
            <a:off x="284875" y="1205575"/>
            <a:ext cx="87549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❏"/>
            </a:pPr>
            <a:r>
              <a:rPr lang="en" sz="2200"/>
              <a:t>C or C++ is case sensitive but not line sensitive</a:t>
            </a:r>
            <a:endParaRPr sz="22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❏"/>
            </a:pPr>
            <a:r>
              <a:rPr lang="en" sz="2200"/>
              <a:t>main() is the line from where a C or C++ starts running from</a:t>
            </a:r>
            <a:endParaRPr sz="22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❏"/>
            </a:pPr>
            <a:r>
              <a:rPr lang="en" sz="2200"/>
              <a:t>//              is used for a single line comment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❏"/>
            </a:pPr>
            <a:r>
              <a:rPr lang="en" sz="2200"/>
              <a:t>/*    */      is used for multiple line comments </a:t>
            </a:r>
            <a:endParaRPr sz="22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❏"/>
            </a:pPr>
            <a:r>
              <a:rPr lang="en" sz="2200"/>
              <a:t>Whatever program you want to write ensure that you have created a memory for that</a:t>
            </a:r>
            <a:endParaRPr sz="22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❏"/>
            </a:pPr>
            <a:r>
              <a:rPr lang="en" sz="2200"/>
              <a:t>Most important part of your program is the sequence of instructions</a:t>
            </a:r>
            <a:endParaRPr sz="2200"/>
          </a:p>
        </p:txBody>
      </p:sp>
      <p:sp>
        <p:nvSpPr>
          <p:cNvPr id="147" name="Google Shape;147;p15"/>
          <p:cNvSpPr txBox="1"/>
          <p:nvPr>
            <p:ph type="title"/>
          </p:nvPr>
        </p:nvSpPr>
        <p:spPr>
          <a:xfrm>
            <a:off x="284875" y="231000"/>
            <a:ext cx="8077200" cy="87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Important Fact and a Quick Recap</a:t>
            </a:r>
            <a:endParaRPr sz="3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6"/>
          <p:cNvSpPr txBox="1"/>
          <p:nvPr>
            <p:ph type="title"/>
          </p:nvPr>
        </p:nvSpPr>
        <p:spPr>
          <a:xfrm>
            <a:off x="284875" y="1248950"/>
            <a:ext cx="2602500" cy="3504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main()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{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	</a:t>
            </a:r>
            <a:r>
              <a:rPr lang="en" sz="2000"/>
              <a:t>i</a:t>
            </a:r>
            <a:r>
              <a:rPr lang="en" sz="2000"/>
              <a:t>nt     a   =  100;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     //return 0;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}</a:t>
            </a:r>
            <a:endParaRPr sz="2000"/>
          </a:p>
        </p:txBody>
      </p:sp>
      <p:sp>
        <p:nvSpPr>
          <p:cNvPr id="153" name="Google Shape;153;p16"/>
          <p:cNvSpPr txBox="1"/>
          <p:nvPr>
            <p:ph type="title"/>
          </p:nvPr>
        </p:nvSpPr>
        <p:spPr>
          <a:xfrm>
            <a:off x="284875" y="284700"/>
            <a:ext cx="8077200" cy="87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Let’s write  some code</a:t>
            </a:r>
            <a:endParaRPr sz="3000"/>
          </a:p>
        </p:txBody>
      </p:sp>
      <p:sp>
        <p:nvSpPr>
          <p:cNvPr id="154" name="Google Shape;154;p16"/>
          <p:cNvSpPr txBox="1"/>
          <p:nvPr>
            <p:ph type="title"/>
          </p:nvPr>
        </p:nvSpPr>
        <p:spPr>
          <a:xfrm>
            <a:off x="3115200" y="1248950"/>
            <a:ext cx="2913600" cy="3504600"/>
          </a:xfrm>
          <a:prstGeom prst="rect">
            <a:avLst/>
          </a:prstGeom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void </a:t>
            </a:r>
            <a:r>
              <a:rPr lang="en" sz="2000"/>
              <a:t>main()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{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	int     a   =  100;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     //return 0;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}</a:t>
            </a:r>
            <a:endParaRPr sz="2000"/>
          </a:p>
        </p:txBody>
      </p:sp>
      <p:sp>
        <p:nvSpPr>
          <p:cNvPr id="155" name="Google Shape;155;p16"/>
          <p:cNvSpPr txBox="1"/>
          <p:nvPr>
            <p:ph type="title"/>
          </p:nvPr>
        </p:nvSpPr>
        <p:spPr>
          <a:xfrm>
            <a:off x="6405875" y="1248950"/>
            <a:ext cx="2520900" cy="3504600"/>
          </a:xfrm>
          <a:prstGeom prst="rect">
            <a:avLst/>
          </a:prstGeom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i</a:t>
            </a:r>
            <a:r>
              <a:rPr lang="en" sz="2000"/>
              <a:t>nt  </a:t>
            </a:r>
            <a:r>
              <a:rPr lang="en" sz="2000"/>
              <a:t>main()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{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	int     a   =  100;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      return 0;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}</a:t>
            </a:r>
            <a:endParaRPr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7"/>
          <p:cNvSpPr txBox="1"/>
          <p:nvPr>
            <p:ph type="title"/>
          </p:nvPr>
        </p:nvSpPr>
        <p:spPr>
          <a:xfrm>
            <a:off x="284875" y="1205575"/>
            <a:ext cx="80772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❏"/>
            </a:pPr>
            <a:r>
              <a:rPr lang="en" sz="2400"/>
              <a:t>Return Type</a:t>
            </a:r>
            <a:endParaRPr sz="24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❏"/>
            </a:pPr>
            <a:r>
              <a:rPr lang="en" sz="2400"/>
              <a:t>Built in Function</a:t>
            </a:r>
            <a:endParaRPr sz="24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❏"/>
            </a:pPr>
            <a:r>
              <a:rPr lang="en" sz="2400"/>
              <a:t>Header File</a:t>
            </a:r>
            <a:endParaRPr sz="24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❏"/>
            </a:pPr>
            <a:r>
              <a:rPr lang="en" sz="2400"/>
              <a:t>Keywords</a:t>
            </a:r>
            <a:endParaRPr sz="24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❏"/>
            </a:pPr>
            <a:r>
              <a:rPr lang="en" sz="2400"/>
              <a:t>Standards</a:t>
            </a:r>
            <a:endParaRPr sz="2400"/>
          </a:p>
        </p:txBody>
      </p:sp>
      <p:sp>
        <p:nvSpPr>
          <p:cNvPr id="161" name="Google Shape;161;p17"/>
          <p:cNvSpPr txBox="1"/>
          <p:nvPr>
            <p:ph type="title"/>
          </p:nvPr>
        </p:nvSpPr>
        <p:spPr>
          <a:xfrm>
            <a:off x="284875" y="231000"/>
            <a:ext cx="8077200" cy="87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Let’s Learn some more </a:t>
            </a:r>
            <a:endParaRPr sz="3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8"/>
          <p:cNvSpPr txBox="1"/>
          <p:nvPr>
            <p:ph type="title"/>
          </p:nvPr>
        </p:nvSpPr>
        <p:spPr>
          <a:xfrm>
            <a:off x="284875" y="1248950"/>
            <a:ext cx="2602500" cy="3504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//Without return 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#include&lt;stdio.h&gt;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main()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{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	int     a   =  100;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	printf(“Hello”);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     //return 0;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}</a:t>
            </a:r>
            <a:endParaRPr sz="2000"/>
          </a:p>
        </p:txBody>
      </p:sp>
      <p:sp>
        <p:nvSpPr>
          <p:cNvPr id="167" name="Google Shape;167;p18"/>
          <p:cNvSpPr txBox="1"/>
          <p:nvPr>
            <p:ph type="title"/>
          </p:nvPr>
        </p:nvSpPr>
        <p:spPr>
          <a:xfrm>
            <a:off x="284875" y="231000"/>
            <a:ext cx="8077200" cy="87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Let’s write  some code</a:t>
            </a:r>
            <a:endParaRPr sz="3000"/>
          </a:p>
        </p:txBody>
      </p:sp>
      <p:sp>
        <p:nvSpPr>
          <p:cNvPr id="168" name="Google Shape;168;p18"/>
          <p:cNvSpPr txBox="1"/>
          <p:nvPr>
            <p:ph type="title"/>
          </p:nvPr>
        </p:nvSpPr>
        <p:spPr>
          <a:xfrm>
            <a:off x="3115200" y="1248950"/>
            <a:ext cx="2913600" cy="3504600"/>
          </a:xfrm>
          <a:prstGeom prst="rect">
            <a:avLst/>
          </a:prstGeom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// C code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#include&lt;stdio.h&gt;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void main()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{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	int     a   =  100;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	</a:t>
            </a:r>
            <a:r>
              <a:rPr lang="en" sz="2000"/>
              <a:t>printf(“Hello”);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     //return 0;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}</a:t>
            </a:r>
            <a:endParaRPr sz="2000"/>
          </a:p>
        </p:txBody>
      </p:sp>
      <p:sp>
        <p:nvSpPr>
          <p:cNvPr id="169" name="Google Shape;169;p18"/>
          <p:cNvSpPr txBox="1"/>
          <p:nvPr>
            <p:ph type="title"/>
          </p:nvPr>
        </p:nvSpPr>
        <p:spPr>
          <a:xfrm>
            <a:off x="6405875" y="1248950"/>
            <a:ext cx="2520900" cy="3504600"/>
          </a:xfrm>
          <a:prstGeom prst="rect">
            <a:avLst/>
          </a:prstGeom>
          <a:solidFill>
            <a:srgbClr val="BF9000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//C++ code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#include&lt;stdio.h&gt;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int  main()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{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	int     a   =  100;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	</a:t>
            </a:r>
            <a:r>
              <a:rPr lang="en" sz="2000"/>
              <a:t>printf(“Hello”);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      return 0;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}</a:t>
            </a:r>
            <a:endParaRPr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9"/>
          <p:cNvSpPr txBox="1"/>
          <p:nvPr>
            <p:ph type="title"/>
          </p:nvPr>
        </p:nvSpPr>
        <p:spPr>
          <a:xfrm>
            <a:off x="284875" y="1205575"/>
            <a:ext cx="80772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❏"/>
            </a:pPr>
            <a:r>
              <a:rPr lang="en" sz="2400"/>
              <a:t>Indentation</a:t>
            </a:r>
            <a:endParaRPr sz="24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❏"/>
            </a:pPr>
            <a:r>
              <a:rPr lang="en" sz="2400"/>
              <a:t>Variable and their naming </a:t>
            </a:r>
            <a:r>
              <a:rPr lang="en" sz="2400"/>
              <a:t>constraints</a:t>
            </a:r>
            <a:endParaRPr sz="24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❏"/>
            </a:pPr>
            <a:r>
              <a:rPr lang="en" sz="2400"/>
              <a:t>Data Types</a:t>
            </a:r>
            <a:endParaRPr sz="24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❏"/>
            </a:pPr>
            <a:r>
              <a:rPr lang="en" sz="2400"/>
              <a:t>Life Span and Scope of a variable</a:t>
            </a:r>
            <a:endParaRPr sz="24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❏"/>
            </a:pPr>
            <a:r>
              <a:rPr lang="en" sz="2400"/>
              <a:t>How do I get Better in Programming</a:t>
            </a:r>
            <a:endParaRPr sz="2400"/>
          </a:p>
        </p:txBody>
      </p:sp>
      <p:sp>
        <p:nvSpPr>
          <p:cNvPr id="175" name="Google Shape;175;p19"/>
          <p:cNvSpPr txBox="1"/>
          <p:nvPr>
            <p:ph type="title"/>
          </p:nvPr>
        </p:nvSpPr>
        <p:spPr>
          <a:xfrm>
            <a:off x="284875" y="231000"/>
            <a:ext cx="8077200" cy="87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Things we will not be discussing today</a:t>
            </a:r>
            <a:endParaRPr sz="3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0"/>
          <p:cNvSpPr txBox="1"/>
          <p:nvPr>
            <p:ph type="title"/>
          </p:nvPr>
        </p:nvSpPr>
        <p:spPr>
          <a:xfrm>
            <a:off x="823850" y="866775"/>
            <a:ext cx="6240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 a Traveller with your imagination. Raise Question to yourself and if you do not find them feel free to ask.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*By the way only course related matter.</a:t>
            </a:r>
            <a:endParaRPr sz="1600"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Said BY: </a:t>
            </a:r>
            <a:r>
              <a:rPr lang="en" sz="1600">
                <a:highlight>
                  <a:srgbClr val="00FFFF"/>
                </a:highlight>
              </a:rPr>
              <a:t>nobody</a:t>
            </a:r>
            <a:endParaRPr sz="1600">
              <a:highlight>
                <a:srgbClr val="00FFFF"/>
              </a:highligh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