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Maven Pro" panose="020B0604020202020204" charset="0"/>
      <p:regular r:id="rId18"/>
      <p:bold r:id="rId19"/>
    </p:embeddedFont>
    <p:embeddedFont>
      <p:font typeface="Nunito" pitchFamily="2" charset="0"/>
      <p:regular r:id="rId20"/>
      <p:bold r:id="rId21"/>
      <p:italic r:id="rId22"/>
      <p:boldItalic r:id="rId23"/>
    </p:embeddedFon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98"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8a96aef1b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8a96aef1b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8a87c2dce6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8a87c2dce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8a87c2dce6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8a87c2dce6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8a87c2dce6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8a87c2dce6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8985be511a_0_3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8985be511a_0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110668a07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110668a0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8985be511a_0_2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8985be511a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8985be511a_0_2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8985be511a_0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8a87c2dce6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8a87c2dce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8a87c2dce6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8a87c2dce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8a87c2dce6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8a87c2dce6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8a87c2dce6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8a87c2dce6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8a87c2dce6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8a87c2dce6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8a87c2dce6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8a87c2dce6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25"/>
            <a:ext cx="46551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Tokens, Expression Evaluation &amp; Type Casting</a:t>
            </a:r>
            <a:endParaRPr/>
          </a:p>
        </p:txBody>
      </p:sp>
      <p:sp>
        <p:nvSpPr>
          <p:cNvPr id="278" name="Google Shape;278;p13"/>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Dept</a:t>
            </a:r>
            <a:r>
              <a:rPr lang="en" dirty="0"/>
              <a:t>. of CSE, DIU</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Bitwise Operators vs. Logical Operators </a:t>
            </a:r>
            <a:r>
              <a:rPr lang="en" sz="1400"/>
              <a:t>(*</a:t>
            </a:r>
            <a:r>
              <a:rPr lang="en" sz="1400">
                <a:solidFill>
                  <a:srgbClr val="FF0000"/>
                </a:solidFill>
              </a:rPr>
              <a:t>Class Discussion Slide with O4</a:t>
            </a:r>
            <a:r>
              <a:rPr lang="en" sz="1400"/>
              <a:t>)</a:t>
            </a:r>
            <a:endParaRPr sz="1400"/>
          </a:p>
        </p:txBody>
      </p:sp>
      <p:sp>
        <p:nvSpPr>
          <p:cNvPr id="333" name="Google Shape;333;p22"/>
          <p:cNvSpPr txBox="1">
            <a:spLocks noGrp="1"/>
          </p:cNvSpPr>
          <p:nvPr>
            <p:ph type="body" idx="1"/>
          </p:nvPr>
        </p:nvSpPr>
        <p:spPr>
          <a:xfrm>
            <a:off x="122000" y="1396650"/>
            <a:ext cx="3268200" cy="30948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Bitwise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&amp;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Logical Operators </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&amp;&amp;    ||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A = 10 ,   B = 20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 A &gt; 10   &amp;&amp;    B &lt;= 20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   F   &amp;&amp;   T      = F = 0 </a:t>
            </a:r>
            <a:endParaRPr sz="1800" b="1">
              <a:latin typeface="Maven Pro"/>
              <a:ea typeface="Maven Pro"/>
              <a:cs typeface="Maven Pro"/>
              <a:sym typeface="Maven Pro"/>
            </a:endParaRPr>
          </a:p>
          <a:p>
            <a:pPr marL="1371600" lvl="0" indent="0" algn="l" rtl="0">
              <a:spcBef>
                <a:spcPts val="1600"/>
              </a:spcBef>
              <a:spcAft>
                <a:spcPts val="0"/>
              </a:spcAft>
              <a:buNone/>
            </a:pPr>
            <a:endParaRPr sz="1800" b="1">
              <a:latin typeface="Maven Pro"/>
              <a:ea typeface="Maven Pro"/>
              <a:cs typeface="Maven Pro"/>
              <a:sym typeface="Maven Pro"/>
            </a:endParaRPr>
          </a:p>
          <a:p>
            <a:pPr marL="0" lvl="0" indent="0" algn="l" rtl="0">
              <a:spcBef>
                <a:spcPts val="1600"/>
              </a:spcBef>
              <a:spcAft>
                <a:spcPts val="1600"/>
              </a:spcAft>
              <a:buNone/>
            </a:pPr>
            <a:endParaRPr/>
          </a:p>
        </p:txBody>
      </p:sp>
      <p:sp>
        <p:nvSpPr>
          <p:cNvPr id="334" name="Google Shape;334;p22"/>
          <p:cNvSpPr txBox="1">
            <a:spLocks noGrp="1"/>
          </p:cNvSpPr>
          <p:nvPr>
            <p:ph type="body" idx="1"/>
          </p:nvPr>
        </p:nvSpPr>
        <p:spPr>
          <a:xfrm>
            <a:off x="4572000" y="1396650"/>
            <a:ext cx="3152700" cy="30948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Bitwise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&amp;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Logical Operators </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&amp;&amp;    ||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A = 15 ,   B = 15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 A   &amp;    B   </a:t>
            </a:r>
            <a:endParaRPr sz="1800" b="1">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   =   15</a:t>
            </a:r>
            <a:endParaRPr sz="1800" b="1">
              <a:latin typeface="Maven Pro"/>
              <a:ea typeface="Maven Pro"/>
              <a:cs typeface="Maven Pro"/>
              <a:sym typeface="Maven Pro"/>
            </a:endParaRPr>
          </a:p>
          <a:p>
            <a:pPr marL="1371600" lvl="0" indent="0" algn="l" rtl="0">
              <a:spcBef>
                <a:spcPts val="1600"/>
              </a:spcBef>
              <a:spcAft>
                <a:spcPts val="0"/>
              </a:spcAft>
              <a:buNone/>
            </a:pPr>
            <a:endParaRPr sz="1800" b="1">
              <a:latin typeface="Maven Pro"/>
              <a:ea typeface="Maven Pro"/>
              <a:cs typeface="Maven Pro"/>
              <a:sym typeface="Maven Pro"/>
            </a:endParaRPr>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Expression Evaluation    </a:t>
            </a:r>
            <a:endParaRPr/>
          </a:p>
        </p:txBody>
      </p:sp>
      <p:pic>
        <p:nvPicPr>
          <p:cNvPr id="340" name="Google Shape;340;p23"/>
          <p:cNvPicPr preferRelativeResize="0"/>
          <p:nvPr/>
        </p:nvPicPr>
        <p:blipFill>
          <a:blip r:embed="rId3">
            <a:alphaModFix/>
          </a:blip>
          <a:stretch>
            <a:fillRect/>
          </a:stretch>
        </p:blipFill>
        <p:spPr>
          <a:xfrm>
            <a:off x="1303800" y="1342950"/>
            <a:ext cx="6968774" cy="3600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2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Expression Evaluation</a:t>
            </a:r>
            <a:endParaRPr/>
          </a:p>
        </p:txBody>
      </p:sp>
      <p:pic>
        <p:nvPicPr>
          <p:cNvPr id="346" name="Google Shape;346;p24"/>
          <p:cNvPicPr preferRelativeResize="0"/>
          <p:nvPr/>
        </p:nvPicPr>
        <p:blipFill>
          <a:blip r:embed="rId3">
            <a:alphaModFix/>
          </a:blip>
          <a:stretch>
            <a:fillRect/>
          </a:stretch>
        </p:blipFill>
        <p:spPr>
          <a:xfrm>
            <a:off x="1911650" y="1567075"/>
            <a:ext cx="1226175" cy="2009345"/>
          </a:xfrm>
          <a:prstGeom prst="rect">
            <a:avLst/>
          </a:prstGeom>
          <a:noFill/>
          <a:ln>
            <a:noFill/>
          </a:ln>
        </p:spPr>
      </p:pic>
      <p:pic>
        <p:nvPicPr>
          <p:cNvPr id="347" name="Google Shape;347;p24"/>
          <p:cNvPicPr preferRelativeResize="0"/>
          <p:nvPr/>
        </p:nvPicPr>
        <p:blipFill>
          <a:blip r:embed="rId4">
            <a:alphaModFix/>
          </a:blip>
          <a:stretch>
            <a:fillRect/>
          </a:stretch>
        </p:blipFill>
        <p:spPr>
          <a:xfrm>
            <a:off x="5772700" y="1597875"/>
            <a:ext cx="1822964" cy="32408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Type Casting</a:t>
            </a:r>
            <a:endParaRPr/>
          </a:p>
        </p:txBody>
      </p:sp>
      <p:sp>
        <p:nvSpPr>
          <p:cNvPr id="353" name="Google Shape;353;p25"/>
          <p:cNvSpPr txBox="1">
            <a:spLocks noGrp="1"/>
          </p:cNvSpPr>
          <p:nvPr>
            <p:ph type="body" idx="1"/>
          </p:nvPr>
        </p:nvSpPr>
        <p:spPr>
          <a:xfrm>
            <a:off x="1303800" y="1436950"/>
            <a:ext cx="7030500" cy="30948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Implicit</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Example:</a:t>
            </a:r>
            <a:endParaRPr sz="1800" b="1">
              <a:latin typeface="Maven Pro"/>
              <a:ea typeface="Maven Pro"/>
              <a:cs typeface="Maven Pro"/>
              <a:sym typeface="Maven Pro"/>
            </a:endParaRPr>
          </a:p>
          <a:p>
            <a:pPr marL="1371600" lvl="0" indent="0" algn="l" rtl="0">
              <a:spcBef>
                <a:spcPts val="1600"/>
              </a:spcBef>
              <a:spcAft>
                <a:spcPts val="0"/>
              </a:spcAft>
              <a:buNone/>
            </a:pPr>
            <a:r>
              <a:rPr lang="en" sz="1800" b="1">
                <a:solidFill>
                  <a:srgbClr val="FF0000"/>
                </a:solidFill>
                <a:latin typeface="Maven Pro"/>
                <a:ea typeface="Maven Pro"/>
                <a:cs typeface="Maven Pro"/>
                <a:sym typeface="Maven Pro"/>
              </a:rPr>
              <a:t>char  val = ‘a’;</a:t>
            </a:r>
            <a:endParaRPr sz="1800" b="1">
              <a:solidFill>
                <a:srgbClr val="FF0000"/>
              </a:solidFill>
              <a:latin typeface="Maven Pro"/>
              <a:ea typeface="Maven Pro"/>
              <a:cs typeface="Maven Pro"/>
              <a:sym typeface="Maven Pro"/>
            </a:endParaRPr>
          </a:p>
          <a:p>
            <a:pPr marL="1371600" lvl="0" indent="0" algn="l" rtl="0">
              <a:spcBef>
                <a:spcPts val="0"/>
              </a:spcBef>
              <a:spcAft>
                <a:spcPts val="0"/>
              </a:spcAft>
              <a:buNone/>
            </a:pPr>
            <a:r>
              <a:rPr lang="en" sz="1800" b="1">
                <a:solidFill>
                  <a:srgbClr val="FF0000"/>
                </a:solidFill>
                <a:latin typeface="Maven Pro"/>
                <a:ea typeface="Maven Pro"/>
                <a:cs typeface="Maven Pro"/>
                <a:sym typeface="Maven Pro"/>
              </a:rPr>
              <a:t>int  num = val;</a:t>
            </a:r>
            <a:endParaRPr sz="1800" b="1">
              <a:solidFill>
                <a:srgbClr val="FF0000"/>
              </a:solidFill>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Explicit</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Example:</a:t>
            </a:r>
            <a:endParaRPr sz="1800" b="1">
              <a:latin typeface="Maven Pro"/>
              <a:ea typeface="Maven Pro"/>
              <a:cs typeface="Maven Pro"/>
              <a:sym typeface="Maven Pro"/>
            </a:endParaRPr>
          </a:p>
          <a:p>
            <a:pPr marL="1371600" lvl="0" indent="0" algn="l" rtl="0">
              <a:spcBef>
                <a:spcPts val="1600"/>
              </a:spcBef>
              <a:spcAft>
                <a:spcPts val="0"/>
              </a:spcAft>
              <a:buNone/>
            </a:pPr>
            <a:r>
              <a:rPr lang="en" sz="1800" b="1">
                <a:solidFill>
                  <a:srgbClr val="FF0000"/>
                </a:solidFill>
                <a:latin typeface="Maven Pro"/>
                <a:ea typeface="Maven Pro"/>
                <a:cs typeface="Maven Pro"/>
                <a:sym typeface="Maven Pro"/>
              </a:rPr>
              <a:t>char  val = ‘a’;</a:t>
            </a:r>
            <a:endParaRPr sz="1800" b="1">
              <a:solidFill>
                <a:srgbClr val="FF0000"/>
              </a:solidFill>
              <a:latin typeface="Maven Pro"/>
              <a:ea typeface="Maven Pro"/>
              <a:cs typeface="Maven Pro"/>
              <a:sym typeface="Maven Pro"/>
            </a:endParaRPr>
          </a:p>
          <a:p>
            <a:pPr marL="1371600" lvl="0" indent="0" algn="l" rtl="0">
              <a:spcBef>
                <a:spcPts val="0"/>
              </a:spcBef>
              <a:spcAft>
                <a:spcPts val="0"/>
              </a:spcAft>
              <a:buNone/>
            </a:pPr>
            <a:r>
              <a:rPr lang="en" sz="1800" b="1">
                <a:solidFill>
                  <a:srgbClr val="FF0000"/>
                </a:solidFill>
                <a:latin typeface="Maven Pro"/>
                <a:ea typeface="Maven Pro"/>
                <a:cs typeface="Maven Pro"/>
                <a:sym typeface="Maven Pro"/>
              </a:rPr>
              <a:t>int  num =(int) val;</a:t>
            </a:r>
            <a:endParaRPr sz="1800" b="1">
              <a:latin typeface="Maven Pro"/>
              <a:ea typeface="Maven Pro"/>
              <a:cs typeface="Maven Pro"/>
              <a:sym typeface="Maven Pro"/>
            </a:endParaRPr>
          </a:p>
          <a:p>
            <a:pPr marL="0" lvl="0" indent="0" algn="l" rtl="0">
              <a:spcBef>
                <a:spcPts val="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2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Thanks</a:t>
            </a:r>
            <a:endParaRPr/>
          </a:p>
        </p:txBody>
      </p:sp>
      <p:sp>
        <p:nvSpPr>
          <p:cNvPr id="359" name="Google Shape;359;p26"/>
          <p:cNvSpPr/>
          <p:nvPr/>
        </p:nvSpPr>
        <p:spPr>
          <a:xfrm>
            <a:off x="2954500" y="537150"/>
            <a:ext cx="731100" cy="617700"/>
          </a:xfrm>
          <a:prstGeom prst="smileyFace">
            <a:avLst>
              <a:gd name="adj" fmla="val 4653"/>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FFFF00"/>
              </a:highlight>
            </a:endParaRPr>
          </a:p>
        </p:txBody>
      </p:sp>
      <p:sp>
        <p:nvSpPr>
          <p:cNvPr id="360" name="Google Shape;360;p26"/>
          <p:cNvSpPr txBox="1"/>
          <p:nvPr/>
        </p:nvSpPr>
        <p:spPr>
          <a:xfrm>
            <a:off x="1541050" y="1733050"/>
            <a:ext cx="7119300" cy="2853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750">
                <a:solidFill>
                  <a:srgbClr val="FF0000"/>
                </a:solidFill>
                <a:highlight>
                  <a:srgbClr val="FFFFFF"/>
                </a:highlight>
              </a:rPr>
              <a:t>A = A * B + D / C + + + C - - - D   [</a:t>
            </a:r>
            <a:r>
              <a:rPr lang="en" b="1">
                <a:solidFill>
                  <a:srgbClr val="FF0000"/>
                </a:solidFill>
                <a:highlight>
                  <a:srgbClr val="FFFFFF"/>
                </a:highlight>
              </a:rPr>
              <a:t>A=10, B =15,C= 5, D=20 ]</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(A*B) + (D/C) + (++C) - (--D)  </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150+ 4 + (++C) - (--D)        // </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150 + 4+   6 -  19                 // C = 6   , D = 19</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150 + 4 +   6 -  19</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150 + 4 +   6 -  19  </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=&gt; A = 141   </a:t>
            </a:r>
            <a:endParaRPr sz="1750">
              <a:solidFill>
                <a:srgbClr val="FF0000"/>
              </a:solidFill>
              <a:highlight>
                <a:srgbClr val="FFFFFF"/>
              </a:highlight>
            </a:endParaRPr>
          </a:p>
          <a:p>
            <a:pPr marL="0" lvl="0" indent="0" algn="l" rtl="0">
              <a:lnSpc>
                <a:spcPct val="115000"/>
              </a:lnSpc>
              <a:spcBef>
                <a:spcPts val="0"/>
              </a:spcBef>
              <a:spcAft>
                <a:spcPts val="0"/>
              </a:spcAft>
              <a:buNone/>
            </a:pPr>
            <a:r>
              <a:rPr lang="en" sz="1750">
                <a:solidFill>
                  <a:srgbClr val="FF0000"/>
                </a:solidFill>
                <a:highlight>
                  <a:srgbClr val="FFFFFF"/>
                </a:highlight>
              </a:rPr>
              <a:t>Answer: A = 141, B = 15, C = 6   , D = 19</a:t>
            </a:r>
            <a:endParaRPr sz="1750">
              <a:solidFill>
                <a:srgbClr val="FF0000"/>
              </a:solidFill>
              <a:highlight>
                <a:srgbClr val="FFFFFF"/>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7"/>
          <p:cNvSpPr txBox="1">
            <a:spLocks noGrp="1"/>
          </p:cNvSpPr>
          <p:nvPr>
            <p:ph type="body" idx="1"/>
          </p:nvPr>
        </p:nvSpPr>
        <p:spPr>
          <a:xfrm>
            <a:off x="1293275" y="647025"/>
            <a:ext cx="7030500" cy="4049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C *= A | B || C &amp;&amp; D &amp; A</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C = 2,  A = 3,  B = 5,  D = 6</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C  =  ( C * A )   |   ( ( B ||  ( C &amp;&amp; D) ) &amp; A )</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    =  6   |    ( ( 5 ||  1 ) &amp; 3 )</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    =  6   |    ( 1 &amp; 3 )</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    =  6   |   1</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    =  7</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Ans: A = 3,  B = 5, C = 7,  D = 6</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  ( B == (C &gt;= D)  )</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=&gt;  (5 == ( 7 &gt;= 6))</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r>
              <a:rPr lang="en" sz="1800">
                <a:solidFill>
                  <a:srgbClr val="526069"/>
                </a:solidFill>
                <a:highlight>
                  <a:srgbClr val="FFFFFF"/>
                </a:highlight>
                <a:latin typeface="Arial"/>
                <a:ea typeface="Arial"/>
                <a:cs typeface="Arial"/>
                <a:sym typeface="Arial"/>
              </a:rPr>
              <a:t>=&gt; ( 5 == 1)   =&gt; 0</a:t>
            </a:r>
            <a:endParaRPr sz="1800">
              <a:solidFill>
                <a:srgbClr val="526069"/>
              </a:solidFill>
              <a:highlight>
                <a:srgbClr val="FFFFFF"/>
              </a:highlight>
              <a:latin typeface="Arial"/>
              <a:ea typeface="Arial"/>
              <a:cs typeface="Arial"/>
              <a:sym typeface="Arial"/>
            </a:endParaRPr>
          </a:p>
          <a:p>
            <a:pPr marL="0" lvl="0" indent="0" algn="l" rtl="0">
              <a:spcBef>
                <a:spcPts val="0"/>
              </a:spcBef>
              <a:spcAft>
                <a:spcPts val="0"/>
              </a:spcAft>
              <a:buNone/>
            </a:pPr>
            <a:endParaRPr sz="1800">
              <a:solidFill>
                <a:srgbClr val="202124"/>
              </a:solidFill>
              <a:highlight>
                <a:srgbClr val="FFFFFF"/>
              </a:highlight>
              <a:latin typeface="Roboto"/>
              <a:ea typeface="Roboto"/>
              <a:cs typeface="Roboto"/>
              <a:sym typeface="Roboto"/>
            </a:endParaRPr>
          </a:p>
          <a:p>
            <a:pPr marL="0" lvl="0" indent="0" algn="l" rtl="0">
              <a:spcBef>
                <a:spcPts val="0"/>
              </a:spcBef>
              <a:spcAft>
                <a:spcPts val="1600"/>
              </a:spcAft>
              <a:buNone/>
            </a:pPr>
            <a:endParaRPr sz="1800">
              <a:solidFill>
                <a:srgbClr val="202124"/>
              </a:solidFill>
              <a:highlight>
                <a:srgbClr val="FFFFFF"/>
              </a:highlight>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752050"/>
            <a:ext cx="7030500" cy="55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Agenda</a:t>
            </a:r>
            <a:endParaRPr/>
          </a:p>
        </p:txBody>
      </p:sp>
      <p:sp>
        <p:nvSpPr>
          <p:cNvPr id="284" name="Google Shape;284;p14"/>
          <p:cNvSpPr txBox="1">
            <a:spLocks noGrp="1"/>
          </p:cNvSpPr>
          <p:nvPr>
            <p:ph type="body" idx="1"/>
          </p:nvPr>
        </p:nvSpPr>
        <p:spPr>
          <a:xfrm>
            <a:off x="1154925" y="1302650"/>
            <a:ext cx="7722000" cy="34245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sz="1800">
              <a:latin typeface="Maven Pro"/>
              <a:ea typeface="Maven Pro"/>
              <a:cs typeface="Maven Pro"/>
              <a:sym typeface="Maven Pro"/>
            </a:endParaRPr>
          </a:p>
          <a:p>
            <a:pPr marL="457200" lvl="0" indent="-342900" algn="l" rtl="0">
              <a:spcBef>
                <a:spcPts val="1600"/>
              </a:spcBef>
              <a:spcAft>
                <a:spcPts val="0"/>
              </a:spcAft>
              <a:buSzPts val="1800"/>
              <a:buFont typeface="Maven Pro"/>
              <a:buChar char="❏"/>
            </a:pPr>
            <a:r>
              <a:rPr lang="en" sz="1800">
                <a:latin typeface="Maven Pro"/>
                <a:ea typeface="Maven Pro"/>
                <a:cs typeface="Maven Pro"/>
                <a:sym typeface="Maven Pro"/>
              </a:rPr>
              <a:t>Tokens</a:t>
            </a:r>
            <a:endParaRPr sz="1800">
              <a:latin typeface="Maven Pro"/>
              <a:ea typeface="Maven Pro"/>
              <a:cs typeface="Maven Pro"/>
              <a:sym typeface="Maven Pro"/>
            </a:endParaRPr>
          </a:p>
          <a:p>
            <a:pPr marL="457200" lvl="0" indent="-342900" algn="l" rtl="0">
              <a:spcBef>
                <a:spcPts val="0"/>
              </a:spcBef>
              <a:spcAft>
                <a:spcPts val="0"/>
              </a:spcAft>
              <a:buSzPts val="1800"/>
              <a:buFont typeface="Maven Pro"/>
              <a:buChar char="❏"/>
            </a:pPr>
            <a:endParaRPr sz="1800">
              <a:latin typeface="Maven Pro"/>
              <a:ea typeface="Maven Pro"/>
              <a:cs typeface="Maven Pro"/>
              <a:sym typeface="Maven Pro"/>
            </a:endParaRPr>
          </a:p>
          <a:p>
            <a:pPr marL="457200" lvl="0" indent="-342900" algn="l" rtl="0">
              <a:spcBef>
                <a:spcPts val="0"/>
              </a:spcBef>
              <a:spcAft>
                <a:spcPts val="0"/>
              </a:spcAft>
              <a:buSzPts val="1800"/>
              <a:buFont typeface="Maven Pro"/>
              <a:buChar char="❏"/>
            </a:pPr>
            <a:r>
              <a:rPr lang="en" sz="1800">
                <a:latin typeface="Maven Pro"/>
                <a:ea typeface="Maven Pro"/>
                <a:cs typeface="Maven Pro"/>
                <a:sym typeface="Maven Pro"/>
              </a:rPr>
              <a:t>Expression Evaluation</a:t>
            </a:r>
            <a:endParaRPr sz="1800">
              <a:latin typeface="Maven Pro"/>
              <a:ea typeface="Maven Pro"/>
              <a:cs typeface="Maven Pro"/>
              <a:sym typeface="Maven Pro"/>
            </a:endParaRPr>
          </a:p>
          <a:p>
            <a:pPr marL="457200" lvl="0" indent="-342900" algn="l" rtl="0">
              <a:spcBef>
                <a:spcPts val="0"/>
              </a:spcBef>
              <a:spcAft>
                <a:spcPts val="0"/>
              </a:spcAft>
              <a:buSzPts val="1800"/>
              <a:buFont typeface="Maven Pro"/>
              <a:buChar char="❏"/>
            </a:pPr>
            <a:endParaRPr sz="1800">
              <a:latin typeface="Maven Pro"/>
              <a:ea typeface="Maven Pro"/>
              <a:cs typeface="Maven Pro"/>
              <a:sym typeface="Maven Pro"/>
            </a:endParaRPr>
          </a:p>
          <a:p>
            <a:pPr marL="457200" lvl="0" indent="-342900" algn="l" rtl="0">
              <a:spcBef>
                <a:spcPts val="0"/>
              </a:spcBef>
              <a:spcAft>
                <a:spcPts val="0"/>
              </a:spcAft>
              <a:buSzPts val="1800"/>
              <a:buFont typeface="Maven Pro"/>
              <a:buChar char="❏"/>
            </a:pPr>
            <a:r>
              <a:rPr lang="en" sz="1800">
                <a:latin typeface="Maven Pro"/>
                <a:ea typeface="Maven Pro"/>
                <a:cs typeface="Maven Pro"/>
                <a:sym typeface="Maven Pro"/>
              </a:rPr>
              <a:t>Type Casting</a:t>
            </a:r>
            <a:endParaRPr sz="1800">
              <a:latin typeface="Maven Pro"/>
              <a:ea typeface="Maven Pro"/>
              <a:cs typeface="Maven Pro"/>
              <a:sym typeface="Maven P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752050"/>
            <a:ext cx="7030500" cy="55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Tokens</a:t>
            </a:r>
            <a:endParaRPr/>
          </a:p>
        </p:txBody>
      </p:sp>
      <p:sp>
        <p:nvSpPr>
          <p:cNvPr id="290" name="Google Shape;290;p15"/>
          <p:cNvSpPr txBox="1">
            <a:spLocks noGrp="1"/>
          </p:cNvSpPr>
          <p:nvPr>
            <p:ph type="body" idx="1"/>
          </p:nvPr>
        </p:nvSpPr>
        <p:spPr>
          <a:xfrm>
            <a:off x="371650" y="1477350"/>
            <a:ext cx="6244800" cy="3424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Maven Pro"/>
              <a:buChar char="❏"/>
            </a:pPr>
            <a:r>
              <a:rPr lang="en" sz="1800">
                <a:latin typeface="Maven Pro"/>
                <a:ea typeface="Maven Pro"/>
                <a:cs typeface="Maven Pro"/>
                <a:sym typeface="Maven Pro"/>
              </a:rPr>
              <a:t>A token is the smallest element of a program that is meaningful to the compiler. Tokens can be classified as follows:</a:t>
            </a:r>
            <a:endParaRPr sz="1800">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Keywords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Identifiers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Constants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Strings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Special Symbols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Operators</a:t>
            </a:r>
            <a:endParaRPr sz="1800" b="1">
              <a:latin typeface="Maven Pro"/>
              <a:ea typeface="Maven Pro"/>
              <a:cs typeface="Maven Pro"/>
              <a:sym typeface="Maven Pro"/>
            </a:endParaRPr>
          </a:p>
          <a:p>
            <a:pPr marL="457200" lvl="0" indent="0" algn="l" rtl="0">
              <a:spcBef>
                <a:spcPts val="1600"/>
              </a:spcBef>
              <a:spcAft>
                <a:spcPts val="1600"/>
              </a:spcAft>
              <a:buNone/>
            </a:pPr>
            <a:endParaRPr sz="1800">
              <a:latin typeface="Maven Pro"/>
              <a:ea typeface="Maven Pro"/>
              <a:cs typeface="Maven Pro"/>
              <a:sym typeface="Maven Pro"/>
            </a:endParaRPr>
          </a:p>
        </p:txBody>
      </p:sp>
      <p:sp>
        <p:nvSpPr>
          <p:cNvPr id="291" name="Google Shape;291;p15"/>
          <p:cNvSpPr txBox="1"/>
          <p:nvPr/>
        </p:nvSpPr>
        <p:spPr>
          <a:xfrm>
            <a:off x="6713275" y="2276300"/>
            <a:ext cx="2338200" cy="2330100"/>
          </a:xfrm>
          <a:prstGeom prst="rect">
            <a:avLst/>
          </a:prstGeom>
          <a:noFill/>
          <a:ln w="38100" cap="flat" cmpd="sng">
            <a:solidFill>
              <a:srgbClr val="00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500" b="1">
                <a:latin typeface="Nunito"/>
                <a:ea typeface="Nunito"/>
                <a:cs typeface="Nunito"/>
                <a:sym typeface="Nunito"/>
              </a:rPr>
              <a:t>#include&lt;stdio.h&gt;</a:t>
            </a:r>
            <a:endParaRPr sz="1500" b="1">
              <a:latin typeface="Nunito"/>
              <a:ea typeface="Nunito"/>
              <a:cs typeface="Nunito"/>
              <a:sym typeface="Nunito"/>
            </a:endParaRPr>
          </a:p>
          <a:p>
            <a:pPr marL="0" lvl="0" indent="0" algn="l" rtl="0">
              <a:spcBef>
                <a:spcPts val="0"/>
              </a:spcBef>
              <a:spcAft>
                <a:spcPts val="0"/>
              </a:spcAft>
              <a:buNone/>
            </a:pP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int  c, d;</a:t>
            </a: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int main() </a:t>
            </a: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a:t>
            </a: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	int  a, b;</a:t>
            </a:r>
            <a:endParaRPr sz="1500" b="1">
              <a:latin typeface="Nunito"/>
              <a:ea typeface="Nunito"/>
              <a:cs typeface="Nunito"/>
              <a:sym typeface="Nunito"/>
            </a:endParaRPr>
          </a:p>
          <a:p>
            <a:pPr marL="0" lvl="0" indent="0" algn="l" rtl="0">
              <a:spcBef>
                <a:spcPts val="0"/>
              </a:spcBef>
              <a:spcAft>
                <a:spcPts val="0"/>
              </a:spcAft>
              <a:buNone/>
            </a:pP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	return 0;</a:t>
            </a:r>
            <a:endParaRPr sz="1500" b="1">
              <a:latin typeface="Nunito"/>
              <a:ea typeface="Nunito"/>
              <a:cs typeface="Nunito"/>
              <a:sym typeface="Nunito"/>
            </a:endParaRPr>
          </a:p>
          <a:p>
            <a:pPr marL="0" lvl="0" indent="0" algn="l" rtl="0">
              <a:spcBef>
                <a:spcPts val="0"/>
              </a:spcBef>
              <a:spcAft>
                <a:spcPts val="0"/>
              </a:spcAft>
              <a:buNone/>
            </a:pPr>
            <a:r>
              <a:rPr lang="en" sz="1500" b="1">
                <a:latin typeface="Nunito"/>
                <a:ea typeface="Nunito"/>
                <a:cs typeface="Nunito"/>
                <a:sym typeface="Nunito"/>
              </a:rPr>
              <a:t>}</a:t>
            </a:r>
            <a:endParaRPr sz="1500" b="1">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Keywords</a:t>
            </a:r>
            <a:endParaRPr/>
          </a:p>
        </p:txBody>
      </p:sp>
      <p:pic>
        <p:nvPicPr>
          <p:cNvPr id="297" name="Google Shape;297;p16"/>
          <p:cNvPicPr preferRelativeResize="0"/>
          <p:nvPr/>
        </p:nvPicPr>
        <p:blipFill>
          <a:blip r:embed="rId3">
            <a:alphaModFix/>
          </a:blip>
          <a:stretch>
            <a:fillRect/>
          </a:stretch>
        </p:blipFill>
        <p:spPr>
          <a:xfrm>
            <a:off x="1707707" y="1565099"/>
            <a:ext cx="5783450" cy="2854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Identifiers / Variables</a:t>
            </a:r>
            <a:endParaRPr/>
          </a:p>
        </p:txBody>
      </p:sp>
      <p:sp>
        <p:nvSpPr>
          <p:cNvPr id="303" name="Google Shape;303;p17"/>
          <p:cNvSpPr txBox="1">
            <a:spLocks noGrp="1"/>
          </p:cNvSpPr>
          <p:nvPr>
            <p:ph type="body" idx="1"/>
          </p:nvPr>
        </p:nvSpPr>
        <p:spPr>
          <a:xfrm>
            <a:off x="1303800" y="1463825"/>
            <a:ext cx="7030500" cy="30678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There are certain rules that should be followed while naming c identifiers: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They must begin with a letter or underscore(_).</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They must consist of only letters, digits, or underscore. No other special character is allowed.</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It should not be a keyword.</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It must not contain whitespace.</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It should be up to 31 characters long as only first 31 characters are significant.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Constants</a:t>
            </a:r>
            <a:endParaRPr/>
          </a:p>
        </p:txBody>
      </p:sp>
      <p:sp>
        <p:nvSpPr>
          <p:cNvPr id="309" name="Google Shape;309;p18"/>
          <p:cNvSpPr txBox="1">
            <a:spLocks noGrp="1"/>
          </p:cNvSpPr>
          <p:nvPr>
            <p:ph type="body" idx="1"/>
          </p:nvPr>
        </p:nvSpPr>
        <p:spPr>
          <a:xfrm>
            <a:off x="1303800" y="1530975"/>
            <a:ext cx="7030500" cy="30006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Constants are also like normal variables. But, only difference is, their values can not be modified by the program once they are defined. Constants refer to fixed values. They are also called as literals.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Constants may belong to any of the data type.Syntax: </a:t>
            </a:r>
            <a:r>
              <a:rPr lang="en" sz="1800">
                <a:latin typeface="Maven Pro"/>
                <a:ea typeface="Maven Pro"/>
                <a:cs typeface="Maven Pro"/>
                <a:sym typeface="Maven Pro"/>
              </a:rPr>
              <a:t>const data_type variable_name; (or) const data_type *variable_name;</a:t>
            </a:r>
            <a:endParaRPr sz="1800">
              <a:latin typeface="Maven Pro"/>
              <a:ea typeface="Maven Pro"/>
              <a:cs typeface="Maven Pro"/>
              <a:sym typeface="Maven Pro"/>
            </a:endParaRPr>
          </a:p>
          <a:p>
            <a:pPr marL="0" lvl="0" indent="0" algn="l" rtl="0">
              <a:spcBef>
                <a:spcPts val="1600"/>
              </a:spcBef>
              <a:spcAft>
                <a:spcPts val="0"/>
              </a:spcAft>
              <a:buNone/>
            </a:pPr>
            <a:r>
              <a:rPr lang="en" sz="1800" b="1">
                <a:latin typeface="Maven Pro"/>
                <a:ea typeface="Maven Pro"/>
                <a:cs typeface="Maven Pro"/>
                <a:sym typeface="Maven Pro"/>
              </a:rPr>
              <a:t>Example : #define pi = 3.1416</a:t>
            </a:r>
            <a:endParaRPr sz="1800" b="1">
              <a:latin typeface="Maven Pro"/>
              <a:ea typeface="Maven Pro"/>
              <a:cs typeface="Maven Pro"/>
              <a:sym typeface="Maven Pro"/>
            </a:endParaRPr>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1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Strings</a:t>
            </a:r>
            <a:endParaRPr/>
          </a:p>
        </p:txBody>
      </p:sp>
      <p:sp>
        <p:nvSpPr>
          <p:cNvPr id="315" name="Google Shape;315;p19"/>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Strings are nothing but an array of characters ended with a null character (‘\0’).This null character indicates the end of the string. Strings are always enclosed in double quotes. Whereas, a character is enclosed in single quotes in C and C++.</a:t>
            </a:r>
            <a:endParaRPr sz="1800" b="1">
              <a:latin typeface="Maven Pro"/>
              <a:ea typeface="Maven Pro"/>
              <a:cs typeface="Maven Pro"/>
              <a:sym typeface="Maven Pro"/>
            </a:endParaRPr>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Special Symbols</a:t>
            </a:r>
            <a:endParaRPr/>
          </a:p>
        </p:txBody>
      </p:sp>
      <p:sp>
        <p:nvSpPr>
          <p:cNvPr id="321" name="Google Shape;321;p20"/>
          <p:cNvSpPr txBox="1">
            <a:spLocks noGrp="1"/>
          </p:cNvSpPr>
          <p:nvPr>
            <p:ph type="body" idx="1"/>
          </p:nvPr>
        </p:nvSpPr>
        <p:spPr>
          <a:xfrm>
            <a:off x="1303800" y="1705550"/>
            <a:ext cx="7030500" cy="28260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Brackets[]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Parentheses()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Braces{}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comma (,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semi colon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asterick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assignment operator(=)</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pre processor(#)</a:t>
            </a:r>
            <a:endParaRPr sz="1800" b="1">
              <a:latin typeface="Maven Pro"/>
              <a:ea typeface="Maven Pro"/>
              <a:cs typeface="Maven Pro"/>
              <a:sym typeface="Maven Pro"/>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Operators</a:t>
            </a:r>
            <a:endParaRPr/>
          </a:p>
        </p:txBody>
      </p:sp>
      <p:sp>
        <p:nvSpPr>
          <p:cNvPr id="327" name="Google Shape;327;p21"/>
          <p:cNvSpPr txBox="1">
            <a:spLocks noGrp="1"/>
          </p:cNvSpPr>
          <p:nvPr>
            <p:ph type="body" idx="1"/>
          </p:nvPr>
        </p:nvSpPr>
        <p:spPr>
          <a:xfrm>
            <a:off x="1303800" y="1436950"/>
            <a:ext cx="7030500" cy="3094800"/>
          </a:xfrm>
          <a:prstGeom prst="rect">
            <a:avLst/>
          </a:prstGeom>
        </p:spPr>
        <p:txBody>
          <a:bodyPr spcFirstLastPara="1" wrap="square" lIns="91425" tIns="91425" rIns="91425" bIns="91425" anchor="t" anchorCtr="0">
            <a:noAutofit/>
          </a:bodyPr>
          <a:lstStyle/>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Unary Operators (++, --)</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Binary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Arithmetic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Relational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Logical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Assignment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Conditional Operators</a:t>
            </a:r>
            <a:endParaRPr sz="1800" b="1">
              <a:latin typeface="Maven Pro"/>
              <a:ea typeface="Maven Pro"/>
              <a:cs typeface="Maven Pro"/>
              <a:sym typeface="Maven Pro"/>
            </a:endParaRPr>
          </a:p>
          <a:p>
            <a:pPr marL="1371600" lvl="2" indent="-342900" algn="l" rtl="0">
              <a:spcBef>
                <a:spcPts val="0"/>
              </a:spcBef>
              <a:spcAft>
                <a:spcPts val="0"/>
              </a:spcAft>
              <a:buSzPts val="1800"/>
              <a:buFont typeface="Maven Pro"/>
              <a:buChar char="❏"/>
            </a:pPr>
            <a:r>
              <a:rPr lang="en" sz="1800" b="1">
                <a:latin typeface="Maven Pro"/>
                <a:ea typeface="Maven Pro"/>
                <a:cs typeface="Maven Pro"/>
                <a:sym typeface="Maven Pro"/>
              </a:rPr>
              <a:t>Bitwise Operators</a:t>
            </a:r>
            <a:endParaRPr sz="1800" b="1">
              <a:latin typeface="Maven Pro"/>
              <a:ea typeface="Maven Pro"/>
              <a:cs typeface="Maven Pro"/>
              <a:sym typeface="Maven Pro"/>
            </a:endParaRPr>
          </a:p>
          <a:p>
            <a:pPr marL="914400" lvl="1" indent="-342900" algn="l" rtl="0">
              <a:spcBef>
                <a:spcPts val="0"/>
              </a:spcBef>
              <a:spcAft>
                <a:spcPts val="0"/>
              </a:spcAft>
              <a:buSzPts val="1800"/>
              <a:buFont typeface="Maven Pro"/>
              <a:buChar char="❏"/>
            </a:pPr>
            <a:r>
              <a:rPr lang="en" sz="1800" b="1">
                <a:latin typeface="Maven Pro"/>
                <a:ea typeface="Maven Pro"/>
                <a:cs typeface="Maven Pro"/>
                <a:sym typeface="Maven Pro"/>
              </a:rPr>
              <a:t>Ternary Operators (? :)</a:t>
            </a:r>
            <a:endParaRPr sz="1800" b="1">
              <a:latin typeface="Maven Pro"/>
              <a:ea typeface="Maven Pro"/>
              <a:cs typeface="Maven Pro"/>
              <a:sym typeface="Maven Pro"/>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On-screen Show (16:9)</PresentationFormat>
  <Paragraphs>106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Nunito</vt:lpstr>
      <vt:lpstr>Arial</vt:lpstr>
      <vt:lpstr>Roboto</vt:lpstr>
      <vt:lpstr>Maven Pro</vt:lpstr>
      <vt:lpstr>Momentum</vt:lpstr>
      <vt:lpstr>Tokens, Expression Evaluation &amp; Type Casting</vt:lpstr>
      <vt:lpstr>Agenda</vt:lpstr>
      <vt:lpstr>Tokens</vt:lpstr>
      <vt:lpstr>Keywords</vt:lpstr>
      <vt:lpstr>Identifiers / Variables</vt:lpstr>
      <vt:lpstr>Constants</vt:lpstr>
      <vt:lpstr>Strings</vt:lpstr>
      <vt:lpstr>Special Symbols</vt:lpstr>
      <vt:lpstr>Operators</vt:lpstr>
      <vt:lpstr>Bitwise Operators vs. Logical Operators (*Class Discussion Slide with O4)</vt:lpstr>
      <vt:lpstr>Expression Evaluation    </vt:lpstr>
      <vt:lpstr>Expression Evaluation</vt:lpstr>
      <vt:lpstr>Type Casting</vt:lpstr>
      <vt:lpstr>Thanks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Tokens, Expression Evaluation &amp; Type Casting</dc:title>
  <cp:lastModifiedBy>Abu Sufiun</cp:lastModifiedBy>
  <cp:revision>1</cp:revision>
  <dcterms:modified xsi:type="dcterms:W3CDTF">2022-08-22T17:44:37Z</dcterms:modified>
</cp:coreProperties>
</file>