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</p:sldIdLst>
  <p:sldSz cy="6858000" cx="9144000"/>
  <p:notesSz cx="6858000" cy="9144000"/>
  <p:embeddedFontLst>
    <p:embeddedFont>
      <p:font typeface="Century Schoolbook"/>
      <p:regular r:id="rId33"/>
      <p:bold r:id="rId34"/>
      <p:italic r:id="rId35"/>
      <p:boldItalic r:id="rId3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0B3954D8-D20A-4AC4-8082-50976460ACA5}">
  <a:tblStyle styleId="{0B3954D8-D20A-4AC4-8082-50976460ACA5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font" Target="fonts/CenturySchoolbook-regular.fntdata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35" Type="http://schemas.openxmlformats.org/officeDocument/2006/relationships/font" Target="fonts/CenturySchoolbook-italic.fntdata"/><Relationship Id="rId12" Type="http://schemas.openxmlformats.org/officeDocument/2006/relationships/slide" Target="slides/slide6.xml"/><Relationship Id="rId34" Type="http://schemas.openxmlformats.org/officeDocument/2006/relationships/font" Target="fonts/CenturySchoolbook-bold.fntdata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36" Type="http://schemas.openxmlformats.org/officeDocument/2006/relationships/font" Target="fonts/CenturySchoolbook-boldItalic.fntdata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" name="Google Shape;221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" name="Google Shape;229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Google Shape;243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" name="Google Shape;249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5" name="Google Shape;255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1" name="Google Shape;261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Google Shape;268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" name="Google Shape;275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" name="Google Shape;283;p2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5" name="Google Shape;295;p2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4" name="Google Shape;304;p2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0" name="Google Shape;310;p2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bg>
      <p:bgPr>
        <a:solidFill>
          <a:schemeClr val="lt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"/>
          <p:cNvSpPr txBox="1"/>
          <p:nvPr>
            <p:ph type="ctrTitle"/>
          </p:nvPr>
        </p:nvSpPr>
        <p:spPr>
          <a:xfrm>
            <a:off x="2286000" y="3124200"/>
            <a:ext cx="6172200" cy="18943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" type="subTitle"/>
          </p:nvPr>
        </p:nvSpPr>
        <p:spPr>
          <a:xfrm>
            <a:off x="2286000" y="5003322"/>
            <a:ext cx="6172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600"/>
              </a:spcBef>
              <a:spcAft>
                <a:spcPts val="0"/>
              </a:spcAft>
              <a:buSzPts val="1260"/>
              <a:buNone/>
              <a:defRPr b="1" sz="1800">
                <a:solidFill>
                  <a:schemeClr val="dk2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08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08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224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08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0" type="dt"/>
          </p:nvPr>
        </p:nvSpPr>
        <p:spPr>
          <a:xfrm rot="5400000">
            <a:off x="7764621" y="1174097"/>
            <a:ext cx="22860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"/>
          <p:cNvSpPr txBox="1"/>
          <p:nvPr>
            <p:ph idx="11" type="ftr"/>
          </p:nvPr>
        </p:nvSpPr>
        <p:spPr>
          <a:xfrm rot="5400000">
            <a:off x="7077269" y="4181669"/>
            <a:ext cx="36576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"/>
          <p:cNvSpPr/>
          <p:nvPr/>
        </p:nvSpPr>
        <p:spPr>
          <a:xfrm>
            <a:off x="381000" y="0"/>
            <a:ext cx="609600" cy="6858000"/>
          </a:xfrm>
          <a:prstGeom prst="rect">
            <a:avLst/>
          </a:prstGeom>
          <a:solidFill>
            <a:srgbClr val="FEC2AC">
              <a:alpha val="5372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23" name="Google Shape;23;p2"/>
          <p:cNvSpPr/>
          <p:nvPr/>
        </p:nvSpPr>
        <p:spPr>
          <a:xfrm>
            <a:off x="276336" y="0"/>
            <a:ext cx="104664" cy="6858000"/>
          </a:xfrm>
          <a:prstGeom prst="rect">
            <a:avLst/>
          </a:prstGeom>
          <a:solidFill>
            <a:srgbClr val="FFD8CC">
              <a:alpha val="3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24" name="Google Shape;24;p2"/>
          <p:cNvSpPr/>
          <p:nvPr/>
        </p:nvSpPr>
        <p:spPr>
          <a:xfrm>
            <a:off x="990600" y="0"/>
            <a:ext cx="181872" cy="6858000"/>
          </a:xfrm>
          <a:prstGeom prst="rect">
            <a:avLst/>
          </a:prstGeom>
          <a:solidFill>
            <a:srgbClr val="FFD8CC">
              <a:alpha val="69803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25" name="Google Shape;25;p2"/>
          <p:cNvSpPr/>
          <p:nvPr/>
        </p:nvSpPr>
        <p:spPr>
          <a:xfrm>
            <a:off x="1141320" y="0"/>
            <a:ext cx="230280" cy="6858000"/>
          </a:xfrm>
          <a:prstGeom prst="rect">
            <a:avLst/>
          </a:prstGeom>
          <a:solidFill>
            <a:srgbClr val="FFEDE7">
              <a:alpha val="7098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26" name="Google Shape;26;p2"/>
          <p:cNvCxnSpPr/>
          <p:nvPr/>
        </p:nvCxnSpPr>
        <p:spPr>
          <a:xfrm>
            <a:off x="106344" y="0"/>
            <a:ext cx="0" cy="6858000"/>
          </a:xfrm>
          <a:prstGeom prst="straightConnector1">
            <a:avLst/>
          </a:prstGeom>
          <a:noFill/>
          <a:ln cap="flat" cmpd="sng" w="57150">
            <a:solidFill>
              <a:srgbClr val="FEC2AC">
                <a:alpha val="72941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7" name="Google Shape;27;p2"/>
          <p:cNvCxnSpPr/>
          <p:nvPr/>
        </p:nvCxnSpPr>
        <p:spPr>
          <a:xfrm>
            <a:off x="914400" y="0"/>
            <a:ext cx="0" cy="6858000"/>
          </a:xfrm>
          <a:prstGeom prst="straightConnector1">
            <a:avLst/>
          </a:prstGeom>
          <a:noFill/>
          <a:ln cap="flat" cmpd="sng" w="57150">
            <a:solidFill>
              <a:srgbClr val="FFEDE7">
                <a:alpha val="82745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8" name="Google Shape;28;p2"/>
          <p:cNvCxnSpPr/>
          <p:nvPr/>
        </p:nvCxnSpPr>
        <p:spPr>
          <a:xfrm>
            <a:off x="854112" y="0"/>
            <a:ext cx="0" cy="6858000"/>
          </a:xfrm>
          <a:prstGeom prst="straightConnector1">
            <a:avLst/>
          </a:prstGeom>
          <a:noFill/>
          <a:ln cap="flat" cmpd="sng" w="57150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9" name="Google Shape;29;p2"/>
          <p:cNvCxnSpPr/>
          <p:nvPr/>
        </p:nvCxnSpPr>
        <p:spPr>
          <a:xfrm>
            <a:off x="1726640" y="0"/>
            <a:ext cx="0" cy="6858000"/>
          </a:xfrm>
          <a:prstGeom prst="straightConnector1">
            <a:avLst/>
          </a:prstGeom>
          <a:noFill/>
          <a:ln cap="flat" cmpd="sng" w="28575">
            <a:solidFill>
              <a:srgbClr val="FEC2AC">
                <a:alpha val="81960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0" name="Google Shape;30;p2"/>
          <p:cNvCxnSpPr/>
          <p:nvPr/>
        </p:nvCxnSpPr>
        <p:spPr>
          <a:xfrm>
            <a:off x="1066800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" name="Google Shape;31;p2"/>
          <p:cNvCxnSpPr/>
          <p:nvPr/>
        </p:nvCxnSpPr>
        <p:spPr>
          <a:xfrm>
            <a:off x="9113856" y="0"/>
            <a:ext cx="0" cy="6858000"/>
          </a:xfrm>
          <a:prstGeom prst="straightConnector1">
            <a:avLst/>
          </a:prstGeom>
          <a:noFill/>
          <a:ln cap="flat" cmpd="thickThin" w="57150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2" name="Google Shape;32;p2"/>
          <p:cNvSpPr/>
          <p:nvPr/>
        </p:nvSpPr>
        <p:spPr>
          <a:xfrm>
            <a:off x="1219200" y="0"/>
            <a:ext cx="76200" cy="6858000"/>
          </a:xfrm>
          <a:prstGeom prst="rect">
            <a:avLst/>
          </a:prstGeom>
          <a:solidFill>
            <a:srgbClr val="FEC2AC">
              <a:alpha val="5098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3" name="Google Shape;33;p2"/>
          <p:cNvSpPr/>
          <p:nvPr/>
        </p:nvSpPr>
        <p:spPr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4" name="Google Shape;34;p2"/>
          <p:cNvSpPr/>
          <p:nvPr/>
        </p:nvSpPr>
        <p:spPr>
          <a:xfrm>
            <a:off x="1309632" y="4866752"/>
            <a:ext cx="641424" cy="64142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5" name="Google Shape;35;p2"/>
          <p:cNvSpPr/>
          <p:nvPr/>
        </p:nvSpPr>
        <p:spPr>
          <a:xfrm>
            <a:off x="1091080" y="5500632"/>
            <a:ext cx="137160" cy="1371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6" name="Google Shape;36;p2"/>
          <p:cNvSpPr/>
          <p:nvPr/>
        </p:nvSpPr>
        <p:spPr>
          <a:xfrm>
            <a:off x="1664208" y="5788152"/>
            <a:ext cx="274320" cy="27432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7" name="Google Shape;37;p2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8" name="Google Shape;38;p2"/>
          <p:cNvSpPr txBox="1"/>
          <p:nvPr>
            <p:ph idx="12" type="sldNum"/>
          </p:nvPr>
        </p:nvSpPr>
        <p:spPr>
          <a:xfrm>
            <a:off x="1325544" y="4928702"/>
            <a:ext cx="609600" cy="5175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1"/>
          <p:cNvSpPr txBox="1"/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11"/>
          <p:cNvSpPr txBox="1"/>
          <p:nvPr>
            <p:ph idx="1" type="body"/>
          </p:nvPr>
        </p:nvSpPr>
        <p:spPr>
          <a:xfrm rot="5400000">
            <a:off x="1754124" y="303276"/>
            <a:ext cx="4873752" cy="746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08610" lvl="0" marL="457200" algn="l">
              <a:spcBef>
                <a:spcPts val="600"/>
              </a:spcBef>
              <a:spcAft>
                <a:spcPts val="0"/>
              </a:spcAft>
              <a:buSzPts val="1260"/>
              <a:buChar char="🞆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23" name="Google Shape;123;p11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" name="Google Shape;124;p11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11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2"/>
          <p:cNvSpPr txBox="1"/>
          <p:nvPr>
            <p:ph type="title"/>
          </p:nvPr>
        </p:nvSpPr>
        <p:spPr>
          <a:xfrm rot="5400000">
            <a:off x="4541837" y="2362202"/>
            <a:ext cx="5851525" cy="16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p1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08610" lvl="0" marL="457200" algn="l">
              <a:spcBef>
                <a:spcPts val="600"/>
              </a:spcBef>
              <a:spcAft>
                <a:spcPts val="0"/>
              </a:spcAft>
              <a:buSzPts val="1260"/>
              <a:buChar char="🞆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29" name="Google Shape;129;p12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12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12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3"/>
          <p:cNvSpPr txBox="1"/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3"/>
          <p:cNvSpPr txBox="1"/>
          <p:nvPr>
            <p:ph idx="1" type="body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08610" lvl="0" marL="457200" algn="l">
              <a:spcBef>
                <a:spcPts val="600"/>
              </a:spcBef>
              <a:spcAft>
                <a:spcPts val="0"/>
              </a:spcAft>
              <a:buSzPts val="1260"/>
              <a:buChar char="🞆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3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3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4" name="Google Shape;44;p3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showMasterSp="0" type="secHead">
  <p:cSld name="SECTION_HEADER">
    <p:bg>
      <p:bgPr>
        <a:solidFill>
          <a:schemeClr val="dk2"/>
        </a:solidFill>
      </p:bgPr>
    </p:bg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4"/>
          <p:cNvSpPr txBox="1"/>
          <p:nvPr>
            <p:ph type="title"/>
          </p:nvPr>
        </p:nvSpPr>
        <p:spPr>
          <a:xfrm>
            <a:off x="2286000" y="2895600"/>
            <a:ext cx="6172200" cy="205359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Century Schoolbook"/>
              <a:buNone/>
              <a:defRPr b="1" sz="3000" cap="small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" type="body"/>
          </p:nvPr>
        </p:nvSpPr>
        <p:spPr>
          <a:xfrm>
            <a:off x="2286000" y="5010150"/>
            <a:ext cx="6172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600"/>
              </a:spcBef>
              <a:spcAft>
                <a:spcPts val="0"/>
              </a:spcAft>
              <a:buSzPts val="1260"/>
              <a:buNone/>
              <a:defRPr b="1" sz="1800">
                <a:solidFill>
                  <a:schemeClr val="lt2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96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84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952"/>
              <a:buNone/>
              <a:defRPr sz="1400">
                <a:solidFill>
                  <a:schemeClr val="lt1"/>
                </a:solidFill>
              </a:defRPr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4"/>
          <p:cNvSpPr txBox="1"/>
          <p:nvPr>
            <p:ph idx="10" type="dt"/>
          </p:nvPr>
        </p:nvSpPr>
        <p:spPr>
          <a:xfrm rot="5400000">
            <a:off x="7763256" y="1170432"/>
            <a:ext cx="22860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4"/>
          <p:cNvSpPr txBox="1"/>
          <p:nvPr>
            <p:ph idx="11" type="ftr"/>
          </p:nvPr>
        </p:nvSpPr>
        <p:spPr>
          <a:xfrm rot="5400000">
            <a:off x="7077456" y="4178808"/>
            <a:ext cx="36576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4"/>
          <p:cNvSpPr/>
          <p:nvPr/>
        </p:nvSpPr>
        <p:spPr>
          <a:xfrm>
            <a:off x="381000" y="0"/>
            <a:ext cx="609600" cy="6858000"/>
          </a:xfrm>
          <a:prstGeom prst="rect">
            <a:avLst/>
          </a:prstGeom>
          <a:solidFill>
            <a:srgbClr val="FEC2AC">
              <a:alpha val="5372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51" name="Google Shape;51;p4"/>
          <p:cNvSpPr/>
          <p:nvPr/>
        </p:nvSpPr>
        <p:spPr>
          <a:xfrm>
            <a:off x="276336" y="0"/>
            <a:ext cx="104664" cy="6858000"/>
          </a:xfrm>
          <a:prstGeom prst="rect">
            <a:avLst/>
          </a:prstGeom>
          <a:solidFill>
            <a:srgbClr val="FFD8CC">
              <a:alpha val="3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52" name="Google Shape;52;p4"/>
          <p:cNvSpPr/>
          <p:nvPr/>
        </p:nvSpPr>
        <p:spPr>
          <a:xfrm>
            <a:off x="990600" y="0"/>
            <a:ext cx="181872" cy="6858000"/>
          </a:xfrm>
          <a:prstGeom prst="rect">
            <a:avLst/>
          </a:prstGeom>
          <a:solidFill>
            <a:srgbClr val="FFD8CC">
              <a:alpha val="69803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53" name="Google Shape;53;p4"/>
          <p:cNvSpPr/>
          <p:nvPr/>
        </p:nvSpPr>
        <p:spPr>
          <a:xfrm>
            <a:off x="1141320" y="0"/>
            <a:ext cx="230280" cy="6858000"/>
          </a:xfrm>
          <a:prstGeom prst="rect">
            <a:avLst/>
          </a:prstGeom>
          <a:solidFill>
            <a:srgbClr val="FFEDE7">
              <a:alpha val="7098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54" name="Google Shape;54;p4"/>
          <p:cNvCxnSpPr/>
          <p:nvPr/>
        </p:nvCxnSpPr>
        <p:spPr>
          <a:xfrm>
            <a:off x="106344" y="0"/>
            <a:ext cx="0" cy="6858000"/>
          </a:xfrm>
          <a:prstGeom prst="straightConnector1">
            <a:avLst/>
          </a:prstGeom>
          <a:noFill/>
          <a:ln cap="flat" cmpd="sng" w="57150">
            <a:solidFill>
              <a:srgbClr val="FEC2AC">
                <a:alpha val="72941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5" name="Google Shape;55;p4"/>
          <p:cNvCxnSpPr/>
          <p:nvPr/>
        </p:nvCxnSpPr>
        <p:spPr>
          <a:xfrm>
            <a:off x="914400" y="0"/>
            <a:ext cx="0" cy="6858000"/>
          </a:xfrm>
          <a:prstGeom prst="straightConnector1">
            <a:avLst/>
          </a:prstGeom>
          <a:noFill/>
          <a:ln cap="flat" cmpd="sng" w="57150">
            <a:solidFill>
              <a:srgbClr val="FFEDE7">
                <a:alpha val="82745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6" name="Google Shape;56;p4"/>
          <p:cNvCxnSpPr/>
          <p:nvPr/>
        </p:nvCxnSpPr>
        <p:spPr>
          <a:xfrm>
            <a:off x="854112" y="0"/>
            <a:ext cx="0" cy="6858000"/>
          </a:xfrm>
          <a:prstGeom prst="straightConnector1">
            <a:avLst/>
          </a:prstGeom>
          <a:noFill/>
          <a:ln cap="flat" cmpd="sng" w="57150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7" name="Google Shape;57;p4"/>
          <p:cNvCxnSpPr/>
          <p:nvPr/>
        </p:nvCxnSpPr>
        <p:spPr>
          <a:xfrm>
            <a:off x="1726640" y="0"/>
            <a:ext cx="0" cy="6858000"/>
          </a:xfrm>
          <a:prstGeom prst="straightConnector1">
            <a:avLst/>
          </a:prstGeom>
          <a:noFill/>
          <a:ln cap="flat" cmpd="sng" w="28575">
            <a:solidFill>
              <a:srgbClr val="FEC2AC">
                <a:alpha val="81960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8" name="Google Shape;58;p4"/>
          <p:cNvCxnSpPr/>
          <p:nvPr/>
        </p:nvCxnSpPr>
        <p:spPr>
          <a:xfrm>
            <a:off x="1066800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9" name="Google Shape;59;p4"/>
          <p:cNvSpPr/>
          <p:nvPr/>
        </p:nvSpPr>
        <p:spPr>
          <a:xfrm>
            <a:off x="1219200" y="0"/>
            <a:ext cx="76200" cy="6858000"/>
          </a:xfrm>
          <a:prstGeom prst="rect">
            <a:avLst/>
          </a:prstGeom>
          <a:solidFill>
            <a:srgbClr val="FEC2AC">
              <a:alpha val="5098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60" name="Google Shape;60;p4"/>
          <p:cNvSpPr/>
          <p:nvPr/>
        </p:nvSpPr>
        <p:spPr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61" name="Google Shape;61;p4"/>
          <p:cNvSpPr/>
          <p:nvPr/>
        </p:nvSpPr>
        <p:spPr>
          <a:xfrm>
            <a:off x="1324704" y="4866752"/>
            <a:ext cx="641424" cy="64142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62" name="Google Shape;62;p4"/>
          <p:cNvSpPr/>
          <p:nvPr/>
        </p:nvSpPr>
        <p:spPr>
          <a:xfrm>
            <a:off x="1091080" y="5500632"/>
            <a:ext cx="137160" cy="1371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63" name="Google Shape;63;p4"/>
          <p:cNvSpPr/>
          <p:nvPr/>
        </p:nvSpPr>
        <p:spPr>
          <a:xfrm>
            <a:off x="1664208" y="5791200"/>
            <a:ext cx="274320" cy="27432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64" name="Google Shape;64;p4"/>
          <p:cNvSpPr/>
          <p:nvPr/>
        </p:nvSpPr>
        <p:spPr>
          <a:xfrm>
            <a:off x="1879040" y="4479888"/>
            <a:ext cx="365760" cy="3657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65" name="Google Shape;65;p4"/>
          <p:cNvCxnSpPr/>
          <p:nvPr/>
        </p:nvCxnSpPr>
        <p:spPr>
          <a:xfrm>
            <a:off x="9097944" y="0"/>
            <a:ext cx="0" cy="6858000"/>
          </a:xfrm>
          <a:prstGeom prst="straightConnector1">
            <a:avLst/>
          </a:prstGeom>
          <a:noFill/>
          <a:ln cap="flat" cmpd="thickThin" w="57150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6" name="Google Shape;66;p4"/>
          <p:cNvSpPr txBox="1"/>
          <p:nvPr>
            <p:ph idx="12" type="sldNum"/>
          </p:nvPr>
        </p:nvSpPr>
        <p:spPr>
          <a:xfrm>
            <a:off x="1340616" y="4928702"/>
            <a:ext cx="609600" cy="5175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5"/>
          <p:cNvSpPr txBox="1"/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5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5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5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2" name="Google Shape;72;p5"/>
          <p:cNvSpPr txBox="1"/>
          <p:nvPr>
            <p:ph idx="1" type="body"/>
          </p:nvPr>
        </p:nvSpPr>
        <p:spPr>
          <a:xfrm>
            <a:off x="457200" y="1600200"/>
            <a:ext cx="3657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08610" lvl="0" marL="457200" algn="l">
              <a:spcBef>
                <a:spcPts val="600"/>
              </a:spcBef>
              <a:spcAft>
                <a:spcPts val="0"/>
              </a:spcAft>
              <a:buSzPts val="1260"/>
              <a:buChar char="🞆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73" name="Google Shape;73;p5"/>
          <p:cNvSpPr txBox="1"/>
          <p:nvPr>
            <p:ph idx="2" type="body"/>
          </p:nvPr>
        </p:nvSpPr>
        <p:spPr>
          <a:xfrm>
            <a:off x="4270248" y="1600200"/>
            <a:ext cx="3657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08610" lvl="0" marL="457200" algn="l">
              <a:spcBef>
                <a:spcPts val="600"/>
              </a:spcBef>
              <a:spcAft>
                <a:spcPts val="0"/>
              </a:spcAft>
              <a:buSzPts val="1260"/>
              <a:buChar char="🞆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6"/>
          <p:cNvSpPr txBox="1"/>
          <p:nvPr>
            <p:ph type="title"/>
          </p:nvPr>
        </p:nvSpPr>
        <p:spPr>
          <a:xfrm>
            <a:off x="457200" y="273050"/>
            <a:ext cx="7543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6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6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6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9" name="Google Shape;79;p6"/>
          <p:cNvSpPr txBox="1"/>
          <p:nvPr>
            <p:ph idx="1" type="body"/>
          </p:nvPr>
        </p:nvSpPr>
        <p:spPr>
          <a:xfrm>
            <a:off x="457200" y="2362200"/>
            <a:ext cx="36576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08610" lvl="0" marL="457200" algn="l">
              <a:spcBef>
                <a:spcPts val="600"/>
              </a:spcBef>
              <a:spcAft>
                <a:spcPts val="0"/>
              </a:spcAft>
              <a:buSzPts val="1260"/>
              <a:buChar char="🞆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0" name="Google Shape;80;p6"/>
          <p:cNvSpPr txBox="1"/>
          <p:nvPr>
            <p:ph idx="2" type="body"/>
          </p:nvPr>
        </p:nvSpPr>
        <p:spPr>
          <a:xfrm>
            <a:off x="4371975" y="2362200"/>
            <a:ext cx="36576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08610" lvl="0" marL="457200" algn="l">
              <a:spcBef>
                <a:spcPts val="600"/>
              </a:spcBef>
              <a:spcAft>
                <a:spcPts val="0"/>
              </a:spcAft>
              <a:buSzPts val="1260"/>
              <a:buChar char="🞆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6"/>
          <p:cNvSpPr/>
          <p:nvPr>
            <p:ph idx="3" type="body"/>
          </p:nvPr>
        </p:nvSpPr>
        <p:spPr>
          <a:xfrm>
            <a:off x="457200" y="1569720"/>
            <a:ext cx="3657600" cy="658368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600"/>
              </a:spcBef>
              <a:spcAft>
                <a:spcPts val="0"/>
              </a:spcAft>
              <a:buSzPts val="1400"/>
              <a:buFont typeface="Century Schoolbook"/>
              <a:buNone/>
              <a:defRPr b="1" sz="2000">
                <a:solidFill>
                  <a:srgbClr val="FFFFFF"/>
                </a:solidFill>
              </a:defRPr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6"/>
          <p:cNvSpPr/>
          <p:nvPr>
            <p:ph idx="4" type="body"/>
          </p:nvPr>
        </p:nvSpPr>
        <p:spPr>
          <a:xfrm>
            <a:off x="4343400" y="1569720"/>
            <a:ext cx="3657600" cy="658368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600"/>
              </a:spcBef>
              <a:spcAft>
                <a:spcPts val="0"/>
              </a:spcAft>
              <a:buSzPts val="1400"/>
              <a:buFont typeface="Century Schoolbook"/>
              <a:buNone/>
              <a:defRPr b="1" sz="2000">
                <a:solidFill>
                  <a:srgbClr val="FFFFFF"/>
                </a:solidFill>
              </a:defRPr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7"/>
          <p:cNvSpPr txBox="1"/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7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7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7" name="Google Shape;87;p7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8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8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8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showMasterSp="0" type="objTx">
  <p:cSld name="OBJECT_WITH_CAPTION_TEXT">
    <p:bg>
      <p:bgPr>
        <a:solidFill>
          <a:schemeClr val="lt1"/>
        </a:solidFill>
      </p:bgPr>
    </p:bg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3" name="Google Shape;93;p9"/>
          <p:cNvCxnSpPr/>
          <p:nvPr/>
        </p:nvCxnSpPr>
        <p:spPr>
          <a:xfrm>
            <a:off x="8763000" y="0"/>
            <a:ext cx="0" cy="6858000"/>
          </a:xfrm>
          <a:prstGeom prst="straightConnector1">
            <a:avLst/>
          </a:prstGeom>
          <a:noFill/>
          <a:ln cap="flat" cmpd="sng" w="38100">
            <a:solidFill>
              <a:srgbClr val="FEC2AC">
                <a:alpha val="92941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4" name="Google Shape;94;p9"/>
          <p:cNvSpPr txBox="1"/>
          <p:nvPr>
            <p:ph type="title"/>
          </p:nvPr>
        </p:nvSpPr>
        <p:spPr>
          <a:xfrm rot="5400000">
            <a:off x="3371850" y="3200400"/>
            <a:ext cx="630936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entury Schoolbook"/>
              <a:buNone/>
              <a:defRPr b="1" sz="2000" cap="small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9"/>
          <p:cNvSpPr txBox="1"/>
          <p:nvPr>
            <p:ph idx="1" type="body"/>
          </p:nvPr>
        </p:nvSpPr>
        <p:spPr>
          <a:xfrm>
            <a:off x="6812280" y="274320"/>
            <a:ext cx="1527048" cy="4983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840"/>
              <a:buNone/>
              <a:defRPr sz="12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6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54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612"/>
              <a:buNone/>
              <a:defRPr sz="9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cxnSp>
        <p:nvCxnSpPr>
          <p:cNvPr id="96" name="Google Shape;96;p9"/>
          <p:cNvCxnSpPr/>
          <p:nvPr/>
        </p:nvCxnSpPr>
        <p:spPr>
          <a:xfrm>
            <a:off x="6248400" y="0"/>
            <a:ext cx="0" cy="6858000"/>
          </a:xfrm>
          <a:prstGeom prst="straightConnector1">
            <a:avLst/>
          </a:prstGeom>
          <a:noFill/>
          <a:ln cap="flat" cmpd="sng" w="38100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7" name="Google Shape;97;p9"/>
          <p:cNvCxnSpPr/>
          <p:nvPr/>
        </p:nvCxnSpPr>
        <p:spPr>
          <a:xfrm>
            <a:off x="6192296" y="0"/>
            <a:ext cx="0" cy="685800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8" name="Google Shape;98;p9"/>
          <p:cNvCxnSpPr/>
          <p:nvPr/>
        </p:nvCxnSpPr>
        <p:spPr>
          <a:xfrm>
            <a:off x="8991600" y="0"/>
            <a:ext cx="0" cy="68580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9" name="Google Shape;99;p9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EC2AC">
              <a:alpha val="8666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100" name="Google Shape;100;p9"/>
          <p:cNvCxnSpPr/>
          <p:nvPr/>
        </p:nvCxnSpPr>
        <p:spPr>
          <a:xfrm>
            <a:off x="8915400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1" name="Google Shape;101;p9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02" name="Google Shape;102;p9"/>
          <p:cNvSpPr txBox="1"/>
          <p:nvPr>
            <p:ph idx="2" type="body"/>
          </p:nvPr>
        </p:nvSpPr>
        <p:spPr>
          <a:xfrm>
            <a:off x="304800" y="274320"/>
            <a:ext cx="5638800" cy="63276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08610" lvl="0" marL="457200" algn="l">
              <a:spcBef>
                <a:spcPts val="600"/>
              </a:spcBef>
              <a:spcAft>
                <a:spcPts val="0"/>
              </a:spcAft>
              <a:buSzPts val="1260"/>
              <a:buChar char="🞆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03" name="Google Shape;103;p9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9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5" name="Google Shape;105;p9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 type="picTx">
  <p:cSld name="PICTURE_WITH_CAPTION_TEXT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7" name="Google Shape;107;p10"/>
          <p:cNvCxnSpPr/>
          <p:nvPr/>
        </p:nvCxnSpPr>
        <p:spPr>
          <a:xfrm>
            <a:off x="8763000" y="0"/>
            <a:ext cx="0" cy="6858000"/>
          </a:xfrm>
          <a:prstGeom prst="straightConnector1">
            <a:avLst/>
          </a:prstGeom>
          <a:noFill/>
          <a:ln cap="flat" cmpd="sng" w="38100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8" name="Google Shape;108;p10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09" name="Google Shape;109;p10"/>
          <p:cNvSpPr txBox="1"/>
          <p:nvPr>
            <p:ph type="title"/>
          </p:nvPr>
        </p:nvSpPr>
        <p:spPr>
          <a:xfrm rot="5400000">
            <a:off x="3350133" y="3200400"/>
            <a:ext cx="630936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entury Schoolbook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10"/>
          <p:cNvSpPr/>
          <p:nvPr>
            <p:ph idx="2" type="pic"/>
          </p:nvPr>
        </p:nvSpPr>
        <p:spPr>
          <a:xfrm>
            <a:off x="0" y="0"/>
            <a:ext cx="61722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Noto Sans Symbols"/>
              <a:buNone/>
              <a:defRPr b="0" i="0" sz="32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marR="0" rtl="0" algn="l">
              <a:spcBef>
                <a:spcPts val="42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Char char="⚫"/>
              <a:defRPr b="0" i="0" sz="21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lvl="2" marR="0" rtl="0" algn="l">
              <a:spcBef>
                <a:spcPts val="360"/>
              </a:spcBef>
              <a:spcAft>
                <a:spcPts val="0"/>
              </a:spcAft>
              <a:buClr>
                <a:srgbClr val="DE7530"/>
              </a:buClr>
              <a:buSzPts val="1080"/>
              <a:buFont typeface="Noto Sans Symbols"/>
              <a:buChar char="🞆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lvl="3" marR="0" rtl="0" algn="l">
              <a:spcBef>
                <a:spcPts val="360"/>
              </a:spcBef>
              <a:spcAft>
                <a:spcPts val="0"/>
              </a:spcAft>
              <a:buClr>
                <a:srgbClr val="FEC2AC"/>
              </a:buClr>
              <a:buSzPts val="1080"/>
              <a:buFont typeface="Noto Sans Symbols"/>
              <a:buChar char="🞆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lvl="4" marR="0" rtl="0" algn="l">
              <a:spcBef>
                <a:spcPts val="320"/>
              </a:spcBef>
              <a:spcAft>
                <a:spcPts val="0"/>
              </a:spcAft>
              <a:buClr>
                <a:srgbClr val="BBC9E9"/>
              </a:buClr>
              <a:buSzPts val="1088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lvl="5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Century Schoolbook"/>
              <a:buChar char="•"/>
              <a:defRPr b="0" i="0" sz="16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lvl="6" marR="0" rtl="0" algn="l">
              <a:spcBef>
                <a:spcPts val="280"/>
              </a:spcBef>
              <a:spcAft>
                <a:spcPts val="0"/>
              </a:spcAft>
              <a:buClr>
                <a:srgbClr val="FEC2AC"/>
              </a:buClr>
              <a:buSzPts val="840"/>
              <a:buFont typeface="Noto Sans Symbols"/>
              <a:buChar char="⚪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lvl="7" marR="0" rtl="0" algn="l"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entury Schoolbook"/>
              <a:buChar char="•"/>
              <a:defRPr b="0" i="0" sz="14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lvl="8" marR="0" rtl="0" algn="l">
              <a:spcBef>
                <a:spcPts val="280"/>
              </a:spcBef>
              <a:spcAft>
                <a:spcPts val="0"/>
              </a:spcAft>
              <a:buClr>
                <a:srgbClr val="DE7530"/>
              </a:buClr>
              <a:buSzPts val="1400"/>
              <a:buFont typeface="Century Schoolbook"/>
              <a:buChar char="•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111" name="Google Shape;111;p10"/>
          <p:cNvSpPr txBox="1"/>
          <p:nvPr>
            <p:ph idx="1" type="body"/>
          </p:nvPr>
        </p:nvSpPr>
        <p:spPr>
          <a:xfrm>
            <a:off x="6765798" y="264795"/>
            <a:ext cx="1524000" cy="49560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"/>
              </a:spcBef>
              <a:spcAft>
                <a:spcPts val="0"/>
              </a:spcAft>
              <a:buSzPts val="840"/>
              <a:buFont typeface="Century Schoolbook"/>
              <a:buNone/>
              <a:defRPr sz="1200"/>
            </a:lvl1pPr>
            <a:lvl2pPr indent="-289560" lvl="1" marL="914400" algn="l">
              <a:spcBef>
                <a:spcPts val="400"/>
              </a:spcBef>
              <a:spcAft>
                <a:spcPts val="0"/>
              </a:spcAft>
              <a:buSzPts val="960"/>
              <a:buChar char="⚫"/>
              <a:defRPr sz="1200"/>
            </a:lvl2pPr>
            <a:lvl3pPr indent="-266700" lvl="2" marL="1371600" algn="l">
              <a:spcBef>
                <a:spcPts val="200"/>
              </a:spcBef>
              <a:spcAft>
                <a:spcPts val="0"/>
              </a:spcAft>
              <a:buSzPts val="600"/>
              <a:buChar char="🞆"/>
              <a:defRPr sz="1000"/>
            </a:lvl3pPr>
            <a:lvl4pPr indent="-262889" lvl="3" marL="1828800" algn="l">
              <a:spcBef>
                <a:spcPts val="180"/>
              </a:spcBef>
              <a:spcAft>
                <a:spcPts val="0"/>
              </a:spcAft>
              <a:buSzPts val="540"/>
              <a:buChar char="🞆"/>
              <a:defRPr sz="900"/>
            </a:lvl4pPr>
            <a:lvl5pPr indent="-267461" lvl="4" marL="2286000" algn="l">
              <a:spcBef>
                <a:spcPts val="180"/>
              </a:spcBef>
              <a:spcAft>
                <a:spcPts val="0"/>
              </a:spcAft>
              <a:buSzPts val="612"/>
              <a:buChar char="⚫"/>
              <a:defRPr sz="9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cxnSp>
        <p:nvCxnSpPr>
          <p:cNvPr id="112" name="Google Shape;112;p10"/>
          <p:cNvCxnSpPr/>
          <p:nvPr/>
        </p:nvCxnSpPr>
        <p:spPr>
          <a:xfrm>
            <a:off x="8991600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3" name="Google Shape;113;p10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EC2A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114" name="Google Shape;114;p10"/>
          <p:cNvCxnSpPr/>
          <p:nvPr/>
        </p:nvCxnSpPr>
        <p:spPr>
          <a:xfrm>
            <a:off x="8915400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5" name="Google Shape;115;p10"/>
          <p:cNvCxnSpPr/>
          <p:nvPr/>
        </p:nvCxnSpPr>
        <p:spPr>
          <a:xfrm>
            <a:off x="6248400" y="0"/>
            <a:ext cx="0" cy="6858000"/>
          </a:xfrm>
          <a:prstGeom prst="straightConnector1">
            <a:avLst/>
          </a:prstGeom>
          <a:noFill/>
          <a:ln cap="flat" cmpd="sng" w="38100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6" name="Google Shape;116;p10"/>
          <p:cNvCxnSpPr/>
          <p:nvPr/>
        </p:nvCxnSpPr>
        <p:spPr>
          <a:xfrm>
            <a:off x="6192296" y="0"/>
            <a:ext cx="0" cy="685800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7" name="Google Shape;117;p10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10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9" name="Google Shape;119;p10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Google Shape;6;p1"/>
          <p:cNvCxnSpPr/>
          <p:nvPr/>
        </p:nvCxnSpPr>
        <p:spPr>
          <a:xfrm>
            <a:off x="8763000" y="0"/>
            <a:ext cx="0" cy="6858000"/>
          </a:xfrm>
          <a:prstGeom prst="straightConnector1">
            <a:avLst/>
          </a:prstGeom>
          <a:noFill/>
          <a:ln cap="flat" cmpd="sng" w="38100">
            <a:solidFill>
              <a:srgbClr val="FEC2AC">
                <a:alpha val="92941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7" name="Google Shape;7;p1"/>
          <p:cNvSpPr txBox="1"/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  <a:defRPr b="0" i="0" sz="30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" name="Google Shape;8;p1"/>
          <p:cNvSpPr txBox="1"/>
          <p:nvPr>
            <p:ph idx="1" type="body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5280" lvl="0" marL="4572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Char char="🞆"/>
              <a:defRPr b="0" i="0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-335280" lvl="1" marL="914400" marR="0" rtl="0" algn="l">
              <a:spcBef>
                <a:spcPts val="42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Char char="⚫"/>
              <a:defRPr b="0" i="0" sz="21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-29718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DE7530"/>
              </a:buClr>
              <a:buSzPts val="1080"/>
              <a:buFont typeface="Noto Sans Symbols"/>
              <a:buChar char="🞆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-297180" lvl="3" marL="1828800" marR="0" rtl="0" algn="l">
              <a:spcBef>
                <a:spcPts val="360"/>
              </a:spcBef>
              <a:spcAft>
                <a:spcPts val="0"/>
              </a:spcAft>
              <a:buClr>
                <a:srgbClr val="FEC2AC"/>
              </a:buClr>
              <a:buSzPts val="1080"/>
              <a:buFont typeface="Noto Sans Symbols"/>
              <a:buChar char="🞆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-297688" lvl="4" marL="2286000" marR="0" rtl="0" algn="l">
              <a:spcBef>
                <a:spcPts val="320"/>
              </a:spcBef>
              <a:spcAft>
                <a:spcPts val="0"/>
              </a:spcAft>
              <a:buClr>
                <a:srgbClr val="BBC9E9"/>
              </a:buClr>
              <a:buSzPts val="1088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Century Schoolbook"/>
              <a:buChar char="•"/>
              <a:defRPr b="0" i="0" sz="16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-281939" lvl="6" marL="3200400" marR="0" rtl="0" algn="l">
              <a:spcBef>
                <a:spcPts val="280"/>
              </a:spcBef>
              <a:spcAft>
                <a:spcPts val="0"/>
              </a:spcAft>
              <a:buClr>
                <a:srgbClr val="FEC2AC"/>
              </a:buClr>
              <a:buSzPts val="840"/>
              <a:buFont typeface="Noto Sans Symbols"/>
              <a:buChar char="⚪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-317500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entury Schoolbook"/>
              <a:buChar char="•"/>
              <a:defRPr b="0" i="0" sz="14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rgbClr val="DE7530"/>
              </a:buClr>
              <a:buSzPts val="1400"/>
              <a:buFont typeface="Century Schoolbook"/>
              <a:buChar char="•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cxnSp>
        <p:nvCxnSpPr>
          <p:cNvPr id="11" name="Google Shape;11;p1"/>
          <p:cNvCxnSpPr/>
          <p:nvPr/>
        </p:nvCxnSpPr>
        <p:spPr>
          <a:xfrm>
            <a:off x="76200" y="0"/>
            <a:ext cx="0" cy="6858000"/>
          </a:xfrm>
          <a:prstGeom prst="straightConnector1">
            <a:avLst/>
          </a:prstGeom>
          <a:noFill/>
          <a:ln cap="flat" cmpd="thickThin" w="57150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" name="Google Shape;12;p1"/>
          <p:cNvCxnSpPr/>
          <p:nvPr/>
        </p:nvCxnSpPr>
        <p:spPr>
          <a:xfrm>
            <a:off x="8991600" y="0"/>
            <a:ext cx="0" cy="68580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1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EC2AC">
              <a:alpha val="8666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14" name="Google Shape;14;p1"/>
          <p:cNvCxnSpPr/>
          <p:nvPr/>
        </p:nvCxnSpPr>
        <p:spPr>
          <a:xfrm>
            <a:off x="8915400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5" name="Google Shape;15;p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6" name="Google Shape;16;p1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0" marR="0" rtl="0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0" marR="0" rtl="0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0" marR="0" rtl="0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0" marR="0" rtl="0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0" marR="0" rtl="0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0" marR="0" rtl="0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0" marR="0" rtl="0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0" marR="0" rtl="0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6.png"/><Relationship Id="rId4" Type="http://schemas.openxmlformats.org/officeDocument/2006/relationships/image" Target="../media/image14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5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6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3.png"/><Relationship Id="rId4" Type="http://schemas.openxmlformats.org/officeDocument/2006/relationships/image" Target="../media/image11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5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.jp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8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9.png"/><Relationship Id="rId4" Type="http://schemas.openxmlformats.org/officeDocument/2006/relationships/image" Target="../media/image19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27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24.png"/><Relationship Id="rId4" Type="http://schemas.openxmlformats.org/officeDocument/2006/relationships/image" Target="../media/image25.png"/><Relationship Id="rId5" Type="http://schemas.openxmlformats.org/officeDocument/2006/relationships/image" Target="../media/image22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28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23.jp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26.png"/><Relationship Id="rId4" Type="http://schemas.openxmlformats.org/officeDocument/2006/relationships/image" Target="../media/image20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8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7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3"/>
          <p:cNvSpPr txBox="1"/>
          <p:nvPr>
            <p:ph type="ctrTitle"/>
          </p:nvPr>
        </p:nvSpPr>
        <p:spPr>
          <a:xfrm>
            <a:off x="2286000" y="2603684"/>
            <a:ext cx="6553200" cy="18943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</a:pPr>
            <a:r>
              <a:rPr lang="en-US"/>
              <a:t>C - Decision Making</a:t>
            </a:r>
            <a:br>
              <a:rPr lang="en-US"/>
            </a:br>
            <a:r>
              <a:rPr lang="en-US"/>
              <a:t>Control Statement and Branching</a:t>
            </a:r>
            <a:endParaRPr/>
          </a:p>
        </p:txBody>
      </p:sp>
      <p:sp>
        <p:nvSpPr>
          <p:cNvPr id="137" name="Google Shape;137;p13"/>
          <p:cNvSpPr txBox="1"/>
          <p:nvPr>
            <p:ph idx="1" type="subTitle"/>
          </p:nvPr>
        </p:nvSpPr>
        <p:spPr>
          <a:xfrm>
            <a:off x="2286000" y="5003322"/>
            <a:ext cx="6172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260"/>
              <a:buNone/>
            </a:pPr>
            <a:r>
              <a:rPr lang="en-US"/>
              <a:t>Saiful Islam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SzPts val="1260"/>
              <a:buNone/>
            </a:pPr>
            <a:r>
              <a:rPr lang="en-US"/>
              <a:t>Sr. Lecturer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SzPts val="1260"/>
              <a:buNone/>
            </a:pPr>
            <a:r>
              <a:rPr lang="en-US"/>
              <a:t>Department of Computer Science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2"/>
          <p:cNvSpPr txBox="1"/>
          <p:nvPr>
            <p:ph type="title"/>
          </p:nvPr>
        </p:nvSpPr>
        <p:spPr>
          <a:xfrm>
            <a:off x="457200" y="162094"/>
            <a:ext cx="822960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</a:pPr>
            <a:r>
              <a:rPr lang="en-US"/>
              <a:t>Code Example : If else  </a:t>
            </a:r>
            <a:endParaRPr/>
          </a:p>
        </p:txBody>
      </p:sp>
      <p:pic>
        <p:nvPicPr>
          <p:cNvPr id="199" name="Google Shape;199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68088" y="866336"/>
            <a:ext cx="6484756" cy="5181600"/>
          </a:xfrm>
          <a:prstGeom prst="rect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pic>
      <p:pic>
        <p:nvPicPr>
          <p:cNvPr id="200" name="Google Shape;200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371600" y="6172200"/>
            <a:ext cx="6477000" cy="457200"/>
          </a:xfrm>
          <a:prstGeom prst="rect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23"/>
          <p:cNvSpPr txBox="1"/>
          <p:nvPr>
            <p:ph type="title"/>
          </p:nvPr>
        </p:nvSpPr>
        <p:spPr>
          <a:xfrm>
            <a:off x="609600" y="228600"/>
            <a:ext cx="7467600" cy="7159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</a:pPr>
            <a:r>
              <a:rPr lang="en-US"/>
              <a:t>3. The if...else if...else Statement</a:t>
            </a:r>
            <a:endParaRPr/>
          </a:p>
        </p:txBody>
      </p:sp>
      <p:sp>
        <p:nvSpPr>
          <p:cNvPr id="206" name="Google Shape;206;p23"/>
          <p:cNvSpPr txBox="1"/>
          <p:nvPr>
            <p:ph idx="1" type="body"/>
          </p:nvPr>
        </p:nvSpPr>
        <p:spPr>
          <a:xfrm>
            <a:off x="457200" y="1371600"/>
            <a:ext cx="8153400" cy="51023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rtl="0" algn="just">
              <a:spcBef>
                <a:spcPts val="0"/>
              </a:spcBef>
              <a:spcAft>
                <a:spcPts val="0"/>
              </a:spcAft>
              <a:buSzPts val="1680"/>
              <a:buChar char="🞆"/>
            </a:pPr>
            <a:r>
              <a:rPr lang="en-US"/>
              <a:t>An </a:t>
            </a:r>
            <a:r>
              <a:rPr b="1" lang="en-US"/>
              <a:t>if</a:t>
            </a:r>
            <a:r>
              <a:rPr lang="en-US"/>
              <a:t> statement can be followed by an optional </a:t>
            </a:r>
            <a:r>
              <a:rPr b="1" lang="en-US"/>
              <a:t>else if...else</a:t>
            </a:r>
            <a:r>
              <a:rPr lang="en-US"/>
              <a:t> statement, which is very useful to test various conditions using single if...else if statement.</a:t>
            </a:r>
            <a:endParaRPr/>
          </a:p>
          <a:p>
            <a:pPr indent="-274320" lvl="0" marL="274320" rtl="0" algn="just">
              <a:spcBef>
                <a:spcPts val="600"/>
              </a:spcBef>
              <a:spcAft>
                <a:spcPts val="0"/>
              </a:spcAft>
              <a:buSzPts val="1680"/>
              <a:buChar char="🞆"/>
            </a:pPr>
            <a:r>
              <a:rPr lang="en-US"/>
              <a:t>When using if , else if , else statements there are few points to keep in mind:</a:t>
            </a:r>
            <a:endParaRPr/>
          </a:p>
          <a:p>
            <a:pPr indent="-274320" lvl="1" marL="640080" rtl="0" algn="l">
              <a:spcBef>
                <a:spcPts val="420"/>
              </a:spcBef>
              <a:spcAft>
                <a:spcPts val="0"/>
              </a:spcAft>
              <a:buSzPts val="1680"/>
              <a:buChar char="⚫"/>
            </a:pPr>
            <a:r>
              <a:rPr lang="en-US"/>
              <a:t>An if can have zero or one else's and it must come after any else if's.</a:t>
            </a:r>
            <a:endParaRPr/>
          </a:p>
          <a:p>
            <a:pPr indent="-274320" lvl="1" marL="640080" rtl="0" algn="l">
              <a:spcBef>
                <a:spcPts val="420"/>
              </a:spcBef>
              <a:spcAft>
                <a:spcPts val="0"/>
              </a:spcAft>
              <a:buSzPts val="1680"/>
              <a:buChar char="⚫"/>
            </a:pPr>
            <a:r>
              <a:rPr lang="en-US"/>
              <a:t>An if can have zero to many else if's and they must come before the else.</a:t>
            </a:r>
            <a:endParaRPr/>
          </a:p>
          <a:p>
            <a:pPr indent="-274320" lvl="1" marL="640080" rtl="0" algn="l">
              <a:spcBef>
                <a:spcPts val="420"/>
              </a:spcBef>
              <a:spcAft>
                <a:spcPts val="0"/>
              </a:spcAft>
              <a:buSzPts val="1680"/>
              <a:buChar char="⚫"/>
            </a:pPr>
            <a:r>
              <a:rPr lang="en-US"/>
              <a:t>Once an else if succeeds, none of the remaining else if's or else's will be tested.</a:t>
            </a:r>
            <a:endParaRPr/>
          </a:p>
          <a:p>
            <a:pPr indent="-167640" lvl="0" marL="274320" rtl="0" algn="just"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24"/>
          <p:cNvSpPr txBox="1"/>
          <p:nvPr>
            <p:ph type="title"/>
          </p:nvPr>
        </p:nvSpPr>
        <p:spPr>
          <a:xfrm>
            <a:off x="609600" y="304800"/>
            <a:ext cx="746760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</a:pPr>
            <a:r>
              <a:rPr lang="en-US"/>
              <a:t>The if...else if...else Syntax.</a:t>
            </a:r>
            <a:endParaRPr/>
          </a:p>
        </p:txBody>
      </p:sp>
      <p:pic>
        <p:nvPicPr>
          <p:cNvPr id="212" name="Google Shape;212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08776" y="1235596"/>
            <a:ext cx="8187140" cy="4708004"/>
          </a:xfrm>
          <a:prstGeom prst="rect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25"/>
          <p:cNvSpPr txBox="1"/>
          <p:nvPr>
            <p:ph type="title"/>
          </p:nvPr>
        </p:nvSpPr>
        <p:spPr>
          <a:xfrm>
            <a:off x="1245008" y="148026"/>
            <a:ext cx="633046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</a:pPr>
            <a:r>
              <a:rPr lang="en-US"/>
              <a:t>Code example: if...else if...else</a:t>
            </a:r>
            <a:endParaRPr/>
          </a:p>
        </p:txBody>
      </p:sp>
      <p:pic>
        <p:nvPicPr>
          <p:cNvPr id="218" name="Google Shape;218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3548" y="814740"/>
            <a:ext cx="4874008" cy="5702116"/>
          </a:xfrm>
          <a:prstGeom prst="rect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26"/>
          <p:cNvSpPr txBox="1"/>
          <p:nvPr>
            <p:ph type="title"/>
          </p:nvPr>
        </p:nvSpPr>
        <p:spPr>
          <a:xfrm>
            <a:off x="609600" y="304800"/>
            <a:ext cx="746760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</a:pPr>
            <a:r>
              <a:rPr lang="en-US"/>
              <a:t>4. C - nested if statements</a:t>
            </a:r>
            <a:endParaRPr/>
          </a:p>
        </p:txBody>
      </p:sp>
      <p:sp>
        <p:nvSpPr>
          <p:cNvPr id="224" name="Google Shape;224;p26"/>
          <p:cNvSpPr txBox="1"/>
          <p:nvPr>
            <p:ph idx="1" type="body"/>
          </p:nvPr>
        </p:nvSpPr>
        <p:spPr>
          <a:xfrm>
            <a:off x="457200" y="1178160"/>
            <a:ext cx="8077200" cy="1825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rtl="0" algn="just">
              <a:spcBef>
                <a:spcPts val="0"/>
              </a:spcBef>
              <a:spcAft>
                <a:spcPts val="0"/>
              </a:spcAft>
              <a:buSzPts val="1680"/>
              <a:buChar char="🞆"/>
            </a:pPr>
            <a:r>
              <a:rPr lang="en-US"/>
              <a:t>It is always legal in C to </a:t>
            </a:r>
            <a:r>
              <a:rPr b="1" lang="en-US"/>
              <a:t>nest</a:t>
            </a:r>
            <a:r>
              <a:rPr lang="en-US"/>
              <a:t> if-else statements, which means you can use one if or else if statement inside another if or else if statement(s).</a:t>
            </a:r>
            <a:endParaRPr/>
          </a:p>
          <a:p>
            <a:pPr indent="-274320" lvl="0" marL="274320" rtl="0" algn="just">
              <a:spcBef>
                <a:spcPts val="600"/>
              </a:spcBef>
              <a:spcAft>
                <a:spcPts val="0"/>
              </a:spcAft>
              <a:buSzPts val="1680"/>
              <a:buChar char="🞆"/>
            </a:pPr>
            <a:r>
              <a:rPr lang="en-US"/>
              <a:t>Syntax:</a:t>
            </a:r>
            <a:endParaRPr/>
          </a:p>
          <a:p>
            <a:pPr indent="-167640" lvl="0" marL="274320" rtl="0" algn="just"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t/>
            </a:r>
            <a:endParaRPr/>
          </a:p>
        </p:txBody>
      </p:sp>
      <p:pic>
        <p:nvPicPr>
          <p:cNvPr id="225" name="Google Shape;225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58128" y="2977660"/>
            <a:ext cx="7698548" cy="2292788"/>
          </a:xfrm>
          <a:prstGeom prst="rect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pic>
      <p:sp>
        <p:nvSpPr>
          <p:cNvPr id="226" name="Google Shape;226;p26"/>
          <p:cNvSpPr txBox="1"/>
          <p:nvPr/>
        </p:nvSpPr>
        <p:spPr>
          <a:xfrm>
            <a:off x="468920" y="5401992"/>
            <a:ext cx="8077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marR="0" rtl="0" algn="just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Char char="🞆"/>
            </a:pPr>
            <a:r>
              <a:rPr b="0" i="0" lang="en-U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You can nest </a:t>
            </a:r>
            <a:r>
              <a:rPr b="1" i="0" lang="en-U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else if...else</a:t>
            </a:r>
            <a:r>
              <a:rPr b="0" i="0" lang="en-U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 in the similar way as you have nested </a:t>
            </a:r>
            <a:r>
              <a:rPr b="0" i="1" lang="en-U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if</a:t>
            </a:r>
            <a:r>
              <a:rPr b="0" i="0" lang="en-U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 statement.</a:t>
            </a:r>
            <a:endParaRPr b="0" i="0" sz="2400" u="none" cap="none" strike="noStrike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7"/>
          <p:cNvSpPr txBox="1"/>
          <p:nvPr>
            <p:ph type="title"/>
          </p:nvPr>
        </p:nvSpPr>
        <p:spPr>
          <a:xfrm>
            <a:off x="457200" y="91754"/>
            <a:ext cx="7924800" cy="7159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</a:pPr>
            <a:r>
              <a:rPr lang="en-US"/>
              <a:t>Code Example:  nest </a:t>
            </a:r>
            <a:r>
              <a:rPr b="1" lang="en-US"/>
              <a:t>else if...else</a:t>
            </a:r>
            <a:endParaRPr/>
          </a:p>
        </p:txBody>
      </p:sp>
      <p:pic>
        <p:nvPicPr>
          <p:cNvPr id="232" name="Google Shape;232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73124" y="820600"/>
            <a:ext cx="6363292" cy="5172931"/>
          </a:xfrm>
          <a:prstGeom prst="rect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pic>
      <p:pic>
        <p:nvPicPr>
          <p:cNvPr id="233" name="Google Shape;233;p2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15792" y="6087792"/>
            <a:ext cx="5948570" cy="685800"/>
          </a:xfrm>
          <a:prstGeom prst="rect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28"/>
          <p:cNvSpPr txBox="1"/>
          <p:nvPr>
            <p:ph type="title"/>
          </p:nvPr>
        </p:nvSpPr>
        <p:spPr>
          <a:xfrm>
            <a:off x="457200" y="274638"/>
            <a:ext cx="7467600" cy="5635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</a:pPr>
            <a:r>
              <a:rPr lang="en-US"/>
              <a:t>5. C - switch statement</a:t>
            </a:r>
            <a:endParaRPr/>
          </a:p>
        </p:txBody>
      </p:sp>
      <p:sp>
        <p:nvSpPr>
          <p:cNvPr id="239" name="Google Shape;239;p28"/>
          <p:cNvSpPr txBox="1"/>
          <p:nvPr>
            <p:ph idx="1" type="body"/>
          </p:nvPr>
        </p:nvSpPr>
        <p:spPr>
          <a:xfrm>
            <a:off x="457200" y="1009344"/>
            <a:ext cx="81534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554"/>
              <a:buChar char="🞆"/>
            </a:pPr>
            <a:r>
              <a:rPr lang="en-US" sz="2220"/>
              <a:t>A </a:t>
            </a:r>
            <a:r>
              <a:rPr b="1" lang="en-US" sz="2220"/>
              <a:t>switch</a:t>
            </a:r>
            <a:r>
              <a:rPr lang="en-US" sz="2220"/>
              <a:t> statement allows a variable to be tested for equality against a list of values. </a:t>
            </a:r>
            <a:endParaRPr/>
          </a:p>
          <a:p>
            <a:pPr indent="-274320" lvl="0" marL="274320" rtl="0" algn="just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554"/>
              <a:buChar char="🞆"/>
            </a:pPr>
            <a:r>
              <a:rPr lang="en-US" sz="2220"/>
              <a:t>Each value is called a case, and the variable being switched on is checked for each </a:t>
            </a:r>
            <a:r>
              <a:rPr b="1" lang="en-US" sz="2220"/>
              <a:t>switch case</a:t>
            </a:r>
            <a:r>
              <a:rPr lang="en-US" sz="2220"/>
              <a:t>.</a:t>
            </a:r>
            <a:endParaRPr/>
          </a:p>
          <a:p>
            <a:pPr indent="-274320" lvl="0" marL="274320" rtl="0" algn="just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554"/>
              <a:buChar char="🞆"/>
            </a:pPr>
            <a:r>
              <a:rPr lang="en-US" sz="2220"/>
              <a:t>Syntax:</a:t>
            </a:r>
            <a:endParaRPr/>
          </a:p>
          <a:p>
            <a:pPr indent="-175641" lvl="0" marL="27432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554"/>
              <a:buNone/>
            </a:pPr>
            <a:r>
              <a:t/>
            </a:r>
            <a:endParaRPr sz="2220"/>
          </a:p>
        </p:txBody>
      </p:sp>
      <p:pic>
        <p:nvPicPr>
          <p:cNvPr id="240" name="Google Shape;240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31516" y="2644724"/>
            <a:ext cx="7802884" cy="3838175"/>
          </a:xfrm>
          <a:prstGeom prst="rect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29"/>
          <p:cNvSpPr txBox="1"/>
          <p:nvPr>
            <p:ph type="title"/>
          </p:nvPr>
        </p:nvSpPr>
        <p:spPr>
          <a:xfrm>
            <a:off x="762000" y="304800"/>
            <a:ext cx="7467600" cy="5635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</a:pPr>
            <a:r>
              <a:rPr lang="en-US"/>
              <a:t>rules apply to a </a:t>
            </a:r>
            <a:r>
              <a:rPr b="1" lang="en-US"/>
              <a:t>switch</a:t>
            </a:r>
            <a:r>
              <a:rPr lang="en-US"/>
              <a:t> statement:</a:t>
            </a:r>
            <a:endParaRPr/>
          </a:p>
        </p:txBody>
      </p:sp>
      <p:sp>
        <p:nvSpPr>
          <p:cNvPr id="246" name="Google Shape;246;p29"/>
          <p:cNvSpPr txBox="1"/>
          <p:nvPr>
            <p:ph idx="1" type="body"/>
          </p:nvPr>
        </p:nvSpPr>
        <p:spPr>
          <a:xfrm>
            <a:off x="457200" y="1277820"/>
            <a:ext cx="822960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302"/>
              <a:buChar char="🞆"/>
            </a:pPr>
            <a:r>
              <a:rPr lang="en-US" sz="1860"/>
              <a:t>The </a:t>
            </a:r>
            <a:r>
              <a:rPr b="1" lang="en-US" sz="1860"/>
              <a:t>expression</a:t>
            </a:r>
            <a:r>
              <a:rPr lang="en-US" sz="1860"/>
              <a:t> used in a </a:t>
            </a:r>
            <a:r>
              <a:rPr b="1" lang="en-US" sz="1860"/>
              <a:t>switch</a:t>
            </a:r>
            <a:r>
              <a:rPr lang="en-US" sz="1860"/>
              <a:t> statement must have an integral or enumerated type.</a:t>
            </a:r>
            <a:endParaRPr/>
          </a:p>
          <a:p>
            <a:pPr indent="-274320" lvl="0" marL="27432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302"/>
              <a:buChar char="🞆"/>
            </a:pPr>
            <a:r>
              <a:rPr lang="en-US" sz="1860"/>
              <a:t>You can have any number of case statements within a switch. Each case is followed by the value to be compared to and a colon.</a:t>
            </a:r>
            <a:endParaRPr/>
          </a:p>
          <a:p>
            <a:pPr indent="-274320" lvl="0" marL="27432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302"/>
              <a:buChar char="🞆"/>
            </a:pPr>
            <a:r>
              <a:rPr lang="en-US" sz="1860"/>
              <a:t>The </a:t>
            </a:r>
            <a:r>
              <a:rPr b="1" lang="en-US" sz="1860"/>
              <a:t>constant-expression</a:t>
            </a:r>
            <a:r>
              <a:rPr lang="en-US" sz="1860"/>
              <a:t> for a case must be the same data type as the variable in the switch, and it must be a constant or a literal.</a:t>
            </a:r>
            <a:endParaRPr/>
          </a:p>
          <a:p>
            <a:pPr indent="-274320" lvl="0" marL="27432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302"/>
              <a:buChar char="🞆"/>
            </a:pPr>
            <a:r>
              <a:rPr lang="en-US" sz="1860"/>
              <a:t>When the variable being switched on is equal to a case, the statements following that case will execute until a </a:t>
            </a:r>
            <a:r>
              <a:rPr b="1" lang="en-US" sz="1860"/>
              <a:t>break</a:t>
            </a:r>
            <a:r>
              <a:rPr lang="en-US" sz="1860"/>
              <a:t> statement is reached.</a:t>
            </a:r>
            <a:endParaRPr/>
          </a:p>
          <a:p>
            <a:pPr indent="-274320" lvl="0" marL="27432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302"/>
              <a:buChar char="🞆"/>
            </a:pPr>
            <a:r>
              <a:rPr lang="en-US" sz="1860"/>
              <a:t>When a </a:t>
            </a:r>
            <a:r>
              <a:rPr b="1" lang="en-US" sz="1860"/>
              <a:t>break</a:t>
            </a:r>
            <a:r>
              <a:rPr lang="en-US" sz="1860"/>
              <a:t> statement is reached, the switch terminates, and the flow of control jumps to the next line following the switch statement.</a:t>
            </a:r>
            <a:endParaRPr/>
          </a:p>
          <a:p>
            <a:pPr indent="-274320" lvl="0" marL="27432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302"/>
              <a:buChar char="🞆"/>
            </a:pPr>
            <a:r>
              <a:rPr lang="en-US" sz="1860"/>
              <a:t>Not every case needs to contain a </a:t>
            </a:r>
            <a:r>
              <a:rPr b="1" lang="en-US" sz="1860"/>
              <a:t>break</a:t>
            </a:r>
            <a:r>
              <a:rPr lang="en-US" sz="1860"/>
              <a:t>. If no </a:t>
            </a:r>
            <a:r>
              <a:rPr b="1" lang="en-US" sz="1860"/>
              <a:t>break</a:t>
            </a:r>
            <a:r>
              <a:rPr lang="en-US" sz="1860"/>
              <a:t> appears, the flow of control will </a:t>
            </a:r>
            <a:r>
              <a:rPr i="1" lang="en-US" sz="1860"/>
              <a:t>fall through </a:t>
            </a:r>
            <a:r>
              <a:rPr lang="en-US" sz="1860"/>
              <a:t>to subsequent cases until a break is reached.</a:t>
            </a:r>
            <a:endParaRPr/>
          </a:p>
          <a:p>
            <a:pPr indent="-274320" lvl="0" marL="27432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302"/>
              <a:buChar char="🞆"/>
            </a:pPr>
            <a:r>
              <a:rPr lang="en-US" sz="1860"/>
              <a:t>A </a:t>
            </a:r>
            <a:r>
              <a:rPr b="1" lang="en-US" sz="1860"/>
              <a:t>switch</a:t>
            </a:r>
            <a:r>
              <a:rPr lang="en-US" sz="1860"/>
              <a:t> statement can have an optional </a:t>
            </a:r>
            <a:r>
              <a:rPr b="1" lang="en-US" sz="1860"/>
              <a:t>default</a:t>
            </a:r>
            <a:r>
              <a:rPr lang="en-US" sz="1860"/>
              <a:t> case, which must appear at the end of the switch. </a:t>
            </a:r>
            <a:endParaRPr/>
          </a:p>
          <a:p>
            <a:pPr indent="-274320" lvl="0" marL="27432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302"/>
              <a:buChar char="🞆"/>
            </a:pPr>
            <a:r>
              <a:rPr lang="en-US" sz="1860"/>
              <a:t>The default case can be used for performing a task when none of the cases is true. No </a:t>
            </a:r>
            <a:r>
              <a:rPr b="1" lang="en-US" sz="1860"/>
              <a:t>break</a:t>
            </a:r>
            <a:r>
              <a:rPr lang="en-US" sz="1860"/>
              <a:t> is needed in the default case.</a:t>
            </a:r>
            <a:endParaRPr/>
          </a:p>
          <a:p>
            <a:pPr indent="-191643" lvl="0" marL="27432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302"/>
              <a:buNone/>
            </a:pPr>
            <a:r>
              <a:t/>
            </a:r>
            <a:endParaRPr sz="186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30"/>
          <p:cNvSpPr txBox="1"/>
          <p:nvPr>
            <p:ph type="title"/>
          </p:nvPr>
        </p:nvSpPr>
        <p:spPr>
          <a:xfrm>
            <a:off x="527540" y="218366"/>
            <a:ext cx="7467600" cy="5635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</a:pPr>
            <a:r>
              <a:rPr lang="en-US"/>
              <a:t>Switch-Case Flow Diagram</a:t>
            </a:r>
            <a:endParaRPr/>
          </a:p>
        </p:txBody>
      </p:sp>
      <p:pic>
        <p:nvPicPr>
          <p:cNvPr descr="switch statement in C" id="252" name="Google Shape;252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05124" y="885080"/>
            <a:ext cx="4267200" cy="57225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7" name="Google Shape;257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1304" y="601392"/>
            <a:ext cx="4343400" cy="6125692"/>
          </a:xfrm>
          <a:prstGeom prst="rect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pic>
      <p:sp>
        <p:nvSpPr>
          <p:cNvPr id="258" name="Google Shape;258;p31"/>
          <p:cNvSpPr txBox="1"/>
          <p:nvPr>
            <p:ph type="title"/>
          </p:nvPr>
        </p:nvSpPr>
        <p:spPr>
          <a:xfrm>
            <a:off x="457200" y="91754"/>
            <a:ext cx="7924800" cy="51784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Font typeface="Century Schoolbook"/>
              <a:buNone/>
            </a:pPr>
            <a:r>
              <a:rPr lang="en-US" sz="2700"/>
              <a:t>Code Example:  Switch-Case</a:t>
            </a:r>
            <a:endParaRPr sz="27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4"/>
          <p:cNvSpPr txBox="1"/>
          <p:nvPr>
            <p:ph type="title"/>
          </p:nvPr>
        </p:nvSpPr>
        <p:spPr>
          <a:xfrm>
            <a:off x="457200" y="274638"/>
            <a:ext cx="7467600" cy="8683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</a:pPr>
            <a:r>
              <a:rPr lang="en-US"/>
              <a:t>C - Decision Making</a:t>
            </a:r>
            <a:endParaRPr/>
          </a:p>
        </p:txBody>
      </p:sp>
      <p:sp>
        <p:nvSpPr>
          <p:cNvPr id="143" name="Google Shape;143;p14"/>
          <p:cNvSpPr txBox="1"/>
          <p:nvPr>
            <p:ph idx="1" type="body"/>
          </p:nvPr>
        </p:nvSpPr>
        <p:spPr>
          <a:xfrm>
            <a:off x="457200" y="1600200"/>
            <a:ext cx="8001000" cy="48737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rtl="0" algn="just">
              <a:spcBef>
                <a:spcPts val="0"/>
              </a:spcBef>
              <a:spcAft>
                <a:spcPts val="0"/>
              </a:spcAft>
              <a:buSzPts val="1680"/>
              <a:buChar char="🞆"/>
            </a:pPr>
            <a:r>
              <a:rPr lang="en-US"/>
              <a:t>Decision making structures require that the programmer specify one or more conditions to be evaluated or tested by the program, along with a statement or statements to be executed if the condition is determined to be true, and optionally, other statements to be executed if the condition is determined to be false.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32"/>
          <p:cNvSpPr txBox="1"/>
          <p:nvPr>
            <p:ph type="title"/>
          </p:nvPr>
        </p:nvSpPr>
        <p:spPr>
          <a:xfrm>
            <a:off x="457200" y="274638"/>
            <a:ext cx="807720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</a:pPr>
            <a:r>
              <a:rPr lang="en-US"/>
              <a:t>6. C - nested switch statements</a:t>
            </a:r>
            <a:endParaRPr/>
          </a:p>
        </p:txBody>
      </p:sp>
      <p:sp>
        <p:nvSpPr>
          <p:cNvPr id="264" name="Google Shape;264;p32"/>
          <p:cNvSpPr txBox="1"/>
          <p:nvPr>
            <p:ph idx="1" type="body"/>
          </p:nvPr>
        </p:nvSpPr>
        <p:spPr>
          <a:xfrm>
            <a:off x="457200" y="981208"/>
            <a:ext cx="8077200" cy="19964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rtl="0" algn="just">
              <a:spcBef>
                <a:spcPts val="0"/>
              </a:spcBef>
              <a:spcAft>
                <a:spcPts val="0"/>
              </a:spcAft>
              <a:buSzPts val="1680"/>
              <a:buChar char="🞆"/>
            </a:pPr>
            <a:r>
              <a:rPr lang="en-US"/>
              <a:t>It is possible to have a switch as part of the statement sequence of an outer switch. Even if the case constants of the inner and outer switch contain common values, no conflicts will arise.</a:t>
            </a:r>
            <a:endParaRPr/>
          </a:p>
          <a:p>
            <a:pPr indent="-274320" lvl="0" marL="274320" rtl="0" algn="just">
              <a:spcBef>
                <a:spcPts val="600"/>
              </a:spcBef>
              <a:spcAft>
                <a:spcPts val="0"/>
              </a:spcAft>
              <a:buSzPts val="1680"/>
              <a:buChar char="🞆"/>
            </a:pPr>
            <a:r>
              <a:rPr b="1" lang="en-US"/>
              <a:t>Syntax</a:t>
            </a:r>
            <a:r>
              <a:rPr lang="en-US"/>
              <a:t>:</a:t>
            </a:r>
            <a:endParaRPr/>
          </a:p>
          <a:p>
            <a:pPr indent="-167640" lvl="0" marL="274320" rtl="0" algn="just"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t/>
            </a:r>
            <a:endParaRPr/>
          </a:p>
        </p:txBody>
      </p:sp>
      <p:pic>
        <p:nvPicPr>
          <p:cNvPr id="265" name="Google Shape;265;p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32340" y="2977660"/>
            <a:ext cx="7702060" cy="3658984"/>
          </a:xfrm>
          <a:prstGeom prst="rect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33"/>
          <p:cNvSpPr txBox="1"/>
          <p:nvPr>
            <p:ph type="title"/>
          </p:nvPr>
        </p:nvSpPr>
        <p:spPr>
          <a:xfrm>
            <a:off x="738560" y="7346"/>
            <a:ext cx="7467600" cy="7921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</a:pPr>
            <a:r>
              <a:rPr lang="en-US"/>
              <a:t>Code Example:  Nested Switch-Case</a:t>
            </a:r>
            <a:endParaRPr/>
          </a:p>
        </p:txBody>
      </p:sp>
      <p:pic>
        <p:nvPicPr>
          <p:cNvPr id="271" name="Google Shape;271;p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24596" y="913215"/>
            <a:ext cx="6934200" cy="4676931"/>
          </a:xfrm>
          <a:prstGeom prst="rect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pic>
      <p:pic>
        <p:nvPicPr>
          <p:cNvPr id="272" name="Google Shape;272;p3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895600" y="5715000"/>
            <a:ext cx="3000375" cy="914400"/>
          </a:xfrm>
          <a:prstGeom prst="rect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34"/>
          <p:cNvSpPr txBox="1"/>
          <p:nvPr>
            <p:ph type="title"/>
          </p:nvPr>
        </p:nvSpPr>
        <p:spPr>
          <a:xfrm>
            <a:off x="457200" y="274638"/>
            <a:ext cx="807720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</a:pPr>
            <a:r>
              <a:rPr lang="en-US"/>
              <a:t>7. The ? : Operator</a:t>
            </a:r>
            <a:endParaRPr/>
          </a:p>
        </p:txBody>
      </p:sp>
      <p:sp>
        <p:nvSpPr>
          <p:cNvPr id="278" name="Google Shape;278;p34"/>
          <p:cNvSpPr txBox="1"/>
          <p:nvPr>
            <p:ph idx="1" type="body"/>
          </p:nvPr>
        </p:nvSpPr>
        <p:spPr>
          <a:xfrm>
            <a:off x="457200" y="1079684"/>
            <a:ext cx="8458200" cy="13340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1680"/>
              <a:buChar char="🞆"/>
            </a:pPr>
            <a:r>
              <a:rPr lang="en-US"/>
              <a:t>We have covered </a:t>
            </a:r>
            <a:r>
              <a:rPr b="1" lang="en-US"/>
              <a:t>conditional operator ? :</a:t>
            </a:r>
            <a:r>
              <a:rPr lang="en-US"/>
              <a:t>  previously which can be used to replace </a:t>
            </a:r>
            <a:r>
              <a:rPr b="1" lang="en-US"/>
              <a:t>if...else </a:t>
            </a:r>
            <a:r>
              <a:rPr lang="en-US"/>
              <a:t>statements. It has the following general form:</a:t>
            </a:r>
            <a:endParaRPr/>
          </a:p>
        </p:txBody>
      </p:sp>
      <p:pic>
        <p:nvPicPr>
          <p:cNvPr id="279" name="Google Shape;279;p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39688" y="2512252"/>
            <a:ext cx="3428999" cy="458810"/>
          </a:xfrm>
          <a:prstGeom prst="rect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pic>
      <p:sp>
        <p:nvSpPr>
          <p:cNvPr id="280" name="Google Shape;280;p34"/>
          <p:cNvSpPr txBox="1"/>
          <p:nvPr/>
        </p:nvSpPr>
        <p:spPr>
          <a:xfrm>
            <a:off x="471268" y="3288320"/>
            <a:ext cx="8458200" cy="30761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54"/>
              <a:buFont typeface="Noto Sans Symbols"/>
              <a:buChar char="🞆"/>
            </a:pPr>
            <a:r>
              <a:rPr b="0" i="0" lang="en-US" sz="222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Where Exp1, Exp2, and Exp3 are expressions. Notice the use and placement of the colon.</a:t>
            </a:r>
            <a:endParaRPr/>
          </a:p>
          <a:p>
            <a:pPr indent="-274320" lvl="0" marL="274320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554"/>
              <a:buFont typeface="Noto Sans Symbols"/>
              <a:buChar char="🞆"/>
            </a:pPr>
            <a:r>
              <a:rPr b="0" i="0" lang="en-US" sz="222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The ?: is called a ternary operator because it requires three operands.</a:t>
            </a:r>
            <a:endParaRPr b="0" i="0" sz="2220" u="none" cap="none" strike="noStrike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-274320" lvl="0" marL="274320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554"/>
              <a:buFont typeface="Noto Sans Symbols"/>
              <a:buChar char="🞆"/>
            </a:pPr>
            <a:r>
              <a:rPr b="0" i="0" lang="en-US" sz="222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The value of a ? expression is determined like this: </a:t>
            </a:r>
            <a:endParaRPr b="0" i="0" sz="2220" u="none" cap="none" strike="noStrike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-274319" lvl="1" marL="731520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554"/>
              <a:buFont typeface="Noto Sans Symbols"/>
              <a:buChar char="🞆"/>
            </a:pPr>
            <a:r>
              <a:rPr b="0" i="0" lang="en-US" sz="222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Exp1 is evaluated. If it is true, then Exp2 is evaluated and becomes the value of the entire ? expression. </a:t>
            </a:r>
            <a:endParaRPr b="0" i="0" sz="2220" u="none" cap="none" strike="noStrike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-274319" lvl="1" marL="731520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554"/>
              <a:buFont typeface="Noto Sans Symbols"/>
              <a:buChar char="🞆"/>
            </a:pPr>
            <a:r>
              <a:rPr b="0" i="0" lang="en-US" sz="222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If Exp1 is false, then Exp3 is evaluated and its value becomes the value of the expression.</a:t>
            </a:r>
            <a:endParaRPr b="0" i="0" sz="2220" u="none" cap="none" strike="noStrike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35"/>
          <p:cNvSpPr txBox="1"/>
          <p:nvPr>
            <p:ph type="title"/>
          </p:nvPr>
        </p:nvSpPr>
        <p:spPr>
          <a:xfrm>
            <a:off x="457200" y="274638"/>
            <a:ext cx="8001000" cy="7159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</a:pPr>
            <a:r>
              <a:rPr lang="en-US"/>
              <a:t>The ? : Operator cont.</a:t>
            </a:r>
            <a:endParaRPr/>
          </a:p>
        </p:txBody>
      </p:sp>
      <p:sp>
        <p:nvSpPr>
          <p:cNvPr id="286" name="Google Shape;286;p35"/>
          <p:cNvSpPr txBox="1"/>
          <p:nvPr>
            <p:ph idx="1" type="body"/>
          </p:nvPr>
        </p:nvSpPr>
        <p:spPr>
          <a:xfrm>
            <a:off x="457200" y="1178160"/>
            <a:ext cx="82296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1680"/>
              <a:buChar char="🞆"/>
            </a:pPr>
            <a:r>
              <a:rPr lang="en-US"/>
              <a:t>?: operator can be used to replace if-else statements, which have the following form:</a:t>
            </a:r>
            <a:endParaRPr/>
          </a:p>
        </p:txBody>
      </p:sp>
      <p:pic>
        <p:nvPicPr>
          <p:cNvPr id="287" name="Google Shape;287;p35"/>
          <p:cNvPicPr preferRelativeResize="0"/>
          <p:nvPr/>
        </p:nvPicPr>
        <p:blipFill rotWithShape="1">
          <a:blip r:embed="rId3">
            <a:alphaModFix/>
          </a:blip>
          <a:srcRect b="0" l="0" r="41463" t="0"/>
          <a:stretch/>
        </p:blipFill>
        <p:spPr>
          <a:xfrm>
            <a:off x="6013940" y="1725628"/>
            <a:ext cx="1828800" cy="1356109"/>
          </a:xfrm>
          <a:prstGeom prst="rect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pic>
      <p:pic>
        <p:nvPicPr>
          <p:cNvPr id="288" name="Google Shape;288;p35"/>
          <p:cNvPicPr preferRelativeResize="0"/>
          <p:nvPr/>
        </p:nvPicPr>
        <p:blipFill rotWithShape="1">
          <a:blip r:embed="rId4">
            <a:alphaModFix/>
          </a:blip>
          <a:srcRect b="0" l="0" r="35292" t="0"/>
          <a:stretch/>
        </p:blipFill>
        <p:spPr>
          <a:xfrm>
            <a:off x="6013940" y="3478227"/>
            <a:ext cx="1828800" cy="1431235"/>
          </a:xfrm>
          <a:prstGeom prst="rect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pic>
      <p:sp>
        <p:nvSpPr>
          <p:cNvPr id="289" name="Google Shape;289;p35"/>
          <p:cNvSpPr txBox="1"/>
          <p:nvPr/>
        </p:nvSpPr>
        <p:spPr>
          <a:xfrm>
            <a:off x="533400" y="3380936"/>
            <a:ext cx="5562600" cy="129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Char char="🞆"/>
            </a:pPr>
            <a:r>
              <a:rPr b="0" i="0" lang="en-U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For example, consider the following code:</a:t>
            </a:r>
            <a:endParaRPr b="0" i="0" sz="2400" u="none" cap="none" strike="noStrike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290" name="Google Shape;290;p35"/>
          <p:cNvSpPr txBox="1"/>
          <p:nvPr/>
        </p:nvSpPr>
        <p:spPr>
          <a:xfrm>
            <a:off x="609600" y="5038572"/>
            <a:ext cx="5334000" cy="53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54"/>
              <a:buFont typeface="Noto Sans Symbols"/>
              <a:buChar char="🞆"/>
            </a:pPr>
            <a:r>
              <a:rPr b="0" i="0" lang="en-US" sz="222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Above code can be rewritten like this:</a:t>
            </a:r>
            <a:endParaRPr b="0" i="0" sz="2220" u="none" cap="none" strike="noStrike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pic>
        <p:nvPicPr>
          <p:cNvPr id="291" name="Google Shape;291;p3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849864" y="5495772"/>
            <a:ext cx="3153022" cy="467756"/>
          </a:xfrm>
          <a:prstGeom prst="rect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pic>
      <p:sp>
        <p:nvSpPr>
          <p:cNvPr id="292" name="Google Shape;292;p35"/>
          <p:cNvSpPr/>
          <p:nvPr/>
        </p:nvSpPr>
        <p:spPr>
          <a:xfrm>
            <a:off x="762000" y="6028785"/>
            <a:ext cx="792480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Here, x is assigned the value of 30 if y is less than 10 and 40 if it is not. You can the try following example:</a:t>
            </a:r>
            <a:endParaRPr sz="18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36"/>
          <p:cNvSpPr txBox="1"/>
          <p:nvPr>
            <p:ph type="title"/>
          </p:nvPr>
        </p:nvSpPr>
        <p:spPr>
          <a:xfrm>
            <a:off x="457200" y="274638"/>
            <a:ext cx="822960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</a:pPr>
            <a:r>
              <a:rPr lang="en-US"/>
              <a:t>8. The goto statement</a:t>
            </a:r>
            <a:endParaRPr/>
          </a:p>
        </p:txBody>
      </p:sp>
      <p:sp>
        <p:nvSpPr>
          <p:cNvPr id="298" name="Google Shape;298;p36"/>
          <p:cNvSpPr txBox="1"/>
          <p:nvPr>
            <p:ph idx="1" type="body"/>
          </p:nvPr>
        </p:nvSpPr>
        <p:spPr>
          <a:xfrm>
            <a:off x="457200" y="1030456"/>
            <a:ext cx="80772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54"/>
              <a:buChar char="🞆"/>
            </a:pPr>
            <a:r>
              <a:rPr lang="en-US" sz="2220"/>
              <a:t>A </a:t>
            </a:r>
            <a:r>
              <a:rPr b="1" lang="en-US" sz="2220"/>
              <a:t>goto</a:t>
            </a:r>
            <a:r>
              <a:rPr lang="en-US" sz="2220"/>
              <a:t> statement in C language provides an unconditional jump from the goto to a labeled statement in the same function.</a:t>
            </a:r>
            <a:endParaRPr sz="2220"/>
          </a:p>
          <a:p>
            <a:pPr indent="-274320" lvl="0" marL="274320" rtl="0" algn="just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554"/>
              <a:buChar char="🞆"/>
            </a:pPr>
            <a:r>
              <a:rPr lang="en-US" sz="2220"/>
              <a:t>The given label must reside in the same function.</a:t>
            </a:r>
            <a:endParaRPr/>
          </a:p>
          <a:p>
            <a:pPr indent="-274320" lvl="0" marL="274320" rtl="0" algn="just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554"/>
              <a:buChar char="🞆"/>
            </a:pPr>
            <a:r>
              <a:rPr b="1" lang="en-US" sz="2220"/>
              <a:t>Syntax</a:t>
            </a:r>
            <a:r>
              <a:rPr lang="en-US" sz="2220"/>
              <a:t>:</a:t>
            </a:r>
            <a:endParaRPr sz="2220"/>
          </a:p>
          <a:p>
            <a:pPr indent="-175641" lvl="0" marL="274320" rtl="0" algn="just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554"/>
              <a:buNone/>
            </a:pPr>
            <a:r>
              <a:t/>
            </a:r>
            <a:endParaRPr sz="2220"/>
          </a:p>
        </p:txBody>
      </p:sp>
      <p:sp>
        <p:nvSpPr>
          <p:cNvPr id="299" name="Google Shape;299;p36"/>
          <p:cNvSpPr/>
          <p:nvPr/>
        </p:nvSpPr>
        <p:spPr>
          <a:xfrm>
            <a:off x="553328" y="5226152"/>
            <a:ext cx="815340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NOTE:</a:t>
            </a:r>
            <a:r>
              <a:rPr lang="en-US" sz="18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 Use of </a:t>
            </a:r>
            <a:r>
              <a:rPr b="1" lang="en-US" sz="18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goto</a:t>
            </a:r>
            <a:r>
              <a:rPr lang="en-US" sz="18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 statement is highly discouraged in any programming language because it makes difficult to trace the control flow of a program, making the program hard to understand and hard to modify. Any program that uses a goto can be rewritten so that it doesn't need the goto.</a:t>
            </a:r>
            <a:endParaRPr sz="18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pic>
        <p:nvPicPr>
          <p:cNvPr id="300" name="Google Shape;300;p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96092" y="2894416"/>
            <a:ext cx="5867400" cy="1071438"/>
          </a:xfrm>
          <a:prstGeom prst="rect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pic>
      <p:sp>
        <p:nvSpPr>
          <p:cNvPr id="301" name="Google Shape;301;p36"/>
          <p:cNvSpPr txBox="1"/>
          <p:nvPr/>
        </p:nvSpPr>
        <p:spPr>
          <a:xfrm>
            <a:off x="482988" y="4148796"/>
            <a:ext cx="8189744" cy="9507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marR="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54"/>
              <a:buFont typeface="Noto Sans Symbols"/>
              <a:buChar char="🞆"/>
            </a:pPr>
            <a:r>
              <a:rPr lang="en-US" sz="222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Here </a:t>
            </a:r>
            <a:r>
              <a:rPr b="1" lang="en-US" sz="222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label</a:t>
            </a:r>
            <a:r>
              <a:rPr lang="en-US" sz="222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 can be any plain text except C keyword and it can be set anywhere in the C program above or below to </a:t>
            </a:r>
            <a:r>
              <a:rPr b="1" lang="en-US" sz="222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goto</a:t>
            </a:r>
            <a:r>
              <a:rPr lang="en-US" sz="222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 statement.</a:t>
            </a:r>
            <a:endParaRPr b="0" i="0" sz="2220" u="none" cap="none" strike="noStrike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37"/>
          <p:cNvSpPr txBox="1"/>
          <p:nvPr>
            <p:ph type="title"/>
          </p:nvPr>
        </p:nvSpPr>
        <p:spPr>
          <a:xfrm>
            <a:off x="457200" y="274638"/>
            <a:ext cx="7467600" cy="7159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</a:pPr>
            <a:r>
              <a:rPr lang="en-US"/>
              <a:t>Goto statement Flow Diagram</a:t>
            </a:r>
            <a:endParaRPr/>
          </a:p>
        </p:txBody>
      </p:sp>
      <p:pic>
        <p:nvPicPr>
          <p:cNvPr descr="C goto statement" id="307" name="Google Shape;307;p3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42272" y="1173484"/>
            <a:ext cx="4267200" cy="50776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38"/>
          <p:cNvSpPr txBox="1"/>
          <p:nvPr>
            <p:ph type="title"/>
          </p:nvPr>
        </p:nvSpPr>
        <p:spPr>
          <a:xfrm>
            <a:off x="457200" y="274638"/>
            <a:ext cx="8153400" cy="5635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</a:pPr>
            <a:r>
              <a:rPr lang="en-US"/>
              <a:t>Code Example:  goto statement</a:t>
            </a:r>
            <a:endParaRPr/>
          </a:p>
        </p:txBody>
      </p:sp>
      <p:pic>
        <p:nvPicPr>
          <p:cNvPr id="313" name="Google Shape;313;p3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968324"/>
            <a:ext cx="4495800" cy="5562896"/>
          </a:xfrm>
          <a:prstGeom prst="rect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pic>
      <p:pic>
        <p:nvPicPr>
          <p:cNvPr id="314" name="Google Shape;314;p3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971736" y="2303580"/>
            <a:ext cx="2067956" cy="2737580"/>
          </a:xfrm>
          <a:prstGeom prst="rect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pic>
      <p:sp>
        <p:nvSpPr>
          <p:cNvPr id="315" name="Google Shape;315;p38"/>
          <p:cNvSpPr txBox="1"/>
          <p:nvPr/>
        </p:nvSpPr>
        <p:spPr>
          <a:xfrm>
            <a:off x="5935392" y="1727976"/>
            <a:ext cx="144780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Output:</a:t>
            </a:r>
            <a:endParaRPr sz="18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5"/>
          <p:cNvSpPr txBox="1"/>
          <p:nvPr>
            <p:ph type="title"/>
          </p:nvPr>
        </p:nvSpPr>
        <p:spPr>
          <a:xfrm>
            <a:off x="457200" y="274638"/>
            <a:ext cx="7467600" cy="4873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Font typeface="Century Schoolbook"/>
              <a:buNone/>
            </a:pPr>
            <a:r>
              <a:rPr lang="en-US" sz="2700"/>
              <a:t>C - Decision Making cont.</a:t>
            </a:r>
            <a:endParaRPr sz="2700"/>
          </a:p>
        </p:txBody>
      </p:sp>
      <p:sp>
        <p:nvSpPr>
          <p:cNvPr id="149" name="Google Shape;149;p15"/>
          <p:cNvSpPr/>
          <p:nvPr/>
        </p:nvSpPr>
        <p:spPr>
          <a:xfrm>
            <a:off x="381000" y="1447800"/>
            <a:ext cx="4419600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Following is the general form of a typical decision making structure found in most of the programming languages:</a:t>
            </a:r>
            <a:endParaRPr/>
          </a:p>
        </p:txBody>
      </p:sp>
      <p:pic>
        <p:nvPicPr>
          <p:cNvPr descr="Decision making statements in C" id="150" name="Google Shape;150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029200" y="1447800"/>
            <a:ext cx="3733800" cy="4776447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15"/>
          <p:cNvSpPr/>
          <p:nvPr/>
        </p:nvSpPr>
        <p:spPr>
          <a:xfrm>
            <a:off x="434924" y="3886200"/>
            <a:ext cx="4572000" cy="19389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C programming language assumes any </a:t>
            </a:r>
            <a:r>
              <a:rPr b="1" i="0" lang="en-U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non-zero</a:t>
            </a:r>
            <a:r>
              <a:rPr b="0" i="0" lang="en-U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 and </a:t>
            </a:r>
            <a:r>
              <a:rPr b="1" i="0" lang="en-U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non-null</a:t>
            </a:r>
            <a:r>
              <a:rPr b="0" i="0" lang="en-U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 values as </a:t>
            </a:r>
            <a:r>
              <a:rPr b="1" i="0" lang="en-U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true</a:t>
            </a:r>
            <a:r>
              <a:rPr b="0" i="0" lang="en-U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, and if it is either </a:t>
            </a:r>
            <a:r>
              <a:rPr b="1" i="0" lang="en-U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zero</a:t>
            </a:r>
            <a:r>
              <a:rPr b="0" i="0" lang="en-U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 or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null</a:t>
            </a:r>
            <a:r>
              <a:rPr b="0" i="0" lang="en-U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, then it is assumed as </a:t>
            </a:r>
            <a:r>
              <a:rPr b="1" i="0" lang="en-U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false</a:t>
            </a:r>
            <a:r>
              <a:rPr b="0" i="0" lang="en-U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 value.</a:t>
            </a:r>
            <a:endParaRPr b="0" i="0" sz="2400" u="none" cap="none" strike="noStrike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6"/>
          <p:cNvSpPr txBox="1"/>
          <p:nvPr>
            <p:ph type="title"/>
          </p:nvPr>
        </p:nvSpPr>
        <p:spPr>
          <a:xfrm>
            <a:off x="794832" y="7346"/>
            <a:ext cx="7467600" cy="7159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</a:pPr>
            <a:r>
              <a:rPr lang="en-US"/>
              <a:t>Types of control statements</a:t>
            </a:r>
            <a:endParaRPr/>
          </a:p>
        </p:txBody>
      </p:sp>
      <p:graphicFrame>
        <p:nvGraphicFramePr>
          <p:cNvPr id="157" name="Google Shape;157;p16"/>
          <p:cNvGraphicFramePr/>
          <p:nvPr/>
        </p:nvGraphicFramePr>
        <p:xfrm>
          <a:off x="471268" y="15310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{0B3954D8-D20A-4AC4-8082-50976460ACA5}</a:tableStyleId>
              </a:tblPr>
              <a:tblGrid>
                <a:gridCol w="2814750"/>
                <a:gridCol w="5705575"/>
              </a:tblGrid>
              <a:tr h="298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500" u="none" cap="none" strike="noStrike"/>
                        <a:t>Statement</a:t>
                      </a:r>
                      <a:endParaRPr/>
                    </a:p>
                  </a:txBody>
                  <a:tcPr marT="39025" marB="39025" marR="39025" marL="39025">
                    <a:lnL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BC0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500" u="none" cap="none" strike="noStrike"/>
                        <a:t>Description</a:t>
                      </a:r>
                      <a:endParaRPr/>
                    </a:p>
                  </a:txBody>
                  <a:tcPr marT="39025" marB="39025" marR="39025" marL="39025">
                    <a:lnL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BC0E8"/>
                    </a:solidFill>
                  </a:tcPr>
                </a:tc>
              </a:tr>
              <a:tr h="521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500" u="none" cap="none" strike="noStrike">
                          <a:solidFill>
                            <a:schemeClr val="dk1"/>
                          </a:solidFill>
                        </a:rPr>
                        <a:t>1.</a:t>
                      </a:r>
                      <a:r>
                        <a:rPr b="1" lang="en-US" sz="1500" u="none" cap="none" strike="noStrike">
                          <a:solidFill>
                            <a:srgbClr val="900B09"/>
                          </a:solidFill>
                        </a:rPr>
                        <a:t>  </a:t>
                      </a:r>
                      <a:r>
                        <a:rPr b="1" i="1" lang="en-US" sz="1500" u="none" cap="none" strike="noStrike">
                          <a:solidFill>
                            <a:srgbClr val="900B09"/>
                          </a:solidFill>
                        </a:rPr>
                        <a:t>if</a:t>
                      </a:r>
                      <a:r>
                        <a:rPr b="1" lang="en-US" sz="1500" u="none" cap="none" strike="noStrike">
                          <a:solidFill>
                            <a:srgbClr val="900B09"/>
                          </a:solidFill>
                        </a:rPr>
                        <a:t>  </a:t>
                      </a:r>
                      <a:r>
                        <a:rPr lang="en-US" sz="1500" u="none" cap="none" strike="noStrike">
                          <a:solidFill>
                            <a:srgbClr val="900B09"/>
                          </a:solidFill>
                        </a:rPr>
                        <a:t>statement</a:t>
                      </a:r>
                      <a:endParaRPr sz="1500"/>
                    </a:p>
                  </a:txBody>
                  <a:tcPr marT="39025" marB="39025" marR="39025" marL="39025">
                    <a:lnL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/>
                        <a:t>An </a:t>
                      </a:r>
                      <a:r>
                        <a:rPr b="1" lang="en-US" sz="1500"/>
                        <a:t>if statement</a:t>
                      </a:r>
                      <a:r>
                        <a:rPr lang="en-US" sz="1500"/>
                        <a:t> consists of a Boolean expression followed by one or more statements.</a:t>
                      </a:r>
                      <a:endParaRPr/>
                    </a:p>
                  </a:txBody>
                  <a:tcPr marT="39025" marB="39025" marR="39025" marL="39025">
                    <a:lnL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</a:tr>
              <a:tr h="7358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500" u="none" strike="noStrike">
                          <a:solidFill>
                            <a:schemeClr val="dk1"/>
                          </a:solidFill>
                        </a:rPr>
                        <a:t>2.  </a:t>
                      </a:r>
                      <a:r>
                        <a:rPr b="1" i="1" lang="en-US" sz="1500" u="none" strike="noStrike">
                          <a:solidFill>
                            <a:srgbClr val="900B09"/>
                          </a:solidFill>
                        </a:rPr>
                        <a:t>if...else</a:t>
                      </a:r>
                      <a:r>
                        <a:rPr b="1" lang="en-US" sz="1500" u="none" strike="noStrike">
                          <a:solidFill>
                            <a:srgbClr val="900B09"/>
                          </a:solidFill>
                        </a:rPr>
                        <a:t>  </a:t>
                      </a:r>
                      <a:r>
                        <a:rPr lang="en-US" sz="1500" u="none" strike="noStrike">
                          <a:solidFill>
                            <a:srgbClr val="900B09"/>
                          </a:solidFill>
                        </a:rPr>
                        <a:t>statement</a:t>
                      </a:r>
                      <a:endParaRPr sz="1500"/>
                    </a:p>
                  </a:txBody>
                  <a:tcPr marT="39025" marB="39025" marR="39025" marL="39025">
                    <a:lnL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/>
                        <a:t>An </a:t>
                      </a:r>
                      <a:r>
                        <a:rPr b="1" lang="en-US" sz="1500"/>
                        <a:t>if statement</a:t>
                      </a:r>
                      <a:r>
                        <a:rPr lang="en-US" sz="1500"/>
                        <a:t> can be followed by an optional </a:t>
                      </a:r>
                      <a:r>
                        <a:rPr b="1" lang="en-US" sz="1500"/>
                        <a:t>else statement</a:t>
                      </a:r>
                      <a:r>
                        <a:rPr lang="en-US" sz="1500"/>
                        <a:t>, which executes when the Boolean expression is false.</a:t>
                      </a:r>
                      <a:endParaRPr/>
                    </a:p>
                  </a:txBody>
                  <a:tcPr marT="39025" marB="39025" marR="39025" marL="39025">
                    <a:lnL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</a:tr>
              <a:tr h="6203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500" u="none" strike="noStrike">
                          <a:solidFill>
                            <a:schemeClr val="dk1"/>
                          </a:solidFill>
                          <a:latin typeface="Century Schoolbook"/>
                          <a:ea typeface="Century Schoolbook"/>
                          <a:cs typeface="Century Schoolbook"/>
                          <a:sym typeface="Century Schoolbook"/>
                        </a:rPr>
                        <a:t>3.</a:t>
                      </a:r>
                      <a:r>
                        <a:rPr b="1" lang="en-US" sz="1500" u="none" strike="noStrike">
                          <a:solidFill>
                            <a:srgbClr val="900B09"/>
                          </a:solidFill>
                          <a:latin typeface="Century Schoolbook"/>
                          <a:ea typeface="Century Schoolbook"/>
                          <a:cs typeface="Century Schoolbook"/>
                          <a:sym typeface="Century Schoolbook"/>
                        </a:rPr>
                        <a:t> nested </a:t>
                      </a:r>
                      <a:r>
                        <a:rPr b="1" i="1" lang="en-US" sz="1500" u="none" strike="noStrike">
                          <a:solidFill>
                            <a:srgbClr val="900B09"/>
                          </a:solidFill>
                          <a:latin typeface="Century Schoolbook"/>
                          <a:ea typeface="Century Schoolbook"/>
                          <a:cs typeface="Century Schoolbook"/>
                          <a:sym typeface="Century Schoolbook"/>
                        </a:rPr>
                        <a:t>if </a:t>
                      </a:r>
                      <a:r>
                        <a:rPr lang="en-US" sz="1500" u="none" strike="noStrike">
                          <a:solidFill>
                            <a:srgbClr val="900B09"/>
                          </a:solidFill>
                          <a:latin typeface="Century Schoolbook"/>
                          <a:ea typeface="Century Schoolbook"/>
                          <a:cs typeface="Century Schoolbook"/>
                          <a:sym typeface="Century Schoolbook"/>
                        </a:rPr>
                        <a:t>statements</a:t>
                      </a:r>
                      <a:endParaRPr/>
                    </a:p>
                  </a:txBody>
                  <a:tcPr marT="47625" marB="47625" marR="47625" marL="47625">
                    <a:lnL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You can use one </a:t>
                      </a:r>
                      <a:r>
                        <a:rPr b="1" lang="en-US" sz="1800"/>
                        <a:t>if</a:t>
                      </a:r>
                      <a:r>
                        <a:rPr lang="en-US" sz="1800"/>
                        <a:t> or </a:t>
                      </a:r>
                      <a:r>
                        <a:rPr b="1" lang="en-US" sz="1800"/>
                        <a:t>else if</a:t>
                      </a:r>
                      <a:r>
                        <a:rPr lang="en-US" sz="1800"/>
                        <a:t> statement inside another </a:t>
                      </a:r>
                      <a:r>
                        <a:rPr b="1" lang="en-US" sz="1800"/>
                        <a:t>if</a:t>
                      </a:r>
                      <a:r>
                        <a:rPr lang="en-US" sz="1800"/>
                        <a:t> or </a:t>
                      </a:r>
                      <a:r>
                        <a:rPr b="1" lang="en-US" sz="1800"/>
                        <a:t>else if</a:t>
                      </a:r>
                      <a:r>
                        <a:rPr lang="en-US" sz="1800"/>
                        <a:t> statement(s).</a:t>
                      </a:r>
                      <a:endParaRPr/>
                    </a:p>
                  </a:txBody>
                  <a:tcPr marT="47625" marB="47625" marR="47625" marL="47625">
                    <a:lnL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</a:tr>
              <a:tr h="7799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500" u="none" strike="noStrike">
                          <a:solidFill>
                            <a:schemeClr val="dk1"/>
                          </a:solidFill>
                        </a:rPr>
                        <a:t>4.  </a:t>
                      </a:r>
                      <a:r>
                        <a:rPr b="1" i="1" lang="en-US" sz="1500" u="none" strike="noStrike">
                          <a:solidFill>
                            <a:srgbClr val="900B09"/>
                          </a:solidFill>
                        </a:rPr>
                        <a:t>if...else if..else</a:t>
                      </a:r>
                      <a:r>
                        <a:rPr b="1" lang="en-US" sz="1500" u="none" strike="noStrike">
                          <a:solidFill>
                            <a:srgbClr val="900B09"/>
                          </a:solidFill>
                        </a:rPr>
                        <a:t> </a:t>
                      </a:r>
                      <a:r>
                        <a:rPr lang="en-US" sz="1500" u="none" strike="noStrike">
                          <a:solidFill>
                            <a:srgbClr val="900B09"/>
                          </a:solidFill>
                        </a:rPr>
                        <a:t>statement</a:t>
                      </a:r>
                      <a:endParaRPr sz="1500"/>
                    </a:p>
                  </a:txBody>
                  <a:tcPr marT="39025" marB="39025" marR="39025" marL="39025">
                    <a:lnL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600">
                          <a:solidFill>
                            <a:schemeClr val="dk1"/>
                          </a:solidFill>
                          <a:latin typeface="Century Schoolbook"/>
                          <a:ea typeface="Century Schoolbook"/>
                          <a:cs typeface="Century Schoolbook"/>
                          <a:sym typeface="Century Schoolbook"/>
                        </a:rPr>
                        <a:t>An </a:t>
                      </a:r>
                      <a:r>
                        <a:rPr b="1" i="0" lang="en-US" sz="1600">
                          <a:solidFill>
                            <a:schemeClr val="dk1"/>
                          </a:solidFill>
                          <a:latin typeface="Century Schoolbook"/>
                          <a:ea typeface="Century Schoolbook"/>
                          <a:cs typeface="Century Schoolbook"/>
                          <a:sym typeface="Century Schoolbook"/>
                        </a:rPr>
                        <a:t>if</a:t>
                      </a:r>
                      <a:r>
                        <a:rPr b="0" i="0" lang="en-US" sz="1600">
                          <a:solidFill>
                            <a:schemeClr val="dk1"/>
                          </a:solidFill>
                          <a:latin typeface="Century Schoolbook"/>
                          <a:ea typeface="Century Schoolbook"/>
                          <a:cs typeface="Century Schoolbook"/>
                          <a:sym typeface="Century Schoolbook"/>
                        </a:rPr>
                        <a:t> statement can be followed by an optional </a:t>
                      </a:r>
                      <a:r>
                        <a:rPr b="1" i="0" lang="en-US" sz="1600">
                          <a:solidFill>
                            <a:schemeClr val="dk1"/>
                          </a:solidFill>
                          <a:latin typeface="Century Schoolbook"/>
                          <a:ea typeface="Century Schoolbook"/>
                          <a:cs typeface="Century Schoolbook"/>
                          <a:sym typeface="Century Schoolbook"/>
                        </a:rPr>
                        <a:t>else if...else</a:t>
                      </a:r>
                      <a:r>
                        <a:rPr b="0" i="0" lang="en-US" sz="1600">
                          <a:solidFill>
                            <a:schemeClr val="dk1"/>
                          </a:solidFill>
                          <a:latin typeface="Century Schoolbook"/>
                          <a:ea typeface="Century Schoolbook"/>
                          <a:cs typeface="Century Schoolbook"/>
                          <a:sym typeface="Century Schoolbook"/>
                        </a:rPr>
                        <a:t> statement, which is very useful to test various conditions using single if...else if statement.</a:t>
                      </a:r>
                      <a:endParaRPr sz="1500"/>
                    </a:p>
                  </a:txBody>
                  <a:tcPr marT="39025" marB="39025" marR="39025" marL="39025">
                    <a:lnL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</a:tr>
              <a:tr h="521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500" u="none" strike="noStrike">
                          <a:solidFill>
                            <a:schemeClr val="dk1"/>
                          </a:solidFill>
                        </a:rPr>
                        <a:t>5.  </a:t>
                      </a:r>
                      <a:r>
                        <a:rPr b="1" i="1" lang="en-US" sz="1500" u="none" strike="noStrike">
                          <a:solidFill>
                            <a:srgbClr val="900B09"/>
                          </a:solidFill>
                        </a:rPr>
                        <a:t>switch</a:t>
                      </a:r>
                      <a:r>
                        <a:rPr i="1" lang="en-US" sz="1500" u="none" strike="noStrike">
                          <a:solidFill>
                            <a:srgbClr val="900B09"/>
                          </a:solidFill>
                        </a:rPr>
                        <a:t> </a:t>
                      </a:r>
                      <a:r>
                        <a:rPr b="1" i="1" lang="en-US" sz="1500" u="none" strike="noStrike">
                          <a:solidFill>
                            <a:srgbClr val="900B09"/>
                          </a:solidFill>
                        </a:rPr>
                        <a:t>case</a:t>
                      </a:r>
                      <a:r>
                        <a:rPr lang="en-US" sz="1500" u="none" strike="noStrike">
                          <a:solidFill>
                            <a:srgbClr val="900B09"/>
                          </a:solidFill>
                        </a:rPr>
                        <a:t>-statement</a:t>
                      </a:r>
                      <a:endParaRPr sz="1500"/>
                    </a:p>
                  </a:txBody>
                  <a:tcPr marT="39025" marB="39025" marR="39025" marL="39025">
                    <a:lnL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/>
                        <a:t>A </a:t>
                      </a:r>
                      <a:r>
                        <a:rPr b="1" lang="en-US" sz="1500"/>
                        <a:t>switch</a:t>
                      </a:r>
                      <a:r>
                        <a:rPr lang="en-US" sz="1500"/>
                        <a:t> statement allows a variable to be tested for equality against a list of values.</a:t>
                      </a:r>
                      <a:endParaRPr/>
                    </a:p>
                  </a:txBody>
                  <a:tcPr marT="39025" marB="39025" marR="39025" marL="39025">
                    <a:lnL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</a:tr>
              <a:tr h="515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500" u="none" strike="noStrike">
                          <a:solidFill>
                            <a:schemeClr val="dk1"/>
                          </a:solidFill>
                        </a:rPr>
                        <a:t>6.  </a:t>
                      </a:r>
                      <a:r>
                        <a:rPr lang="en-US" sz="1500" u="none" strike="noStrike">
                          <a:solidFill>
                            <a:srgbClr val="900B09"/>
                          </a:solidFill>
                        </a:rPr>
                        <a:t>nested </a:t>
                      </a:r>
                      <a:r>
                        <a:rPr b="1" i="1" lang="en-US" sz="1500" u="none" strike="noStrike">
                          <a:solidFill>
                            <a:srgbClr val="900B09"/>
                          </a:solidFill>
                        </a:rPr>
                        <a:t>switch</a:t>
                      </a:r>
                      <a:r>
                        <a:rPr lang="en-US" sz="1500" u="none" strike="noStrike">
                          <a:solidFill>
                            <a:srgbClr val="900B09"/>
                          </a:solidFill>
                        </a:rPr>
                        <a:t> statements</a:t>
                      </a:r>
                      <a:endParaRPr sz="1500"/>
                    </a:p>
                  </a:txBody>
                  <a:tcPr marT="39025" marB="39025" marR="39025" marL="39025">
                    <a:lnL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/>
                        <a:t>You can use one </a:t>
                      </a:r>
                      <a:r>
                        <a:rPr b="1" lang="en-US" sz="1500"/>
                        <a:t>switch</a:t>
                      </a:r>
                      <a:r>
                        <a:rPr lang="en-US" sz="1500"/>
                        <a:t> statement inside another </a:t>
                      </a:r>
                      <a:r>
                        <a:rPr b="1" lang="en-US" sz="1500"/>
                        <a:t>switch </a:t>
                      </a:r>
                      <a:r>
                        <a:rPr lang="en-US" sz="1500"/>
                        <a:t>statement(s).</a:t>
                      </a:r>
                      <a:endParaRPr/>
                    </a:p>
                  </a:txBody>
                  <a:tcPr marT="39025" marB="39025" marR="39025" marL="39025">
                    <a:lnL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</a:tr>
              <a:tr h="5141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500" u="none" strike="noStrike">
                          <a:solidFill>
                            <a:schemeClr val="dk1"/>
                          </a:solidFill>
                          <a:latin typeface="Century Schoolbook"/>
                          <a:ea typeface="Century Schoolbook"/>
                          <a:cs typeface="Century Schoolbook"/>
                          <a:sym typeface="Century Schoolbook"/>
                        </a:rPr>
                        <a:t>7.  </a:t>
                      </a:r>
                      <a:r>
                        <a:rPr lang="en-US" sz="1500" u="none" strike="noStrike">
                          <a:solidFill>
                            <a:srgbClr val="900B09"/>
                          </a:solidFill>
                          <a:latin typeface="Century Schoolbook"/>
                          <a:ea typeface="Century Schoolbook"/>
                          <a:cs typeface="Century Schoolbook"/>
                          <a:sym typeface="Century Schoolbook"/>
                        </a:rPr>
                        <a:t>Ternary operator </a:t>
                      </a:r>
                      <a:r>
                        <a:rPr b="1" lang="en-US" sz="1500" u="none" strike="noStrike">
                          <a:solidFill>
                            <a:srgbClr val="900B09"/>
                          </a:solidFill>
                          <a:latin typeface="Century Schoolbook"/>
                          <a:ea typeface="Century Schoolbook"/>
                          <a:cs typeface="Century Schoolbook"/>
                          <a:sym typeface="Century Schoolbook"/>
                        </a:rPr>
                        <a:t>? :</a:t>
                      </a:r>
                      <a:endParaRPr b="1" sz="1500" u="none" strike="noStrike">
                        <a:solidFill>
                          <a:srgbClr val="900B09"/>
                        </a:solidFill>
                        <a:latin typeface="Century Schoolbook"/>
                        <a:ea typeface="Century Schoolbook"/>
                        <a:cs typeface="Century Schoolbook"/>
                        <a:sym typeface="Century Schoolbook"/>
                      </a:endParaRPr>
                    </a:p>
                  </a:txBody>
                  <a:tcPr marT="39025" marB="39025" marR="39025" marL="39025">
                    <a:lnL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800">
                          <a:solidFill>
                            <a:schemeClr val="dk1"/>
                          </a:solidFill>
                          <a:latin typeface="Century Schoolbook"/>
                          <a:ea typeface="Century Schoolbook"/>
                          <a:cs typeface="Century Schoolbook"/>
                          <a:sym typeface="Century Schoolbook"/>
                        </a:rPr>
                        <a:t>?: can be used to replace </a:t>
                      </a:r>
                      <a:r>
                        <a:rPr b="1" i="0" lang="en-US" sz="1800">
                          <a:solidFill>
                            <a:schemeClr val="dk1"/>
                          </a:solidFill>
                          <a:latin typeface="Century Schoolbook"/>
                          <a:ea typeface="Century Schoolbook"/>
                          <a:cs typeface="Century Schoolbook"/>
                          <a:sym typeface="Century Schoolbook"/>
                        </a:rPr>
                        <a:t>if...else </a:t>
                      </a:r>
                      <a:r>
                        <a:rPr b="0" i="0" lang="en-US" sz="1800">
                          <a:solidFill>
                            <a:schemeClr val="dk1"/>
                          </a:solidFill>
                          <a:latin typeface="Century Schoolbook"/>
                          <a:ea typeface="Century Schoolbook"/>
                          <a:cs typeface="Century Schoolbook"/>
                          <a:sym typeface="Century Schoolbook"/>
                        </a:rPr>
                        <a:t>statements</a:t>
                      </a:r>
                      <a:endParaRPr sz="1500"/>
                    </a:p>
                  </a:txBody>
                  <a:tcPr marT="39025" marB="39025" marR="39025" marL="39025">
                    <a:lnL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</a:tr>
              <a:tr h="5141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500" u="none" strike="noStrike">
                          <a:solidFill>
                            <a:schemeClr val="dk1"/>
                          </a:solidFill>
                          <a:latin typeface="Century Schoolbook"/>
                          <a:ea typeface="Century Schoolbook"/>
                          <a:cs typeface="Century Schoolbook"/>
                          <a:sym typeface="Century Schoolbook"/>
                        </a:rPr>
                        <a:t>8.  </a:t>
                      </a:r>
                      <a:r>
                        <a:rPr b="1" lang="en-US" sz="1500" u="none" strike="noStrike">
                          <a:solidFill>
                            <a:schemeClr val="dk1"/>
                          </a:solidFill>
                          <a:latin typeface="Century Schoolbook"/>
                          <a:ea typeface="Century Schoolbook"/>
                          <a:cs typeface="Century Schoolbook"/>
                          <a:sym typeface="Century Schoolbook"/>
                        </a:rPr>
                        <a:t> </a:t>
                      </a:r>
                      <a:r>
                        <a:rPr b="1" i="1" lang="en-US" sz="1500" u="none" strike="noStrike">
                          <a:solidFill>
                            <a:srgbClr val="900B09"/>
                          </a:solidFill>
                          <a:latin typeface="Century Schoolbook"/>
                          <a:ea typeface="Century Schoolbook"/>
                          <a:cs typeface="Century Schoolbook"/>
                          <a:sym typeface="Century Schoolbook"/>
                        </a:rPr>
                        <a:t>goto</a:t>
                      </a:r>
                      <a:r>
                        <a:rPr lang="en-US" sz="1500" u="none" strike="noStrike">
                          <a:solidFill>
                            <a:srgbClr val="900B09"/>
                          </a:solidFill>
                          <a:latin typeface="Century Schoolbook"/>
                          <a:ea typeface="Century Schoolbook"/>
                          <a:cs typeface="Century Schoolbook"/>
                          <a:sym typeface="Century Schoolbook"/>
                        </a:rPr>
                        <a:t> statement</a:t>
                      </a:r>
                      <a:endParaRPr/>
                    </a:p>
                  </a:txBody>
                  <a:tcPr marT="39025" marB="39025" marR="39025" marL="39025">
                    <a:lnL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1800">
                          <a:solidFill>
                            <a:schemeClr val="dk1"/>
                          </a:solidFill>
                          <a:latin typeface="Century Schoolbook"/>
                          <a:ea typeface="Century Schoolbook"/>
                          <a:cs typeface="Century Schoolbook"/>
                          <a:sym typeface="Century Schoolbook"/>
                        </a:rPr>
                        <a:t>The </a:t>
                      </a:r>
                      <a:r>
                        <a:rPr b="1" i="0" lang="en-US" sz="1800">
                          <a:solidFill>
                            <a:schemeClr val="dk1"/>
                          </a:solidFill>
                          <a:latin typeface="Century Schoolbook"/>
                          <a:ea typeface="Century Schoolbook"/>
                          <a:cs typeface="Century Schoolbook"/>
                          <a:sym typeface="Century Schoolbook"/>
                        </a:rPr>
                        <a:t>goto</a:t>
                      </a:r>
                      <a:r>
                        <a:rPr b="0" i="0" lang="en-US" sz="1800">
                          <a:solidFill>
                            <a:schemeClr val="dk1"/>
                          </a:solidFill>
                          <a:latin typeface="Century Schoolbook"/>
                          <a:ea typeface="Century Schoolbook"/>
                          <a:cs typeface="Century Schoolbook"/>
                          <a:sym typeface="Century Schoolbook"/>
                        </a:rPr>
                        <a:t> statement transfers control to a label.</a:t>
                      </a:r>
                      <a:endParaRPr sz="1500"/>
                    </a:p>
                  </a:txBody>
                  <a:tcPr marT="39025" marB="39025" marR="39025" marL="39025">
                    <a:lnL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6D6D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</a:tr>
            </a:tbl>
          </a:graphicData>
        </a:graphic>
      </p:graphicFrame>
      <p:sp>
        <p:nvSpPr>
          <p:cNvPr id="158" name="Google Shape;158;p16"/>
          <p:cNvSpPr/>
          <p:nvPr/>
        </p:nvSpPr>
        <p:spPr>
          <a:xfrm>
            <a:off x="400928" y="730332"/>
            <a:ext cx="8229600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C language provides following types of decision making statements. Click the following links to check their detail.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7"/>
          <p:cNvSpPr txBox="1"/>
          <p:nvPr>
            <p:ph type="title"/>
          </p:nvPr>
        </p:nvSpPr>
        <p:spPr>
          <a:xfrm>
            <a:off x="457200" y="274638"/>
            <a:ext cx="8229600" cy="7921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</a:pPr>
            <a:r>
              <a:rPr lang="en-US"/>
              <a:t>1.  If Statement</a:t>
            </a:r>
            <a:endParaRPr/>
          </a:p>
        </p:txBody>
      </p:sp>
      <p:sp>
        <p:nvSpPr>
          <p:cNvPr id="164" name="Google Shape;164;p17"/>
          <p:cNvSpPr txBox="1"/>
          <p:nvPr>
            <p:ph idx="1" type="body"/>
          </p:nvPr>
        </p:nvSpPr>
        <p:spPr>
          <a:xfrm>
            <a:off x="457200" y="1473589"/>
            <a:ext cx="8229600" cy="1219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80"/>
              <a:buChar char="🞆"/>
            </a:pPr>
            <a:r>
              <a:rPr lang="en-US" sz="2400"/>
              <a:t>An </a:t>
            </a:r>
            <a:r>
              <a:rPr b="1" lang="en-US" sz="2400"/>
              <a:t>if</a:t>
            </a:r>
            <a:r>
              <a:rPr lang="en-US" sz="2400"/>
              <a:t> statement consists of a Boolean expression followed by one or more statements.</a:t>
            </a:r>
            <a:endParaRPr/>
          </a:p>
          <a:p>
            <a:pPr indent="-274320" lvl="0" marL="27432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80"/>
              <a:buChar char="🞆"/>
            </a:pPr>
            <a:r>
              <a:rPr b="1" lang="en-US" sz="2400"/>
              <a:t>Syntax</a:t>
            </a:r>
            <a:r>
              <a:rPr b="1" lang="en-US" sz="2000"/>
              <a:t>:</a:t>
            </a:r>
            <a:endParaRPr/>
          </a:p>
          <a:p>
            <a:pPr indent="-167640" lvl="0" marL="27432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t/>
            </a:r>
            <a:endParaRPr sz="2400"/>
          </a:p>
        </p:txBody>
      </p:sp>
      <p:sp>
        <p:nvSpPr>
          <p:cNvPr id="165" name="Google Shape;165;p17"/>
          <p:cNvSpPr txBox="1"/>
          <p:nvPr/>
        </p:nvSpPr>
        <p:spPr>
          <a:xfrm>
            <a:off x="448992" y="3892060"/>
            <a:ext cx="8314008" cy="26130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marR="0" rtl="0" algn="just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Char char="🞆"/>
            </a:pPr>
            <a:r>
              <a:rPr b="0" i="0" lang="en-U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If the expression evaluates to </a:t>
            </a:r>
            <a:r>
              <a:rPr b="1" i="0" lang="en-U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true</a:t>
            </a:r>
            <a:r>
              <a:rPr b="0" i="0" lang="en-U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, then the block of code inside the if statement will be executed. </a:t>
            </a:r>
            <a:endParaRPr/>
          </a:p>
          <a:p>
            <a:pPr indent="-274320" lvl="0" marL="274320" marR="0" rtl="0" algn="just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Char char="🞆"/>
            </a:pPr>
            <a:r>
              <a:rPr b="0" i="0" lang="en-U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If expression evaluates to </a:t>
            </a:r>
            <a:r>
              <a:rPr b="1" i="0" lang="en-U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false</a:t>
            </a:r>
            <a:r>
              <a:rPr b="0" i="0" lang="en-U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, then the first set of code after the end of the if statement will be executed.</a:t>
            </a:r>
            <a:endParaRPr/>
          </a:p>
          <a:p>
            <a:pPr indent="-274320" lvl="0" marL="274320" marR="0" rtl="0" algn="just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Char char="🞆"/>
            </a:pPr>
            <a:r>
              <a:rPr b="0" i="0" lang="en-U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C language assumes any </a:t>
            </a:r>
            <a:r>
              <a:rPr b="1" i="0" lang="en-U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non-zero</a:t>
            </a:r>
            <a:r>
              <a:rPr b="0" i="0" lang="en-U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 and </a:t>
            </a:r>
            <a:r>
              <a:rPr b="1" i="0" lang="en-U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non-null</a:t>
            </a:r>
            <a:r>
              <a:rPr b="0" i="0" lang="en-U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 values as </a:t>
            </a:r>
            <a:r>
              <a:rPr b="1" i="0" lang="en-U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true</a:t>
            </a:r>
            <a:r>
              <a:rPr b="0" i="0" lang="en-U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 and if it is either zero or null, then it is assumed as </a:t>
            </a:r>
            <a:r>
              <a:rPr b="1" i="0" lang="en-U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false</a:t>
            </a:r>
            <a:r>
              <a:rPr b="0" i="0" lang="en-U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 value.</a:t>
            </a:r>
            <a:endParaRPr/>
          </a:p>
        </p:txBody>
      </p:sp>
      <p:pic>
        <p:nvPicPr>
          <p:cNvPr id="166" name="Google Shape;166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84521" y="2749060"/>
            <a:ext cx="7637808" cy="1045841"/>
          </a:xfrm>
          <a:prstGeom prst="rect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8"/>
          <p:cNvSpPr txBox="1"/>
          <p:nvPr>
            <p:ph type="title"/>
          </p:nvPr>
        </p:nvSpPr>
        <p:spPr>
          <a:xfrm>
            <a:off x="457200" y="274638"/>
            <a:ext cx="8229600" cy="7921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</a:pPr>
            <a:r>
              <a:rPr lang="en-US"/>
              <a:t>If Flow Diagram</a:t>
            </a:r>
            <a:endParaRPr/>
          </a:p>
        </p:txBody>
      </p:sp>
      <p:pic>
        <p:nvPicPr>
          <p:cNvPr descr="C if statement" id="172" name="Google Shape;172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90800" y="1304772"/>
            <a:ext cx="3962400" cy="50076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9"/>
          <p:cNvSpPr txBox="1"/>
          <p:nvPr>
            <p:ph type="title"/>
          </p:nvPr>
        </p:nvSpPr>
        <p:spPr>
          <a:xfrm>
            <a:off x="457200" y="274638"/>
            <a:ext cx="8229600" cy="5635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</a:pPr>
            <a:r>
              <a:rPr lang="en-US"/>
              <a:t>Code Example</a:t>
            </a:r>
            <a:endParaRPr/>
          </a:p>
        </p:txBody>
      </p:sp>
      <p:pic>
        <p:nvPicPr>
          <p:cNvPr id="178" name="Google Shape;178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5800" y="878056"/>
            <a:ext cx="7823771" cy="5021507"/>
          </a:xfrm>
          <a:prstGeom prst="rect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pic>
      <p:pic>
        <p:nvPicPr>
          <p:cNvPr id="179" name="Google Shape;179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96336" y="6011592"/>
            <a:ext cx="7838064" cy="609600"/>
          </a:xfrm>
          <a:prstGeom prst="rect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0"/>
          <p:cNvSpPr txBox="1"/>
          <p:nvPr>
            <p:ph type="title"/>
          </p:nvPr>
        </p:nvSpPr>
        <p:spPr>
          <a:xfrm>
            <a:off x="457200" y="274638"/>
            <a:ext cx="807720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</a:pPr>
            <a:r>
              <a:rPr lang="en-US"/>
              <a:t>2. if...else statement</a:t>
            </a:r>
            <a:endParaRPr/>
          </a:p>
        </p:txBody>
      </p:sp>
      <p:sp>
        <p:nvSpPr>
          <p:cNvPr id="185" name="Google Shape;185;p20"/>
          <p:cNvSpPr txBox="1"/>
          <p:nvPr>
            <p:ph idx="1" type="body"/>
          </p:nvPr>
        </p:nvSpPr>
        <p:spPr>
          <a:xfrm>
            <a:off x="457200" y="13716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28"/>
              <a:buChar char="🞆"/>
            </a:pPr>
            <a:r>
              <a:rPr lang="en-US" sz="2040"/>
              <a:t>An </a:t>
            </a:r>
            <a:r>
              <a:rPr b="1" lang="en-US" sz="2040"/>
              <a:t>if</a:t>
            </a:r>
            <a:r>
              <a:rPr lang="en-US" sz="2040"/>
              <a:t> statement can be followed by an optional </a:t>
            </a:r>
            <a:r>
              <a:rPr b="1" lang="en-US" sz="2040"/>
              <a:t>else</a:t>
            </a:r>
            <a:r>
              <a:rPr lang="en-US" sz="2040"/>
              <a:t> statement, which executes when the Boolean expression is false.</a:t>
            </a:r>
            <a:endParaRPr/>
          </a:p>
          <a:p>
            <a:pPr indent="-274320" lvl="0" marL="274320" rtl="0" algn="just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428"/>
              <a:buChar char="🞆"/>
            </a:pPr>
            <a:r>
              <a:rPr b="1" lang="en-US" sz="2040"/>
              <a:t>Syntax</a:t>
            </a:r>
            <a:r>
              <a:rPr lang="en-US" sz="2040"/>
              <a:t>:</a:t>
            </a:r>
            <a:endParaRPr/>
          </a:p>
          <a:p>
            <a:pPr indent="-183642" lvl="0" marL="274320" rtl="0" algn="just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428"/>
              <a:buNone/>
            </a:pPr>
            <a:r>
              <a:t/>
            </a:r>
            <a:endParaRPr sz="2040"/>
          </a:p>
        </p:txBody>
      </p:sp>
      <p:pic>
        <p:nvPicPr>
          <p:cNvPr id="186" name="Google Shape;186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2000" y="2667000"/>
            <a:ext cx="7812958" cy="1981200"/>
          </a:xfrm>
          <a:prstGeom prst="rect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pic>
      <p:sp>
        <p:nvSpPr>
          <p:cNvPr id="187" name="Google Shape;187;p20"/>
          <p:cNvSpPr txBox="1"/>
          <p:nvPr/>
        </p:nvSpPr>
        <p:spPr>
          <a:xfrm>
            <a:off x="304800" y="52578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marR="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54"/>
              <a:buFont typeface="Noto Sans Symbols"/>
              <a:buChar char="🞆"/>
            </a:pPr>
            <a:r>
              <a:rPr b="0" i="0" lang="en-US" sz="222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If the Boolean expression evaluates to true, then the if block of code will be executed, otherwise else block of code will be executed.</a:t>
            </a:r>
            <a:endParaRPr/>
          </a:p>
          <a:p>
            <a:pPr indent="-175641" lvl="0" marL="274320" marR="0" rtl="0" algn="just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554"/>
              <a:buFont typeface="Noto Sans Symbols"/>
              <a:buNone/>
            </a:pPr>
            <a:r>
              <a:t/>
            </a:r>
            <a:endParaRPr b="0" i="0" sz="2220" u="none" cap="none" strike="noStrike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1"/>
          <p:cNvSpPr txBox="1"/>
          <p:nvPr>
            <p:ph type="title"/>
          </p:nvPr>
        </p:nvSpPr>
        <p:spPr>
          <a:xfrm>
            <a:off x="457200" y="274638"/>
            <a:ext cx="7467600" cy="7159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</a:pPr>
            <a:r>
              <a:rPr lang="en-US"/>
              <a:t>If…else Flow Diagram</a:t>
            </a:r>
            <a:endParaRPr/>
          </a:p>
        </p:txBody>
      </p:sp>
      <p:pic>
        <p:nvPicPr>
          <p:cNvPr descr="C if...else statement" id="193" name="Google Shape;193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38400" y="1298911"/>
            <a:ext cx="4038600" cy="48725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riel">
  <a:themeElements>
    <a:clrScheme name="Oriel">
      <a:dk1>
        <a:srgbClr val="000000"/>
      </a:dk1>
      <a:lt1>
        <a:srgbClr val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