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9144000"/>
  <p:notesSz cx="6858000" cy="9144000"/>
  <p:embeddedFontLst>
    <p:embeddedFont>
      <p:font typeface="Century Schoolbook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B3954D8-D20A-4AC4-8082-50976460ACA5}">
  <a:tblStyle styleId="{0B3954D8-D20A-4AC4-8082-50976460ACA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CenturySchoolbook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CenturySchoolbook-italic.fntdata"/><Relationship Id="rId12" Type="http://schemas.openxmlformats.org/officeDocument/2006/relationships/slide" Target="slides/slide6.xml"/><Relationship Id="rId34" Type="http://schemas.openxmlformats.org/officeDocument/2006/relationships/font" Target="fonts/CenturySchoolbook-bold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6" Type="http://schemas.openxmlformats.org/officeDocument/2006/relationships/font" Target="fonts/CenturySchoolbook-boldItalic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Google Shape;52;p4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Google Shape;54;p4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4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4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4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Google Shape;58;p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Google Shape;61;p4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Google Shape;62;p4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4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Google Shape;65;p4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4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5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5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6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6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8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9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6" name="Google Shape;96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9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0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0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1" name="Google Shape;111;p10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2" name="Google Shape;11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Google Shape;11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Relationship Id="rId4" Type="http://schemas.openxmlformats.org/officeDocument/2006/relationships/image" Target="../media/image1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3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6.png"/><Relationship Id="rId4" Type="http://schemas.openxmlformats.org/officeDocument/2006/relationships/image" Target="../media/image2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type="ctrTitle"/>
          </p:nvPr>
        </p:nvSpPr>
        <p:spPr>
          <a:xfrm>
            <a:off x="2286000" y="2603684"/>
            <a:ext cx="6553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 - Decision Making</a:t>
            </a:r>
            <a:br>
              <a:rPr lang="en-US"/>
            </a:br>
            <a:r>
              <a:rPr lang="en-US"/>
              <a:t>Control Statement and Branching</a:t>
            </a:r>
            <a:endParaRPr/>
          </a:p>
        </p:txBody>
      </p:sp>
      <p:sp>
        <p:nvSpPr>
          <p:cNvPr id="137" name="Google Shape;137;p13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-US"/>
              <a:t>Saiful Islam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260"/>
              <a:buNone/>
            </a:pPr>
            <a:r>
              <a:rPr lang="en-US"/>
              <a:t>Sr. Lecturer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260"/>
              <a:buNone/>
            </a:pPr>
            <a:r>
              <a:rPr lang="en-US"/>
              <a:t>Department of Computer Science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/>
          <p:nvPr>
            <p:ph type="title"/>
          </p:nvPr>
        </p:nvSpPr>
        <p:spPr>
          <a:xfrm>
            <a:off x="457200" y="162094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Code Example : If else  </a:t>
            </a:r>
            <a:endParaRPr/>
          </a:p>
        </p:txBody>
      </p:sp>
      <p:pic>
        <p:nvPicPr>
          <p:cNvPr id="199" name="Google Shape;19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68088" y="866336"/>
            <a:ext cx="6484756" cy="51816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200" name="Google Shape;20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71600" y="6172200"/>
            <a:ext cx="6477000" cy="4572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"/>
          <p:cNvSpPr txBox="1"/>
          <p:nvPr>
            <p:ph type="title"/>
          </p:nvPr>
        </p:nvSpPr>
        <p:spPr>
          <a:xfrm>
            <a:off x="609600" y="228600"/>
            <a:ext cx="7467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3. The if...else if...else Statement</a:t>
            </a:r>
            <a:endParaRPr/>
          </a:p>
        </p:txBody>
      </p:sp>
      <p:sp>
        <p:nvSpPr>
          <p:cNvPr id="206" name="Google Shape;206;p23"/>
          <p:cNvSpPr txBox="1"/>
          <p:nvPr>
            <p:ph idx="1" type="body"/>
          </p:nvPr>
        </p:nvSpPr>
        <p:spPr>
          <a:xfrm>
            <a:off x="457200" y="1371600"/>
            <a:ext cx="8153400" cy="5102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An </a:t>
            </a:r>
            <a:r>
              <a:rPr b="1" lang="en-US"/>
              <a:t>if</a:t>
            </a:r>
            <a:r>
              <a:rPr lang="en-US"/>
              <a:t> statement can be followed by an optional </a:t>
            </a:r>
            <a:r>
              <a:rPr b="1" lang="en-US"/>
              <a:t>else if...else</a:t>
            </a:r>
            <a:r>
              <a:rPr lang="en-US"/>
              <a:t> statement, which is very useful to test various conditions using single if...else if statement.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When using if , else if , else statements there are few points to keep in mind:</a:t>
            </a:r>
            <a:endParaRPr/>
          </a:p>
          <a:p>
            <a:pPr indent="-274320" lvl="1" marL="640080" rtl="0" algn="l">
              <a:spcBef>
                <a:spcPts val="420"/>
              </a:spcBef>
              <a:spcAft>
                <a:spcPts val="0"/>
              </a:spcAft>
              <a:buSzPts val="1680"/>
              <a:buChar char="⚫"/>
            </a:pPr>
            <a:r>
              <a:rPr lang="en-US"/>
              <a:t>An if can have zero or one else's and it must come after any else if's.</a:t>
            </a:r>
            <a:endParaRPr/>
          </a:p>
          <a:p>
            <a:pPr indent="-274320" lvl="1" marL="640080" rtl="0" algn="l">
              <a:spcBef>
                <a:spcPts val="420"/>
              </a:spcBef>
              <a:spcAft>
                <a:spcPts val="0"/>
              </a:spcAft>
              <a:buSzPts val="1680"/>
              <a:buChar char="⚫"/>
            </a:pPr>
            <a:r>
              <a:rPr lang="en-US"/>
              <a:t>An if can have zero to many else if's and they must come before the else.</a:t>
            </a:r>
            <a:endParaRPr/>
          </a:p>
          <a:p>
            <a:pPr indent="-274320" lvl="1" marL="640080" rtl="0" algn="l">
              <a:spcBef>
                <a:spcPts val="420"/>
              </a:spcBef>
              <a:spcAft>
                <a:spcPts val="0"/>
              </a:spcAft>
              <a:buSzPts val="1680"/>
              <a:buChar char="⚫"/>
            </a:pPr>
            <a:r>
              <a:rPr lang="en-US"/>
              <a:t>Once an else if succeeds, none of the remaining else if's or else's will be tested.</a:t>
            </a:r>
            <a:endParaRPr/>
          </a:p>
          <a:p>
            <a:pPr indent="-167640" lvl="0" marL="274320" rtl="0" algn="just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"/>
          <p:cNvSpPr txBox="1"/>
          <p:nvPr>
            <p:ph type="title"/>
          </p:nvPr>
        </p:nvSpPr>
        <p:spPr>
          <a:xfrm>
            <a:off x="609600" y="304800"/>
            <a:ext cx="746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The if...else if...else Syntax.</a:t>
            </a:r>
            <a:endParaRPr/>
          </a:p>
        </p:txBody>
      </p:sp>
      <p:pic>
        <p:nvPicPr>
          <p:cNvPr id="212" name="Google Shape;21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776" y="1235596"/>
            <a:ext cx="8187140" cy="4708004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"/>
          <p:cNvSpPr txBox="1"/>
          <p:nvPr>
            <p:ph type="title"/>
          </p:nvPr>
        </p:nvSpPr>
        <p:spPr>
          <a:xfrm>
            <a:off x="1245008" y="148026"/>
            <a:ext cx="63304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Code example: if...else if...else</a:t>
            </a:r>
            <a:endParaRPr/>
          </a:p>
        </p:txBody>
      </p:sp>
      <p:pic>
        <p:nvPicPr>
          <p:cNvPr id="218" name="Google Shape;21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3548" y="814740"/>
            <a:ext cx="4874008" cy="5702116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6"/>
          <p:cNvSpPr txBox="1"/>
          <p:nvPr>
            <p:ph type="title"/>
          </p:nvPr>
        </p:nvSpPr>
        <p:spPr>
          <a:xfrm>
            <a:off x="609600" y="304800"/>
            <a:ext cx="746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4. C - nested if statements</a:t>
            </a:r>
            <a:endParaRPr/>
          </a:p>
        </p:txBody>
      </p:sp>
      <p:sp>
        <p:nvSpPr>
          <p:cNvPr id="224" name="Google Shape;224;p26"/>
          <p:cNvSpPr txBox="1"/>
          <p:nvPr>
            <p:ph idx="1" type="body"/>
          </p:nvPr>
        </p:nvSpPr>
        <p:spPr>
          <a:xfrm>
            <a:off x="457200" y="1178160"/>
            <a:ext cx="8077200" cy="1825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It is always legal in C to </a:t>
            </a:r>
            <a:r>
              <a:rPr b="1" lang="en-US"/>
              <a:t>nest</a:t>
            </a:r>
            <a:r>
              <a:rPr lang="en-US"/>
              <a:t> if-else statements, which means you can use one if or else if statement inside another if or else if statement(s).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Syntax:</a:t>
            </a:r>
            <a:endParaRPr/>
          </a:p>
          <a:p>
            <a:pPr indent="-167640" lvl="0" marL="274320" rtl="0" algn="just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  <p:pic>
        <p:nvPicPr>
          <p:cNvPr id="225" name="Google Shape;22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8128" y="2977660"/>
            <a:ext cx="7698548" cy="22927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26" name="Google Shape;226;p26"/>
          <p:cNvSpPr txBox="1"/>
          <p:nvPr/>
        </p:nvSpPr>
        <p:spPr>
          <a:xfrm>
            <a:off x="468920" y="5401992"/>
            <a:ext cx="8077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You can nest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else if...else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in the similar way as you have nested </a:t>
            </a:r>
            <a:r>
              <a:rPr b="0" i="1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statement.</a:t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7"/>
          <p:cNvSpPr txBox="1"/>
          <p:nvPr>
            <p:ph type="title"/>
          </p:nvPr>
        </p:nvSpPr>
        <p:spPr>
          <a:xfrm>
            <a:off x="457200" y="91754"/>
            <a:ext cx="79248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Code Example:  nest </a:t>
            </a:r>
            <a:r>
              <a:rPr b="1" lang="en-US"/>
              <a:t>else if...else</a:t>
            </a:r>
            <a:endParaRPr/>
          </a:p>
        </p:txBody>
      </p:sp>
      <p:pic>
        <p:nvPicPr>
          <p:cNvPr id="232" name="Google Shape;23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3124" y="820600"/>
            <a:ext cx="6363292" cy="517293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233" name="Google Shape;233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15792" y="6087792"/>
            <a:ext cx="5948570" cy="6858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8"/>
          <p:cNvSpPr txBox="1"/>
          <p:nvPr>
            <p:ph type="title"/>
          </p:nvPr>
        </p:nvSpPr>
        <p:spPr>
          <a:xfrm>
            <a:off x="457200" y="274638"/>
            <a:ext cx="7467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5. C - switch statement</a:t>
            </a:r>
            <a:endParaRPr/>
          </a:p>
        </p:txBody>
      </p:sp>
      <p:sp>
        <p:nvSpPr>
          <p:cNvPr id="239" name="Google Shape;239;p28"/>
          <p:cNvSpPr txBox="1"/>
          <p:nvPr>
            <p:ph idx="1" type="body"/>
          </p:nvPr>
        </p:nvSpPr>
        <p:spPr>
          <a:xfrm>
            <a:off x="457200" y="1009344"/>
            <a:ext cx="8153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54"/>
              <a:buChar char="🞆"/>
            </a:pPr>
            <a:r>
              <a:rPr lang="en-US" sz="2220"/>
              <a:t>A </a:t>
            </a:r>
            <a:r>
              <a:rPr b="1" lang="en-US" sz="2220"/>
              <a:t>switch</a:t>
            </a:r>
            <a:r>
              <a:rPr lang="en-US" sz="2220"/>
              <a:t> statement allows a variable to be tested for equality against a list of values. </a:t>
            </a:r>
            <a:endParaRPr/>
          </a:p>
          <a:p>
            <a:pPr indent="-274320" lvl="0" marL="27432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54"/>
              <a:buChar char="🞆"/>
            </a:pPr>
            <a:r>
              <a:rPr lang="en-US" sz="2220"/>
              <a:t>Each value is called a case, and the variable being switched on is checked for each </a:t>
            </a:r>
            <a:r>
              <a:rPr b="1" lang="en-US" sz="2220"/>
              <a:t>switch case</a:t>
            </a:r>
            <a:r>
              <a:rPr lang="en-US" sz="2220"/>
              <a:t>.</a:t>
            </a:r>
            <a:endParaRPr/>
          </a:p>
          <a:p>
            <a:pPr indent="-274320" lvl="0" marL="27432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54"/>
              <a:buChar char="🞆"/>
            </a:pPr>
            <a:r>
              <a:rPr lang="en-US" sz="2220"/>
              <a:t>Syntax:</a:t>
            </a:r>
            <a:endParaRPr/>
          </a:p>
          <a:p>
            <a:pPr indent="-175641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54"/>
              <a:buNone/>
            </a:pPr>
            <a:r>
              <a:t/>
            </a:r>
            <a:endParaRPr sz="2220"/>
          </a:p>
        </p:txBody>
      </p:sp>
      <p:pic>
        <p:nvPicPr>
          <p:cNvPr id="240" name="Google Shape;24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16" y="2644724"/>
            <a:ext cx="7802884" cy="3838175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9"/>
          <p:cNvSpPr txBox="1"/>
          <p:nvPr>
            <p:ph type="title"/>
          </p:nvPr>
        </p:nvSpPr>
        <p:spPr>
          <a:xfrm>
            <a:off x="762000" y="304800"/>
            <a:ext cx="7467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rules apply to a </a:t>
            </a:r>
            <a:r>
              <a:rPr b="1" lang="en-US"/>
              <a:t>switch</a:t>
            </a:r>
            <a:r>
              <a:rPr lang="en-US"/>
              <a:t> statement:</a:t>
            </a:r>
            <a:endParaRPr/>
          </a:p>
        </p:txBody>
      </p:sp>
      <p:sp>
        <p:nvSpPr>
          <p:cNvPr id="246" name="Google Shape;246;p29"/>
          <p:cNvSpPr txBox="1"/>
          <p:nvPr>
            <p:ph idx="1" type="body"/>
          </p:nvPr>
        </p:nvSpPr>
        <p:spPr>
          <a:xfrm>
            <a:off x="457200" y="127782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The </a:t>
            </a:r>
            <a:r>
              <a:rPr b="1" lang="en-US" sz="1860"/>
              <a:t>expression</a:t>
            </a:r>
            <a:r>
              <a:rPr lang="en-US" sz="1860"/>
              <a:t> used in a </a:t>
            </a:r>
            <a:r>
              <a:rPr b="1" lang="en-US" sz="1860"/>
              <a:t>switch</a:t>
            </a:r>
            <a:r>
              <a:rPr lang="en-US" sz="1860"/>
              <a:t> statement must have an integral or enumerated type.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You can have any number of case statements within a switch. Each case is followed by the value to be compared to and a colon.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The </a:t>
            </a:r>
            <a:r>
              <a:rPr b="1" lang="en-US" sz="1860"/>
              <a:t>constant-expression</a:t>
            </a:r>
            <a:r>
              <a:rPr lang="en-US" sz="1860"/>
              <a:t> for a case must be the same data type as the variable in the switch, and it must be a constant or a literal.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When the variable being switched on is equal to a case, the statements following that case will execute until a </a:t>
            </a:r>
            <a:r>
              <a:rPr b="1" lang="en-US" sz="1860"/>
              <a:t>break</a:t>
            </a:r>
            <a:r>
              <a:rPr lang="en-US" sz="1860"/>
              <a:t> statement is reached.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When a </a:t>
            </a:r>
            <a:r>
              <a:rPr b="1" lang="en-US" sz="1860"/>
              <a:t>break</a:t>
            </a:r>
            <a:r>
              <a:rPr lang="en-US" sz="1860"/>
              <a:t> statement is reached, the switch terminates, and the flow of control jumps to the next line following the switch statement.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Not every case needs to contain a </a:t>
            </a:r>
            <a:r>
              <a:rPr b="1" lang="en-US" sz="1860"/>
              <a:t>break</a:t>
            </a:r>
            <a:r>
              <a:rPr lang="en-US" sz="1860"/>
              <a:t>. If no </a:t>
            </a:r>
            <a:r>
              <a:rPr b="1" lang="en-US" sz="1860"/>
              <a:t>break</a:t>
            </a:r>
            <a:r>
              <a:rPr lang="en-US" sz="1860"/>
              <a:t> appears, the flow of control will </a:t>
            </a:r>
            <a:r>
              <a:rPr i="1" lang="en-US" sz="1860"/>
              <a:t>fall through </a:t>
            </a:r>
            <a:r>
              <a:rPr lang="en-US" sz="1860"/>
              <a:t>to subsequent cases until a break is reached.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A </a:t>
            </a:r>
            <a:r>
              <a:rPr b="1" lang="en-US" sz="1860"/>
              <a:t>switch</a:t>
            </a:r>
            <a:r>
              <a:rPr lang="en-US" sz="1860"/>
              <a:t> statement can have an optional </a:t>
            </a:r>
            <a:r>
              <a:rPr b="1" lang="en-US" sz="1860"/>
              <a:t>default</a:t>
            </a:r>
            <a:r>
              <a:rPr lang="en-US" sz="1860"/>
              <a:t> case, which must appear at the end of the switch.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Char char="🞆"/>
            </a:pPr>
            <a:r>
              <a:rPr lang="en-US" sz="1860"/>
              <a:t>The default case can be used for performing a task when none of the cases is true. No </a:t>
            </a:r>
            <a:r>
              <a:rPr b="1" lang="en-US" sz="1860"/>
              <a:t>break</a:t>
            </a:r>
            <a:r>
              <a:rPr lang="en-US" sz="1860"/>
              <a:t> is needed in the default case.</a:t>
            </a:r>
            <a:endParaRPr/>
          </a:p>
          <a:p>
            <a:pPr indent="-191643" lvl="0" marL="27432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None/>
            </a:pPr>
            <a:r>
              <a:t/>
            </a:r>
            <a:endParaRPr sz="186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0"/>
          <p:cNvSpPr txBox="1"/>
          <p:nvPr>
            <p:ph type="title"/>
          </p:nvPr>
        </p:nvSpPr>
        <p:spPr>
          <a:xfrm>
            <a:off x="527540" y="218366"/>
            <a:ext cx="7467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Switch-Case Flow Diagram</a:t>
            </a:r>
            <a:endParaRPr/>
          </a:p>
        </p:txBody>
      </p:sp>
      <p:pic>
        <p:nvPicPr>
          <p:cNvPr descr="switch statement in C" id="252" name="Google Shape;252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5124" y="885080"/>
            <a:ext cx="4267200" cy="5722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1304" y="601392"/>
            <a:ext cx="4343400" cy="6125692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58" name="Google Shape;258;p31"/>
          <p:cNvSpPr txBox="1"/>
          <p:nvPr>
            <p:ph type="title"/>
          </p:nvPr>
        </p:nvSpPr>
        <p:spPr>
          <a:xfrm>
            <a:off x="457200" y="91754"/>
            <a:ext cx="7924800" cy="5178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Schoolbook"/>
              <a:buNone/>
            </a:pPr>
            <a:r>
              <a:rPr lang="en-US" sz="2700"/>
              <a:t>Code Example:  Switch-Case</a:t>
            </a:r>
            <a:endParaRPr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457200" y="274638"/>
            <a:ext cx="7467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 - Decision Making</a:t>
            </a:r>
            <a:endParaRPr/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457200" y="1600200"/>
            <a:ext cx="80010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Decision making structures require that the programmer specify one or more conditions to be evaluated or tested by the program, along with a statement or statements to be executed if the condition is determined to be true, and optionally, other statements to be executed if the condition is determined to be false.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2"/>
          <p:cNvSpPr txBox="1"/>
          <p:nvPr>
            <p:ph type="title"/>
          </p:nvPr>
        </p:nvSpPr>
        <p:spPr>
          <a:xfrm>
            <a:off x="457200" y="274638"/>
            <a:ext cx="80772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6. C - nested switch statements</a:t>
            </a:r>
            <a:endParaRPr/>
          </a:p>
        </p:txBody>
      </p:sp>
      <p:sp>
        <p:nvSpPr>
          <p:cNvPr id="264" name="Google Shape;264;p32"/>
          <p:cNvSpPr txBox="1"/>
          <p:nvPr>
            <p:ph idx="1" type="body"/>
          </p:nvPr>
        </p:nvSpPr>
        <p:spPr>
          <a:xfrm>
            <a:off x="457200" y="981208"/>
            <a:ext cx="8077200" cy="1996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It is possible to have a switch as part of the statement sequence of an outer switch. Even if the case constants of the inner and outer switch contain common values, no conflicts will arise.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b="1" lang="en-US"/>
              <a:t>Syntax</a:t>
            </a:r>
            <a:r>
              <a:rPr lang="en-US"/>
              <a:t>:</a:t>
            </a:r>
            <a:endParaRPr/>
          </a:p>
          <a:p>
            <a:pPr indent="-167640" lvl="0" marL="274320" rtl="0" algn="just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  <p:pic>
        <p:nvPicPr>
          <p:cNvPr id="265" name="Google Shape;26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2340" y="2977660"/>
            <a:ext cx="7702060" cy="3658984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3"/>
          <p:cNvSpPr txBox="1"/>
          <p:nvPr>
            <p:ph type="title"/>
          </p:nvPr>
        </p:nvSpPr>
        <p:spPr>
          <a:xfrm>
            <a:off x="738560" y="7346"/>
            <a:ext cx="7467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Code Example:  Nested Switch-Case</a:t>
            </a:r>
            <a:endParaRPr/>
          </a:p>
        </p:txBody>
      </p:sp>
      <p:pic>
        <p:nvPicPr>
          <p:cNvPr id="271" name="Google Shape;27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4596" y="913215"/>
            <a:ext cx="6934200" cy="467693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272" name="Google Shape;272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95600" y="5715000"/>
            <a:ext cx="3000375" cy="9144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4"/>
          <p:cNvSpPr txBox="1"/>
          <p:nvPr>
            <p:ph type="title"/>
          </p:nvPr>
        </p:nvSpPr>
        <p:spPr>
          <a:xfrm>
            <a:off x="457200" y="274638"/>
            <a:ext cx="80772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7. The ? : Operator</a:t>
            </a:r>
            <a:endParaRPr/>
          </a:p>
        </p:txBody>
      </p:sp>
      <p:sp>
        <p:nvSpPr>
          <p:cNvPr id="278" name="Google Shape;278;p34"/>
          <p:cNvSpPr txBox="1"/>
          <p:nvPr>
            <p:ph idx="1" type="body"/>
          </p:nvPr>
        </p:nvSpPr>
        <p:spPr>
          <a:xfrm>
            <a:off x="457200" y="1079684"/>
            <a:ext cx="8458200" cy="1334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We have covered </a:t>
            </a:r>
            <a:r>
              <a:rPr b="1" lang="en-US"/>
              <a:t>conditional operator ? :</a:t>
            </a:r>
            <a:r>
              <a:rPr lang="en-US"/>
              <a:t>  previously which can be used to replace </a:t>
            </a:r>
            <a:r>
              <a:rPr b="1" lang="en-US"/>
              <a:t>if...else </a:t>
            </a:r>
            <a:r>
              <a:rPr lang="en-US"/>
              <a:t>statements. It has the following general form:</a:t>
            </a:r>
            <a:endParaRPr/>
          </a:p>
        </p:txBody>
      </p:sp>
      <p:pic>
        <p:nvPicPr>
          <p:cNvPr id="279" name="Google Shape;27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9688" y="2512252"/>
            <a:ext cx="3428999" cy="45881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80" name="Google Shape;280;p34"/>
          <p:cNvSpPr txBox="1"/>
          <p:nvPr/>
        </p:nvSpPr>
        <p:spPr>
          <a:xfrm>
            <a:off x="471268" y="3288320"/>
            <a:ext cx="8458200" cy="3076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b="0" i="0" lang="en-U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Where Exp1, Exp2, and Exp3 are expressions. Notice the use and placement of the colon.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b="0" i="0" lang="en-U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?: is called a ternary operator because it requires three operands.</a:t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b="0" i="0" lang="en-U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value of a ? expression is determined like this: </a:t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19" lvl="1" marL="7315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b="0" i="0" lang="en-U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Exp1 is evaluated. If it is true, then Exp2 is evaluated and becomes the value of the entire ? expression. </a:t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19" lvl="1" marL="7315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b="0" i="0" lang="en-U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Exp1 is false, then Exp3 is evaluated and its value becomes the value of the expression.</a:t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 txBox="1"/>
          <p:nvPr>
            <p:ph type="title"/>
          </p:nvPr>
        </p:nvSpPr>
        <p:spPr>
          <a:xfrm>
            <a:off x="457200" y="274638"/>
            <a:ext cx="80010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The ? : Operator cont.</a:t>
            </a:r>
            <a:endParaRPr/>
          </a:p>
        </p:txBody>
      </p:sp>
      <p:sp>
        <p:nvSpPr>
          <p:cNvPr id="286" name="Google Shape;286;p35"/>
          <p:cNvSpPr txBox="1"/>
          <p:nvPr>
            <p:ph idx="1" type="body"/>
          </p:nvPr>
        </p:nvSpPr>
        <p:spPr>
          <a:xfrm>
            <a:off x="457200" y="117816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US"/>
              <a:t>?: operator can be used to replace if-else statements, which have the following form:</a:t>
            </a:r>
            <a:endParaRPr/>
          </a:p>
        </p:txBody>
      </p:sp>
      <p:pic>
        <p:nvPicPr>
          <p:cNvPr id="287" name="Google Shape;287;p35"/>
          <p:cNvPicPr preferRelativeResize="0"/>
          <p:nvPr/>
        </p:nvPicPr>
        <p:blipFill rotWithShape="1">
          <a:blip r:embed="rId3">
            <a:alphaModFix/>
          </a:blip>
          <a:srcRect b="0" l="0" r="41463" t="0"/>
          <a:stretch/>
        </p:blipFill>
        <p:spPr>
          <a:xfrm>
            <a:off x="6013940" y="1725628"/>
            <a:ext cx="1828800" cy="135610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288" name="Google Shape;288;p35"/>
          <p:cNvPicPr preferRelativeResize="0"/>
          <p:nvPr/>
        </p:nvPicPr>
        <p:blipFill rotWithShape="1">
          <a:blip r:embed="rId4">
            <a:alphaModFix/>
          </a:blip>
          <a:srcRect b="0" l="0" r="35292" t="0"/>
          <a:stretch/>
        </p:blipFill>
        <p:spPr>
          <a:xfrm>
            <a:off x="6013940" y="3478227"/>
            <a:ext cx="1828800" cy="1431235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89" name="Google Shape;289;p35"/>
          <p:cNvSpPr txBox="1"/>
          <p:nvPr/>
        </p:nvSpPr>
        <p:spPr>
          <a:xfrm>
            <a:off x="533400" y="3380936"/>
            <a:ext cx="55626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example, consider the following code:</a:t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0" name="Google Shape;290;p35"/>
          <p:cNvSpPr txBox="1"/>
          <p:nvPr/>
        </p:nvSpPr>
        <p:spPr>
          <a:xfrm>
            <a:off x="609600" y="5038572"/>
            <a:ext cx="5334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b="0" i="0" lang="en-U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Above code can be rewritten like this:</a:t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291" name="Google Shape;291;p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49864" y="5495772"/>
            <a:ext cx="3153022" cy="467756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92" name="Google Shape;292;p35"/>
          <p:cNvSpPr/>
          <p:nvPr/>
        </p:nvSpPr>
        <p:spPr>
          <a:xfrm>
            <a:off x="762000" y="6028785"/>
            <a:ext cx="7924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Here, x is assigned the value of 30 if y is less than 10 and 40 if it is not. You can the try following example: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6"/>
          <p:cNvSpPr txBox="1"/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8. The goto statement</a:t>
            </a:r>
            <a:endParaRPr/>
          </a:p>
        </p:txBody>
      </p:sp>
      <p:sp>
        <p:nvSpPr>
          <p:cNvPr id="298" name="Google Shape;298;p36"/>
          <p:cNvSpPr txBox="1"/>
          <p:nvPr>
            <p:ph idx="1" type="body"/>
          </p:nvPr>
        </p:nvSpPr>
        <p:spPr>
          <a:xfrm>
            <a:off x="457200" y="1030456"/>
            <a:ext cx="8077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54"/>
              <a:buChar char="🞆"/>
            </a:pPr>
            <a:r>
              <a:rPr lang="en-US" sz="2220"/>
              <a:t>A </a:t>
            </a:r>
            <a:r>
              <a:rPr b="1" lang="en-US" sz="2220"/>
              <a:t>goto</a:t>
            </a:r>
            <a:r>
              <a:rPr lang="en-US" sz="2220"/>
              <a:t> statement in C language provides an unconditional jump from the goto to a labeled statement in the same function.</a:t>
            </a:r>
            <a:endParaRPr sz="2220"/>
          </a:p>
          <a:p>
            <a:pPr indent="-274320" lvl="0" marL="27432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54"/>
              <a:buChar char="🞆"/>
            </a:pPr>
            <a:r>
              <a:rPr lang="en-US" sz="2220"/>
              <a:t>The given label must reside in the same function.</a:t>
            </a:r>
            <a:endParaRPr/>
          </a:p>
          <a:p>
            <a:pPr indent="-274320" lvl="0" marL="27432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54"/>
              <a:buChar char="🞆"/>
            </a:pPr>
            <a:r>
              <a:rPr b="1" lang="en-US" sz="2220"/>
              <a:t>Syntax</a:t>
            </a:r>
            <a:r>
              <a:rPr lang="en-US" sz="2220"/>
              <a:t>:</a:t>
            </a:r>
            <a:endParaRPr sz="2220"/>
          </a:p>
          <a:p>
            <a:pPr indent="-175641" lvl="0" marL="27432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54"/>
              <a:buNone/>
            </a:pPr>
            <a:r>
              <a:t/>
            </a:r>
            <a:endParaRPr sz="2220"/>
          </a:p>
        </p:txBody>
      </p:sp>
      <p:sp>
        <p:nvSpPr>
          <p:cNvPr id="299" name="Google Shape;299;p36"/>
          <p:cNvSpPr/>
          <p:nvPr/>
        </p:nvSpPr>
        <p:spPr>
          <a:xfrm>
            <a:off x="553328" y="5226152"/>
            <a:ext cx="8153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NOTE:</a:t>
            </a: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Use of </a:t>
            </a:r>
            <a:r>
              <a:rPr b="1"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goto</a:t>
            </a: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statement is highly discouraged in any programming language because it makes difficult to trace the control flow of a program, making the program hard to understand and hard to modify. Any program that uses a goto can be rewritten so that it doesn't need the goto.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300" name="Google Shape;300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6092" y="2894416"/>
            <a:ext cx="5867400" cy="107143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301" name="Google Shape;301;p36"/>
          <p:cNvSpPr txBox="1"/>
          <p:nvPr/>
        </p:nvSpPr>
        <p:spPr>
          <a:xfrm>
            <a:off x="482988" y="4148796"/>
            <a:ext cx="8189744" cy="950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lang="en-US" sz="222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Here </a:t>
            </a:r>
            <a:r>
              <a:rPr b="1" lang="en-US" sz="222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label</a:t>
            </a:r>
            <a:r>
              <a:rPr lang="en-US" sz="222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can be any plain text except C keyword and it can be set anywhere in the C program above or below to </a:t>
            </a:r>
            <a:r>
              <a:rPr b="1" lang="en-US" sz="222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goto</a:t>
            </a:r>
            <a:r>
              <a:rPr lang="en-US" sz="222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statement.</a:t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7"/>
          <p:cNvSpPr txBox="1"/>
          <p:nvPr>
            <p:ph type="title"/>
          </p:nvPr>
        </p:nvSpPr>
        <p:spPr>
          <a:xfrm>
            <a:off x="457200" y="274638"/>
            <a:ext cx="7467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Goto statement Flow Diagram</a:t>
            </a:r>
            <a:endParaRPr/>
          </a:p>
        </p:txBody>
      </p:sp>
      <p:pic>
        <p:nvPicPr>
          <p:cNvPr descr="C goto statement" id="307" name="Google Shape;30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2272" y="1173484"/>
            <a:ext cx="4267200" cy="5077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8"/>
          <p:cNvSpPr txBox="1"/>
          <p:nvPr>
            <p:ph type="title"/>
          </p:nvPr>
        </p:nvSpPr>
        <p:spPr>
          <a:xfrm>
            <a:off x="457200" y="274638"/>
            <a:ext cx="81534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Code Example:  goto statement</a:t>
            </a:r>
            <a:endParaRPr/>
          </a:p>
        </p:txBody>
      </p:sp>
      <p:pic>
        <p:nvPicPr>
          <p:cNvPr id="313" name="Google Shape;31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968324"/>
            <a:ext cx="4495800" cy="5562896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314" name="Google Shape;314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71736" y="2303580"/>
            <a:ext cx="2067956" cy="273758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315" name="Google Shape;315;p38"/>
          <p:cNvSpPr txBox="1"/>
          <p:nvPr/>
        </p:nvSpPr>
        <p:spPr>
          <a:xfrm>
            <a:off x="5935392" y="172797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Output: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457200" y="274638"/>
            <a:ext cx="7467600" cy="487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Schoolbook"/>
              <a:buNone/>
            </a:pPr>
            <a:r>
              <a:rPr lang="en-US" sz="2700"/>
              <a:t>C - Decision Making cont.</a:t>
            </a:r>
            <a:endParaRPr sz="2700"/>
          </a:p>
        </p:txBody>
      </p:sp>
      <p:sp>
        <p:nvSpPr>
          <p:cNvPr id="149" name="Google Shape;149;p15"/>
          <p:cNvSpPr/>
          <p:nvPr/>
        </p:nvSpPr>
        <p:spPr>
          <a:xfrm>
            <a:off x="381000" y="1447800"/>
            <a:ext cx="44196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Following is the general form of a typical decision making structure found in most of the programming languages:</a:t>
            </a:r>
            <a:endParaRPr/>
          </a:p>
        </p:txBody>
      </p:sp>
      <p:pic>
        <p:nvPicPr>
          <p:cNvPr descr="Decision making statements in C" id="150" name="Google Shape;15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1447800"/>
            <a:ext cx="3733800" cy="477644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5"/>
          <p:cNvSpPr/>
          <p:nvPr/>
        </p:nvSpPr>
        <p:spPr>
          <a:xfrm>
            <a:off x="434924" y="3886200"/>
            <a:ext cx="45720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 programming language assumes any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non-zero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and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non-null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values as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true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and if it is either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zero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or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null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then it is assumed as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false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value.</a:t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title"/>
          </p:nvPr>
        </p:nvSpPr>
        <p:spPr>
          <a:xfrm>
            <a:off x="794832" y="7346"/>
            <a:ext cx="7467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Types of control statements</a:t>
            </a:r>
            <a:endParaRPr/>
          </a:p>
        </p:txBody>
      </p:sp>
      <p:graphicFrame>
        <p:nvGraphicFramePr>
          <p:cNvPr id="157" name="Google Shape;157;p16"/>
          <p:cNvGraphicFramePr/>
          <p:nvPr/>
        </p:nvGraphicFramePr>
        <p:xfrm>
          <a:off x="471268" y="1531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{0B3954D8-D20A-4AC4-8082-50976460ACA5}</a:tableStyleId>
              </a:tblPr>
              <a:tblGrid>
                <a:gridCol w="2814750"/>
                <a:gridCol w="5705575"/>
              </a:tblGrid>
              <a:tr h="298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Statement</a:t>
                      </a:r>
                      <a:endParaRPr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BC0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Description</a:t>
                      </a:r>
                      <a:endParaRPr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BC0E8"/>
                    </a:solidFill>
                  </a:tcPr>
                </a:tc>
              </a:tr>
              <a:tr h="521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>
                          <a:solidFill>
                            <a:schemeClr val="dk1"/>
                          </a:solidFill>
                        </a:rPr>
                        <a:t>1.</a:t>
                      </a:r>
                      <a:r>
                        <a:rPr b="1" lang="en-US" sz="1500" u="none" cap="none" strike="noStrike">
                          <a:solidFill>
                            <a:srgbClr val="900B09"/>
                          </a:solidFill>
                        </a:rPr>
                        <a:t>  </a:t>
                      </a:r>
                      <a:r>
                        <a:rPr b="1" i="1" lang="en-US" sz="1500" u="none" cap="none" strike="noStrike">
                          <a:solidFill>
                            <a:srgbClr val="900B09"/>
                          </a:solidFill>
                        </a:rPr>
                        <a:t>if</a:t>
                      </a:r>
                      <a:r>
                        <a:rPr b="1" lang="en-US" sz="1500" u="none" cap="none" strike="noStrike">
                          <a:solidFill>
                            <a:srgbClr val="900B09"/>
                          </a:solidFill>
                        </a:rPr>
                        <a:t>  </a:t>
                      </a:r>
                      <a:r>
                        <a:rPr lang="en-US" sz="1500" u="none" cap="none" strike="noStrike">
                          <a:solidFill>
                            <a:srgbClr val="900B09"/>
                          </a:solidFill>
                        </a:rPr>
                        <a:t>statement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An </a:t>
                      </a:r>
                      <a:r>
                        <a:rPr b="1" lang="en-US" sz="1500"/>
                        <a:t>if statement</a:t>
                      </a:r>
                      <a:r>
                        <a:rPr lang="en-US" sz="1500"/>
                        <a:t> consists of a Boolean expression followed by one or more statements.</a:t>
                      </a:r>
                      <a:endParaRPr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735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strike="noStrike">
                          <a:solidFill>
                            <a:schemeClr val="dk1"/>
                          </a:solidFill>
                        </a:rPr>
                        <a:t>2.  </a:t>
                      </a:r>
                      <a:r>
                        <a:rPr b="1" i="1" lang="en-US" sz="1500" u="none" strike="noStrike">
                          <a:solidFill>
                            <a:srgbClr val="900B09"/>
                          </a:solidFill>
                        </a:rPr>
                        <a:t>if...else</a:t>
                      </a:r>
                      <a:r>
                        <a:rPr b="1" lang="en-US" sz="1500" u="none" strike="noStrike">
                          <a:solidFill>
                            <a:srgbClr val="900B09"/>
                          </a:solidFill>
                        </a:rPr>
                        <a:t>  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</a:rPr>
                        <a:t>statement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An </a:t>
                      </a:r>
                      <a:r>
                        <a:rPr b="1" lang="en-US" sz="1500"/>
                        <a:t>if statement</a:t>
                      </a:r>
                      <a:r>
                        <a:rPr lang="en-US" sz="1500"/>
                        <a:t> can be followed by an optional </a:t>
                      </a:r>
                      <a:r>
                        <a:rPr b="1" lang="en-US" sz="1500"/>
                        <a:t>else statement</a:t>
                      </a:r>
                      <a:r>
                        <a:rPr lang="en-US" sz="1500"/>
                        <a:t>, which executes when the Boolean expression is false.</a:t>
                      </a:r>
                      <a:endParaRPr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620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3.</a:t>
                      </a:r>
                      <a:r>
                        <a:rPr b="1" lang="en-US" sz="1500" u="none" strike="noStrike">
                          <a:solidFill>
                            <a:srgbClr val="900B09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nested </a:t>
                      </a:r>
                      <a:r>
                        <a:rPr b="1" i="1" lang="en-US" sz="1500" u="none" strike="noStrike">
                          <a:solidFill>
                            <a:srgbClr val="900B09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if 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statements</a:t>
                      </a:r>
                      <a:endParaRPr/>
                    </a:p>
                  </a:txBody>
                  <a:tcPr marT="47625" marB="47625" marR="47625" marL="476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You can use one </a:t>
                      </a:r>
                      <a:r>
                        <a:rPr b="1" lang="en-US" sz="1800"/>
                        <a:t>if</a:t>
                      </a:r>
                      <a:r>
                        <a:rPr lang="en-US" sz="1800"/>
                        <a:t> or </a:t>
                      </a:r>
                      <a:r>
                        <a:rPr b="1" lang="en-US" sz="1800"/>
                        <a:t>else if</a:t>
                      </a:r>
                      <a:r>
                        <a:rPr lang="en-US" sz="1800"/>
                        <a:t> statement inside another </a:t>
                      </a:r>
                      <a:r>
                        <a:rPr b="1" lang="en-US" sz="1800"/>
                        <a:t>if</a:t>
                      </a:r>
                      <a:r>
                        <a:rPr lang="en-US" sz="1800"/>
                        <a:t> or </a:t>
                      </a:r>
                      <a:r>
                        <a:rPr b="1" lang="en-US" sz="1800"/>
                        <a:t>else if</a:t>
                      </a:r>
                      <a:r>
                        <a:rPr lang="en-US" sz="1800"/>
                        <a:t> statement(s).</a:t>
                      </a:r>
                      <a:endParaRPr/>
                    </a:p>
                  </a:txBody>
                  <a:tcPr marT="47625" marB="47625" marR="47625" marL="476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779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strike="noStrike">
                          <a:solidFill>
                            <a:schemeClr val="dk1"/>
                          </a:solidFill>
                        </a:rPr>
                        <a:t>4.  </a:t>
                      </a:r>
                      <a:r>
                        <a:rPr b="1" i="1" lang="en-US" sz="1500" u="none" strike="noStrike">
                          <a:solidFill>
                            <a:srgbClr val="900B09"/>
                          </a:solidFill>
                        </a:rPr>
                        <a:t>if...else if..else</a:t>
                      </a:r>
                      <a:r>
                        <a:rPr b="1" lang="en-US" sz="1500" u="none" strike="noStrike">
                          <a:solidFill>
                            <a:srgbClr val="900B09"/>
                          </a:solidFill>
                        </a:rPr>
                        <a:t> 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</a:rPr>
                        <a:t>statement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6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An </a:t>
                      </a:r>
                      <a:r>
                        <a:rPr b="1" i="0" lang="en-US" sz="16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if</a:t>
                      </a:r>
                      <a:r>
                        <a:rPr b="0" i="0" lang="en-US" sz="16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 statement can be followed by an optional </a:t>
                      </a:r>
                      <a:r>
                        <a:rPr b="1" i="0" lang="en-US" sz="16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else if...else</a:t>
                      </a:r>
                      <a:r>
                        <a:rPr b="0" i="0" lang="en-US" sz="16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 statement, which is very useful to test various conditions using single if...else if statement.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521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strike="noStrike">
                          <a:solidFill>
                            <a:schemeClr val="dk1"/>
                          </a:solidFill>
                        </a:rPr>
                        <a:t>5.  </a:t>
                      </a:r>
                      <a:r>
                        <a:rPr b="1" i="1" lang="en-US" sz="1500" u="none" strike="noStrike">
                          <a:solidFill>
                            <a:srgbClr val="900B09"/>
                          </a:solidFill>
                        </a:rPr>
                        <a:t>switch</a:t>
                      </a:r>
                      <a:r>
                        <a:rPr i="1" lang="en-US" sz="1500" u="none" strike="noStrike">
                          <a:solidFill>
                            <a:srgbClr val="900B09"/>
                          </a:solidFill>
                        </a:rPr>
                        <a:t> </a:t>
                      </a:r>
                      <a:r>
                        <a:rPr b="1" i="1" lang="en-US" sz="1500" u="none" strike="noStrike">
                          <a:solidFill>
                            <a:srgbClr val="900B09"/>
                          </a:solidFill>
                        </a:rPr>
                        <a:t>case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</a:rPr>
                        <a:t>-statement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A </a:t>
                      </a:r>
                      <a:r>
                        <a:rPr b="1" lang="en-US" sz="1500"/>
                        <a:t>switch</a:t>
                      </a:r>
                      <a:r>
                        <a:rPr lang="en-US" sz="1500"/>
                        <a:t> statement allows a variable to be tested for equality against a list of values.</a:t>
                      </a:r>
                      <a:endParaRPr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51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strike="noStrike">
                          <a:solidFill>
                            <a:schemeClr val="dk1"/>
                          </a:solidFill>
                        </a:rPr>
                        <a:t>6.  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</a:rPr>
                        <a:t>nested </a:t>
                      </a:r>
                      <a:r>
                        <a:rPr b="1" i="1" lang="en-US" sz="1500" u="none" strike="noStrike">
                          <a:solidFill>
                            <a:srgbClr val="900B09"/>
                          </a:solidFill>
                        </a:rPr>
                        <a:t>switch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</a:rPr>
                        <a:t> statements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You can use one </a:t>
                      </a:r>
                      <a:r>
                        <a:rPr b="1" lang="en-US" sz="1500"/>
                        <a:t>switch</a:t>
                      </a:r>
                      <a:r>
                        <a:rPr lang="en-US" sz="1500"/>
                        <a:t> statement inside another </a:t>
                      </a:r>
                      <a:r>
                        <a:rPr b="1" lang="en-US" sz="1500"/>
                        <a:t>switch </a:t>
                      </a:r>
                      <a:r>
                        <a:rPr lang="en-US" sz="1500"/>
                        <a:t>statement(s).</a:t>
                      </a:r>
                      <a:endParaRPr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514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7.  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Ternary operator </a:t>
                      </a:r>
                      <a:r>
                        <a:rPr b="1" lang="en-US" sz="1500" u="none" strike="noStrike">
                          <a:solidFill>
                            <a:srgbClr val="900B09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? :</a:t>
                      </a:r>
                      <a:endParaRPr b="1" sz="1500" u="none" strike="noStrike">
                        <a:solidFill>
                          <a:srgbClr val="900B09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8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?: can be used to replace </a:t>
                      </a:r>
                      <a:r>
                        <a:rPr b="1" i="0" lang="en-US" sz="18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if...else </a:t>
                      </a:r>
                      <a:r>
                        <a:rPr b="0" i="0" lang="en-US" sz="18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statements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514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8.  </a:t>
                      </a:r>
                      <a:r>
                        <a:rPr b="1" lang="en-US" sz="1500" u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</a:t>
                      </a:r>
                      <a:r>
                        <a:rPr b="1" i="1" lang="en-US" sz="1500" u="none" strike="noStrike">
                          <a:solidFill>
                            <a:srgbClr val="900B09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goto</a:t>
                      </a:r>
                      <a:r>
                        <a:rPr lang="en-US" sz="1500" u="none" strike="noStrike">
                          <a:solidFill>
                            <a:srgbClr val="900B09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statement</a:t>
                      </a:r>
                      <a:endParaRPr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8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The </a:t>
                      </a:r>
                      <a:r>
                        <a:rPr b="1" i="0" lang="en-US" sz="18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goto</a:t>
                      </a:r>
                      <a:r>
                        <a:rPr b="0" i="0" lang="en-US" sz="18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 statement transfers control to a label.</a:t>
                      </a:r>
                      <a:endParaRPr sz="1500"/>
                    </a:p>
                  </a:txBody>
                  <a:tcPr marT="39025" marB="39025" marR="39025" marL="39025">
                    <a:lnL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6D6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158" name="Google Shape;158;p16"/>
          <p:cNvSpPr/>
          <p:nvPr/>
        </p:nvSpPr>
        <p:spPr>
          <a:xfrm>
            <a:off x="400928" y="730332"/>
            <a:ext cx="8229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 language provides following types of decision making statements. Click the following links to check their detail.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1.  If Statement</a:t>
            </a:r>
            <a:endParaRPr/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457200" y="1473589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US" sz="2400"/>
              <a:t>An </a:t>
            </a:r>
            <a:r>
              <a:rPr b="1" lang="en-US" sz="2400"/>
              <a:t>if</a:t>
            </a:r>
            <a:r>
              <a:rPr lang="en-US" sz="2400"/>
              <a:t> statement consists of a Boolean expression followed by one or more statements.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b="1" lang="en-US" sz="2400"/>
              <a:t>Syntax</a:t>
            </a:r>
            <a:r>
              <a:rPr b="1" lang="en-US" sz="2000"/>
              <a:t>:</a:t>
            </a:r>
            <a:endParaRPr/>
          </a:p>
          <a:p>
            <a:pPr indent="-16764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400"/>
          </a:p>
        </p:txBody>
      </p:sp>
      <p:sp>
        <p:nvSpPr>
          <p:cNvPr id="165" name="Google Shape;165;p17"/>
          <p:cNvSpPr txBox="1"/>
          <p:nvPr/>
        </p:nvSpPr>
        <p:spPr>
          <a:xfrm>
            <a:off x="448992" y="3892060"/>
            <a:ext cx="8314008" cy="2613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the expression evaluates to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true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then the block of code inside the if statement will be executed. </a:t>
            </a:r>
            <a:endParaRPr/>
          </a:p>
          <a:p>
            <a:pPr indent="-274320" lvl="0" marL="274320" marR="0" rtl="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expression evaluates to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false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then the first set of code after the end of the if statement will be executed.</a:t>
            </a:r>
            <a:endParaRPr/>
          </a:p>
          <a:p>
            <a:pPr indent="-274320" lvl="0" marL="274320" marR="0" rtl="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 language assumes any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non-zero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and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non-null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values as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true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and if it is either zero or null, then it is assumed as 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false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 value.</a:t>
            </a:r>
            <a:endParaRPr/>
          </a:p>
        </p:txBody>
      </p:sp>
      <p:pic>
        <p:nvPicPr>
          <p:cNvPr id="166" name="Google Shape;16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4521" y="2749060"/>
            <a:ext cx="7637808" cy="104584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/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If Flow Diagram</a:t>
            </a:r>
            <a:endParaRPr/>
          </a:p>
        </p:txBody>
      </p:sp>
      <p:pic>
        <p:nvPicPr>
          <p:cNvPr descr="C if statement" id="172" name="Google Shape;17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1304772"/>
            <a:ext cx="3962400" cy="5007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/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Code Example</a:t>
            </a:r>
            <a:endParaRPr/>
          </a:p>
        </p:txBody>
      </p:sp>
      <p:pic>
        <p:nvPicPr>
          <p:cNvPr id="178" name="Google Shape;17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878056"/>
            <a:ext cx="7823771" cy="502150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79" name="Google Shape;17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6336" y="6011592"/>
            <a:ext cx="7838064" cy="6096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/>
          <p:nvPr>
            <p:ph type="title"/>
          </p:nvPr>
        </p:nvSpPr>
        <p:spPr>
          <a:xfrm>
            <a:off x="457200" y="274638"/>
            <a:ext cx="80772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2. if...else statement</a:t>
            </a:r>
            <a:endParaRPr/>
          </a:p>
        </p:txBody>
      </p:sp>
      <p:sp>
        <p:nvSpPr>
          <p:cNvPr id="185" name="Google Shape;185;p20"/>
          <p:cNvSpPr txBox="1"/>
          <p:nvPr>
            <p:ph idx="1" type="body"/>
          </p:nvPr>
        </p:nvSpPr>
        <p:spPr>
          <a:xfrm>
            <a:off x="457200" y="13716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28"/>
              <a:buChar char="🞆"/>
            </a:pPr>
            <a:r>
              <a:rPr lang="en-US" sz="2040"/>
              <a:t>An </a:t>
            </a:r>
            <a:r>
              <a:rPr b="1" lang="en-US" sz="2040"/>
              <a:t>if</a:t>
            </a:r>
            <a:r>
              <a:rPr lang="en-US" sz="2040"/>
              <a:t> statement can be followed by an optional </a:t>
            </a:r>
            <a:r>
              <a:rPr b="1" lang="en-US" sz="2040"/>
              <a:t>else</a:t>
            </a:r>
            <a:r>
              <a:rPr lang="en-US" sz="2040"/>
              <a:t> statement, which executes when the Boolean expression is false.</a:t>
            </a:r>
            <a:endParaRPr/>
          </a:p>
          <a:p>
            <a:pPr indent="-274320" lvl="0" marL="27432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28"/>
              <a:buChar char="🞆"/>
            </a:pPr>
            <a:r>
              <a:rPr b="1" lang="en-US" sz="2040"/>
              <a:t>Syntax</a:t>
            </a:r>
            <a:r>
              <a:rPr lang="en-US" sz="2040"/>
              <a:t>:</a:t>
            </a:r>
            <a:endParaRPr/>
          </a:p>
          <a:p>
            <a:pPr indent="-183642" lvl="0" marL="27432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28"/>
              <a:buNone/>
            </a:pPr>
            <a:r>
              <a:t/>
            </a:r>
            <a:endParaRPr sz="2040"/>
          </a:p>
        </p:txBody>
      </p:sp>
      <p:pic>
        <p:nvPicPr>
          <p:cNvPr id="186" name="Google Shape;18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2667000"/>
            <a:ext cx="7812958" cy="19812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87" name="Google Shape;187;p20"/>
          <p:cNvSpPr txBox="1"/>
          <p:nvPr/>
        </p:nvSpPr>
        <p:spPr>
          <a:xfrm>
            <a:off x="304800" y="52578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🞆"/>
            </a:pPr>
            <a:r>
              <a:rPr b="0" i="0" lang="en-U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the Boolean expression evaluates to true, then the if block of code will be executed, otherwise else block of code will be executed.</a:t>
            </a:r>
            <a:endParaRPr/>
          </a:p>
          <a:p>
            <a:pPr indent="-175641" lvl="0" marL="27432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"/>
          <p:cNvSpPr txBox="1"/>
          <p:nvPr>
            <p:ph type="title"/>
          </p:nvPr>
        </p:nvSpPr>
        <p:spPr>
          <a:xfrm>
            <a:off x="457200" y="274638"/>
            <a:ext cx="7467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If…else Flow Diagram</a:t>
            </a:r>
            <a:endParaRPr/>
          </a:p>
        </p:txBody>
      </p:sp>
      <p:pic>
        <p:nvPicPr>
          <p:cNvPr descr="C if...else statement" id="193" name="Google Shape;19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400" y="1298911"/>
            <a:ext cx="4038600" cy="4872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