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1" r:id="rId1"/>
  </p:sldMasterIdLst>
  <p:sldIdLst>
    <p:sldId id="284" r:id="rId2"/>
    <p:sldId id="277" r:id="rId3"/>
    <p:sldId id="257" r:id="rId4"/>
    <p:sldId id="258" r:id="rId5"/>
    <p:sldId id="276" r:id="rId6"/>
    <p:sldId id="259" r:id="rId7"/>
    <p:sldId id="260" r:id="rId8"/>
    <p:sldId id="261" r:id="rId9"/>
    <p:sldId id="262" r:id="rId10"/>
    <p:sldId id="264" r:id="rId11"/>
    <p:sldId id="278" r:id="rId12"/>
    <p:sldId id="265" r:id="rId13"/>
    <p:sldId id="285" r:id="rId14"/>
    <p:sldId id="267" r:id="rId15"/>
    <p:sldId id="280" r:id="rId16"/>
    <p:sldId id="268" r:id="rId17"/>
    <p:sldId id="286" r:id="rId18"/>
    <p:sldId id="270" r:id="rId19"/>
    <p:sldId id="282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B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4F3"/>
    <a:srgbClr val="EAD8F7"/>
    <a:srgbClr val="E3D0F0"/>
    <a:srgbClr val="EBD8EF"/>
    <a:srgbClr val="CC3399"/>
    <a:srgbClr val="FF7E79"/>
    <a:srgbClr val="FF2F92"/>
    <a:srgbClr val="942093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8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16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85BD6-25A0-7648-A76C-83C4F72D3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618D7-96B7-9443-824D-008A8D80A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ED230-0661-1640-8BF2-4BCA6646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B8A1D-55D9-1540-823C-7BB4EA74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45DA4-A995-FC4E-8BB2-3783A611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9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20F29-252A-3345-A621-BD630240F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FAF83D-8699-5940-B638-94F2CE02F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75EAC-5DAB-864A-BDA7-5099EC29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9F25-5751-F542-ADAD-0086E21F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3B487-CA46-7543-95D5-625B0187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8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3246B9-BFBB-2B4C-ADBD-A0B5F0E02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635C3-C53E-7B49-9919-A30347553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4BEB1-74D5-D642-9195-4D4DC91D6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BA8A-750E-9347-81E1-A9F0FFE4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062F9-2F94-F943-9584-38F86F86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C36B-D734-5249-B52C-A4571DAC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1CAA4-5603-2647-A35F-CCF33D488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34F10-87E8-714D-A467-8530DAFA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5C6C8-9657-7040-B0EC-52084D95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E63C2-8584-E848-8506-A021BC33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2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9F8E1-45BC-4942-9BCF-D4F322C24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81D6A-D646-724D-A73A-4BAF525E7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270F7-6D03-984D-9C87-8947BFA9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002CB-F845-F740-B009-ACF6570A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C22A3-9A71-D14F-AB54-62A73437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9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12B3-FDC6-9A4A-9540-75AF24D0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CA846-5942-F142-8841-974105739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FB045-BC06-104E-8A3F-85B57F199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465E6-4FA0-D14C-BB84-BD9F3A1E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545CA-C737-E54D-9D99-8BD9A9D9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064C0-18C7-F44E-9CE9-A42A2A2A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9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3A4F-F69A-4C40-93D1-B908B164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935B0-D346-324C-95B2-2F1EBFEE0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80AAE-D802-FA44-9086-277975755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56B4D-4EC3-0748-8245-90BBD3D69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63C9C-FD4C-AB41-ABB0-4EFAECECB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9A1CC9-53BF-A34E-BAC5-B4A9CBE6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372BD8-6577-8143-9ACA-037D70F5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9A4E0-A6F4-EE45-AD20-9B771446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6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028EC-09E5-7945-A15C-B756E0DB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2AE89-7263-7D4E-82F8-5689DBA87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E9406-A662-F042-B81F-7033C9F77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A1E5B-D2C2-3C44-8F9B-EEC30CC9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6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35F228-36B9-854C-88C2-6B0D70F8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0C70A-3CDF-6943-98CF-4E0293A4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3C47D-C5C9-C142-B0FB-7CB0E49D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8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B52A-8F98-134F-A3C3-8717E36AE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23084-EB09-924D-B1EF-132555390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D1D8F-6DC0-714B-B6D2-154A37B48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59755-8E6D-714F-A8F9-746694D2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2D793-BEEB-8746-B111-12734B76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19640-CFA9-3440-8AE9-0576E34D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6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AC5-6FC7-8340-8C6C-13FF4023C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B4B388-F432-3E4A-9EEA-ACA67D961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EA6FD-32F7-B049-953B-43A334B92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B2B6A-C468-3541-B9B3-F509916B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EE74F-63FF-8B40-8689-273959470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096BA-C93F-414C-9885-5EEC43A8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4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CBB02C-88A3-6042-8B6E-1632984C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2DD91-43C4-3240-B547-017659C80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110F6-F694-CB48-8A01-40BB56593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BCC28-7E80-DD47-AF2A-BCABE0A77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B80F4-B072-A747-AAC6-0A0726E74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8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yacinth-flower-fragrant-flower-787758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18" Type="http://schemas.openxmlformats.org/officeDocument/2006/relationships/image" Target="../media/image85.png"/><Relationship Id="rId3" Type="http://schemas.openxmlformats.org/officeDocument/2006/relationships/image" Target="../media/image116.png"/><Relationship Id="rId21" Type="http://schemas.openxmlformats.org/officeDocument/2006/relationships/image" Target="../media/image88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84.png"/><Relationship Id="rId2" Type="http://schemas.openxmlformats.org/officeDocument/2006/relationships/image" Target="../media/image115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19" Type="http://schemas.openxmlformats.org/officeDocument/2006/relationships/image" Target="../media/image86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3" Type="http://schemas.openxmlformats.org/officeDocument/2006/relationships/image" Target="../media/image1150.png"/><Relationship Id="rId7" Type="http://schemas.openxmlformats.org/officeDocument/2006/relationships/image" Target="../media/image119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0.png"/><Relationship Id="rId5" Type="http://schemas.openxmlformats.org/officeDocument/2006/relationships/image" Target="../media/image1170.png"/><Relationship Id="rId4" Type="http://schemas.openxmlformats.org/officeDocument/2006/relationships/image" Target="../media/image11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01311C-17D8-4AF4-B967-B5CC14F66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"/>
            <a:ext cx="12174556" cy="6858000"/>
          </a:xfrm>
          <a:prstGeom prst="rect">
            <a:avLst/>
          </a:prstGeom>
          <a:pattFill prst="pct5">
            <a:fgClr>
              <a:srgbClr val="EAD8F7"/>
            </a:fgClr>
            <a:bgClr>
              <a:schemeClr val="bg1"/>
            </a:bgClr>
          </a:patt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AF2F1C-E46B-E04E-8EC4-85AE9A6A1FA8}"/>
              </a:ext>
            </a:extLst>
          </p:cNvPr>
          <p:cNvSpPr/>
          <p:nvPr/>
        </p:nvSpPr>
        <p:spPr>
          <a:xfrm rot="60000">
            <a:off x="5014454" y="2507230"/>
            <a:ext cx="6017342" cy="1563329"/>
          </a:xfrm>
          <a:prstGeom prst="rect">
            <a:avLst/>
          </a:prstGeom>
          <a:pattFill prst="pct60">
            <a:fgClr>
              <a:srgbClr val="EAD8F7"/>
            </a:fgClr>
            <a:bgClr>
              <a:srgbClr val="E4D4F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6600" dirty="0">
                <a:solidFill>
                  <a:schemeClr val="tx1"/>
                </a:solidFill>
              </a:rPr>
              <a:t>Interpolation</a:t>
            </a:r>
          </a:p>
        </p:txBody>
      </p:sp>
    </p:spTree>
    <p:extLst>
      <p:ext uri="{BB962C8B-B14F-4D97-AF65-F5344CB8AC3E}">
        <p14:creationId xmlns:p14="http://schemas.microsoft.com/office/powerpoint/2010/main" val="4016987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46111" y="376516"/>
            <a:ext cx="10475545" cy="7773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</a:rPr>
              <a:t>Forward Difference (Remain Part)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515355" y="1446740"/>
                <a:ext cx="10475545" cy="495122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chemeClr val="tx1"/>
                    </a:solidFill>
                  </a:rPr>
                  <a:t>The differences of the first forward differences are called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second forward differences</a:t>
                </a:r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and 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</a:rPr>
                  <a:t>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</a:rPr>
                  <a:t>So,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  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</a:rPr>
                  <a:t>           ……………………………… 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endParaRPr lang="en-US" sz="2400" b="1" dirty="0">
                  <a:solidFill>
                    <a:schemeClr val="tx1"/>
                  </a:solidFill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</a:rPr>
                  <a:t>Similarly, third, fourth, fifth etc. forward differences can be obtained.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55" y="1446740"/>
                <a:ext cx="10475545" cy="4951227"/>
              </a:xfrm>
              <a:prstGeom prst="rect">
                <a:avLst/>
              </a:prstGeom>
              <a:blipFill>
                <a:blip r:embed="rId2"/>
                <a:stretch>
                  <a:fillRect l="-969" t="-1020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93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630042-B518-417C-94CA-CCEDAF483748}"/>
                  </a:ext>
                </a:extLst>
              </p:cNvPr>
              <p:cNvSpPr/>
              <p:nvPr/>
            </p:nvSpPr>
            <p:spPr>
              <a:xfrm>
                <a:off x="854789" y="1872696"/>
                <a:ext cx="8535873" cy="258431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4"/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4"/>
                <a:r>
                  <a:rPr lang="en-US" sz="320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4"/>
                <a:r>
                  <a:rPr lang="en-US" sz="320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lvl="4"/>
                <a:r>
                  <a:rPr lang="en-US" sz="320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US" sz="3200" b="1" dirty="0">
                  <a:solidFill>
                    <a:schemeClr val="tx1"/>
                  </a:solidFill>
                </a:endParaRPr>
              </a:p>
              <a:p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630042-B518-417C-94CA-CCEDAF483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89" y="1872696"/>
                <a:ext cx="8535873" cy="25843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3E259F-B635-4A97-99F8-52D3D70737A8}"/>
                  </a:ext>
                </a:extLst>
              </p:cNvPr>
              <p:cNvSpPr/>
              <p:nvPr/>
            </p:nvSpPr>
            <p:spPr>
              <a:xfrm>
                <a:off x="9863525" y="3276858"/>
                <a:ext cx="1872000" cy="756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3E259F-B635-4A97-99F8-52D3D7073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525" y="3276858"/>
                <a:ext cx="1872000" cy="756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C36C87-8E55-4E5C-9467-159E61138BA0}"/>
                  </a:ext>
                </a:extLst>
              </p:cNvPr>
              <p:cNvSpPr/>
              <p:nvPr/>
            </p:nvSpPr>
            <p:spPr>
              <a:xfrm>
                <a:off x="9869083" y="2108912"/>
                <a:ext cx="1872000" cy="756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C36C87-8E55-4E5C-9467-159E61138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083" y="2108912"/>
                <a:ext cx="1872000" cy="756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3F9B49-CD77-41F4-92E2-B5EF45AB715B}"/>
                  </a:ext>
                </a:extLst>
              </p:cNvPr>
              <p:cNvSpPr txBox="1"/>
              <p:nvPr/>
            </p:nvSpPr>
            <p:spPr>
              <a:xfrm>
                <a:off x="545690" y="282357"/>
                <a:ext cx="11754464" cy="79427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 lnSpcReduction="10000"/>
              </a:bodyPr>
              <a:lstStyle>
                <a:defPPr>
                  <a:defRPr lang="en-BD"/>
                </a:defPPr>
                <a:lvl1pPr defTabSz="457200">
                  <a:spcBef>
                    <a:spcPct val="0"/>
                  </a:spcBef>
                  <a:buNone/>
                  <a:defRPr sz="5400" b="1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solidFill>
                      <a:schemeClr val="tx2"/>
                    </a:solidFill>
                  </a:defRPr>
                </a:lvl2pPr>
                <a:lvl3pPr>
                  <a:defRPr>
                    <a:solidFill>
                      <a:schemeClr val="tx2"/>
                    </a:solidFill>
                  </a:defRPr>
                </a:lvl3pPr>
                <a:lvl4pPr>
                  <a:defRPr>
                    <a:solidFill>
                      <a:schemeClr val="tx2"/>
                    </a:solidFill>
                  </a:defRPr>
                </a:lvl4pPr>
                <a:lvl5pPr>
                  <a:defRPr>
                    <a:solidFill>
                      <a:schemeClr val="tx2"/>
                    </a:solidFill>
                  </a:defRPr>
                </a:lvl5pPr>
                <a:lvl6pPr>
                  <a:defRPr>
                    <a:solidFill>
                      <a:schemeClr val="tx2"/>
                    </a:solidFill>
                  </a:defRPr>
                </a:lvl6pPr>
                <a:lvl7pPr>
                  <a:defRPr>
                    <a:solidFill>
                      <a:schemeClr val="tx2"/>
                    </a:solidFill>
                  </a:defRPr>
                </a:lvl7pPr>
                <a:lvl8pPr>
                  <a:defRPr>
                    <a:solidFill>
                      <a:schemeClr val="tx2"/>
                    </a:solidFill>
                  </a:defRPr>
                </a:lvl8pPr>
                <a:lvl9pPr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dirty="0"/>
                  <a:t>Prove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∆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/>
                          <m:t>=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3F9B49-CD77-41F4-92E2-B5EF45AB7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0" y="282357"/>
                <a:ext cx="11754464" cy="794275"/>
              </a:xfrm>
              <a:prstGeom prst="rect">
                <a:avLst/>
              </a:prstGeom>
              <a:blipFill>
                <a:blip r:embed="rId5"/>
                <a:stretch>
                  <a:fillRect l="-2484" t="-26984" b="-42857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A9E2B0-200D-4CC6-A666-25FC7B95ADFB}"/>
                  </a:ext>
                </a:extLst>
              </p:cNvPr>
              <p:cNvSpPr txBox="1"/>
              <p:nvPr/>
            </p:nvSpPr>
            <p:spPr>
              <a:xfrm>
                <a:off x="734518" y="5070299"/>
                <a:ext cx="109723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CC3399"/>
                    </a:solidFill>
                  </a:rPr>
                  <a:t>Try yourself: </a:t>
                </a:r>
                <a:r>
                  <a:rPr lang="en-US" sz="4000" dirty="0">
                    <a:solidFill>
                      <a:schemeClr val="tx1"/>
                    </a:solidFill>
                  </a:rPr>
                  <a:t>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4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A9E2B0-200D-4CC6-A666-25FC7B95A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18" y="5070299"/>
                <a:ext cx="10972365" cy="707886"/>
              </a:xfrm>
              <a:prstGeom prst="rect">
                <a:avLst/>
              </a:prstGeom>
              <a:blipFill>
                <a:blip r:embed="rId6"/>
                <a:stretch>
                  <a:fillRect l="-1965" t="-14035" b="-36842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5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5037059"/>
                  </p:ext>
                </p:extLst>
              </p:nvPr>
            </p:nvGraphicFramePr>
            <p:xfrm>
              <a:off x="44970" y="944383"/>
              <a:ext cx="12112053" cy="555879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5396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46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90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1381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187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91874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90375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933731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971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</m:e>
                                  <m:sup>
                                    <m: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</m:e>
                                  <m:sup>
                                    <m: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</m:e>
                                  <m:sup>
                                    <m: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</m:e>
                                  <m:sup>
                                    <m: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</m:e>
                                  <m:sup>
                                    <m: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17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1729"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17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1729"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17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1" dirty="0"/>
                            <a:t>           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1729"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17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95620"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917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91729"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917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91729"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3917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5037059"/>
                  </p:ext>
                </p:extLst>
              </p:nvPr>
            </p:nvGraphicFramePr>
            <p:xfrm>
              <a:off x="44970" y="944383"/>
              <a:ext cx="12112053" cy="555879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5396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46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90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1381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187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91874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90375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933731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0767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26" t="-3125" r="-2125581" b="-127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652" t="-3125" r="-1886957" b="-127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6271" t="-3125" r="-635593" b="-127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5455" t="-3125" r="-424476" b="-127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2450" t="-3125" r="-301987" b="-127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2450" t="-3125" r="-201987" b="-127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2450" t="-3125" r="-101987" b="-127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28947" t="-3125" r="-1316" b="-1278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26" t="-106452" r="-2125581" b="-1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652" t="-106452" r="-1886957" b="-1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26" t="-309677" r="-2125581" b="-10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652" t="-309677" r="-1886957" b="-10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26" t="-493750" r="-2125581" b="-7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652" t="-493750" r="-1886957" b="-7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1" dirty="0"/>
                            <a:t>           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26" t="-712903" r="-2125581" b="-6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652" t="-712903" r="-1886957" b="-6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26" t="-916129" r="-2125581" b="-4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652" t="-916129" r="-1886957" b="-4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26" t="-1116129" r="-2125581" b="-2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652" t="-1116129" r="-1886957" b="-2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26" t="-1319355" r="-2125581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652" t="-1319355" r="-1886957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509666" y="89944"/>
            <a:ext cx="10793533" cy="7466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000" b="1" dirty="0">
                <a:solidFill>
                  <a:srgbClr val="0070C0"/>
                </a:solidFill>
              </a:rPr>
              <a:t>Forward Difference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75965" y="2550354"/>
                <a:ext cx="1476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65" y="2550354"/>
                <a:ext cx="1476000" cy="360000"/>
              </a:xfrm>
              <a:prstGeom prst="rect">
                <a:avLst/>
              </a:prstGeom>
              <a:blipFill>
                <a:blip r:embed="rId3"/>
                <a:stretch>
                  <a:fillRect t="-6897" b="-31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75965" y="3358939"/>
                <a:ext cx="1476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65" y="3358939"/>
                <a:ext cx="1476000" cy="360000"/>
              </a:xfrm>
              <a:prstGeom prst="rect">
                <a:avLst/>
              </a:prstGeom>
              <a:blipFill>
                <a:blip r:embed="rId4"/>
                <a:stretch>
                  <a:fillRect t="-6897" b="-27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75965" y="4941285"/>
                <a:ext cx="1476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65" y="4941285"/>
                <a:ext cx="1476000" cy="360000"/>
              </a:xfrm>
              <a:prstGeom prst="rect">
                <a:avLst/>
              </a:prstGeom>
              <a:blipFill>
                <a:blip r:embed="rId5"/>
                <a:stretch>
                  <a:fillRect t="-10345" b="-27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75965" y="4130447"/>
                <a:ext cx="1476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65" y="4130447"/>
                <a:ext cx="1476000" cy="360000"/>
              </a:xfrm>
              <a:prstGeom prst="rect">
                <a:avLst/>
              </a:prstGeom>
              <a:blipFill>
                <a:blip r:embed="rId6"/>
                <a:stretch>
                  <a:fillRect t="-6897" b="-27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175965" y="5717325"/>
                <a:ext cx="1476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65" y="5717325"/>
                <a:ext cx="1476000" cy="360000"/>
              </a:xfrm>
              <a:prstGeom prst="rect">
                <a:avLst/>
              </a:prstGeom>
              <a:blipFill>
                <a:blip r:embed="rId7"/>
                <a:stretch>
                  <a:fillRect t="-10345" b="-27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685238" y="2148856"/>
                <a:ext cx="1800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38" y="2148856"/>
                <a:ext cx="1800000" cy="360000"/>
              </a:xfrm>
              <a:prstGeom prst="rect">
                <a:avLst/>
              </a:prstGeom>
              <a:blipFill>
                <a:blip r:embed="rId8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75965" y="1771516"/>
                <a:ext cx="1476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65" y="1771516"/>
                <a:ext cx="1476000" cy="360000"/>
              </a:xfrm>
              <a:prstGeom prst="rect">
                <a:avLst/>
              </a:prstGeom>
              <a:blipFill>
                <a:blip r:embed="rId9"/>
                <a:stretch>
                  <a:fillRect t="-6897" b="-31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75965" y="2550354"/>
                <a:ext cx="1476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65" y="2550354"/>
                <a:ext cx="1476000" cy="360000"/>
              </a:xfrm>
              <a:prstGeom prst="rect">
                <a:avLst/>
              </a:prstGeom>
              <a:blipFill>
                <a:blip r:embed="rId10"/>
                <a:stretch>
                  <a:fillRect t="-6667" b="-2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90735" y="1372456"/>
                <a:ext cx="576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35" y="1372456"/>
                <a:ext cx="576000" cy="360000"/>
              </a:xfrm>
              <a:prstGeom prst="rect">
                <a:avLst/>
              </a:prstGeom>
              <a:blipFill>
                <a:blip r:embed="rId11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90735" y="2147826"/>
                <a:ext cx="576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35" y="2147826"/>
                <a:ext cx="576000" cy="360000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90735" y="2954951"/>
                <a:ext cx="576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35" y="2954951"/>
                <a:ext cx="576000" cy="360000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90735" y="3765296"/>
                <a:ext cx="576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35" y="3765296"/>
                <a:ext cx="576000" cy="360000"/>
              </a:xfrm>
              <a:prstGeom prst="rect">
                <a:avLst/>
              </a:prstGeom>
              <a:blipFill>
                <a:blip r:embed="rId14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90735" y="4545185"/>
                <a:ext cx="576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35" y="4545185"/>
                <a:ext cx="576000" cy="360000"/>
              </a:xfrm>
              <a:prstGeom prst="rect">
                <a:avLst/>
              </a:prstGeom>
              <a:blipFill>
                <a:blip r:embed="rId15"/>
                <a:stretch>
                  <a:fillRect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90735" y="5334051"/>
                <a:ext cx="576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35" y="5334051"/>
                <a:ext cx="576000" cy="360000"/>
              </a:xfrm>
              <a:prstGeom prst="rect">
                <a:avLst/>
              </a:prstGeom>
              <a:blipFill>
                <a:blip r:embed="rId16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90735" y="6117228"/>
                <a:ext cx="576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35" y="6117228"/>
                <a:ext cx="576000" cy="360000"/>
              </a:xfrm>
              <a:prstGeom prst="rect">
                <a:avLst/>
              </a:prstGeom>
              <a:blipFill>
                <a:blip r:embed="rId17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90735" y="2163467"/>
                <a:ext cx="576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35" y="2163467"/>
                <a:ext cx="576000" cy="360000"/>
              </a:xfrm>
              <a:prstGeom prst="rect">
                <a:avLst/>
              </a:prstGeom>
              <a:blipFill>
                <a:blip r:embed="rId18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90735" y="2962099"/>
                <a:ext cx="576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35" y="2962099"/>
                <a:ext cx="576000" cy="360000"/>
              </a:xfrm>
              <a:prstGeom prst="rect">
                <a:avLst/>
              </a:prstGeom>
              <a:blipFill>
                <a:blip r:embed="rId19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90735" y="3739641"/>
                <a:ext cx="576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35" y="3739641"/>
                <a:ext cx="576000" cy="360000"/>
              </a:xfrm>
              <a:prstGeom prst="rect">
                <a:avLst/>
              </a:prstGeom>
              <a:blipFill>
                <a:blip r:embed="rId20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90735" y="4532461"/>
                <a:ext cx="576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35" y="4532461"/>
                <a:ext cx="576000" cy="360000"/>
              </a:xfrm>
              <a:prstGeom prst="rect">
                <a:avLst/>
              </a:prstGeom>
              <a:blipFill>
                <a:blip r:embed="rId21"/>
                <a:stretch>
                  <a:fillRect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90735" y="5318410"/>
                <a:ext cx="576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35" y="5318410"/>
                <a:ext cx="576000" cy="360000"/>
              </a:xfrm>
              <a:prstGeom prst="rect">
                <a:avLst/>
              </a:prstGeom>
              <a:blipFill>
                <a:blip r:embed="rId22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685238" y="2946133"/>
                <a:ext cx="1800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38" y="2946133"/>
                <a:ext cx="1800000" cy="360000"/>
              </a:xfrm>
              <a:prstGeom prst="rect">
                <a:avLst/>
              </a:prstGeom>
              <a:blipFill>
                <a:blip r:embed="rId23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685238" y="3749428"/>
                <a:ext cx="1800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38" y="3749428"/>
                <a:ext cx="1800000" cy="360000"/>
              </a:xfrm>
              <a:prstGeom prst="rect">
                <a:avLst/>
              </a:prstGeom>
              <a:blipFill>
                <a:blip r:embed="rId24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685238" y="4545185"/>
                <a:ext cx="1800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38" y="4545185"/>
                <a:ext cx="1800000" cy="360000"/>
              </a:xfrm>
              <a:prstGeom prst="rect">
                <a:avLst/>
              </a:prstGeom>
              <a:blipFill>
                <a:blip r:embed="rId25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685238" y="5333809"/>
                <a:ext cx="1800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38" y="5333809"/>
                <a:ext cx="1800000" cy="360000"/>
              </a:xfrm>
              <a:prstGeom prst="rect">
                <a:avLst/>
              </a:prstGeom>
              <a:blipFill>
                <a:blip r:embed="rId26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175965" y="2550354"/>
                <a:ext cx="1476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65" y="2550354"/>
                <a:ext cx="1476000" cy="360000"/>
              </a:xfrm>
              <a:prstGeom prst="rect">
                <a:avLst/>
              </a:prstGeom>
              <a:blipFill>
                <a:blip r:embed="rId10"/>
                <a:stretch>
                  <a:fillRect t="-6667" b="-2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175965" y="3358939"/>
                <a:ext cx="1476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65" y="3358939"/>
                <a:ext cx="1476000" cy="360000"/>
              </a:xfrm>
              <a:prstGeom prst="rect">
                <a:avLst/>
              </a:prstGeom>
              <a:blipFill>
                <a:blip r:embed="rId27"/>
                <a:stretch>
                  <a:fillRect t="-6667" b="-23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175965" y="4130447"/>
                <a:ext cx="1476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65" y="4130447"/>
                <a:ext cx="1476000" cy="360000"/>
              </a:xfrm>
              <a:prstGeom prst="rect">
                <a:avLst/>
              </a:prstGeom>
              <a:blipFill>
                <a:blip r:embed="rId28"/>
                <a:stretch>
                  <a:fillRect t="-3226" b="-225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175965" y="4941285"/>
                <a:ext cx="1476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65" y="4941285"/>
                <a:ext cx="1476000" cy="360000"/>
              </a:xfrm>
              <a:prstGeom prst="rect">
                <a:avLst/>
              </a:prstGeom>
              <a:blipFill>
                <a:blip r:embed="rId29"/>
                <a:stretch>
                  <a:fillRect t="-6452" b="-225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175965" y="5717325"/>
                <a:ext cx="1476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65" y="5717325"/>
                <a:ext cx="1476000" cy="360000"/>
              </a:xfrm>
              <a:prstGeom prst="rect">
                <a:avLst/>
              </a:prstGeom>
              <a:blipFill>
                <a:blip r:embed="rId30"/>
                <a:stretch>
                  <a:fillRect t="-6452" b="-225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175965" y="3358939"/>
                <a:ext cx="1476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65" y="3358939"/>
                <a:ext cx="1476000" cy="360000"/>
              </a:xfrm>
              <a:prstGeom prst="rect">
                <a:avLst/>
              </a:prstGeom>
              <a:blipFill>
                <a:blip r:embed="rId27"/>
                <a:stretch>
                  <a:fillRect t="-6667" b="-23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175965" y="4130447"/>
                <a:ext cx="1476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65" y="4130447"/>
                <a:ext cx="1476000" cy="360000"/>
              </a:xfrm>
              <a:prstGeom prst="rect">
                <a:avLst/>
              </a:prstGeom>
              <a:blipFill>
                <a:blip r:embed="rId28"/>
                <a:stretch>
                  <a:fillRect t="-3226" b="-225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175965" y="4941285"/>
                <a:ext cx="1476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65" y="4941285"/>
                <a:ext cx="1476000" cy="360000"/>
              </a:xfrm>
              <a:prstGeom prst="rect">
                <a:avLst/>
              </a:prstGeom>
              <a:blipFill>
                <a:blip r:embed="rId29"/>
                <a:stretch>
                  <a:fillRect t="-6452" b="-225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685238" y="2173694"/>
                <a:ext cx="1800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38" y="2173694"/>
                <a:ext cx="1800000" cy="360000"/>
              </a:xfrm>
              <a:prstGeom prst="rect">
                <a:avLst/>
              </a:prstGeom>
              <a:blipFill>
                <a:blip r:embed="rId31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685238" y="2945451"/>
                <a:ext cx="1800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38" y="2945451"/>
                <a:ext cx="1800000" cy="360000"/>
              </a:xfrm>
              <a:prstGeom prst="rect">
                <a:avLst/>
              </a:prstGeom>
              <a:blipFill>
                <a:blip r:embed="rId23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685238" y="3741313"/>
                <a:ext cx="1800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38" y="3741313"/>
                <a:ext cx="1800000" cy="360000"/>
              </a:xfrm>
              <a:prstGeom prst="rect">
                <a:avLst/>
              </a:prstGeom>
              <a:blipFill>
                <a:blip r:embed="rId32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685238" y="4549516"/>
                <a:ext cx="1800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38" y="4549516"/>
                <a:ext cx="1800000" cy="360000"/>
              </a:xfrm>
              <a:prstGeom prst="rect">
                <a:avLst/>
              </a:prstGeom>
              <a:blipFill>
                <a:blip r:embed="rId33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685238" y="5373525"/>
                <a:ext cx="1800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38" y="5373525"/>
                <a:ext cx="1800000" cy="360000"/>
              </a:xfrm>
              <a:prstGeom prst="rect">
                <a:avLst/>
              </a:prstGeom>
              <a:blipFill>
                <a:blip r:embed="rId34"/>
                <a:stretch>
                  <a:fillRect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685238" y="2944066"/>
                <a:ext cx="1800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38" y="2944066"/>
                <a:ext cx="1800000" cy="360000"/>
              </a:xfrm>
              <a:prstGeom prst="rect">
                <a:avLst/>
              </a:prstGeom>
              <a:blipFill>
                <a:blip r:embed="rId23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685238" y="3753917"/>
                <a:ext cx="1800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38" y="3753917"/>
                <a:ext cx="1800000" cy="360000"/>
              </a:xfrm>
              <a:prstGeom prst="rect">
                <a:avLst/>
              </a:prstGeom>
              <a:blipFill>
                <a:blip r:embed="rId35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685238" y="4565956"/>
                <a:ext cx="1800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38" y="4565956"/>
                <a:ext cx="1800000" cy="360000"/>
              </a:xfrm>
              <a:prstGeom prst="rect">
                <a:avLst/>
              </a:prstGeom>
              <a:blipFill>
                <a:blip r:embed="rId36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487640" y="2553218"/>
                <a:ext cx="1908000" cy="360000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640" y="2553218"/>
                <a:ext cx="1908000" cy="360000"/>
              </a:xfrm>
              <a:prstGeom prst="rect">
                <a:avLst/>
              </a:prstGeom>
              <a:blipFill>
                <a:blip r:embed="rId37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487640" y="3354222"/>
                <a:ext cx="1908000" cy="360000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640" y="3354222"/>
                <a:ext cx="1908000" cy="360000"/>
              </a:xfrm>
              <a:prstGeom prst="rect">
                <a:avLst/>
              </a:prstGeom>
              <a:blipFill>
                <a:blip r:embed="rId38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487640" y="4133214"/>
                <a:ext cx="1908000" cy="360000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640" y="4133214"/>
                <a:ext cx="1908000" cy="360000"/>
              </a:xfrm>
              <a:prstGeom prst="rect">
                <a:avLst/>
              </a:prstGeom>
              <a:blipFill>
                <a:blip r:embed="rId39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487640" y="4928655"/>
                <a:ext cx="1908000" cy="360000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640" y="4928655"/>
                <a:ext cx="1908000" cy="360000"/>
              </a:xfrm>
              <a:prstGeom prst="rect">
                <a:avLst/>
              </a:prstGeom>
              <a:blipFill>
                <a:blip r:embed="rId40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487640" y="2553218"/>
                <a:ext cx="1908000" cy="360000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640" y="2553218"/>
                <a:ext cx="1908000" cy="360000"/>
              </a:xfrm>
              <a:prstGeom prst="rect">
                <a:avLst/>
              </a:prstGeom>
              <a:blipFill>
                <a:blip r:embed="rId37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487640" y="3354222"/>
                <a:ext cx="1908000" cy="360000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640" y="3354222"/>
                <a:ext cx="1908000" cy="360000"/>
              </a:xfrm>
              <a:prstGeom prst="rect">
                <a:avLst/>
              </a:prstGeom>
              <a:blipFill>
                <a:blip r:embed="rId38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487640" y="3354222"/>
                <a:ext cx="1908000" cy="360000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640" y="3354222"/>
                <a:ext cx="1908000" cy="360000"/>
              </a:xfrm>
              <a:prstGeom prst="rect">
                <a:avLst/>
              </a:prstGeom>
              <a:blipFill>
                <a:blip r:embed="rId38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487640" y="4133214"/>
                <a:ext cx="1908000" cy="360000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640" y="4133214"/>
                <a:ext cx="1908000" cy="360000"/>
              </a:xfrm>
              <a:prstGeom prst="rect">
                <a:avLst/>
              </a:prstGeom>
              <a:blipFill>
                <a:blip r:embed="rId39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487640" y="4133214"/>
                <a:ext cx="1908000" cy="360000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640" y="4133214"/>
                <a:ext cx="1908000" cy="360000"/>
              </a:xfrm>
              <a:prstGeom prst="rect">
                <a:avLst/>
              </a:prstGeom>
              <a:blipFill>
                <a:blip r:embed="rId39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487640" y="4918441"/>
                <a:ext cx="1908000" cy="360000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640" y="4918441"/>
                <a:ext cx="1908000" cy="360000"/>
              </a:xfrm>
              <a:prstGeom prst="rect">
                <a:avLst/>
              </a:prstGeom>
              <a:blipFill>
                <a:blip r:embed="rId41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6414854" y="2963091"/>
                <a:ext cx="1908000" cy="36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54" y="2963091"/>
                <a:ext cx="1908000" cy="360000"/>
              </a:xfrm>
              <a:prstGeom prst="rect">
                <a:avLst/>
              </a:prstGeom>
              <a:blipFill>
                <a:blip r:embed="rId42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6414854" y="3744034"/>
                <a:ext cx="1908000" cy="36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54" y="3744034"/>
                <a:ext cx="1908000" cy="360000"/>
              </a:xfrm>
              <a:prstGeom prst="rect">
                <a:avLst/>
              </a:prstGeom>
              <a:blipFill>
                <a:blip r:embed="rId43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6414854" y="4541232"/>
                <a:ext cx="1908000" cy="36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54" y="4541232"/>
                <a:ext cx="1908000" cy="360000"/>
              </a:xfrm>
              <a:prstGeom prst="rect">
                <a:avLst/>
              </a:prstGeom>
              <a:blipFill>
                <a:blip r:embed="rId44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8325121" y="3355743"/>
                <a:ext cx="1908000" cy="360000"/>
              </a:xfrm>
              <a:prstGeom prst="rect">
                <a:avLst/>
              </a:prstGeom>
              <a:solidFill>
                <a:srgbClr val="FF93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121" y="3355743"/>
                <a:ext cx="1908000" cy="360000"/>
              </a:xfrm>
              <a:prstGeom prst="rect">
                <a:avLst/>
              </a:prstGeom>
              <a:blipFill>
                <a:blip r:embed="rId45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8325121" y="4155699"/>
                <a:ext cx="1908000" cy="360000"/>
              </a:xfrm>
              <a:prstGeom prst="rect">
                <a:avLst/>
              </a:prstGeom>
              <a:solidFill>
                <a:srgbClr val="FF93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121" y="4155699"/>
                <a:ext cx="1908000" cy="360000"/>
              </a:xfrm>
              <a:prstGeom prst="rect">
                <a:avLst/>
              </a:prstGeom>
              <a:blipFill>
                <a:blip r:embed="rId46"/>
                <a:stretch>
                  <a:fillRect b="-17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0224040" y="3753916"/>
                <a:ext cx="1908000" cy="360000"/>
              </a:xfrm>
              <a:prstGeom prst="rect">
                <a:avLst/>
              </a:prstGeom>
              <a:solidFill>
                <a:srgbClr val="FF2F92">
                  <a:alpha val="8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040" y="3753916"/>
                <a:ext cx="1908000" cy="360000"/>
              </a:xfrm>
              <a:prstGeom prst="rect">
                <a:avLst/>
              </a:prstGeom>
              <a:blipFill>
                <a:blip r:embed="rId47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6414854" y="2963091"/>
                <a:ext cx="1908000" cy="36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54" y="2963091"/>
                <a:ext cx="1908000" cy="360000"/>
              </a:xfrm>
              <a:prstGeom prst="rect">
                <a:avLst/>
              </a:prstGeom>
              <a:blipFill>
                <a:blip r:embed="rId42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6414854" y="3744034"/>
                <a:ext cx="1908000" cy="36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54" y="3744034"/>
                <a:ext cx="1908000" cy="360000"/>
              </a:xfrm>
              <a:prstGeom prst="rect">
                <a:avLst/>
              </a:prstGeom>
              <a:blipFill>
                <a:blip r:embed="rId43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6414854" y="3744034"/>
                <a:ext cx="1908000" cy="36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54" y="3744034"/>
                <a:ext cx="1908000" cy="360000"/>
              </a:xfrm>
              <a:prstGeom prst="rect">
                <a:avLst/>
              </a:prstGeom>
              <a:blipFill>
                <a:blip r:embed="rId43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6414854" y="4541232"/>
                <a:ext cx="1908000" cy="36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54" y="4541232"/>
                <a:ext cx="1908000" cy="360000"/>
              </a:xfrm>
              <a:prstGeom prst="rect">
                <a:avLst/>
              </a:prstGeom>
              <a:blipFill>
                <a:blip r:embed="rId44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8325121" y="3355743"/>
                <a:ext cx="1908000" cy="360000"/>
              </a:xfrm>
              <a:prstGeom prst="rect">
                <a:avLst/>
              </a:prstGeom>
              <a:solidFill>
                <a:srgbClr val="FF93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121" y="3355743"/>
                <a:ext cx="1908000" cy="360000"/>
              </a:xfrm>
              <a:prstGeom prst="rect">
                <a:avLst/>
              </a:prstGeom>
              <a:blipFill>
                <a:blip r:embed="rId45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8325121" y="4155699"/>
                <a:ext cx="1908000" cy="360000"/>
              </a:xfrm>
              <a:prstGeom prst="rect">
                <a:avLst/>
              </a:prstGeom>
              <a:solidFill>
                <a:srgbClr val="FF93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121" y="4155699"/>
                <a:ext cx="1908000" cy="360000"/>
              </a:xfrm>
              <a:prstGeom prst="rect">
                <a:avLst/>
              </a:prstGeom>
              <a:blipFill>
                <a:blip r:embed="rId46"/>
                <a:stretch>
                  <a:fillRect b="-17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D4F2555-B2B1-C24C-A264-B81805D25C83}"/>
                  </a:ext>
                </a:extLst>
              </p:cNvPr>
              <p:cNvSpPr/>
              <p:nvPr/>
            </p:nvSpPr>
            <p:spPr>
              <a:xfrm>
                <a:off x="1175965" y="1771516"/>
                <a:ext cx="1476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D4F2555-B2B1-C24C-A264-B81805D25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65" y="1771516"/>
                <a:ext cx="1476000" cy="360000"/>
              </a:xfrm>
              <a:prstGeom prst="rect">
                <a:avLst/>
              </a:prstGeom>
              <a:blipFill>
                <a:blip r:embed="rId48"/>
                <a:stretch>
                  <a:fillRect t="-6667" b="-2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69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51749148"/>
                  </p:ext>
                </p:extLst>
              </p:nvPr>
            </p:nvGraphicFramePr>
            <p:xfrm>
              <a:off x="1184210" y="2293483"/>
              <a:ext cx="7839869" cy="317516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1242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89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896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1381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8383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</m:e>
                                  <m:sup>
                                    <m: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</m:e>
                                  <m:sup>
                                    <m: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18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𝟑𝟒𝟐</m:t>
                                </m:r>
                              </m:oMath>
                            </m:oMathPara>
                          </a14:m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𝟑𝟗𝟎𝟕</m:t>
                                </m:r>
                              </m:oMath>
                            </m:oMathPara>
                          </a14:m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𝟐𝟔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𝟒𝟑𝟖𝟒</m:t>
                                </m:r>
                              </m:oMath>
                            </m:oMathPara>
                          </a14:m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𝟐𝟗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𝟒𝟖𝟒𝟖</m:t>
                                </m:r>
                              </m:oMath>
                            </m:oMathPara>
                          </a14:m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51749148"/>
                  </p:ext>
                </p:extLst>
              </p:nvPr>
            </p:nvGraphicFramePr>
            <p:xfrm>
              <a:off x="1184210" y="2293483"/>
              <a:ext cx="7839869" cy="317516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1242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89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896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1381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8383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03162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r="-596629" b="-6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000" r="-342500" b="-6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8000" r="-228800" b="-6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4266" r="-100000" b="-6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9007" r="-1418" b="-690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03226" r="-596629" b="-6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000" t="-103226" r="-342500" b="-6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293750" r="-596629" b="-3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000" t="-293750" r="-342500" b="-3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506452" r="-596629" b="-2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000" t="-506452" r="-342500" b="-2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709677" r="-596629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000" t="-709677" r="-34250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44184" y="3899454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=0.0477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84" y="3899454"/>
                <a:ext cx="1584000" cy="360000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44184" y="4693049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=0.0464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84" y="4693049"/>
                <a:ext cx="1584000" cy="360000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58388" y="3497956"/>
                <a:ext cx="1764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𝟎𝟎𝟏𝟎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388" y="3497956"/>
                <a:ext cx="1764000" cy="360000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844184" y="3120616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0.0487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84" y="3120616"/>
                <a:ext cx="1584000" cy="360000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844184" y="3899454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=0.0477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84" y="3899454"/>
                <a:ext cx="1584000" cy="360000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314586" y="2721556"/>
                <a:ext cx="1512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𝟑𝟒𝟐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86" y="2721556"/>
                <a:ext cx="1512000" cy="360000"/>
              </a:xfrm>
              <a:prstGeom prst="rect">
                <a:avLst/>
              </a:prstGeom>
              <a:blipFill>
                <a:blip r:embed="rId8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14586" y="3512566"/>
                <a:ext cx="1512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𝟑𝟗𝟎𝟕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86" y="3512566"/>
                <a:ext cx="1512000" cy="360000"/>
              </a:xfrm>
              <a:prstGeom prst="rect">
                <a:avLst/>
              </a:prstGeom>
              <a:blipFill>
                <a:blip r:embed="rId9"/>
                <a:stretch>
                  <a:fillRect l="-833"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314586" y="4296209"/>
                <a:ext cx="1512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𝟒𝟑𝟖𝟒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86" y="4296209"/>
                <a:ext cx="1512000" cy="360000"/>
              </a:xfrm>
              <a:prstGeom prst="rect">
                <a:avLst/>
              </a:prstGeom>
              <a:blipFill>
                <a:blip r:embed="rId10"/>
                <a:stretch>
                  <a:fillRect l="-833"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314586" y="5099406"/>
                <a:ext cx="1512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𝟒𝟖𝟒𝟖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86" y="5099406"/>
                <a:ext cx="1512000" cy="360000"/>
              </a:xfrm>
              <a:prstGeom prst="rect">
                <a:avLst/>
              </a:prstGeom>
              <a:blipFill>
                <a:blip r:embed="rId11"/>
                <a:stretch>
                  <a:fillRect l="-833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314586" y="3512566"/>
                <a:ext cx="1512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𝟑𝟗𝟎𝟕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86" y="3512566"/>
                <a:ext cx="1512000" cy="360000"/>
              </a:xfrm>
              <a:prstGeom prst="rect">
                <a:avLst/>
              </a:prstGeom>
              <a:blipFill>
                <a:blip r:embed="rId9"/>
                <a:stretch>
                  <a:fillRect l="-833"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314586" y="4296209"/>
                <a:ext cx="1512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𝟒𝟑𝟖𝟒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86" y="4296209"/>
                <a:ext cx="1512000" cy="360000"/>
              </a:xfrm>
              <a:prstGeom prst="rect">
                <a:avLst/>
              </a:prstGeom>
              <a:blipFill>
                <a:blip r:embed="rId10"/>
                <a:stretch>
                  <a:fillRect l="-833"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443399" y="4309543"/>
                <a:ext cx="1764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𝟎𝟎𝟏𝟑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399" y="4309543"/>
                <a:ext cx="1764000" cy="360000"/>
              </a:xfrm>
              <a:prstGeom prst="rect">
                <a:avLst/>
              </a:prstGeom>
              <a:blipFill>
                <a:blip r:embed="rId12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844184" y="3899454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=0.0477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84" y="3899454"/>
                <a:ext cx="1584000" cy="360000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844184" y="4693049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=0.0464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84" y="4693049"/>
                <a:ext cx="1584000" cy="360000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428407" y="3492814"/>
                <a:ext cx="1764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𝟎𝟎𝟏𝟎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407" y="3492814"/>
                <a:ext cx="1764000" cy="360000"/>
              </a:xfrm>
              <a:prstGeom prst="rect">
                <a:avLst/>
              </a:prstGeom>
              <a:blipFill>
                <a:blip r:embed="rId14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443399" y="4309543"/>
                <a:ext cx="1764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𝟎𝟎𝟏𝟑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399" y="4309543"/>
                <a:ext cx="1764000" cy="360000"/>
              </a:xfrm>
              <a:prstGeom prst="rect">
                <a:avLst/>
              </a:prstGeom>
              <a:blipFill>
                <a:blip r:embed="rId12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7245800" y="3902318"/>
                <a:ext cx="1764000" cy="360000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𝟎𝟎𝟎𝟑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800" y="3902318"/>
                <a:ext cx="1764000" cy="360000"/>
              </a:xfrm>
              <a:prstGeom prst="rect">
                <a:avLst/>
              </a:prstGeom>
              <a:blipFill>
                <a:blip r:embed="rId15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D4F2555-B2B1-C24C-A264-B81805D25C83}"/>
                  </a:ext>
                </a:extLst>
              </p:cNvPr>
              <p:cNvSpPr/>
              <p:nvPr/>
            </p:nvSpPr>
            <p:spPr>
              <a:xfrm>
                <a:off x="3844184" y="3120616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0.0487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D4F2555-B2B1-C24C-A264-B81805D25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84" y="3120616"/>
                <a:ext cx="1584000" cy="360000"/>
              </a:xfrm>
              <a:prstGeom prst="rect">
                <a:avLst/>
              </a:prstGeom>
              <a:blipFill>
                <a:blip r:embed="rId16"/>
                <a:stretch>
                  <a:fillRect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itle 1">
            <a:extLst>
              <a:ext uri="{FF2B5EF4-FFF2-40B4-BE49-F238E27FC236}">
                <a16:creationId xmlns:a16="http://schemas.microsoft.com/office/drawing/2014/main" id="{5819B8FA-8BF1-8941-B6A2-6ABF33C434D3}"/>
              </a:ext>
            </a:extLst>
          </p:cNvPr>
          <p:cNvSpPr txBox="1">
            <a:spLocks/>
          </p:cNvSpPr>
          <p:nvPr/>
        </p:nvSpPr>
        <p:spPr>
          <a:xfrm>
            <a:off x="942809" y="875348"/>
            <a:ext cx="9404723" cy="112090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 Find the Forward Difference table by the following data is:</a:t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	20		    23		    26			29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	   0.342	0.3907		0.4384		  0.4848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F83FE8E-4EF8-3648-86D8-347006394DA4}"/>
              </a:ext>
            </a:extLst>
          </p:cNvPr>
          <p:cNvSpPr txBox="1"/>
          <p:nvPr/>
        </p:nvSpPr>
        <p:spPr>
          <a:xfrm>
            <a:off x="511365" y="152517"/>
            <a:ext cx="8230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: Forward Difference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21FAE07-C187-EB45-A526-A2E56EDAAFA3}"/>
                  </a:ext>
                </a:extLst>
              </p:cNvPr>
              <p:cNvSpPr/>
              <p:nvPr/>
            </p:nvSpPr>
            <p:spPr>
              <a:xfrm>
                <a:off x="10060977" y="2328498"/>
                <a:ext cx="1656000" cy="360000"/>
              </a:xfrm>
              <a:prstGeom prst="rect">
                <a:avLst/>
              </a:prstGeom>
              <a:solidFill>
                <a:srgbClr val="CC339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21FAE07-C187-EB45-A526-A2E56EDAA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77" y="2328498"/>
                <a:ext cx="1656000" cy="360000"/>
              </a:xfrm>
              <a:prstGeom prst="rect">
                <a:avLst/>
              </a:prstGeom>
              <a:blipFill>
                <a:blip r:embed="rId17"/>
                <a:stretch>
                  <a:fillRect b="-13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E94A7F3-F862-F747-B240-723060F956AB}"/>
                  </a:ext>
                </a:extLst>
              </p:cNvPr>
              <p:cNvSpPr/>
              <p:nvPr/>
            </p:nvSpPr>
            <p:spPr>
              <a:xfrm>
                <a:off x="10060977" y="3980979"/>
                <a:ext cx="1656000" cy="360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b="1" dirty="0"/>
                  <a:t>= </a:t>
                </a:r>
                <a14:m>
                  <m:oMath xmlns:m="http://schemas.openxmlformats.org/officeDocument/2006/math">
                    <m:r>
                      <a:rPr lang="en-US" sz="1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E94A7F3-F862-F747-B240-723060F95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77" y="3980979"/>
                <a:ext cx="1656000" cy="360000"/>
              </a:xfrm>
              <a:prstGeom prst="rect">
                <a:avLst/>
              </a:prstGeom>
              <a:blipFill>
                <a:blip r:embed="rId18"/>
                <a:stretch>
                  <a:fillRect b="-13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204D9E5-9650-0E4C-9318-2014CFFE5020}"/>
                  </a:ext>
                </a:extLst>
              </p:cNvPr>
              <p:cNvSpPr/>
              <p:nvPr/>
            </p:nvSpPr>
            <p:spPr>
              <a:xfrm>
                <a:off x="10060977" y="5082634"/>
                <a:ext cx="1656000" cy="360000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400" b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204D9E5-9650-0E4C-9318-2014CFFE5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77" y="5082634"/>
                <a:ext cx="1656000" cy="360000"/>
              </a:xfrm>
              <a:prstGeom prst="rect">
                <a:avLst/>
              </a:prstGeom>
              <a:blipFill>
                <a:blip r:embed="rId19"/>
                <a:stretch>
                  <a:fillRect b="-13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140359-F51E-0E4E-8A65-DA75471DC045}"/>
                  </a:ext>
                </a:extLst>
              </p:cNvPr>
              <p:cNvSpPr/>
              <p:nvPr/>
            </p:nvSpPr>
            <p:spPr>
              <a:xfrm>
                <a:off x="10060977" y="2879325"/>
                <a:ext cx="1656000" cy="360000"/>
              </a:xfrm>
              <a:prstGeom prst="rect">
                <a:avLst/>
              </a:prstGeom>
              <a:solidFill>
                <a:srgbClr val="CC339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140359-F51E-0E4E-8A65-DA75471DC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77" y="2879325"/>
                <a:ext cx="1656000" cy="360000"/>
              </a:xfrm>
              <a:prstGeom prst="rect">
                <a:avLst/>
              </a:prstGeom>
              <a:blipFill>
                <a:blip r:embed="rId20"/>
                <a:stretch>
                  <a:fillRect b="-13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5492BF6-1ADF-EE4B-941C-E6289BB59DD9}"/>
                  </a:ext>
                </a:extLst>
              </p:cNvPr>
              <p:cNvSpPr/>
              <p:nvPr/>
            </p:nvSpPr>
            <p:spPr>
              <a:xfrm>
                <a:off x="10060977" y="3430152"/>
                <a:ext cx="1656000" cy="360000"/>
              </a:xfrm>
              <a:prstGeom prst="rect">
                <a:avLst/>
              </a:prstGeom>
              <a:solidFill>
                <a:srgbClr val="CC339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5492BF6-1ADF-EE4B-941C-E6289BB59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77" y="3430152"/>
                <a:ext cx="1656000" cy="360000"/>
              </a:xfrm>
              <a:prstGeom prst="rect">
                <a:avLst/>
              </a:prstGeom>
              <a:blipFill>
                <a:blip r:embed="rId21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F32AFA83-3A53-AA4D-A168-A395D2C81AC3}"/>
                  </a:ext>
                </a:extLst>
              </p:cNvPr>
              <p:cNvSpPr/>
              <p:nvPr/>
            </p:nvSpPr>
            <p:spPr>
              <a:xfrm>
                <a:off x="10060977" y="4531806"/>
                <a:ext cx="1656000" cy="360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b="1" dirty="0"/>
                  <a:t>= </a:t>
                </a:r>
                <a14:m>
                  <m:oMath xmlns:m="http://schemas.openxmlformats.org/officeDocument/2006/math">
                    <m:r>
                      <a:rPr lang="en-US" sz="1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F32AFA83-3A53-AA4D-A168-A395D2C81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77" y="4531806"/>
                <a:ext cx="1656000" cy="360000"/>
              </a:xfrm>
              <a:prstGeom prst="rect">
                <a:avLst/>
              </a:prstGeom>
              <a:blipFill>
                <a:blip r:embed="rId22"/>
                <a:stretch>
                  <a:fillRect b="-17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13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32" grpId="0" animBg="1"/>
      <p:bldP spid="36" grpId="0" animBg="1"/>
      <p:bldP spid="37" grpId="0" animBg="1"/>
      <p:bldP spid="44" grpId="0" animBg="1"/>
      <p:bldP spid="45" grpId="1" animBg="1"/>
      <p:bldP spid="57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9882" y="68257"/>
            <a:ext cx="11857914" cy="876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000" b="1" dirty="0">
                <a:solidFill>
                  <a:srgbClr val="0070C0"/>
                </a:solidFill>
              </a:rPr>
              <a:t>Types of Interpolation (According to Method)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342751" y="1253068"/>
            <a:ext cx="6120000" cy="2106559"/>
            <a:chOff x="3342751" y="1253068"/>
            <a:chExt cx="6120000" cy="2106559"/>
          </a:xfrm>
        </p:grpSpPr>
        <p:sp>
          <p:nvSpPr>
            <p:cNvPr id="7" name="Rounded Rectangle 6"/>
            <p:cNvSpPr/>
            <p:nvPr/>
          </p:nvSpPr>
          <p:spPr>
            <a:xfrm>
              <a:off x="4269734" y="1253068"/>
              <a:ext cx="4278489" cy="1162755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+mj-ea"/>
                  <a:cs typeface="+mj-cs"/>
                </a:rPr>
                <a:t>Interpolation</a:t>
              </a:r>
              <a:endParaRPr lang="en-US" b="1" dirty="0"/>
            </a:p>
          </p:txBody>
        </p:sp>
        <p:cxnSp>
          <p:nvCxnSpPr>
            <p:cNvPr id="9" name="Straight Arrow Connector 8"/>
            <p:cNvCxnSpPr>
              <a:stCxn id="7" idx="2"/>
            </p:cNvCxnSpPr>
            <p:nvPr/>
          </p:nvCxnSpPr>
          <p:spPr>
            <a:xfrm flipH="1">
              <a:off x="6403335" y="2415823"/>
              <a:ext cx="0" cy="46800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342751" y="2910318"/>
              <a:ext cx="6120000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3372731" y="2891627"/>
              <a:ext cx="0" cy="46800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419708" y="2882480"/>
              <a:ext cx="0" cy="46800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Rounded Rectangle 15"/>
          <p:cNvSpPr/>
          <p:nvPr/>
        </p:nvSpPr>
        <p:spPr>
          <a:xfrm>
            <a:off x="1085675" y="3378527"/>
            <a:ext cx="4752000" cy="82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Newton’s Interpolation Formula</a:t>
            </a:r>
            <a:endParaRPr lang="en-US" sz="28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7167926" y="3378527"/>
            <a:ext cx="4680000" cy="82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Lagrange’s Interpolation Formula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9563723" y="938272"/>
            <a:ext cx="2520000" cy="2268000"/>
          </a:xfrm>
          <a:prstGeom prst="wedgeEllipseCallout">
            <a:avLst>
              <a:gd name="adj1" fmla="val -36299"/>
              <a:gd name="adj2" fmla="val 58997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If the difference of  value of x is Unequal or Equal.</a:t>
            </a:r>
          </a:p>
        </p:txBody>
      </p:sp>
      <p:sp>
        <p:nvSpPr>
          <p:cNvPr id="21" name="Rounded Rectangular Callout 20"/>
          <p:cNvSpPr/>
          <p:nvPr/>
        </p:nvSpPr>
        <p:spPr>
          <a:xfrm rot="19986361">
            <a:off x="214246" y="1553436"/>
            <a:ext cx="2865658" cy="1157775"/>
          </a:xfrm>
          <a:prstGeom prst="wedgeRoundRectCallout">
            <a:avLst>
              <a:gd name="adj1" fmla="val -12989"/>
              <a:gd name="adj2" fmla="val 1047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If the difference of value of x is equal</a:t>
            </a:r>
            <a:endParaRPr 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1601732" y="4189352"/>
            <a:ext cx="6441911" cy="858913"/>
            <a:chOff x="1601732" y="4803947"/>
            <a:chExt cx="6441911" cy="858913"/>
          </a:xfrm>
        </p:grpSpPr>
        <p:grpSp>
          <p:nvGrpSpPr>
            <p:cNvPr id="41" name="Group 40"/>
            <p:cNvGrpSpPr/>
            <p:nvPr/>
          </p:nvGrpSpPr>
          <p:grpSpPr>
            <a:xfrm>
              <a:off x="1642100" y="4803947"/>
              <a:ext cx="6365067" cy="858913"/>
              <a:chOff x="1588947" y="4728106"/>
              <a:chExt cx="6586910" cy="1236833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flipH="1">
                <a:off x="4378451" y="4728106"/>
                <a:ext cx="0" cy="518399"/>
              </a:xfrm>
              <a:prstGeom prst="straightConnector1">
                <a:avLst/>
              </a:prstGeom>
              <a:ln w="76200">
                <a:solidFill>
                  <a:srgbClr val="0070C0"/>
                </a:solidFill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cxnSpLocks/>
              </p:cNvCxnSpPr>
              <p:nvPr/>
            </p:nvCxnSpPr>
            <p:spPr>
              <a:xfrm flipH="1">
                <a:off x="1588947" y="5291019"/>
                <a:ext cx="0" cy="673920"/>
              </a:xfrm>
              <a:prstGeom prst="straightConnector1">
                <a:avLst/>
              </a:prstGeom>
              <a:ln w="76200">
                <a:solidFill>
                  <a:srgbClr val="0070C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cxnSpLocks/>
              </p:cNvCxnSpPr>
              <p:nvPr/>
            </p:nvCxnSpPr>
            <p:spPr>
              <a:xfrm>
                <a:off x="8175857" y="5291019"/>
                <a:ext cx="0" cy="673920"/>
              </a:xfrm>
              <a:prstGeom prst="straightConnector1">
                <a:avLst/>
              </a:prstGeom>
              <a:ln w="76200">
                <a:solidFill>
                  <a:srgbClr val="0070C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/>
            <p:cNvCxnSpPr/>
            <p:nvPr/>
          </p:nvCxnSpPr>
          <p:spPr>
            <a:xfrm>
              <a:off x="1601732" y="5192138"/>
              <a:ext cx="6441911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le 52"/>
          <p:cNvSpPr/>
          <p:nvPr/>
        </p:nvSpPr>
        <p:spPr>
          <a:xfrm>
            <a:off x="187161" y="5059286"/>
            <a:ext cx="4320000" cy="972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Newton’s Forward Interpolation Formula</a:t>
            </a:r>
            <a:endParaRPr lang="en-US" sz="2800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6229611" y="5059286"/>
            <a:ext cx="4320000" cy="972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Newton’s Backward Interpolation Formula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383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15">
            <a:extLst>
              <a:ext uri="{FF2B5EF4-FFF2-40B4-BE49-F238E27FC236}">
                <a16:creationId xmlns:a16="http://schemas.microsoft.com/office/drawing/2014/main" id="{238CAB8A-C99A-414A-B90D-80FC6D6F9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887" y="333802"/>
            <a:ext cx="8910638" cy="12811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Newton’s Interpolation Formula</a:t>
            </a:r>
            <a:endParaRPr lang="en-US" sz="2800" b="1" dirty="0"/>
          </a:p>
        </p:txBody>
      </p:sp>
      <p:sp>
        <p:nvSpPr>
          <p:cNvPr id="12" name="Rounded Rectangle 52">
            <a:extLst>
              <a:ext uri="{FF2B5EF4-FFF2-40B4-BE49-F238E27FC236}">
                <a16:creationId xmlns:a16="http://schemas.microsoft.com/office/drawing/2014/main" id="{1E751C8A-C357-48C3-9D6E-C89AC9C3B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012" y="2562211"/>
            <a:ext cx="5832000" cy="1260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Newton’s Forward Interpolation Formula</a:t>
            </a:r>
            <a:endParaRPr lang="en-US" sz="2800" b="1" dirty="0"/>
          </a:p>
        </p:txBody>
      </p:sp>
      <p:graphicFrame>
        <p:nvGraphicFramePr>
          <p:cNvPr id="33" name="Table 33">
            <a:extLst>
              <a:ext uri="{FF2B5EF4-FFF2-40B4-BE49-F238E27FC236}">
                <a16:creationId xmlns:a16="http://schemas.microsoft.com/office/drawing/2014/main" id="{9E855F68-C862-4A17-82A4-A4179E808B6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3938665"/>
              </p:ext>
            </p:extLst>
          </p:nvPr>
        </p:nvGraphicFramePr>
        <p:xfrm>
          <a:off x="393280" y="5079965"/>
          <a:ext cx="5657465" cy="127321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75903">
                  <a:extLst>
                    <a:ext uri="{9D8B030D-6E8A-4147-A177-3AD203B41FA5}">
                      <a16:colId xmlns:a16="http://schemas.microsoft.com/office/drawing/2014/main" val="1977653240"/>
                    </a:ext>
                  </a:extLst>
                </a:gridCol>
                <a:gridCol w="1220519">
                  <a:extLst>
                    <a:ext uri="{9D8B030D-6E8A-4147-A177-3AD203B41FA5}">
                      <a16:colId xmlns:a16="http://schemas.microsoft.com/office/drawing/2014/main" val="1751403921"/>
                    </a:ext>
                  </a:extLst>
                </a:gridCol>
                <a:gridCol w="1298057">
                  <a:extLst>
                    <a:ext uri="{9D8B030D-6E8A-4147-A177-3AD203B41FA5}">
                      <a16:colId xmlns:a16="http://schemas.microsoft.com/office/drawing/2014/main" val="2931173512"/>
                    </a:ext>
                  </a:extLst>
                </a:gridCol>
                <a:gridCol w="1131493">
                  <a:extLst>
                    <a:ext uri="{9D8B030D-6E8A-4147-A177-3AD203B41FA5}">
                      <a16:colId xmlns:a16="http://schemas.microsoft.com/office/drawing/2014/main" val="4234469748"/>
                    </a:ext>
                  </a:extLst>
                </a:gridCol>
                <a:gridCol w="1131493">
                  <a:extLst>
                    <a:ext uri="{9D8B030D-6E8A-4147-A177-3AD203B41FA5}">
                      <a16:colId xmlns:a16="http://schemas.microsoft.com/office/drawing/2014/main" val="3938523548"/>
                    </a:ext>
                  </a:extLst>
                </a:gridCol>
              </a:tblGrid>
              <a:tr h="4533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361150"/>
                  </a:ext>
                </a:extLst>
              </a:tr>
              <a:tr h="8160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0.342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0.3907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0.4384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0.4848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83581"/>
                  </a:ext>
                </a:extLst>
              </a:tr>
            </a:tbl>
          </a:graphicData>
        </a:graphic>
      </p:graphicFrame>
      <p:sp>
        <p:nvSpPr>
          <p:cNvPr id="13" name="Rounded Rectangle 53">
            <a:extLst>
              <a:ext uri="{FF2B5EF4-FFF2-40B4-BE49-F238E27FC236}">
                <a16:creationId xmlns:a16="http://schemas.microsoft.com/office/drawing/2014/main" id="{16E64951-E833-4C87-B9CC-5DA6E188E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082" y="2562211"/>
            <a:ext cx="5831229" cy="1260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Newton’s Backward Interpolation Formula</a:t>
            </a:r>
            <a:endParaRPr lang="en-US" sz="2800" b="1" dirty="0"/>
          </a:p>
        </p:txBody>
      </p:sp>
      <p:graphicFrame>
        <p:nvGraphicFramePr>
          <p:cNvPr id="40" name="Table 33">
            <a:extLst>
              <a:ext uri="{FF2B5EF4-FFF2-40B4-BE49-F238E27FC236}">
                <a16:creationId xmlns:a16="http://schemas.microsoft.com/office/drawing/2014/main" id="{3B70F3E7-6DCB-4C90-BF84-1682E99A4F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549298"/>
              </p:ext>
            </p:extLst>
          </p:nvPr>
        </p:nvGraphicFramePr>
        <p:xfrm>
          <a:off x="6377964" y="5079965"/>
          <a:ext cx="5657465" cy="127321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75903">
                  <a:extLst>
                    <a:ext uri="{9D8B030D-6E8A-4147-A177-3AD203B41FA5}">
                      <a16:colId xmlns:a16="http://schemas.microsoft.com/office/drawing/2014/main" val="1977653240"/>
                    </a:ext>
                  </a:extLst>
                </a:gridCol>
                <a:gridCol w="1220519">
                  <a:extLst>
                    <a:ext uri="{9D8B030D-6E8A-4147-A177-3AD203B41FA5}">
                      <a16:colId xmlns:a16="http://schemas.microsoft.com/office/drawing/2014/main" val="1751403921"/>
                    </a:ext>
                  </a:extLst>
                </a:gridCol>
                <a:gridCol w="1298057">
                  <a:extLst>
                    <a:ext uri="{9D8B030D-6E8A-4147-A177-3AD203B41FA5}">
                      <a16:colId xmlns:a16="http://schemas.microsoft.com/office/drawing/2014/main" val="2931173512"/>
                    </a:ext>
                  </a:extLst>
                </a:gridCol>
                <a:gridCol w="1131493">
                  <a:extLst>
                    <a:ext uri="{9D8B030D-6E8A-4147-A177-3AD203B41FA5}">
                      <a16:colId xmlns:a16="http://schemas.microsoft.com/office/drawing/2014/main" val="4234469748"/>
                    </a:ext>
                  </a:extLst>
                </a:gridCol>
                <a:gridCol w="1131493">
                  <a:extLst>
                    <a:ext uri="{9D8B030D-6E8A-4147-A177-3AD203B41FA5}">
                      <a16:colId xmlns:a16="http://schemas.microsoft.com/office/drawing/2014/main" val="3938523548"/>
                    </a:ext>
                  </a:extLst>
                </a:gridCol>
              </a:tblGrid>
              <a:tr h="4533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361150"/>
                  </a:ext>
                </a:extLst>
              </a:tr>
              <a:tr h="8160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0.342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0.3907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0.4384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0.4848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83581"/>
                  </a:ext>
                </a:extLst>
              </a:tr>
            </a:tbl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48270C5D-8FE2-4FB0-8E2D-8F68E70CEC85}"/>
              </a:ext>
            </a:extLst>
          </p:cNvPr>
          <p:cNvGrpSpPr/>
          <p:nvPr/>
        </p:nvGrpSpPr>
        <p:grpSpPr>
          <a:xfrm>
            <a:off x="3196368" y="1606244"/>
            <a:ext cx="6408000" cy="939521"/>
            <a:chOff x="1750910" y="4908872"/>
            <a:chExt cx="6408000" cy="93952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8355AC7-0378-430E-8AE0-F35CB353FA45}"/>
                </a:ext>
              </a:extLst>
            </p:cNvPr>
            <p:cNvGrpSpPr/>
            <p:nvPr/>
          </p:nvGrpSpPr>
          <p:grpSpPr>
            <a:xfrm>
              <a:off x="1777020" y="4908872"/>
              <a:ext cx="6350075" cy="939521"/>
              <a:chOff x="1728565" y="4879195"/>
              <a:chExt cx="6571403" cy="1352910"/>
            </a:xfrm>
          </p:grpSpPr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F8021D31-459A-4160-BFE6-328F7FE6CDD7}"/>
                  </a:ext>
                </a:extLst>
              </p:cNvPr>
              <p:cNvCxnSpPr/>
              <p:nvPr/>
            </p:nvCxnSpPr>
            <p:spPr>
              <a:xfrm flipH="1">
                <a:off x="4502552" y="4879195"/>
                <a:ext cx="0" cy="673920"/>
              </a:xfrm>
              <a:prstGeom prst="straightConnector1">
                <a:avLst/>
              </a:prstGeom>
              <a:ln w="76200">
                <a:solidFill>
                  <a:srgbClr val="0070C0"/>
                </a:solidFill>
                <a:tailEnd type="non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C6A1AFCB-58D9-45BB-B716-78E25FFA694D}"/>
                  </a:ext>
                </a:extLst>
              </p:cNvPr>
              <p:cNvCxnSpPr/>
              <p:nvPr/>
            </p:nvCxnSpPr>
            <p:spPr>
              <a:xfrm flipH="1">
                <a:off x="1728565" y="5551089"/>
                <a:ext cx="0" cy="673920"/>
              </a:xfrm>
              <a:prstGeom prst="straightConnector1">
                <a:avLst/>
              </a:prstGeom>
              <a:ln w="76200">
                <a:solidFill>
                  <a:srgbClr val="0070C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D51205A0-0B3C-4B8C-B15A-8036582497A2}"/>
                  </a:ext>
                </a:extLst>
              </p:cNvPr>
              <p:cNvCxnSpPr/>
              <p:nvPr/>
            </p:nvCxnSpPr>
            <p:spPr>
              <a:xfrm>
                <a:off x="8299968" y="5558185"/>
                <a:ext cx="0" cy="673920"/>
              </a:xfrm>
              <a:prstGeom prst="straightConnector1">
                <a:avLst/>
              </a:prstGeom>
              <a:ln w="76200">
                <a:solidFill>
                  <a:srgbClr val="0070C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3D5947A-96C6-44AF-8795-A388CC6D00AE}"/>
                </a:ext>
              </a:extLst>
            </p:cNvPr>
            <p:cNvCxnSpPr/>
            <p:nvPr/>
          </p:nvCxnSpPr>
          <p:spPr>
            <a:xfrm>
              <a:off x="1750910" y="5387008"/>
              <a:ext cx="640800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7203339-5F63-4DF2-B5AD-27731976DF6F}"/>
                  </a:ext>
                </a:extLst>
              </p:cNvPr>
              <p:cNvSpPr/>
              <p:nvPr/>
            </p:nvSpPr>
            <p:spPr>
              <a:xfrm>
                <a:off x="342012" y="4136364"/>
                <a:ext cx="5760000" cy="828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</a:rPr>
                  <a:t>Find the value of y at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from the following data:</a:t>
                </a:r>
                <a:br>
                  <a:rPr lang="en-US" sz="2400" b="1" dirty="0">
                    <a:solidFill>
                      <a:schemeClr val="accent1"/>
                    </a:solidFill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7203339-5F63-4DF2-B5AD-27731976D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2" y="4136364"/>
                <a:ext cx="5760000" cy="828000"/>
              </a:xfrm>
              <a:prstGeom prst="roundRect">
                <a:avLst/>
              </a:prstGeom>
              <a:blipFill>
                <a:blip r:embed="rId2"/>
                <a:stretch>
                  <a:fillRect t="-10448" b="-895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BA3B841F-30B7-4AE7-AAC4-B178A41D6C30}"/>
                  </a:ext>
                </a:extLst>
              </p:cNvPr>
              <p:cNvSpPr/>
              <p:nvPr/>
            </p:nvSpPr>
            <p:spPr>
              <a:xfrm>
                <a:off x="6326696" y="4136364"/>
                <a:ext cx="5760000" cy="828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</a:rPr>
                  <a:t>Find the value of y at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𝟐𝟖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from the following data:</a:t>
                </a:r>
                <a:br>
                  <a:rPr lang="en-US" sz="2400" b="1" dirty="0">
                    <a:solidFill>
                      <a:schemeClr val="accent1"/>
                    </a:solidFill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BA3B841F-30B7-4AE7-AAC4-B178A41D6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696" y="4136364"/>
                <a:ext cx="5760000" cy="828000"/>
              </a:xfrm>
              <a:prstGeom prst="roundRect">
                <a:avLst/>
              </a:prstGeom>
              <a:blipFill>
                <a:blip r:embed="rId3"/>
                <a:stretch>
                  <a:fillRect t="-10448" b="-895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7232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2" grpId="0" build="p" animBg="1"/>
      <p:bldP spid="13" grpId="0" build="p" animBg="1"/>
      <p:bldP spid="50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12" y="188390"/>
            <a:ext cx="9656901" cy="1176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951" y="1556816"/>
                <a:ext cx="12087069" cy="3914594"/>
              </a:xfrm>
            </p:spPr>
            <p:txBody>
              <a:bodyPr>
                <a:normAutofit/>
              </a:bodyPr>
              <a:lstStyle/>
              <a:p>
                <a:r>
                  <a:rPr lang="en-US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given data is,</a:t>
                </a:r>
              </a:p>
              <a:p>
                <a:endParaRPr lang="en-US" sz="2500" dirty="0"/>
              </a:p>
              <a:p>
                <a:endParaRPr lang="en-US" sz="2500" dirty="0"/>
              </a:p>
              <a:p>
                <a:endParaRPr lang="en-US" sz="2500" dirty="0"/>
              </a:p>
              <a:p>
                <a:r>
                  <a:rPr lang="en-US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the </a:t>
                </a:r>
                <a:r>
                  <a:rPr lang="en-US" sz="25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Newton’s forward interpolation formula </a:t>
                </a:r>
                <a:r>
                  <a:rPr lang="en-US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 be</a:t>
                </a:r>
                <a:r>
                  <a:rPr lang="en-US" sz="25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CC3399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500" b="1" i="1" smtClean="0">
                        <a:solidFill>
                          <a:srgbClr val="CC339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500" b="1" i="1" smtClean="0">
                        <a:solidFill>
                          <a:srgbClr val="CC3399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500" b="1" i="1" smtClean="0">
                        <a:solidFill>
                          <a:srgbClr val="CC3399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500" b="1" i="0" smtClean="0">
                        <a:solidFill>
                          <a:srgbClr val="CC33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1" i="0" smtClean="0">
                        <a:solidFill>
                          <a:srgbClr val="CC3399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500" b="1" i="1" smtClean="0">
                        <a:solidFill>
                          <a:srgbClr val="CC3399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ctrlPr>
                              <a:rPr lang="en-US" sz="2500" b="1" i="1" smtClean="0">
                                <a:solidFill>
                                  <a:srgbClr val="CC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solidFill>
                                  <a:srgbClr val="CC3399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2500" b="1" i="1" smtClean="0">
                                <a:solidFill>
                                  <a:srgbClr val="CC3399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500" b="1" i="1" smtClean="0">
                                <a:solidFill>
                                  <a:srgbClr val="CC3399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2500" b="1" i="0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25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500" b="1" i="1">
                        <a:solidFill>
                          <a:srgbClr val="CC3399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5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ctrlPr>
                              <a:rPr lang="en-US" sz="2500" b="1" i="1">
                                <a:solidFill>
                                  <a:srgbClr val="CC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>
                                <a:solidFill>
                                  <a:srgbClr val="CC3399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2500" b="1" i="1">
                                <a:solidFill>
                                  <a:srgbClr val="CC3399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500" b="1" i="1">
                                <a:solidFill>
                                  <a:srgbClr val="CC3399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5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sz="25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2500" b="1" i="0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25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500" b="1" i="1" smtClean="0">
                        <a:solidFill>
                          <a:srgbClr val="CC3399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n-US" sz="25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ctrlPr>
                              <a:rPr lang="en-US" sz="2500" b="1" i="1">
                                <a:solidFill>
                                  <a:srgbClr val="CC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>
                                <a:solidFill>
                                  <a:srgbClr val="CC3399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2500" b="1" i="1">
                                <a:solidFill>
                                  <a:srgbClr val="CC3399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500" b="1" i="1">
                                <a:solidFill>
                                  <a:srgbClr val="CC3399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2500" b="1" i="1">
                                <a:solidFill>
                                  <a:srgbClr val="CC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>
                                <a:solidFill>
                                  <a:srgbClr val="CC3399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2500" b="1" i="1">
                                <a:solidFill>
                                  <a:srgbClr val="CC3399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500" b="1" i="1">
                                <a:solidFill>
                                  <a:srgbClr val="CC3399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…(</m:t>
                        </m:r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500" b="1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5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sz="25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2500" b="1" i="0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  <m:sSub>
                      <m:sSubPr>
                        <m:ctrlPr>
                          <a:rPr lang="en-US" sz="25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500" b="1" dirty="0"/>
              </a:p>
              <a:p>
                <a:pPr marL="0" indent="0">
                  <a:buNone/>
                </a:pPr>
                <a:r>
                  <a:rPr lang="en-US" sz="2500" b="1" dirty="0">
                    <a:solidFill>
                      <a:srgbClr val="00B050"/>
                    </a:solidFill>
                  </a:rPr>
                  <a:t>       where,  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5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5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sz="25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5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5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25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den>
                    </m:f>
                  </m:oMath>
                </a14:m>
                <a:r>
                  <a:rPr lang="en-US" sz="2500" b="1" dirty="0">
                    <a:solidFill>
                      <a:srgbClr val="00B050"/>
                    </a:solidFill>
                  </a:rPr>
                  <a:t>; 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2500" b="1" dirty="0">
                    <a:solidFill>
                      <a:srgbClr val="00B050"/>
                    </a:solidFill>
                  </a:rPr>
                  <a:t> is the difference of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500" b="1" dirty="0">
                    <a:solidFill>
                      <a:srgbClr val="00B050"/>
                    </a:solidFill>
                  </a:rPr>
                  <a:t> values in the chart.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951" y="1556816"/>
                <a:ext cx="12087069" cy="3914594"/>
              </a:xfrm>
              <a:blipFill>
                <a:blip r:embed="rId3"/>
                <a:stretch>
                  <a:fillRect l="-630" t="-225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9511788"/>
                  </p:ext>
                </p:extLst>
              </p:nvPr>
            </p:nvGraphicFramePr>
            <p:xfrm>
              <a:off x="1933139" y="2186512"/>
              <a:ext cx="8128002" cy="10363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9511788"/>
                  </p:ext>
                </p:extLst>
              </p:nvPr>
            </p:nvGraphicFramePr>
            <p:xfrm>
              <a:off x="1933139" y="2186512"/>
              <a:ext cx="8128002" cy="10363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0" t="-11628" r="-502703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1628" r="-400448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901" t="-11628" r="-30225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901" t="-11628" r="-20225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351" t="-11628" r="-1802" b="-1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0" t="-112941" r="-502703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12941" r="-400448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901" t="-112941" r="-302252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901" t="-112941" r="-202252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351" t="-112941" r="-1802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F24A4E62-B9FE-4C93-9173-AEB96DB4BCA5}"/>
                  </a:ext>
                </a:extLst>
              </p:cNvPr>
              <p:cNvSpPr/>
              <p:nvPr/>
            </p:nvSpPr>
            <p:spPr>
              <a:xfrm>
                <a:off x="1442619" y="5375094"/>
                <a:ext cx="1692000" cy="9360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F24A4E62-B9FE-4C93-9173-AEB96DB4B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619" y="5375094"/>
                <a:ext cx="1692000" cy="936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529FA85-6EA6-4C1D-BA4B-8A814736B7C5}"/>
                  </a:ext>
                </a:extLst>
              </p:cNvPr>
              <p:cNvSpPr/>
              <p:nvPr/>
            </p:nvSpPr>
            <p:spPr>
              <a:xfrm>
                <a:off x="3358847" y="5375094"/>
                <a:ext cx="1692000" cy="9360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 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529FA85-6EA6-4C1D-BA4B-8A814736B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847" y="5375094"/>
                <a:ext cx="1692000" cy="936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58BDCAC-A878-4E2B-8279-6E84545CFFDF}"/>
                  </a:ext>
                </a:extLst>
              </p:cNvPr>
              <p:cNvSpPr/>
              <p:nvPr/>
            </p:nvSpPr>
            <p:spPr>
              <a:xfrm>
                <a:off x="5275075" y="5375094"/>
                <a:ext cx="1692000" cy="9360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b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58BDCAC-A878-4E2B-8279-6E84545CFF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075" y="5375094"/>
                <a:ext cx="1692000" cy="936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AF6A1AA-45DA-4418-B6BD-89DDDE210B6C}"/>
              </a:ext>
            </a:extLst>
          </p:cNvPr>
          <p:cNvSpPr/>
          <p:nvPr/>
        </p:nvSpPr>
        <p:spPr>
          <a:xfrm>
            <a:off x="7191304" y="5375094"/>
            <a:ext cx="1692000" cy="9360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so on.</a:t>
            </a:r>
          </a:p>
        </p:txBody>
      </p:sp>
    </p:spTree>
    <p:extLst>
      <p:ext uri="{BB962C8B-B14F-4D97-AF65-F5344CB8AC3E}">
        <p14:creationId xmlns:p14="http://schemas.microsoft.com/office/powerpoint/2010/main" val="307423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9369" y="119922"/>
            <a:ext cx="11497772" cy="129658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1. Find the value of y at x=21 from the following data:</a:t>
            </a:r>
            <a:b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:  	  20	         23		26		29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y :	0.342      0.3907	      0.4384	      0.4848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647" y="1649102"/>
            <a:ext cx="977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42093"/>
                </a:solidFill>
              </a:rPr>
              <a:t>Solution: </a:t>
            </a:r>
            <a:r>
              <a:rPr lang="en-US" sz="2400" dirty="0"/>
              <a:t>We construct the difference table for the given data is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Content Placeholder 3">
                <a:extLst>
                  <a:ext uri="{FF2B5EF4-FFF2-40B4-BE49-F238E27FC236}">
                    <a16:creationId xmlns:a16="http://schemas.microsoft.com/office/drawing/2014/main" id="{247C36EC-7507-7243-95CD-D18DC4E251B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6259568"/>
                  </p:ext>
                </p:extLst>
              </p:nvPr>
            </p:nvGraphicFramePr>
            <p:xfrm>
              <a:off x="1184210" y="2293483"/>
              <a:ext cx="7839869" cy="317516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1242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89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896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1381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8383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</m:e>
                                  <m:sup>
                                    <m: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</m:e>
                                  <m:sup>
                                    <m: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18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𝟑𝟒𝟐</m:t>
                                </m:r>
                              </m:oMath>
                            </m:oMathPara>
                          </a14:m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𝟑𝟗𝟎𝟕</m:t>
                                </m:r>
                              </m:oMath>
                            </m:oMathPara>
                          </a14:m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𝟐𝟔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𝟒𝟑𝟖𝟒</m:t>
                                </m:r>
                              </m:oMath>
                            </m:oMathPara>
                          </a14:m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𝟐𝟗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𝟒𝟖𝟒𝟖</m:t>
                                </m:r>
                              </m:oMath>
                            </m:oMathPara>
                          </a14:m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Content Placeholder 3">
                <a:extLst>
                  <a:ext uri="{FF2B5EF4-FFF2-40B4-BE49-F238E27FC236}">
                    <a16:creationId xmlns:a16="http://schemas.microsoft.com/office/drawing/2014/main" id="{247C36EC-7507-7243-95CD-D18DC4E251B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6259568"/>
                  </p:ext>
                </p:extLst>
              </p:nvPr>
            </p:nvGraphicFramePr>
            <p:xfrm>
              <a:off x="1184210" y="2293483"/>
              <a:ext cx="7839869" cy="317516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1242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89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896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1381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8383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03162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r="-596629" b="-6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000" r="-342500" b="-6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8000" r="-228800" b="-6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4266" r="-100000" b="-6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9007" r="-1418" b="-690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03226" r="-596629" b="-6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000" t="-103226" r="-342500" b="-6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293750" r="-596629" b="-3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000" t="-293750" r="-342500" b="-3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506452" r="-596629" b="-2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000" t="-506452" r="-342500" b="-2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709677" r="-596629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000" t="-709677" r="-34250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2BB161B-2FC7-ED49-80C4-18A9621477A6}"/>
                  </a:ext>
                </a:extLst>
              </p:cNvPr>
              <p:cNvSpPr/>
              <p:nvPr/>
            </p:nvSpPr>
            <p:spPr>
              <a:xfrm>
                <a:off x="3844184" y="3899454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=0.0477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2BB161B-2FC7-ED49-80C4-18A962147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84" y="3899454"/>
                <a:ext cx="1584000" cy="360000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9CE5BEF-C2D3-614E-8BCE-7FA6E572A940}"/>
                  </a:ext>
                </a:extLst>
              </p:cNvPr>
              <p:cNvSpPr/>
              <p:nvPr/>
            </p:nvSpPr>
            <p:spPr>
              <a:xfrm>
                <a:off x="3844184" y="4693049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=0.0464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9CE5BEF-C2D3-614E-8BCE-7FA6E572A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84" y="4693049"/>
                <a:ext cx="1584000" cy="360000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4003F85-7B03-994C-B59F-3A98055698BB}"/>
                  </a:ext>
                </a:extLst>
              </p:cNvPr>
              <p:cNvSpPr/>
              <p:nvPr/>
            </p:nvSpPr>
            <p:spPr>
              <a:xfrm>
                <a:off x="5458388" y="3497956"/>
                <a:ext cx="1764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𝟎𝟎𝟏𝟎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4003F85-7B03-994C-B59F-3A9805569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388" y="3497956"/>
                <a:ext cx="1764000" cy="360000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E843D95-2A63-CA43-A9BD-7E168B42AF09}"/>
                  </a:ext>
                </a:extLst>
              </p:cNvPr>
              <p:cNvSpPr/>
              <p:nvPr/>
            </p:nvSpPr>
            <p:spPr>
              <a:xfrm>
                <a:off x="3844184" y="3120616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0.0487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E843D95-2A63-CA43-A9BD-7E168B42A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84" y="3120616"/>
                <a:ext cx="1584000" cy="360000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CF8801D-FDF9-E246-BD19-5175F2FD714C}"/>
                  </a:ext>
                </a:extLst>
              </p:cNvPr>
              <p:cNvSpPr/>
              <p:nvPr/>
            </p:nvSpPr>
            <p:spPr>
              <a:xfrm>
                <a:off x="3844184" y="3899454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=0.0477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CF8801D-FDF9-E246-BD19-5175F2FD71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84" y="3899454"/>
                <a:ext cx="1584000" cy="360000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30B9F9C-71D5-DC41-97E4-AA3D58A031E0}"/>
                  </a:ext>
                </a:extLst>
              </p:cNvPr>
              <p:cNvSpPr/>
              <p:nvPr/>
            </p:nvSpPr>
            <p:spPr>
              <a:xfrm>
                <a:off x="2314586" y="2721556"/>
                <a:ext cx="1512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𝟑𝟒𝟐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30B9F9C-71D5-DC41-97E4-AA3D58A03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86" y="2721556"/>
                <a:ext cx="1512000" cy="360000"/>
              </a:xfrm>
              <a:prstGeom prst="rect">
                <a:avLst/>
              </a:prstGeom>
              <a:blipFill>
                <a:blip r:embed="rId8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9CFE103-8AFC-534F-86C0-EA27C02B3B09}"/>
                  </a:ext>
                </a:extLst>
              </p:cNvPr>
              <p:cNvSpPr/>
              <p:nvPr/>
            </p:nvSpPr>
            <p:spPr>
              <a:xfrm>
                <a:off x="2314586" y="3512566"/>
                <a:ext cx="1512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𝟑𝟗𝟎𝟕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9CFE103-8AFC-534F-86C0-EA27C02B3B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86" y="3512566"/>
                <a:ext cx="1512000" cy="360000"/>
              </a:xfrm>
              <a:prstGeom prst="rect">
                <a:avLst/>
              </a:prstGeom>
              <a:blipFill>
                <a:blip r:embed="rId9"/>
                <a:stretch>
                  <a:fillRect l="-833"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F63D4CD-1753-4541-A1C9-BC38FE80E03F}"/>
                  </a:ext>
                </a:extLst>
              </p:cNvPr>
              <p:cNvSpPr/>
              <p:nvPr/>
            </p:nvSpPr>
            <p:spPr>
              <a:xfrm>
                <a:off x="2314586" y="4296209"/>
                <a:ext cx="1512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𝟒𝟑𝟖𝟒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F63D4CD-1753-4541-A1C9-BC38FE80E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86" y="4296209"/>
                <a:ext cx="1512000" cy="360000"/>
              </a:xfrm>
              <a:prstGeom prst="rect">
                <a:avLst/>
              </a:prstGeom>
              <a:blipFill>
                <a:blip r:embed="rId10"/>
                <a:stretch>
                  <a:fillRect l="-833"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D0CCE94-BE10-CB4B-8FD3-17CEF4B68DB6}"/>
                  </a:ext>
                </a:extLst>
              </p:cNvPr>
              <p:cNvSpPr/>
              <p:nvPr/>
            </p:nvSpPr>
            <p:spPr>
              <a:xfrm>
                <a:off x="2314586" y="5099406"/>
                <a:ext cx="1512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𝟒𝟖𝟒𝟖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D0CCE94-BE10-CB4B-8FD3-17CEF4B68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86" y="5099406"/>
                <a:ext cx="1512000" cy="360000"/>
              </a:xfrm>
              <a:prstGeom prst="rect">
                <a:avLst/>
              </a:prstGeom>
              <a:blipFill>
                <a:blip r:embed="rId11"/>
                <a:stretch>
                  <a:fillRect l="-833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AACD129-0A99-1F45-8CFB-ACF287F4DAC8}"/>
                  </a:ext>
                </a:extLst>
              </p:cNvPr>
              <p:cNvSpPr/>
              <p:nvPr/>
            </p:nvSpPr>
            <p:spPr>
              <a:xfrm>
                <a:off x="2314586" y="3512566"/>
                <a:ext cx="1512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𝟑𝟗𝟎𝟕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AACD129-0A99-1F45-8CFB-ACF287F4D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86" y="3512566"/>
                <a:ext cx="1512000" cy="360000"/>
              </a:xfrm>
              <a:prstGeom prst="rect">
                <a:avLst/>
              </a:prstGeom>
              <a:blipFill>
                <a:blip r:embed="rId9"/>
                <a:stretch>
                  <a:fillRect l="-833"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684A63B-CB20-3B46-8961-4536E060BF50}"/>
                  </a:ext>
                </a:extLst>
              </p:cNvPr>
              <p:cNvSpPr/>
              <p:nvPr/>
            </p:nvSpPr>
            <p:spPr>
              <a:xfrm>
                <a:off x="2314586" y="4296209"/>
                <a:ext cx="1512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𝟒𝟑𝟖𝟒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684A63B-CB20-3B46-8961-4536E060B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86" y="4296209"/>
                <a:ext cx="1512000" cy="360000"/>
              </a:xfrm>
              <a:prstGeom prst="rect">
                <a:avLst/>
              </a:prstGeom>
              <a:blipFill>
                <a:blip r:embed="rId10"/>
                <a:stretch>
                  <a:fillRect l="-833"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16BCC96-5E96-FD48-BD47-2758AE4E4262}"/>
                  </a:ext>
                </a:extLst>
              </p:cNvPr>
              <p:cNvSpPr/>
              <p:nvPr/>
            </p:nvSpPr>
            <p:spPr>
              <a:xfrm>
                <a:off x="5443399" y="4309543"/>
                <a:ext cx="1764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𝟎𝟎𝟏𝟑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16BCC96-5E96-FD48-BD47-2758AE4E4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399" y="4309543"/>
                <a:ext cx="1764000" cy="360000"/>
              </a:xfrm>
              <a:prstGeom prst="rect">
                <a:avLst/>
              </a:prstGeom>
              <a:blipFill>
                <a:blip r:embed="rId12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E38D669-38FE-E54A-B9CB-1D437ADB1D6F}"/>
                  </a:ext>
                </a:extLst>
              </p:cNvPr>
              <p:cNvSpPr/>
              <p:nvPr/>
            </p:nvSpPr>
            <p:spPr>
              <a:xfrm>
                <a:off x="3844184" y="3899454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=0.0477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E38D669-38FE-E54A-B9CB-1D437ADB1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84" y="3899454"/>
                <a:ext cx="1584000" cy="360000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08F466A-1DAE-2743-8D97-FD364EF5F8C4}"/>
                  </a:ext>
                </a:extLst>
              </p:cNvPr>
              <p:cNvSpPr/>
              <p:nvPr/>
            </p:nvSpPr>
            <p:spPr>
              <a:xfrm>
                <a:off x="3844184" y="4693049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=0.0464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08F466A-1DAE-2743-8D97-FD364EF5F8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84" y="4693049"/>
                <a:ext cx="1584000" cy="360000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1B3E04A-36CA-C84B-B8CD-A0ABD23D4D72}"/>
                  </a:ext>
                </a:extLst>
              </p:cNvPr>
              <p:cNvSpPr/>
              <p:nvPr/>
            </p:nvSpPr>
            <p:spPr>
              <a:xfrm>
                <a:off x="5428407" y="3492814"/>
                <a:ext cx="1764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𝟎𝟎𝟏𝟎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1B3E04A-36CA-C84B-B8CD-A0ABD23D4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407" y="3492814"/>
                <a:ext cx="1764000" cy="360000"/>
              </a:xfrm>
              <a:prstGeom prst="rect">
                <a:avLst/>
              </a:prstGeom>
              <a:blipFill>
                <a:blip r:embed="rId14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385D9EE-5A0B-094F-932F-A973C5C47255}"/>
                  </a:ext>
                </a:extLst>
              </p:cNvPr>
              <p:cNvSpPr/>
              <p:nvPr/>
            </p:nvSpPr>
            <p:spPr>
              <a:xfrm>
                <a:off x="5443399" y="4309543"/>
                <a:ext cx="1764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𝟎𝟎𝟏𝟑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385D9EE-5A0B-094F-932F-A973C5C472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399" y="4309543"/>
                <a:ext cx="1764000" cy="360000"/>
              </a:xfrm>
              <a:prstGeom prst="rect">
                <a:avLst/>
              </a:prstGeom>
              <a:blipFill>
                <a:blip r:embed="rId12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D64FA3E-632B-3645-B737-9973E812AE74}"/>
                  </a:ext>
                </a:extLst>
              </p:cNvPr>
              <p:cNvSpPr/>
              <p:nvPr/>
            </p:nvSpPr>
            <p:spPr>
              <a:xfrm>
                <a:off x="7245800" y="3902318"/>
                <a:ext cx="1764000" cy="360000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𝟎𝟎𝟎𝟑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D64FA3E-632B-3645-B737-9973E812A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800" y="3902318"/>
                <a:ext cx="1764000" cy="360000"/>
              </a:xfrm>
              <a:prstGeom prst="rect">
                <a:avLst/>
              </a:prstGeom>
              <a:blipFill>
                <a:blip r:embed="rId15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4B719F5-081C-CE44-8012-1BC92E5159C9}"/>
                  </a:ext>
                </a:extLst>
              </p:cNvPr>
              <p:cNvSpPr/>
              <p:nvPr/>
            </p:nvSpPr>
            <p:spPr>
              <a:xfrm>
                <a:off x="3844184" y="3120616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0.0487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4B719F5-081C-CE44-8012-1BC92E515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84" y="3120616"/>
                <a:ext cx="1584000" cy="360000"/>
              </a:xfrm>
              <a:prstGeom prst="rect">
                <a:avLst/>
              </a:prstGeom>
              <a:blipFill>
                <a:blip r:embed="rId16"/>
                <a:stretch>
                  <a:fillRect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8BA3B84-D751-AE43-8738-C4D82E2E35A5}"/>
                  </a:ext>
                </a:extLst>
              </p:cNvPr>
              <p:cNvSpPr/>
              <p:nvPr/>
            </p:nvSpPr>
            <p:spPr>
              <a:xfrm>
                <a:off x="10060977" y="2328498"/>
                <a:ext cx="1656000" cy="360000"/>
              </a:xfrm>
              <a:prstGeom prst="rect">
                <a:avLst/>
              </a:prstGeom>
              <a:solidFill>
                <a:srgbClr val="CC339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8BA3B84-D751-AE43-8738-C4D82E2E3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77" y="2328498"/>
                <a:ext cx="1656000" cy="360000"/>
              </a:xfrm>
              <a:prstGeom prst="rect">
                <a:avLst/>
              </a:prstGeom>
              <a:blipFill>
                <a:blip r:embed="rId17"/>
                <a:stretch>
                  <a:fillRect b="-13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EFEB89D-04DE-4A4F-99A1-4882FD904FE6}"/>
                  </a:ext>
                </a:extLst>
              </p:cNvPr>
              <p:cNvSpPr/>
              <p:nvPr/>
            </p:nvSpPr>
            <p:spPr>
              <a:xfrm>
                <a:off x="10060977" y="3980979"/>
                <a:ext cx="1656000" cy="360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b="1" dirty="0"/>
                  <a:t>= </a:t>
                </a:r>
                <a14:m>
                  <m:oMath xmlns:m="http://schemas.openxmlformats.org/officeDocument/2006/math">
                    <m:r>
                      <a:rPr lang="en-US" sz="1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EFEB89D-04DE-4A4F-99A1-4882FD904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77" y="3980979"/>
                <a:ext cx="1656000" cy="360000"/>
              </a:xfrm>
              <a:prstGeom prst="rect">
                <a:avLst/>
              </a:prstGeom>
              <a:blipFill>
                <a:blip r:embed="rId18"/>
                <a:stretch>
                  <a:fillRect b="-13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3829587-222C-F548-9E05-6F86ED51284A}"/>
                  </a:ext>
                </a:extLst>
              </p:cNvPr>
              <p:cNvSpPr/>
              <p:nvPr/>
            </p:nvSpPr>
            <p:spPr>
              <a:xfrm>
                <a:off x="10060977" y="5082634"/>
                <a:ext cx="1656000" cy="360000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400" b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3829587-222C-F548-9E05-6F86ED512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77" y="5082634"/>
                <a:ext cx="1656000" cy="360000"/>
              </a:xfrm>
              <a:prstGeom prst="rect">
                <a:avLst/>
              </a:prstGeom>
              <a:blipFill>
                <a:blip r:embed="rId19"/>
                <a:stretch>
                  <a:fillRect b="-13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10221FF-66B8-0840-8F8D-F9911E2F03F0}"/>
                  </a:ext>
                </a:extLst>
              </p:cNvPr>
              <p:cNvSpPr/>
              <p:nvPr/>
            </p:nvSpPr>
            <p:spPr>
              <a:xfrm>
                <a:off x="10060977" y="2879325"/>
                <a:ext cx="1656000" cy="360000"/>
              </a:xfrm>
              <a:prstGeom prst="rect">
                <a:avLst/>
              </a:prstGeom>
              <a:solidFill>
                <a:srgbClr val="CC339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10221FF-66B8-0840-8F8D-F9911E2F0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77" y="2879325"/>
                <a:ext cx="1656000" cy="360000"/>
              </a:xfrm>
              <a:prstGeom prst="rect">
                <a:avLst/>
              </a:prstGeom>
              <a:blipFill>
                <a:blip r:embed="rId20"/>
                <a:stretch>
                  <a:fillRect b="-13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962C8B0-A945-0D47-8F29-D7812A385298}"/>
                  </a:ext>
                </a:extLst>
              </p:cNvPr>
              <p:cNvSpPr/>
              <p:nvPr/>
            </p:nvSpPr>
            <p:spPr>
              <a:xfrm>
                <a:off x="10060977" y="3430152"/>
                <a:ext cx="1656000" cy="360000"/>
              </a:xfrm>
              <a:prstGeom prst="rect">
                <a:avLst/>
              </a:prstGeom>
              <a:solidFill>
                <a:srgbClr val="CC339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962C8B0-A945-0D47-8F29-D7812A385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77" y="3430152"/>
                <a:ext cx="1656000" cy="360000"/>
              </a:xfrm>
              <a:prstGeom prst="rect">
                <a:avLst/>
              </a:prstGeom>
              <a:blipFill>
                <a:blip r:embed="rId21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0221EB4-ECA4-174C-959C-AAE1DC78EBF2}"/>
                  </a:ext>
                </a:extLst>
              </p:cNvPr>
              <p:cNvSpPr/>
              <p:nvPr/>
            </p:nvSpPr>
            <p:spPr>
              <a:xfrm>
                <a:off x="10060977" y="4531806"/>
                <a:ext cx="1656000" cy="360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b="1" dirty="0"/>
                  <a:t>= </a:t>
                </a:r>
                <a14:m>
                  <m:oMath xmlns:m="http://schemas.openxmlformats.org/officeDocument/2006/math">
                    <m:r>
                      <a:rPr lang="en-US" sz="1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0221EB4-ECA4-174C-959C-AAE1DC78E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77" y="4531806"/>
                <a:ext cx="1656000" cy="360000"/>
              </a:xfrm>
              <a:prstGeom prst="rect">
                <a:avLst/>
              </a:prstGeom>
              <a:blipFill>
                <a:blip r:embed="rId22"/>
                <a:stretch>
                  <a:fillRect b="-17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34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55E5157-CA5B-4EFF-B26E-813D754A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90" y="4310024"/>
            <a:ext cx="11161628" cy="199524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1. Find the value of y at x=21 from the following data:</a:t>
            </a:r>
            <a:b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:  	  20		   23		    26		    29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y :	0.342	0.3907	0.4384	0.4848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A1FB3F-7AC8-4925-9D93-DDEC8F8A15EF}"/>
                  </a:ext>
                </a:extLst>
              </p:cNvPr>
              <p:cNvSpPr/>
              <p:nvPr/>
            </p:nvSpPr>
            <p:spPr>
              <a:xfrm>
                <a:off x="5432804" y="1846048"/>
                <a:ext cx="6011943" cy="233109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</a:rPr>
                  <a:t> is the difference of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</a:rPr>
                  <a:t> values in the chart. Here 23-20 =3 ; 26-23 = 3 , 29-26 = 3 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A1FB3F-7AC8-4925-9D93-DDEC8F8A1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804" y="1846048"/>
                <a:ext cx="6011943" cy="2331091"/>
              </a:xfrm>
              <a:prstGeom prst="rect">
                <a:avLst/>
              </a:prstGeom>
              <a:blipFill>
                <a:blip r:embed="rId2"/>
                <a:stretch>
                  <a:fillRect l="-2532" r="-633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1827587-C8A8-4B9F-9C5C-2E188CE4185B}"/>
                  </a:ext>
                </a:extLst>
              </p:cNvPr>
              <p:cNvSpPr/>
              <p:nvPr/>
            </p:nvSpPr>
            <p:spPr>
              <a:xfrm>
                <a:off x="1228754" y="532017"/>
                <a:ext cx="10088820" cy="3336934"/>
              </a:xfrm>
              <a:prstGeom prst="roundRect">
                <a:avLst/>
              </a:prstGeom>
              <a:noFill/>
              <a:ln w="508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r>
                  <a:rPr lang="en-US" dirty="0"/>
                  <a:t> </a:t>
                </a:r>
              </a:p>
              <a:p>
                <a:r>
                  <a:rPr lang="en-US" sz="3200" b="1" dirty="0">
                    <a:solidFill>
                      <a:schemeClr val="tx1"/>
                    </a:solidFill>
                  </a:rPr>
                  <a:t>We have to find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𝟐𝟏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3200" b="1" dirty="0">
                  <a:solidFill>
                    <a:schemeClr val="tx1"/>
                  </a:solidFill>
                </a:endParaRPr>
              </a:p>
              <a:p>
                <a:r>
                  <a:rPr lang="en-US" sz="3200" b="1" dirty="0">
                    <a:solidFill>
                      <a:schemeClr val="tx1"/>
                    </a:solidFill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32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den>
                    </m:f>
                  </m:oMath>
                </a14:m>
                <a:r>
                  <a:rPr lang="en-US" sz="32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       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𝟐𝟏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 </m:t>
                    </m:r>
                    <m:sSub>
                      <m:sSubPr>
                        <m:ctrlP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>
                  <a:solidFill>
                    <a:schemeClr val="tx1"/>
                  </a:solidFill>
                </a:endParaRPr>
              </a:p>
              <a:p>
                <a:endParaRPr lang="en-US" sz="32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𝟑𝟑𝟑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1827587-C8A8-4B9F-9C5C-2E188CE41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54" y="532017"/>
                <a:ext cx="10088820" cy="333693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08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284" y="269578"/>
                <a:ext cx="10930269" cy="16341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Since x=21 is nearer to the beginning of the table, so we use Newton’s forward formula. </a:t>
                </a:r>
                <a:endParaRPr lang="en-US" b="1" i="1" dirty="0">
                  <a:solidFill>
                    <a:srgbClr val="CC3399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2400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24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2400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4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b>
                        <m:sSubPr>
                          <m:ctrlPr>
                            <a:rPr lang="en-US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284" y="269578"/>
                <a:ext cx="10930269" cy="1634173"/>
              </a:xfrm>
              <a:blipFill>
                <a:blip r:embed="rId2"/>
                <a:stretch>
                  <a:fillRect l="-1160" t="-6977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05B4A-86AF-BD42-8BE0-510960FAA7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948" y="5508640"/>
                <a:ext cx="12067082" cy="13493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=0.342+0.333×0.0487+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0.333 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0.333−1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(−0.0010)+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0.333 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0.333−1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0.333−2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(−0.0003)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2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𝟐𝟏</m:t>
                      </m:r>
                      <m:r>
                        <a:rPr lang="en-US" sz="2400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𝟑𝟓𝟖𝟑</m:t>
                      </m:r>
                    </m:oMath>
                  </m:oMathPara>
                </a14:m>
                <a:endParaRPr lang="en-US" sz="2400" b="1" dirty="0">
                  <a:solidFill>
                    <a:srgbClr val="CC3399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05B4A-86AF-BD42-8BE0-510960FAA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8" y="5508640"/>
                <a:ext cx="12067082" cy="1349360"/>
              </a:xfrm>
              <a:prstGeom prst="rect">
                <a:avLst/>
              </a:prstGeom>
              <a:blipFill>
                <a:blip r:embed="rId3"/>
                <a:stretch>
                  <a:fillRect t="-1869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35BCAF7-0AD0-0D4F-B11E-211750DED81F}"/>
              </a:ext>
            </a:extLst>
          </p:cNvPr>
          <p:cNvGrpSpPr/>
          <p:nvPr/>
        </p:nvGrpSpPr>
        <p:grpSpPr>
          <a:xfrm>
            <a:off x="1873750" y="2008673"/>
            <a:ext cx="7839869" cy="3175162"/>
            <a:chOff x="1873750" y="2008673"/>
            <a:chExt cx="7839869" cy="317516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Content Placeholder 3">
                  <a:extLst>
                    <a:ext uri="{FF2B5EF4-FFF2-40B4-BE49-F238E27FC236}">
                      <a16:creationId xmlns:a16="http://schemas.microsoft.com/office/drawing/2014/main" id="{12E38B8A-3A4C-9343-A1CB-FDABB160BB50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71771716"/>
                    </p:ext>
                  </p:extLst>
                </p:nvPr>
              </p:nvGraphicFramePr>
              <p:xfrm>
                <a:off x="1873750" y="2008673"/>
                <a:ext cx="7839869" cy="3175162"/>
              </p:xfrm>
              <a:graphic>
                <a:graphicData uri="http://schemas.openxmlformats.org/drawingml/2006/table">
                  <a:tbl>
                    <a:tblPr firstRow="1" bandRow="1">
                      <a:tableStyleId>{616DA210-FB5B-4158-B5E0-FEB733F419BA}</a:tableStyleId>
                    </a:tblPr>
                    <a:tblGrid>
                      <a:gridCol w="1124263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528997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588969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1813810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1783830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</a:tblGrid>
                    <a:tr h="396000"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oMath>
                              </m:oMathPara>
                            </a14:m>
                            <a:endParaRPr lang="en-US" sz="2000" b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oMath>
                              </m:oMathPara>
                            </a14:m>
                            <a:endParaRPr lang="en-US" sz="2000" b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000" b="1" i="0" dirty="0" smtClean="0"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oMath>
                              </m:oMathPara>
                            </a14:m>
                            <a:endParaRPr lang="en-US" sz="2000" b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sz="20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0" dirty="0" smtClean="0"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</m:e>
                                    <m:sup>
                                      <m:r>
                                        <a:rPr lang="en-US" sz="2000" b="1" i="1" dirty="0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en-US" sz="2000" b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sz="20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0" dirty="0" smtClean="0"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</m:e>
                                    <m:sup>
                                      <m:r>
                                        <a:rPr lang="en-US" sz="2000" b="1" i="1" dirty="0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en-US" sz="2000" b="1" dirty="0"/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396000"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800" b="1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18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8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oMath>
                              </m:oMathPara>
                            </a14:m>
                            <a:endParaRPr lang="en-US" sz="1800" b="1" i="1" dirty="0">
                              <a:solidFill>
                                <a:srgbClr val="0070C0"/>
                              </a:solidFill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8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dirty="0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800" b="1" i="1" dirty="0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𝟑𝟒𝟐</m:t>
                                  </m:r>
                                </m:oMath>
                              </m:oMathPara>
                            </a14:m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/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396000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dirty="0">
                              <a:solidFill>
                                <a:srgbClr val="0070C0"/>
                              </a:solidFill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800" b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/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396000"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8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𝟐𝟑</m:t>
                                  </m:r>
                                </m:oMath>
                              </m:oMathPara>
                            </a14:m>
                            <a:endParaRPr lang="en-US" sz="1800" b="1" i="1" dirty="0">
                              <a:solidFill>
                                <a:srgbClr val="0070C0"/>
                              </a:solidFill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𝟑𝟗𝟎𝟕</m:t>
                                  </m:r>
                                </m:oMath>
                              </m:oMathPara>
                            </a14:m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  <a:tr h="396000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>
                              <a:solidFill>
                                <a:srgbClr val="0070C0"/>
                              </a:solidFill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800" b="1" i="1" dirty="0"/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10004"/>
                        </a:ext>
                      </a:extLst>
                    </a:tr>
                    <a:tr h="396000"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8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𝟐𝟔</m:t>
                                  </m:r>
                                </m:oMath>
                              </m:oMathPara>
                            </a14:m>
                            <a:endParaRPr lang="en-US" sz="1800" b="1" i="1" dirty="0">
                              <a:solidFill>
                                <a:srgbClr val="0070C0"/>
                              </a:solidFill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8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dirty="0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800" b="1" i="1" dirty="0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</a:rPr>
                                    <m:t>𝟒𝟑𝟖𝟒</m:t>
                                  </m:r>
                                </m:oMath>
                              </m:oMathPara>
                            </a14:m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10005"/>
                        </a:ext>
                      </a:extLst>
                    </a:tr>
                    <a:tr h="396000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>
                              <a:solidFill>
                                <a:srgbClr val="0070C0"/>
                              </a:solidFill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10006"/>
                        </a:ext>
                      </a:extLst>
                    </a:tr>
                    <a:tr h="396000"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8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  <m: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𝟐𝟗</m:t>
                                  </m:r>
                                </m:oMath>
                              </m:oMathPara>
                            </a14:m>
                            <a:endParaRPr lang="en-US" sz="1800" b="1" i="1" dirty="0">
                              <a:solidFill>
                                <a:srgbClr val="0070C0"/>
                              </a:solidFill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𝟒𝟖𝟒𝟖</m:t>
                                  </m:r>
                                </m:oMath>
                              </m:oMathPara>
                            </a14:m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10007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5" name="Content Placeholder 3">
                  <a:extLst>
                    <a:ext uri="{FF2B5EF4-FFF2-40B4-BE49-F238E27FC236}">
                      <a16:creationId xmlns:a16="http://schemas.microsoft.com/office/drawing/2014/main" id="{12E38B8A-3A4C-9343-A1CB-FDABB160BB50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71771716"/>
                    </p:ext>
                  </p:extLst>
                </p:nvPr>
              </p:nvGraphicFramePr>
              <p:xfrm>
                <a:off x="1873750" y="2008673"/>
                <a:ext cx="7839869" cy="3175162"/>
              </p:xfrm>
              <a:graphic>
                <a:graphicData uri="http://schemas.openxmlformats.org/drawingml/2006/table">
                  <a:tbl>
                    <a:tblPr firstRow="1" bandRow="1">
                      <a:tableStyleId>{616DA210-FB5B-4158-B5E0-FEB733F419BA}</a:tableStyleId>
                    </a:tblPr>
                    <a:tblGrid>
                      <a:gridCol w="1124263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528997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588969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1813810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1783830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</a:tblGrid>
                    <a:tr h="403162">
                      <a:tc>
                        <a:txBody>
                          <a:bodyPr/>
                          <a:lstStyle/>
                          <a:p>
                            <a:endParaRPr lang="en-BD"/>
                          </a:p>
                        </a:txBody>
                        <a:tcPr anchor="ctr">
                          <a:blipFill>
                            <a:blip r:embed="rId4"/>
                            <a:stretch>
                              <a:fillRect l="-1124" t="-3125" r="-596629" b="-68750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BD"/>
                          </a:p>
                        </a:txBody>
                        <a:tcPr anchor="ctr">
                          <a:blipFill>
                            <a:blip r:embed="rId4"/>
                            <a:stretch>
                              <a:fillRect l="-75000" t="-3125" r="-342500" b="-68750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BD"/>
                          </a:p>
                        </a:txBody>
                        <a:tcPr anchor="ctr">
                          <a:blipFill>
                            <a:blip r:embed="rId4"/>
                            <a:stretch>
                              <a:fillRect l="-168000" t="-3125" r="-228800" b="-68750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BD"/>
                          </a:p>
                        </a:txBody>
                        <a:tcPr anchor="ctr">
                          <a:blipFill>
                            <a:blip r:embed="rId4"/>
                            <a:stretch>
                              <a:fillRect l="-234266" t="-3125" r="-100000" b="-68750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BD"/>
                          </a:p>
                        </a:txBody>
                        <a:tcPr anchor="ctr">
                          <a:blipFill>
                            <a:blip r:embed="rId4"/>
                            <a:stretch>
                              <a:fillRect l="-339007" t="-3125" r="-1418" b="-687500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396000">
                      <a:tc>
                        <a:txBody>
                          <a:bodyPr/>
                          <a:lstStyle/>
                          <a:p>
                            <a:endParaRPr lang="en-BD"/>
                          </a:p>
                        </a:txBody>
                        <a:tcPr anchor="ctr">
                          <a:blipFill>
                            <a:blip r:embed="rId4"/>
                            <a:stretch>
                              <a:fillRect l="-1124" t="-106452" r="-596629" b="-609677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BD"/>
                          </a:p>
                        </a:txBody>
                        <a:tcPr anchor="ctr">
                          <a:blipFill>
                            <a:blip r:embed="rId4"/>
                            <a:stretch>
                              <a:fillRect l="-75000" t="-106452" r="-342500" b="-609677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/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396000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dirty="0">
                              <a:solidFill>
                                <a:srgbClr val="0070C0"/>
                              </a:solidFill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800" b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/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396000">
                      <a:tc>
                        <a:txBody>
                          <a:bodyPr/>
                          <a:lstStyle/>
                          <a:p>
                            <a:endParaRPr lang="en-BD"/>
                          </a:p>
                        </a:txBody>
                        <a:tcPr anchor="ctr">
                          <a:blipFill>
                            <a:blip r:embed="rId4"/>
                            <a:stretch>
                              <a:fillRect l="-1124" t="-296875" r="-596629" b="-39375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BD"/>
                          </a:p>
                        </a:txBody>
                        <a:tcPr anchor="ctr">
                          <a:blipFill>
                            <a:blip r:embed="rId4"/>
                            <a:stretch>
                              <a:fillRect l="-75000" t="-296875" r="-342500" b="-39375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  <a:tr h="396000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>
                              <a:solidFill>
                                <a:srgbClr val="0070C0"/>
                              </a:solidFill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800" b="1" i="1" dirty="0"/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10004"/>
                        </a:ext>
                      </a:extLst>
                    </a:tr>
                    <a:tr h="396000">
                      <a:tc>
                        <a:txBody>
                          <a:bodyPr/>
                          <a:lstStyle/>
                          <a:p>
                            <a:endParaRPr lang="en-BD"/>
                          </a:p>
                        </a:txBody>
                        <a:tcPr anchor="ctr">
                          <a:blipFill>
                            <a:blip r:embed="rId4"/>
                            <a:stretch>
                              <a:fillRect l="-1124" t="-509677" r="-596629" b="-206452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BD"/>
                          </a:p>
                        </a:txBody>
                        <a:tcPr anchor="ctr">
                          <a:blipFill>
                            <a:blip r:embed="rId4"/>
                            <a:stretch>
                              <a:fillRect l="-75000" t="-509677" r="-342500" b="-206452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10005"/>
                        </a:ext>
                      </a:extLst>
                    </a:tr>
                    <a:tr h="396000"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>
                              <a:solidFill>
                                <a:srgbClr val="0070C0"/>
                              </a:solidFill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10006"/>
                        </a:ext>
                      </a:extLst>
                    </a:tr>
                    <a:tr h="396000">
                      <a:tc>
                        <a:txBody>
                          <a:bodyPr/>
                          <a:lstStyle/>
                          <a:p>
                            <a:endParaRPr lang="en-BD"/>
                          </a:p>
                        </a:txBody>
                        <a:tcPr anchor="ctr">
                          <a:blipFill>
                            <a:blip r:embed="rId4"/>
                            <a:stretch>
                              <a:fillRect l="-1124" t="-712903" r="-596629" b="-3226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BD"/>
                          </a:p>
                        </a:txBody>
                        <a:tcPr anchor="ctr">
                          <a:blipFill>
                            <a:blip r:embed="rId4"/>
                            <a:stretch>
                              <a:fillRect l="-75000" t="-712903" r="-342500" b="-3226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1800" b="1" i="1" dirty="0"/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10007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E006F03-DBEF-4744-8560-327BFF76645E}"/>
                    </a:ext>
                  </a:extLst>
                </p:cNvPr>
                <p:cNvSpPr/>
                <p:nvPr/>
              </p:nvSpPr>
              <p:spPr>
                <a:xfrm>
                  <a:off x="4533724" y="3614644"/>
                  <a:ext cx="1584000" cy="360000"/>
                </a:xfrm>
                <a:prstGeom prst="rect">
                  <a:avLst/>
                </a:prstGeom>
                <a:solidFill>
                  <a:srgbClr val="CC3399">
                    <a:alpha val="80000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=0.0477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E006F03-DBEF-4744-8560-327BFF7664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724" y="3614644"/>
                  <a:ext cx="1584000" cy="360000"/>
                </a:xfrm>
                <a:prstGeom prst="rect">
                  <a:avLst/>
                </a:prstGeom>
                <a:blipFill>
                  <a:blip r:embed="rId5"/>
                  <a:stretch>
                    <a:fillRect b="-103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64CF7BD-5729-B845-80CF-64701D931BCF}"/>
                    </a:ext>
                  </a:extLst>
                </p:cNvPr>
                <p:cNvSpPr/>
                <p:nvPr/>
              </p:nvSpPr>
              <p:spPr>
                <a:xfrm>
                  <a:off x="4533724" y="4408239"/>
                  <a:ext cx="1584000" cy="360000"/>
                </a:xfrm>
                <a:prstGeom prst="rect">
                  <a:avLst/>
                </a:prstGeom>
                <a:solidFill>
                  <a:srgbClr val="CC3399">
                    <a:alpha val="80000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=0.0464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64CF7BD-5729-B845-80CF-64701D931B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724" y="4408239"/>
                  <a:ext cx="1584000" cy="360000"/>
                </a:xfrm>
                <a:prstGeom prst="rect">
                  <a:avLst/>
                </a:prstGeom>
                <a:blipFill>
                  <a:blip r:embed="rId6"/>
                  <a:stretch>
                    <a:fillRect b="-103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2DDF886-7961-3247-933B-3041FE093D65}"/>
                    </a:ext>
                  </a:extLst>
                </p:cNvPr>
                <p:cNvSpPr/>
                <p:nvPr/>
              </p:nvSpPr>
              <p:spPr>
                <a:xfrm>
                  <a:off x="6147928" y="3213146"/>
                  <a:ext cx="1764000" cy="3600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  <m:sup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𝟎𝟎𝟏𝟎</m:t>
                        </m:r>
                      </m:oMath>
                    </m:oMathPara>
                  </a14:m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2DDF886-7961-3247-933B-3041FE093D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928" y="3213146"/>
                  <a:ext cx="1764000" cy="360000"/>
                </a:xfrm>
                <a:prstGeom prst="rect">
                  <a:avLst/>
                </a:prstGeom>
                <a:blipFill>
                  <a:blip r:embed="rId7"/>
                  <a:stretch>
                    <a:fillRect b="-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763D5FC-4DA8-1742-B9B3-829F2C7A2A80}"/>
                    </a:ext>
                  </a:extLst>
                </p:cNvPr>
                <p:cNvSpPr/>
                <p:nvPr/>
              </p:nvSpPr>
              <p:spPr>
                <a:xfrm>
                  <a:off x="4533724" y="2835806"/>
                  <a:ext cx="1584000" cy="360000"/>
                </a:xfrm>
                <a:prstGeom prst="rect">
                  <a:avLst/>
                </a:prstGeom>
                <a:solidFill>
                  <a:srgbClr val="CC3399">
                    <a:alpha val="80000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0.0487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763D5FC-4DA8-1742-B9B3-829F2C7A2A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724" y="2835806"/>
                  <a:ext cx="1584000" cy="360000"/>
                </a:xfrm>
                <a:prstGeom prst="rect">
                  <a:avLst/>
                </a:prstGeom>
                <a:blipFill>
                  <a:blip r:embed="rId8"/>
                  <a:stretch>
                    <a:fillRect b="-103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6F512D7-C69A-CF4A-90F5-3AB6AD0B352A}"/>
                    </a:ext>
                  </a:extLst>
                </p:cNvPr>
                <p:cNvSpPr/>
                <p:nvPr/>
              </p:nvSpPr>
              <p:spPr>
                <a:xfrm>
                  <a:off x="4533724" y="3614644"/>
                  <a:ext cx="1584000" cy="360000"/>
                </a:xfrm>
                <a:prstGeom prst="rect">
                  <a:avLst/>
                </a:prstGeom>
                <a:solidFill>
                  <a:srgbClr val="CC3399">
                    <a:alpha val="80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=0.0477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6F512D7-C69A-CF4A-90F5-3AB6AD0B35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724" y="3614644"/>
                  <a:ext cx="1584000" cy="360000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1FE85AA-7B29-AE47-91D9-F46EC03E10C1}"/>
                    </a:ext>
                  </a:extLst>
                </p:cNvPr>
                <p:cNvSpPr/>
                <p:nvPr/>
              </p:nvSpPr>
              <p:spPr>
                <a:xfrm>
                  <a:off x="3004126" y="2436746"/>
                  <a:ext cx="1512000" cy="3600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𝟑𝟒𝟐</m:t>
                        </m:r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1FE85AA-7B29-AE47-91D9-F46EC03E10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4126" y="2436746"/>
                  <a:ext cx="1512000" cy="360000"/>
                </a:xfrm>
                <a:prstGeom prst="rect">
                  <a:avLst/>
                </a:prstGeom>
                <a:blipFill>
                  <a:blip r:embed="rId10"/>
                  <a:stretch>
                    <a:fillRect b="-103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532E073-1F01-A840-9BBB-7CDF19700EDF}"/>
                    </a:ext>
                  </a:extLst>
                </p:cNvPr>
                <p:cNvSpPr/>
                <p:nvPr/>
              </p:nvSpPr>
              <p:spPr>
                <a:xfrm>
                  <a:off x="3004126" y="3227756"/>
                  <a:ext cx="1512000" cy="3600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𝟑𝟗𝟎𝟕</m:t>
                        </m:r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532E073-1F01-A840-9BBB-7CDF19700E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4126" y="3227756"/>
                  <a:ext cx="1512000" cy="360000"/>
                </a:xfrm>
                <a:prstGeom prst="rect">
                  <a:avLst/>
                </a:prstGeom>
                <a:blipFill>
                  <a:blip r:embed="rId11"/>
                  <a:stretch>
                    <a:fillRect l="-833"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68897D4-6F52-A84E-BA80-242881619F48}"/>
                    </a:ext>
                  </a:extLst>
                </p:cNvPr>
                <p:cNvSpPr/>
                <p:nvPr/>
              </p:nvSpPr>
              <p:spPr>
                <a:xfrm>
                  <a:off x="3004126" y="4011399"/>
                  <a:ext cx="1512000" cy="3600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𝟒𝟑𝟖𝟒</m:t>
                        </m:r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68897D4-6F52-A84E-BA80-242881619F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4126" y="4011399"/>
                  <a:ext cx="1512000" cy="360000"/>
                </a:xfrm>
                <a:prstGeom prst="rect">
                  <a:avLst/>
                </a:prstGeom>
                <a:blipFill>
                  <a:blip r:embed="rId12"/>
                  <a:stretch>
                    <a:fillRect l="-833"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432D3F4-C261-3041-BDD6-08E27FC49F5B}"/>
                    </a:ext>
                  </a:extLst>
                </p:cNvPr>
                <p:cNvSpPr/>
                <p:nvPr/>
              </p:nvSpPr>
              <p:spPr>
                <a:xfrm>
                  <a:off x="3004126" y="4814596"/>
                  <a:ext cx="1512000" cy="3600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𝟒𝟖𝟒𝟖</m:t>
                        </m:r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432D3F4-C261-3041-BDD6-08E27FC49F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4126" y="4814596"/>
                  <a:ext cx="1512000" cy="360000"/>
                </a:xfrm>
                <a:prstGeom prst="rect">
                  <a:avLst/>
                </a:prstGeom>
                <a:blipFill>
                  <a:blip r:embed="rId13"/>
                  <a:stretch>
                    <a:fillRect l="-833" b="-103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80B9D93-A6B5-0E44-8B53-C6E28B2DF4A2}"/>
                    </a:ext>
                  </a:extLst>
                </p:cNvPr>
                <p:cNvSpPr/>
                <p:nvPr/>
              </p:nvSpPr>
              <p:spPr>
                <a:xfrm>
                  <a:off x="3004126" y="3227756"/>
                  <a:ext cx="1512000" cy="3600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𝟑𝟗𝟎𝟕</m:t>
                        </m:r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80B9D93-A6B5-0E44-8B53-C6E28B2DF4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4126" y="3227756"/>
                  <a:ext cx="1512000" cy="360000"/>
                </a:xfrm>
                <a:prstGeom prst="rect">
                  <a:avLst/>
                </a:prstGeom>
                <a:blipFill>
                  <a:blip r:embed="rId11"/>
                  <a:stretch>
                    <a:fillRect l="-833"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AA0D7F5-714C-1742-A93E-C751381252D0}"/>
                    </a:ext>
                  </a:extLst>
                </p:cNvPr>
                <p:cNvSpPr/>
                <p:nvPr/>
              </p:nvSpPr>
              <p:spPr>
                <a:xfrm>
                  <a:off x="3004126" y="4011399"/>
                  <a:ext cx="1512000" cy="3600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𝟒𝟑𝟖𝟒</m:t>
                        </m:r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AA0D7F5-714C-1742-A93E-C751381252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4126" y="4011399"/>
                  <a:ext cx="1512000" cy="360000"/>
                </a:xfrm>
                <a:prstGeom prst="rect">
                  <a:avLst/>
                </a:prstGeom>
                <a:blipFill>
                  <a:blip r:embed="rId12"/>
                  <a:stretch>
                    <a:fillRect l="-833"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2C21252-2413-2B4A-A4A2-39528E17951C}"/>
                    </a:ext>
                  </a:extLst>
                </p:cNvPr>
                <p:cNvSpPr/>
                <p:nvPr/>
              </p:nvSpPr>
              <p:spPr>
                <a:xfrm>
                  <a:off x="6132939" y="4024733"/>
                  <a:ext cx="1764000" cy="3600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  <m:sup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𝟎𝟎𝟏𝟑</m:t>
                        </m:r>
                      </m:oMath>
                    </m:oMathPara>
                  </a14:m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2C21252-2413-2B4A-A4A2-39528E1795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2939" y="4024733"/>
                  <a:ext cx="1764000" cy="360000"/>
                </a:xfrm>
                <a:prstGeom prst="rect">
                  <a:avLst/>
                </a:prstGeom>
                <a:blipFill>
                  <a:blip r:embed="rId14"/>
                  <a:stretch>
                    <a:fillRect b="-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9DDC8E3-FB6D-8449-B52F-05CD1C28E039}"/>
                    </a:ext>
                  </a:extLst>
                </p:cNvPr>
                <p:cNvSpPr/>
                <p:nvPr/>
              </p:nvSpPr>
              <p:spPr>
                <a:xfrm>
                  <a:off x="4533724" y="3614644"/>
                  <a:ext cx="1584000" cy="360000"/>
                </a:xfrm>
                <a:prstGeom prst="rect">
                  <a:avLst/>
                </a:prstGeom>
                <a:solidFill>
                  <a:srgbClr val="CC3399">
                    <a:alpha val="80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=0.0477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9DDC8E3-FB6D-8449-B52F-05CD1C28E0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724" y="3614644"/>
                  <a:ext cx="1584000" cy="360000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5DD5BBD-0C0B-E649-B4D1-8D2FCF765755}"/>
                    </a:ext>
                  </a:extLst>
                </p:cNvPr>
                <p:cNvSpPr/>
                <p:nvPr/>
              </p:nvSpPr>
              <p:spPr>
                <a:xfrm>
                  <a:off x="4533724" y="4408239"/>
                  <a:ext cx="1584000" cy="360000"/>
                </a:xfrm>
                <a:prstGeom prst="rect">
                  <a:avLst/>
                </a:prstGeom>
                <a:solidFill>
                  <a:srgbClr val="CC3399">
                    <a:alpha val="80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=0.0464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5DD5BBD-0C0B-E649-B4D1-8D2FCF7657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724" y="4408239"/>
                  <a:ext cx="1584000" cy="360000"/>
                </a:xfrm>
                <a:prstGeom prst="rect">
                  <a:avLst/>
                </a:prstGeom>
                <a:blipFill>
                  <a:blip r:embed="rId15"/>
                  <a:stretch>
                    <a:fillRect b="-10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44FE481-B4C7-DB40-B3EA-7956C6C64AF5}"/>
                    </a:ext>
                  </a:extLst>
                </p:cNvPr>
                <p:cNvSpPr/>
                <p:nvPr/>
              </p:nvSpPr>
              <p:spPr>
                <a:xfrm>
                  <a:off x="6117947" y="3208004"/>
                  <a:ext cx="1764000" cy="3600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  <m:sup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𝟎𝟎𝟏𝟎</m:t>
                        </m:r>
                      </m:oMath>
                    </m:oMathPara>
                  </a14:m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44FE481-B4C7-DB40-B3EA-7956C6C64A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7947" y="3208004"/>
                  <a:ext cx="1764000" cy="360000"/>
                </a:xfrm>
                <a:prstGeom prst="rect">
                  <a:avLst/>
                </a:prstGeom>
                <a:blipFill>
                  <a:blip r:embed="rId16"/>
                  <a:stretch>
                    <a:fillRect b="-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C34FFD7-7AF7-F44C-85CD-4939446F9C05}"/>
                    </a:ext>
                  </a:extLst>
                </p:cNvPr>
                <p:cNvSpPr/>
                <p:nvPr/>
              </p:nvSpPr>
              <p:spPr>
                <a:xfrm>
                  <a:off x="6132939" y="4024733"/>
                  <a:ext cx="1764000" cy="3600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  <m:sup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𝟎𝟎𝟏𝟑</m:t>
                        </m:r>
                      </m:oMath>
                    </m:oMathPara>
                  </a14:m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C34FFD7-7AF7-F44C-85CD-4939446F9C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2939" y="4024733"/>
                  <a:ext cx="1764000" cy="360000"/>
                </a:xfrm>
                <a:prstGeom prst="rect">
                  <a:avLst/>
                </a:prstGeom>
                <a:blipFill>
                  <a:blip r:embed="rId14"/>
                  <a:stretch>
                    <a:fillRect b="-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1335D6F-B298-3F48-96FD-4E41B334429F}"/>
                    </a:ext>
                  </a:extLst>
                </p:cNvPr>
                <p:cNvSpPr/>
                <p:nvPr/>
              </p:nvSpPr>
              <p:spPr>
                <a:xfrm>
                  <a:off x="7935340" y="3617508"/>
                  <a:ext cx="1764000" cy="360000"/>
                </a:xfrm>
                <a:prstGeom prst="rect">
                  <a:avLst/>
                </a:prstGeom>
                <a:solidFill>
                  <a:srgbClr val="FF7E79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  <m:sup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𝟎𝟎𝟎𝟑</m:t>
                        </m:r>
                      </m:oMath>
                    </m:oMathPara>
                  </a14:m>
                  <a:endParaRPr lang="en-US" sz="16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1335D6F-B298-3F48-96FD-4E41B33442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5340" y="3617508"/>
                  <a:ext cx="1764000" cy="360000"/>
                </a:xfrm>
                <a:prstGeom prst="rect">
                  <a:avLst/>
                </a:prstGeom>
                <a:blipFill>
                  <a:blip r:embed="rId17"/>
                  <a:stretch>
                    <a:fillRect b="-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B0715B9-4182-A749-B9DC-ED25E76DB2B8}"/>
                    </a:ext>
                  </a:extLst>
                </p:cNvPr>
                <p:cNvSpPr/>
                <p:nvPr/>
              </p:nvSpPr>
              <p:spPr>
                <a:xfrm>
                  <a:off x="4533724" y="2835806"/>
                  <a:ext cx="1584000" cy="360000"/>
                </a:xfrm>
                <a:prstGeom prst="rect">
                  <a:avLst/>
                </a:prstGeom>
                <a:solidFill>
                  <a:srgbClr val="CC3399">
                    <a:alpha val="80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0.0487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B0715B9-4182-A749-B9DC-ED25E76DB2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724" y="2835806"/>
                  <a:ext cx="1584000" cy="360000"/>
                </a:xfrm>
                <a:prstGeom prst="rect">
                  <a:avLst/>
                </a:prstGeom>
                <a:blipFill>
                  <a:blip r:embed="rId18"/>
                  <a:stretch>
                    <a:fillRect b="-645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3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21D830-B258-4CE8-88F4-31FEB24B1B67}"/>
              </a:ext>
            </a:extLst>
          </p:cNvPr>
          <p:cNvSpPr txBox="1">
            <a:spLocks/>
          </p:cNvSpPr>
          <p:nvPr/>
        </p:nvSpPr>
        <p:spPr>
          <a:xfrm>
            <a:off x="3556622" y="1595216"/>
            <a:ext cx="7323413" cy="2262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solidFill>
                  <a:schemeClr val="accent1"/>
                </a:solidFill>
              </a:rPr>
              <a:t>Interpolation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7E10E8-3401-4915-9F03-F1C26142C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979" y="4049032"/>
            <a:ext cx="4741793" cy="24213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79991E-20FE-4F61-B3A0-F98C16CC9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032" y="3645990"/>
            <a:ext cx="190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C8435D-8563-48F8-89E8-04A2174C7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224" y="4049032"/>
            <a:ext cx="4616915" cy="242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00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795" y="182573"/>
            <a:ext cx="114974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2. A second-degree polynomial passes through (0,1), (1,3), (2,7), and (3,13). Find the polynomial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266" y="1306737"/>
            <a:ext cx="11226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construct the difference table for</a:t>
            </a:r>
            <a:r>
              <a:rPr lang="en-US" sz="2800" dirty="0"/>
              <a:t> the given data is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Content Placeholder 3">
                <a:extLst>
                  <a:ext uri="{FF2B5EF4-FFF2-40B4-BE49-F238E27FC236}">
                    <a16:creationId xmlns:a16="http://schemas.microsoft.com/office/drawing/2014/main" id="{4EF5DA40-5D27-1C49-B126-D93DEBC0F67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90745571"/>
                  </p:ext>
                </p:extLst>
              </p:nvPr>
            </p:nvGraphicFramePr>
            <p:xfrm>
              <a:off x="1184210" y="2293483"/>
              <a:ext cx="7839869" cy="317516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1242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89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896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1381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8383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dirty="0" smtClean="0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</m:e>
                                  <m:sup>
                                    <m: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dirty="0" smtClean="0"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</m:e>
                                  <m:sup>
                                    <m:r>
                                      <a:rPr lang="en-US" sz="2000" b="1" i="1" dirty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18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Content Placeholder 3">
                <a:extLst>
                  <a:ext uri="{FF2B5EF4-FFF2-40B4-BE49-F238E27FC236}">
                    <a16:creationId xmlns:a16="http://schemas.microsoft.com/office/drawing/2014/main" id="{4EF5DA40-5D27-1C49-B126-D93DEBC0F67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90745571"/>
                  </p:ext>
                </p:extLst>
              </p:nvPr>
            </p:nvGraphicFramePr>
            <p:xfrm>
              <a:off x="1184210" y="2293483"/>
              <a:ext cx="7839869" cy="317516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1242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89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896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1381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8383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03162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r="-596629" b="-6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000" r="-342500" b="-6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8000" r="-228800" b="-6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4266" r="-100000" b="-6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9007" r="-1418" b="-690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03226" r="-596629" b="-6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000" t="-103226" r="-342500" b="-6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293750" r="-596629" b="-3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000" t="-293750" r="-342500" b="-3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506452" r="-596629" b="-2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000" t="-506452" r="-342500" b="-2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709677" r="-596629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000" t="-709677" r="-34250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653389C-7638-954B-8139-00A9428871B4}"/>
                  </a:ext>
                </a:extLst>
              </p:cNvPr>
              <p:cNvSpPr/>
              <p:nvPr/>
            </p:nvSpPr>
            <p:spPr>
              <a:xfrm>
                <a:off x="3836349" y="3909287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653389C-7638-954B-8139-00A9428871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349" y="3909287"/>
                <a:ext cx="1584000" cy="360000"/>
              </a:xfrm>
              <a:prstGeom prst="rect">
                <a:avLst/>
              </a:prstGeom>
              <a:blipFill>
                <a:blip r:embed="rId3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24A7003-7CB3-C143-9BEF-0E07D9E5FAFD}"/>
                  </a:ext>
                </a:extLst>
              </p:cNvPr>
              <p:cNvSpPr/>
              <p:nvPr/>
            </p:nvSpPr>
            <p:spPr>
              <a:xfrm>
                <a:off x="3836349" y="4721317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24A7003-7CB3-C143-9BEF-0E07D9E5F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349" y="4721317"/>
                <a:ext cx="1584000" cy="360000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34E8E9F-B5FA-D949-9674-1D5BADF43073}"/>
                  </a:ext>
                </a:extLst>
              </p:cNvPr>
              <p:cNvSpPr/>
              <p:nvPr/>
            </p:nvSpPr>
            <p:spPr>
              <a:xfrm>
                <a:off x="5443399" y="3511427"/>
                <a:ext cx="1764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34E8E9F-B5FA-D949-9674-1D5BADF43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399" y="3511427"/>
                <a:ext cx="1764000" cy="360000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DF6C404-84C6-8D42-B880-7584ABE1F002}"/>
                  </a:ext>
                </a:extLst>
              </p:cNvPr>
              <p:cNvSpPr/>
              <p:nvPr/>
            </p:nvSpPr>
            <p:spPr>
              <a:xfrm>
                <a:off x="3836349" y="3120616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DF6C404-84C6-8D42-B880-7584ABE1F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349" y="3120616"/>
                <a:ext cx="1584000" cy="360000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2212F53-B3D4-8A4C-97AF-EFD57B77943E}"/>
                  </a:ext>
                </a:extLst>
              </p:cNvPr>
              <p:cNvSpPr/>
              <p:nvPr/>
            </p:nvSpPr>
            <p:spPr>
              <a:xfrm>
                <a:off x="3836349" y="3909287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2212F53-B3D4-8A4C-97AF-EFD57B779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349" y="3909287"/>
                <a:ext cx="1584000" cy="360000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F4437F1-71EF-5245-8834-897BC3E006E3}"/>
                  </a:ext>
                </a:extLst>
              </p:cNvPr>
              <p:cNvSpPr/>
              <p:nvPr/>
            </p:nvSpPr>
            <p:spPr>
              <a:xfrm>
                <a:off x="2309210" y="2711724"/>
                <a:ext cx="1512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F4437F1-71EF-5245-8834-897BC3E006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210" y="2711724"/>
                <a:ext cx="1512000" cy="360000"/>
              </a:xfrm>
              <a:prstGeom prst="rect">
                <a:avLst/>
              </a:prstGeom>
              <a:blipFill>
                <a:blip r:embed="rId8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297A872-EBC3-1F45-95FE-7A789BE41698}"/>
                  </a:ext>
                </a:extLst>
              </p:cNvPr>
              <p:cNvSpPr/>
              <p:nvPr/>
            </p:nvSpPr>
            <p:spPr>
              <a:xfrm>
                <a:off x="2309210" y="3512566"/>
                <a:ext cx="1512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297A872-EBC3-1F45-95FE-7A789BE416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210" y="3512566"/>
                <a:ext cx="1512000" cy="360000"/>
              </a:xfrm>
              <a:prstGeom prst="rect">
                <a:avLst/>
              </a:prstGeom>
              <a:blipFill>
                <a:blip r:embed="rId9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F28455E-B987-124D-A745-7D5CBC8B6569}"/>
                  </a:ext>
                </a:extLst>
              </p:cNvPr>
              <p:cNvSpPr/>
              <p:nvPr/>
            </p:nvSpPr>
            <p:spPr>
              <a:xfrm>
                <a:off x="2309210" y="4306042"/>
                <a:ext cx="1512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F28455E-B987-124D-A745-7D5CBC8B6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210" y="4306042"/>
                <a:ext cx="1512000" cy="360000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39CBF97-34DF-5343-8DED-3BDAD80A648B}"/>
                  </a:ext>
                </a:extLst>
              </p:cNvPr>
              <p:cNvSpPr/>
              <p:nvPr/>
            </p:nvSpPr>
            <p:spPr>
              <a:xfrm>
                <a:off x="2309210" y="5089574"/>
                <a:ext cx="1512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39CBF97-34DF-5343-8DED-3BDAD80A6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210" y="5089574"/>
                <a:ext cx="1512000" cy="360000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4E0A153-C573-CC4A-B976-8B9C410AC919}"/>
                  </a:ext>
                </a:extLst>
              </p:cNvPr>
              <p:cNvSpPr/>
              <p:nvPr/>
            </p:nvSpPr>
            <p:spPr>
              <a:xfrm>
                <a:off x="2309210" y="3512566"/>
                <a:ext cx="1512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4E0A153-C573-CC4A-B976-8B9C410AC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210" y="3512566"/>
                <a:ext cx="1512000" cy="360000"/>
              </a:xfrm>
              <a:prstGeom prst="rect">
                <a:avLst/>
              </a:prstGeom>
              <a:blipFill>
                <a:blip r:embed="rId9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B9D21E1-FDDB-5D42-9213-5DED08FE7142}"/>
                  </a:ext>
                </a:extLst>
              </p:cNvPr>
              <p:cNvSpPr/>
              <p:nvPr/>
            </p:nvSpPr>
            <p:spPr>
              <a:xfrm>
                <a:off x="2309210" y="4306042"/>
                <a:ext cx="1512000" cy="36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B9D21E1-FDDB-5D42-9213-5DED08FE7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210" y="4306042"/>
                <a:ext cx="1512000" cy="360000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5B95BF8-D7B6-204D-9AF9-E1E41FAAC891}"/>
                  </a:ext>
                </a:extLst>
              </p:cNvPr>
              <p:cNvSpPr/>
              <p:nvPr/>
            </p:nvSpPr>
            <p:spPr>
              <a:xfrm>
                <a:off x="5443399" y="4309543"/>
                <a:ext cx="1764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5B95BF8-D7B6-204D-9AF9-E1E41FAAC8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399" y="4309543"/>
                <a:ext cx="1764000" cy="360000"/>
              </a:xfrm>
              <a:prstGeom prst="rect">
                <a:avLst/>
              </a:prstGeom>
              <a:blipFill>
                <a:blip r:embed="rId12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29D6FC4-336C-2F40-B590-E17C07290EB3}"/>
                  </a:ext>
                </a:extLst>
              </p:cNvPr>
              <p:cNvSpPr/>
              <p:nvPr/>
            </p:nvSpPr>
            <p:spPr>
              <a:xfrm>
                <a:off x="3836349" y="3909287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29D6FC4-336C-2F40-B590-E17C07290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349" y="3909287"/>
                <a:ext cx="1584000" cy="360000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FC709D1-57FA-6E45-B563-150A642EC48D}"/>
                  </a:ext>
                </a:extLst>
              </p:cNvPr>
              <p:cNvSpPr/>
              <p:nvPr/>
            </p:nvSpPr>
            <p:spPr>
              <a:xfrm>
                <a:off x="3836349" y="4721317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FC709D1-57FA-6E45-B563-150A642EC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349" y="4721317"/>
                <a:ext cx="1584000" cy="360000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A4CA9B8-7E4E-D04C-A9A9-5B4C99442F5D}"/>
                  </a:ext>
                </a:extLst>
              </p:cNvPr>
              <p:cNvSpPr/>
              <p:nvPr/>
            </p:nvSpPr>
            <p:spPr>
              <a:xfrm>
                <a:off x="5443399" y="3511427"/>
                <a:ext cx="1764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A4CA9B8-7E4E-D04C-A9A9-5B4C99442F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399" y="3511427"/>
                <a:ext cx="1764000" cy="360000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AEEAEA5-D2EC-1F4F-B53F-2166BD780F5A}"/>
                  </a:ext>
                </a:extLst>
              </p:cNvPr>
              <p:cNvSpPr/>
              <p:nvPr/>
            </p:nvSpPr>
            <p:spPr>
              <a:xfrm>
                <a:off x="5443399" y="4309543"/>
                <a:ext cx="1764000" cy="36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AEEAEA5-D2EC-1F4F-B53F-2166BD780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399" y="4309543"/>
                <a:ext cx="1764000" cy="360000"/>
              </a:xfrm>
              <a:prstGeom prst="rect">
                <a:avLst/>
              </a:prstGeom>
              <a:blipFill>
                <a:blip r:embed="rId12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52C37DD-115D-5D43-AC5D-10900AF276E5}"/>
                  </a:ext>
                </a:extLst>
              </p:cNvPr>
              <p:cNvSpPr/>
              <p:nvPr/>
            </p:nvSpPr>
            <p:spPr>
              <a:xfrm>
                <a:off x="7245800" y="3902318"/>
                <a:ext cx="1764000" cy="360000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52C37DD-115D-5D43-AC5D-10900AF27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800" y="3902318"/>
                <a:ext cx="1764000" cy="360000"/>
              </a:xfrm>
              <a:prstGeom prst="rect">
                <a:avLst/>
              </a:prstGeom>
              <a:blipFill>
                <a:blip r:embed="rId14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CE8BA5E-B0CC-F140-A093-8932A763A3C6}"/>
                  </a:ext>
                </a:extLst>
              </p:cNvPr>
              <p:cNvSpPr/>
              <p:nvPr/>
            </p:nvSpPr>
            <p:spPr>
              <a:xfrm>
                <a:off x="3836349" y="3120616"/>
                <a:ext cx="1584000" cy="360000"/>
              </a:xfrm>
              <a:prstGeom prst="rect">
                <a:avLst/>
              </a:prstGeom>
              <a:solidFill>
                <a:srgbClr val="CC3399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CE8BA5E-B0CC-F140-A093-8932A763A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349" y="3120616"/>
                <a:ext cx="1584000" cy="360000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1DE140A-8B02-CC47-A88D-644B6C2F76CB}"/>
                  </a:ext>
                </a:extLst>
              </p:cNvPr>
              <p:cNvSpPr/>
              <p:nvPr/>
            </p:nvSpPr>
            <p:spPr>
              <a:xfrm>
                <a:off x="10060977" y="2328498"/>
                <a:ext cx="1656000" cy="360000"/>
              </a:xfrm>
              <a:prstGeom prst="rect">
                <a:avLst/>
              </a:prstGeom>
              <a:solidFill>
                <a:srgbClr val="CC339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1DE140A-8B02-CC47-A88D-644B6C2F7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77" y="2328498"/>
                <a:ext cx="1656000" cy="360000"/>
              </a:xfrm>
              <a:prstGeom prst="rect">
                <a:avLst/>
              </a:prstGeom>
              <a:blipFill>
                <a:blip r:embed="rId16"/>
                <a:stretch>
                  <a:fillRect b="-13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8939B33-0870-AA4B-9C55-3CD433927E0B}"/>
                  </a:ext>
                </a:extLst>
              </p:cNvPr>
              <p:cNvSpPr/>
              <p:nvPr/>
            </p:nvSpPr>
            <p:spPr>
              <a:xfrm>
                <a:off x="10060977" y="3980979"/>
                <a:ext cx="1656000" cy="360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b="1" dirty="0"/>
                  <a:t>= </a:t>
                </a:r>
                <a14:m>
                  <m:oMath xmlns:m="http://schemas.openxmlformats.org/officeDocument/2006/math">
                    <m:r>
                      <a:rPr lang="en-US" sz="1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8939B33-0870-AA4B-9C55-3CD433927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77" y="3980979"/>
                <a:ext cx="1656000" cy="360000"/>
              </a:xfrm>
              <a:prstGeom prst="rect">
                <a:avLst/>
              </a:prstGeom>
              <a:blipFill>
                <a:blip r:embed="rId17"/>
                <a:stretch>
                  <a:fillRect b="-13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49935E0-52F6-754F-9089-5C584349A239}"/>
                  </a:ext>
                </a:extLst>
              </p:cNvPr>
              <p:cNvSpPr/>
              <p:nvPr/>
            </p:nvSpPr>
            <p:spPr>
              <a:xfrm>
                <a:off x="10060977" y="5082634"/>
                <a:ext cx="1656000" cy="360000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400" b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49935E0-52F6-754F-9089-5C584349A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77" y="5082634"/>
                <a:ext cx="1656000" cy="360000"/>
              </a:xfrm>
              <a:prstGeom prst="rect">
                <a:avLst/>
              </a:prstGeom>
              <a:blipFill>
                <a:blip r:embed="rId18"/>
                <a:stretch>
                  <a:fillRect b="-13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1A872FF-1080-8443-BEC3-4CA4F9A5318A}"/>
                  </a:ext>
                </a:extLst>
              </p:cNvPr>
              <p:cNvSpPr/>
              <p:nvPr/>
            </p:nvSpPr>
            <p:spPr>
              <a:xfrm>
                <a:off x="10060977" y="2879325"/>
                <a:ext cx="1656000" cy="360000"/>
              </a:xfrm>
              <a:prstGeom prst="rect">
                <a:avLst/>
              </a:prstGeom>
              <a:solidFill>
                <a:srgbClr val="CC339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1A872FF-1080-8443-BEC3-4CA4F9A53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77" y="2879325"/>
                <a:ext cx="1656000" cy="360000"/>
              </a:xfrm>
              <a:prstGeom prst="rect">
                <a:avLst/>
              </a:prstGeom>
              <a:blipFill>
                <a:blip r:embed="rId19"/>
                <a:stretch>
                  <a:fillRect b="-13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A88DA58-13B2-B046-A6F6-242407A87ACA}"/>
                  </a:ext>
                </a:extLst>
              </p:cNvPr>
              <p:cNvSpPr/>
              <p:nvPr/>
            </p:nvSpPr>
            <p:spPr>
              <a:xfrm>
                <a:off x="10060977" y="3430152"/>
                <a:ext cx="1656000" cy="360000"/>
              </a:xfrm>
              <a:prstGeom prst="rect">
                <a:avLst/>
              </a:prstGeom>
              <a:solidFill>
                <a:srgbClr val="CC339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A88DA58-13B2-B046-A6F6-242407A87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77" y="3430152"/>
                <a:ext cx="1656000" cy="360000"/>
              </a:xfrm>
              <a:prstGeom prst="rect">
                <a:avLst/>
              </a:prstGeom>
              <a:blipFill>
                <a:blip r:embed="rId20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D203652-E629-B94C-9ABB-3FE7950FB632}"/>
                  </a:ext>
                </a:extLst>
              </p:cNvPr>
              <p:cNvSpPr/>
              <p:nvPr/>
            </p:nvSpPr>
            <p:spPr>
              <a:xfrm>
                <a:off x="10060977" y="4531806"/>
                <a:ext cx="1656000" cy="360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b="1" dirty="0"/>
                  <a:t>= </a:t>
                </a:r>
                <a14:m>
                  <m:oMath xmlns:m="http://schemas.openxmlformats.org/officeDocument/2006/math">
                    <m:r>
                      <a:rPr lang="en-US" sz="14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D203652-E629-B94C-9ABB-3FE7950FB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977" y="4531806"/>
                <a:ext cx="1656000" cy="360000"/>
              </a:xfrm>
              <a:prstGeom prst="rect">
                <a:avLst/>
              </a:prstGeom>
              <a:blipFill>
                <a:blip r:embed="rId21"/>
                <a:stretch>
                  <a:fillRect b="-17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9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4737" y="574159"/>
                <a:ext cx="11607384" cy="56742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Newton’s forward interpolation formula,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smtClean="0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200" b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3200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3200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rgbClr val="CC3399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b>
                        <m:sSubPr>
                          <m:ctrlP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where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problem,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solidFill>
                          <a:srgbClr val="CC339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3200" b="1" i="1">
                        <a:solidFill>
                          <a:srgbClr val="CC3399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rgbClr val="CC3399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1">
                        <a:solidFill>
                          <a:srgbClr val="CC33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3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3200" b="1" i="1">
                        <a:solidFill>
                          <a:srgbClr val="CC3399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ctrlPr>
                              <a:rPr lang="en-US" sz="3200" b="1" i="1">
                                <a:solidFill>
                                  <a:srgbClr val="CC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CC3399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3200" b="1" i="1">
                                <a:solidFill>
                                  <a:srgbClr val="CC3399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CC3399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32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sz="3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3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3200" b="1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             ⇒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2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7E79"/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which is the required polynomial. 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737" y="574159"/>
                <a:ext cx="11607384" cy="5674241"/>
              </a:xfrm>
              <a:blipFill>
                <a:blip r:embed="rId2"/>
                <a:stretch>
                  <a:fillRect l="-1311" t="-2232" b="-245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2">
                <a:extLst>
                  <a:ext uri="{FF2B5EF4-FFF2-40B4-BE49-F238E27FC236}">
                    <a16:creationId xmlns:a16="http://schemas.microsoft.com/office/drawing/2014/main" id="{52D1CBEE-C700-42E1-8B72-901F3AE067CB}"/>
                  </a:ext>
                </a:extLst>
              </p:cNvPr>
              <p:cNvSpPr/>
              <p:nvPr/>
            </p:nvSpPr>
            <p:spPr>
              <a:xfrm>
                <a:off x="9763879" y="4360944"/>
                <a:ext cx="1855016" cy="426365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b="1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𝜟</m:t>
                      </m:r>
                      <m:sSub>
                        <m:sSubPr>
                          <m:ctrlPr>
                            <a:rPr lang="en-US" sz="2800" b="1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b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m:t>= 2</m:t>
                      </m:r>
                    </m:oMath>
                  </m:oMathPara>
                </a14:m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>
                  <a:defRPr/>
                </a:pPr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ounded Rectangle 22">
                <a:extLst>
                  <a:ext uri="{FF2B5EF4-FFF2-40B4-BE49-F238E27FC236}">
                    <a16:creationId xmlns:a16="http://schemas.microsoft.com/office/drawing/2014/main" id="{52D1CBEE-C700-42E1-8B72-901F3AE06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879" y="4360944"/>
                <a:ext cx="1855016" cy="426365"/>
              </a:xfrm>
              <a:prstGeom prst="roundRect">
                <a:avLst/>
              </a:prstGeom>
              <a:blipFill>
                <a:blip r:embed="rId3"/>
                <a:stretch>
                  <a:fillRect b="-5556"/>
                </a:stretch>
              </a:blip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22">
                <a:extLst>
                  <a:ext uri="{FF2B5EF4-FFF2-40B4-BE49-F238E27FC236}">
                    <a16:creationId xmlns:a16="http://schemas.microsoft.com/office/drawing/2014/main" id="{1CA63BB3-24AE-4D6D-A58B-AA5F6526C020}"/>
                  </a:ext>
                </a:extLst>
              </p:cNvPr>
              <p:cNvSpPr/>
              <p:nvPr/>
            </p:nvSpPr>
            <p:spPr>
              <a:xfrm>
                <a:off x="9763879" y="5103942"/>
                <a:ext cx="1796875" cy="45871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b="1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2800" b="1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2800" b="1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b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m:t>= 2</m:t>
                      </m:r>
                    </m:oMath>
                  </m:oMathPara>
                </a14:m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>
                  <a:defRPr/>
                </a:pPr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ounded Rectangle 22">
                <a:extLst>
                  <a:ext uri="{FF2B5EF4-FFF2-40B4-BE49-F238E27FC236}">
                    <a16:creationId xmlns:a16="http://schemas.microsoft.com/office/drawing/2014/main" id="{1CA63BB3-24AE-4D6D-A58B-AA5F6526C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879" y="5103942"/>
                <a:ext cx="1796875" cy="458718"/>
              </a:xfrm>
              <a:prstGeom prst="roundRect">
                <a:avLst/>
              </a:prstGeom>
              <a:blipFill>
                <a:blip r:embed="rId4"/>
                <a:stretch>
                  <a:fillRect b="-2564"/>
                </a:stretch>
              </a:blip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22">
                <a:extLst>
                  <a:ext uri="{FF2B5EF4-FFF2-40B4-BE49-F238E27FC236}">
                    <a16:creationId xmlns:a16="http://schemas.microsoft.com/office/drawing/2014/main" id="{9B8D8AD9-AD92-431B-BDE9-985A930EBA0E}"/>
                  </a:ext>
                </a:extLst>
              </p:cNvPr>
              <p:cNvSpPr/>
              <p:nvPr/>
            </p:nvSpPr>
            <p:spPr>
              <a:xfrm>
                <a:off x="9763879" y="5870203"/>
                <a:ext cx="1851377" cy="449629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b="1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2800" b="1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b>
                        <m:sSubPr>
                          <m:ctrlPr>
                            <a:rPr lang="en-US" sz="2800" b="1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b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m:t>0</m:t>
                      </m:r>
                    </m:oMath>
                  </m:oMathPara>
                </a14:m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>
                  <a:defRPr/>
                </a:pPr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ounded Rectangle 22">
                <a:extLst>
                  <a:ext uri="{FF2B5EF4-FFF2-40B4-BE49-F238E27FC236}">
                    <a16:creationId xmlns:a16="http://schemas.microsoft.com/office/drawing/2014/main" id="{9B8D8AD9-AD92-431B-BDE9-985A930EBA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879" y="5870203"/>
                <a:ext cx="1851377" cy="449629"/>
              </a:xfrm>
              <a:prstGeom prst="roundRect">
                <a:avLst/>
              </a:prstGeom>
              <a:blipFill>
                <a:blip r:embed="rId5"/>
                <a:stretch>
                  <a:fillRect b="-3947"/>
                </a:stretch>
              </a:blip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22">
                <a:extLst>
                  <a:ext uri="{FF2B5EF4-FFF2-40B4-BE49-F238E27FC236}">
                    <a16:creationId xmlns:a16="http://schemas.microsoft.com/office/drawing/2014/main" id="{BAAFC907-CC49-40B2-AA85-8265970DA0E1}"/>
                  </a:ext>
                </a:extLst>
              </p:cNvPr>
              <p:cNvSpPr/>
              <p:nvPr/>
            </p:nvSpPr>
            <p:spPr>
              <a:xfrm>
                <a:off x="9763879" y="3775762"/>
                <a:ext cx="1851377" cy="449629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b="1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b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m:t>1</m:t>
                      </m:r>
                    </m:oMath>
                  </m:oMathPara>
                </a14:m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>
                  <a:defRPr/>
                </a:pPr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ounded Rectangle 22">
                <a:extLst>
                  <a:ext uri="{FF2B5EF4-FFF2-40B4-BE49-F238E27FC236}">
                    <a16:creationId xmlns:a16="http://schemas.microsoft.com/office/drawing/2014/main" id="{BAAFC907-CC49-40B2-AA85-8265970DA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879" y="3775762"/>
                <a:ext cx="1851377" cy="449629"/>
              </a:xfrm>
              <a:prstGeom prst="roundRect">
                <a:avLst/>
              </a:prstGeom>
              <a:blipFill>
                <a:blip r:embed="rId6"/>
                <a:stretch>
                  <a:fillRect b="-2632"/>
                </a:stretch>
              </a:blip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22">
                <a:extLst>
                  <a:ext uri="{FF2B5EF4-FFF2-40B4-BE49-F238E27FC236}">
                    <a16:creationId xmlns:a16="http://schemas.microsoft.com/office/drawing/2014/main" id="{833E595B-8C77-4B9A-A948-90C87FA39B17}"/>
                  </a:ext>
                </a:extLst>
              </p:cNvPr>
              <p:cNvSpPr/>
              <p:nvPr/>
            </p:nvSpPr>
            <p:spPr>
              <a:xfrm>
                <a:off x="9705739" y="2450224"/>
                <a:ext cx="1851377" cy="449629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b="1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b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m:t>0</m:t>
                      </m:r>
                    </m:oMath>
                  </m:oMathPara>
                </a14:m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>
                  <a:defRPr/>
                </a:pPr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ounded Rectangle 22">
                <a:extLst>
                  <a:ext uri="{FF2B5EF4-FFF2-40B4-BE49-F238E27FC236}">
                    <a16:creationId xmlns:a16="http://schemas.microsoft.com/office/drawing/2014/main" id="{833E595B-8C77-4B9A-A948-90C87FA39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739" y="2450224"/>
                <a:ext cx="1851377" cy="449629"/>
              </a:xfrm>
              <a:prstGeom prst="roundRect">
                <a:avLst/>
              </a:prstGeom>
              <a:blipFill>
                <a:blip r:embed="rId7"/>
                <a:stretch>
                  <a:fillRect b="-1316"/>
                </a:stretch>
              </a:blip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22">
                <a:extLst>
                  <a:ext uri="{FF2B5EF4-FFF2-40B4-BE49-F238E27FC236}">
                    <a16:creationId xmlns:a16="http://schemas.microsoft.com/office/drawing/2014/main" id="{C301E436-1F89-4321-908B-71994D2A7800}"/>
                  </a:ext>
                </a:extLst>
              </p:cNvPr>
              <p:cNvSpPr/>
              <p:nvPr/>
            </p:nvSpPr>
            <p:spPr>
              <a:xfrm>
                <a:off x="9763880" y="3135964"/>
                <a:ext cx="1851377" cy="449629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b="1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>
                  <a:defRPr/>
                </a:pP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m:t>= </m:t>
                    </m:r>
                    <m:r>
                      <m:rPr>
                        <m:nor/>
                      </m:rPr>
                      <a:rPr lang="en-US" sz="2800" b="1" i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m:t>1</m:t>
                    </m:r>
                  </m:oMath>
                </a14:m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>
                  <a:defRPr/>
                </a:pPr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ounded Rectangle 22">
                <a:extLst>
                  <a:ext uri="{FF2B5EF4-FFF2-40B4-BE49-F238E27FC236}">
                    <a16:creationId xmlns:a16="http://schemas.microsoft.com/office/drawing/2014/main" id="{C301E436-1F89-4321-908B-71994D2A78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880" y="3135964"/>
                <a:ext cx="1851377" cy="449629"/>
              </a:xfrm>
              <a:prstGeom prst="roundRect">
                <a:avLst/>
              </a:prstGeom>
              <a:blipFill>
                <a:blip r:embed="rId8"/>
                <a:stretch>
                  <a:fillRect t="-22368" b="-48684"/>
                </a:stretch>
              </a:blip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1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t="3681"/>
          <a:stretch/>
        </p:blipFill>
        <p:spPr>
          <a:xfrm>
            <a:off x="1157288" y="1657351"/>
            <a:ext cx="10215562" cy="4221206"/>
          </a:xfrm>
        </p:spPr>
      </p:pic>
    </p:spTree>
    <p:extLst>
      <p:ext uri="{BB962C8B-B14F-4D97-AF65-F5344CB8AC3E}">
        <p14:creationId xmlns:p14="http://schemas.microsoft.com/office/powerpoint/2010/main" val="307197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058" y="462845"/>
            <a:ext cx="8789987" cy="950447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Interpolation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813" y="1997224"/>
            <a:ext cx="105889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the mathematical field of numerical analysis, </a:t>
            </a:r>
            <a:r>
              <a:rPr lang="en-US" sz="3200" b="1" dirty="0">
                <a:solidFill>
                  <a:srgbClr val="C00000"/>
                </a:solidFill>
              </a:rPr>
              <a:t>interpolation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is a method of constructing new data points within the range of a discrete set of known data points.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EDFA4-7F11-416A-91AB-57729157871A}"/>
              </a:ext>
            </a:extLst>
          </p:cNvPr>
          <p:cNvSpPr txBox="1"/>
          <p:nvPr/>
        </p:nvSpPr>
        <p:spPr>
          <a:xfrm>
            <a:off x="669323" y="4266336"/>
            <a:ext cx="105889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our daily life we are sometimes confronted with the problem where we become interested in finding some unknown values with help of a given set of observations. </a:t>
            </a:r>
          </a:p>
        </p:txBody>
      </p:sp>
    </p:spTree>
    <p:extLst>
      <p:ext uri="{BB962C8B-B14F-4D97-AF65-F5344CB8AC3E}">
        <p14:creationId xmlns:p14="http://schemas.microsoft.com/office/powerpoint/2010/main" val="5195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058" y="462845"/>
            <a:ext cx="8789987" cy="950447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Example: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0057" y="2498948"/>
            <a:ext cx="10164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1000"/>
              </a:spcBef>
              <a:buClr>
                <a:srgbClr val="A53010"/>
              </a:buClr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We have to find out the population of Bangladesh in 1978 when we know the population of Bangladesh in the year 1971, 1975, 1979, 1984, 1988, 1992 and so on.</a:t>
            </a:r>
          </a:p>
        </p:txBody>
      </p:sp>
    </p:spTree>
    <p:extLst>
      <p:ext uri="{BB962C8B-B14F-4D97-AF65-F5344CB8AC3E}">
        <p14:creationId xmlns:p14="http://schemas.microsoft.com/office/powerpoint/2010/main" val="369867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284" y="874298"/>
            <a:ext cx="9979246" cy="268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1000"/>
              </a:spcBef>
              <a:buClr>
                <a:srgbClr val="A53010"/>
              </a:buClr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That is : </a:t>
            </a:r>
          </a:p>
          <a:p>
            <a:pPr lvl="0" algn="just">
              <a:spcBef>
                <a:spcPts val="1000"/>
              </a:spcBef>
              <a:buClr>
                <a:srgbClr val="A53010"/>
              </a:buClr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The figure of population are available for </a:t>
            </a:r>
            <a:r>
              <a:rPr lang="en-US" sz="3200" b="1" dirty="0">
                <a:solidFill>
                  <a:srgbClr val="C00000"/>
                </a:solidFill>
              </a:rPr>
              <a:t>1971, 1975, 1979, 1984, 1988, 1992 etc., 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then the process of finding the population of 1978 is known as interpolation.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7A33C80-2837-4D30-A032-FACCDD44C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506985"/>
              </p:ext>
            </p:extLst>
          </p:nvPr>
        </p:nvGraphicFramePr>
        <p:xfrm>
          <a:off x="2051877" y="3763718"/>
          <a:ext cx="8128001" cy="1036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14901500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49172918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9070672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29301220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19410588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5760758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764107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1971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1979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1984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1988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1992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007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6012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1DADEA-0BEC-4FD4-BEDA-9771C19CF9B5}"/>
                  </a:ext>
                </a:extLst>
              </p:cNvPr>
              <p:cNvSpPr txBox="1"/>
              <p:nvPr/>
            </p:nvSpPr>
            <p:spPr>
              <a:xfrm>
                <a:off x="2345455" y="5181601"/>
                <a:ext cx="70369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𝟏𝟗𝟕𝟖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, then what is the population,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?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1DADEA-0BEC-4FD4-BEDA-9771C19CF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455" y="5181601"/>
                <a:ext cx="7036904" cy="461665"/>
              </a:xfrm>
              <a:prstGeom prst="rect">
                <a:avLst/>
              </a:prstGeom>
              <a:blipFill>
                <a:blip r:embed="rId2"/>
                <a:stretch>
                  <a:fillRect l="-1261" t="-8108" b="-29730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64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058" y="462845"/>
            <a:ext cx="8789987" cy="950447"/>
          </a:xfrm>
        </p:spPr>
        <p:txBody>
          <a:bodyPr/>
          <a:lstStyle/>
          <a:p>
            <a:pPr algn="l"/>
            <a:r>
              <a:rPr lang="en-US" sz="4400" b="1" dirty="0">
                <a:solidFill>
                  <a:srgbClr val="0070C0"/>
                </a:solidFill>
              </a:rPr>
              <a:t>Types of Interpolation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910786" y="2133600"/>
                <a:ext cx="8413085" cy="377762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3600" dirty="0"/>
                  <a:t>Piecewise constant interpolation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3600" dirty="0"/>
                  <a:t>Linear interpolation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3600" b="1" dirty="0">
                    <a:solidFill>
                      <a:srgbClr val="002060"/>
                    </a:solidFill>
                  </a:rPr>
                  <a:t>Polynomial interpolation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 ;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1" dirty="0">
                  <a:solidFill>
                    <a:srgbClr val="002060"/>
                  </a:solidFill>
                </a:endParaRP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3600" dirty="0"/>
                  <a:t>Spline interpolation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786" y="2133600"/>
                <a:ext cx="8413085" cy="3777622"/>
              </a:xfrm>
              <a:prstGeom prst="rect">
                <a:avLst/>
              </a:prstGeom>
              <a:blipFill>
                <a:blip r:embed="rId2"/>
                <a:stretch>
                  <a:fillRect l="-1958" t="-268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07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46111" y="452718"/>
            <a:ext cx="10666931" cy="10358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</a:rPr>
              <a:t>Mathematical Definition of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802398" y="1900022"/>
                <a:ext cx="10666931" cy="475984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800" dirty="0">
                    <a:solidFill>
                      <a:srgbClr val="0070C0"/>
                    </a:solidFill>
                  </a:rPr>
                  <a:t>Mathematically,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let  a function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be</a:t>
                </a:r>
              </a:p>
              <a:p>
                <a:pPr algn="just"/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…………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𝑛h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28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,……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𝑛h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respectively. </a:t>
                </a:r>
              </a:p>
              <a:p>
                <a:pPr algn="just"/>
                <a:r>
                  <a:rPr lang="en-US" sz="2800" dirty="0">
                    <a:solidFill>
                      <a:schemeClr val="tx1"/>
                    </a:solidFill>
                  </a:rPr>
                  <a:t>Then the method of finding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for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lies in the range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𝑛h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known as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interpolation</a:t>
                </a:r>
              </a:p>
              <a:p>
                <a:pPr algn="just"/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and if the value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lies outside this range it is called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extrapolation.</a:t>
                </a:r>
                <a:endParaRPr lang="en-US" sz="2800" dirty="0">
                  <a:solidFill>
                    <a:srgbClr val="C00000"/>
                  </a:solidFill>
                </a:endParaRPr>
              </a:p>
              <a:p>
                <a:pPr algn="just"/>
                <a:endParaRPr lang="en-US" sz="28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98" y="1900022"/>
                <a:ext cx="10666931" cy="4759841"/>
              </a:xfrm>
              <a:prstGeom prst="rect">
                <a:avLst/>
              </a:prstGeom>
              <a:blipFill>
                <a:blip r:embed="rId2"/>
                <a:stretch>
                  <a:fillRect l="-1190" t="-1330" r="-1190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9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250068" y="721702"/>
                <a:ext cx="10738732" cy="576940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0070C0"/>
                    </a:solidFill>
                  </a:rPr>
                  <a:t>For example</a:t>
                </a:r>
                <a:r>
                  <a:rPr lang="en-US" sz="2800" dirty="0">
                    <a:solidFill>
                      <a:schemeClr val="tx1"/>
                    </a:solidFill>
                  </a:rPr>
                  <a:t>, let as suppose we are given the following data.</a:t>
                </a: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Then the method of finding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(10)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or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help of the given data will be called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interpolation ,</a:t>
                </a: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and that for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(27)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or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(−2)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will be known as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extrapolation</a:t>
                </a:r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068" y="721702"/>
                <a:ext cx="10738732" cy="5769409"/>
              </a:xfrm>
              <a:prstGeom prst="rect">
                <a:avLst/>
              </a:prstGeom>
              <a:blipFill>
                <a:blip r:embed="rId2"/>
                <a:stretch>
                  <a:fillRect l="-1181" t="-1096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3586343"/>
                  </p:ext>
                </p:extLst>
              </p:nvPr>
            </p:nvGraphicFramePr>
            <p:xfrm>
              <a:off x="1356482" y="1444806"/>
              <a:ext cx="10083451" cy="15415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4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4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404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4049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4049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4049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44049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77076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15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7076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17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22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3586343"/>
                  </p:ext>
                </p:extLst>
              </p:nvPr>
            </p:nvGraphicFramePr>
            <p:xfrm>
              <a:off x="1356482" y="1444806"/>
              <a:ext cx="10083451" cy="15415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4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4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404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4049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4049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4049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44049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770762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613" r="-59912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15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70762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3279" r="-599123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17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22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2276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46111" y="387402"/>
            <a:ext cx="10475545" cy="7882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</a:rPr>
              <a:t>Forward Difference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490677" y="1381434"/>
                <a:ext cx="10475545" cy="495122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denote a set of values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, 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are called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the differences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. 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</a:rPr>
                  <a:t>Denoting the differences by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respectively, 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</a:rPr>
                  <a:t>we have,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 </m:t>
                    </m:r>
                  </m:oMath>
                </a14:m>
                <a:endParaRPr lang="en-US" sz="2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  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</a:rPr>
                  <a:t>                      ……………………….</a:t>
                </a:r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endParaRPr lang="en-US" sz="2400" b="1" dirty="0">
                  <a:solidFill>
                    <a:schemeClr val="tx1"/>
                  </a:solidFill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is called the forward difference operator 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are called first forward differences. 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77" y="1381434"/>
                <a:ext cx="10475545" cy="4951227"/>
              </a:xfrm>
              <a:prstGeom prst="rect">
                <a:avLst/>
              </a:prstGeom>
              <a:blipFill>
                <a:blip r:embed="rId2"/>
                <a:stretch>
                  <a:fillRect l="-969" t="-512" b="-153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1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2398</TotalTime>
  <Words>2239</Words>
  <Application>Microsoft Macintosh PowerPoint</Application>
  <PresentationFormat>Widescreen</PresentationFormat>
  <Paragraphs>416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Interpolation ?</vt:lpstr>
      <vt:lpstr>Example: </vt:lpstr>
      <vt:lpstr>PowerPoint Presentation</vt:lpstr>
      <vt:lpstr>Types of Interpolation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Newton’s Interpolation Formula</vt:lpstr>
      <vt:lpstr>PowerPoint Presentation</vt:lpstr>
      <vt:lpstr>Problem 1. Find the value of y at x=21 from the following data:   x :     20          23  26  29   y : 0.342      0.3907       0.4384       0.4848</vt:lpstr>
      <vt:lpstr>Problem 1. Find the value of y at x=21 from the following data:   x :     20     23      26      29   y : 0.342 0.3907 0.4384 0.4848</vt:lpstr>
      <vt:lpstr>PowerPoint Presentation</vt:lpstr>
      <vt:lpstr>PowerPoint Presentation</vt:lpstr>
      <vt:lpstr>PowerPoint Presentation</vt:lpstr>
      <vt:lpstr>Practice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Interpolation</dc:title>
  <dc:creator>user</dc:creator>
  <cp:lastModifiedBy>sshirin.ju35@outlook.com</cp:lastModifiedBy>
  <cp:revision>250</cp:revision>
  <dcterms:created xsi:type="dcterms:W3CDTF">2020-06-15T14:18:48Z</dcterms:created>
  <dcterms:modified xsi:type="dcterms:W3CDTF">2020-10-19T09:09:52Z</dcterms:modified>
</cp:coreProperties>
</file>