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258" r:id="rId3"/>
    <p:sldId id="271" r:id="rId4"/>
    <p:sldId id="272" r:id="rId5"/>
    <p:sldId id="273" r:id="rId6"/>
    <p:sldId id="274" r:id="rId7"/>
    <p:sldId id="276" r:id="rId8"/>
    <p:sldId id="275" r:id="rId9"/>
    <p:sldId id="277" r:id="rId10"/>
    <p:sldId id="278" r:id="rId11"/>
    <p:sldId id="280" r:id="rId12"/>
    <p:sldId id="2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pPr/>
              <a:t>5/16/2020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pPr/>
              <a:t>5/16/2020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5/16/2020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pPr/>
              <a:t>5/16/2020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5/16/2020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5/16/2020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5/16/2020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5/16/2020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5/16/2020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5/16/2020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5/16/2020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5/16/2020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5/16/2020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5/16/2020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5/16/2020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048254" y="3378136"/>
            <a:ext cx="5592417" cy="1205947"/>
          </a:xfrm>
          <a:prstGeom prst="round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21919" y="2222863"/>
            <a:ext cx="6858002" cy="742406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1"/>
                </a:solidFill>
              </a:rPr>
              <a:t>Database Introduction</a:t>
            </a: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15661">
            <a:off x="7123113" y="3454171"/>
            <a:ext cx="1996196" cy="46178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Presented By</a:t>
            </a:r>
          </a:p>
        </p:txBody>
      </p:sp>
      <p:sp>
        <p:nvSpPr>
          <p:cNvPr id="4" name="Rectangle 3"/>
          <p:cNvSpPr/>
          <p:nvPr/>
        </p:nvSpPr>
        <p:spPr>
          <a:xfrm>
            <a:off x="8750237" y="3829736"/>
            <a:ext cx="32704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sz="2000" dirty="0" smtClean="0">
                <a:solidFill>
                  <a:schemeClr val="bg1"/>
                </a:solidFill>
                <a:latin typeface="Cambria" pitchFamily="18" charset="0"/>
              </a:rPr>
              <a:t>Mohammad Jahangir Alam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Cambria" pitchFamily="18" charset="0"/>
              </a:rPr>
              <a:t>jahangir.cse@diu.edu.bd</a:t>
            </a:r>
            <a:endParaRPr lang="en-US" sz="2000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879682" y="662609"/>
            <a:ext cx="8146752" cy="55659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Database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এর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as-IN" dirty="0" smtClean="0">
                <a:solidFill>
                  <a:schemeClr val="accent6">
                    <a:lumMod val="75000"/>
                  </a:schemeClr>
                </a:solidFill>
              </a:rPr>
              <a:t>ইতিহাস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(1970)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79715" y="1672046"/>
            <a:ext cx="9640389" cy="11625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7472" marR="0" lvl="0" indent="-347472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Organized Data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into simple tables of related information</a:t>
            </a:r>
          </a:p>
          <a:p>
            <a:pPr marL="347472" marR="0" lvl="0" indent="-347472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aseline="0" dirty="0" smtClean="0"/>
              <a:t>Tables are connected only the matching data</a:t>
            </a:r>
            <a:r>
              <a:rPr lang="en-US" sz="2400" dirty="0" smtClean="0"/>
              <a:t> fields.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 descr="Relational_Model_Ted_Codd_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3550" y="3226527"/>
            <a:ext cx="3683255" cy="2040258"/>
          </a:xfrm>
          <a:prstGeom prst="rect">
            <a:avLst/>
          </a:prstGeom>
        </p:spPr>
      </p:pic>
      <p:pic>
        <p:nvPicPr>
          <p:cNvPr id="10" name="Content Placeholder 9" descr="stacks_image_3738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6022" y="3108800"/>
            <a:ext cx="6520543" cy="2144916"/>
          </a:xfrm>
        </p:spPr>
      </p:pic>
      <p:sp>
        <p:nvSpPr>
          <p:cNvPr id="2" name="Rectangle 1"/>
          <p:cNvSpPr/>
          <p:nvPr/>
        </p:nvSpPr>
        <p:spPr>
          <a:xfrm>
            <a:off x="8615280" y="5427839"/>
            <a:ext cx="21527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</a:rPr>
              <a:t>Edgar F. Codd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1 0.37557 L 1.66667E-6 3.38575E-6 " pathEditMode="relative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879682" y="662609"/>
            <a:ext cx="8146752" cy="55659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Database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এর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অ্যাপ্লিকেশন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79715" y="1672046"/>
            <a:ext cx="9640389" cy="11625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7472" lvl="0" indent="-347472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Sales</a:t>
            </a:r>
          </a:p>
          <a:p>
            <a:pPr marL="347472" lvl="0" indent="-347472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Accounting</a:t>
            </a:r>
          </a:p>
          <a:p>
            <a:pPr marL="347472" lvl="0" indent="-347472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Human resources</a:t>
            </a:r>
          </a:p>
          <a:p>
            <a:pPr marL="347472" lvl="0" indent="-347472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Banking and Finance</a:t>
            </a:r>
          </a:p>
          <a:p>
            <a:pPr marL="347472" lvl="0" indent="-347472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Airlines</a:t>
            </a:r>
          </a:p>
          <a:p>
            <a:pPr marL="347472" lvl="0" indent="-347472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 smtClean="0"/>
              <a:t>Medicine Industry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2186" y="2173356"/>
            <a:ext cx="7833622" cy="1152939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Aparajita" pitchFamily="34" charset="0"/>
                <a:cs typeface="Aparajita" pitchFamily="34" charset="0"/>
              </a:rPr>
              <a:t>“A mind that is stretched by a new experience can never go back to its old dimensions.”</a:t>
            </a:r>
            <a:endParaRPr lang="en-US" sz="3600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5941" y="3561522"/>
            <a:ext cx="6858002" cy="480391"/>
          </a:xfrm>
        </p:spPr>
        <p:txBody>
          <a:bodyPr>
            <a:normAutofit/>
          </a:bodyPr>
          <a:lstStyle/>
          <a:p>
            <a:r>
              <a:rPr lang="en-US" sz="1400" dirty="0" smtClean="0"/>
              <a:t>Oliver Wendell Holmes, Jr. ASSOCIATE JUSTICE, U.S. SUPREME COURT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79682" y="662609"/>
            <a:ext cx="5812666" cy="556591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এই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Lesson এ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কি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শিখব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? </a:t>
            </a:r>
            <a:endParaRPr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65214" y="1630016"/>
            <a:ext cx="10058400" cy="435168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Data and Information </a:t>
            </a:r>
            <a:r>
              <a:rPr lang="as-IN" sz="3200" dirty="0" smtClean="0"/>
              <a:t>এর মধ্যে পার্থক্য কি?</a:t>
            </a:r>
          </a:p>
          <a:p>
            <a:r>
              <a:rPr lang="en-US" sz="3200" dirty="0" smtClean="0"/>
              <a:t>Database </a:t>
            </a:r>
            <a:r>
              <a:rPr lang="en-US" sz="3200" dirty="0" err="1" smtClean="0"/>
              <a:t>কি</a:t>
            </a:r>
            <a:r>
              <a:rPr lang="en-US" sz="3200" dirty="0" smtClean="0"/>
              <a:t>?</a:t>
            </a:r>
          </a:p>
          <a:p>
            <a:r>
              <a:rPr lang="en-US" sz="3200" dirty="0" smtClean="0"/>
              <a:t>Database </a:t>
            </a:r>
            <a:r>
              <a:rPr lang="en-US" sz="3200" dirty="0" err="1" smtClean="0"/>
              <a:t>কেন</a:t>
            </a:r>
            <a:r>
              <a:rPr lang="en-US" sz="3200" dirty="0" smtClean="0"/>
              <a:t> </a:t>
            </a:r>
            <a:r>
              <a:rPr lang="en-US" sz="3200" dirty="0" err="1" smtClean="0"/>
              <a:t>শিখব</a:t>
            </a:r>
            <a:r>
              <a:rPr lang="en-US" sz="3200" dirty="0" smtClean="0"/>
              <a:t>? </a:t>
            </a:r>
          </a:p>
          <a:p>
            <a:r>
              <a:rPr lang="en-US" sz="3200" dirty="0" smtClean="0"/>
              <a:t>Database </a:t>
            </a:r>
            <a:r>
              <a:rPr lang="en-US" sz="3200" dirty="0" err="1" smtClean="0"/>
              <a:t>এর</a:t>
            </a:r>
            <a:r>
              <a:rPr lang="en-US" sz="3200" dirty="0" smtClean="0"/>
              <a:t> </a:t>
            </a:r>
            <a:r>
              <a:rPr lang="as-IN" sz="3200" dirty="0" smtClean="0"/>
              <a:t>ইতিহাস</a:t>
            </a:r>
            <a:r>
              <a:rPr lang="en-US" sz="3200" dirty="0" smtClean="0"/>
              <a:t> ।</a:t>
            </a:r>
          </a:p>
          <a:p>
            <a:r>
              <a:rPr lang="en-US" sz="3200" dirty="0" smtClean="0"/>
              <a:t>Database </a:t>
            </a:r>
            <a:r>
              <a:rPr lang="en-US" sz="3200" dirty="0" err="1" smtClean="0"/>
              <a:t>এর</a:t>
            </a:r>
            <a:r>
              <a:rPr lang="en-US" sz="3200" dirty="0" smtClean="0"/>
              <a:t> </a:t>
            </a:r>
            <a:r>
              <a:rPr lang="en-US" sz="3200" dirty="0" err="1" smtClean="0"/>
              <a:t>অ্যাপ্লিকেশন</a:t>
            </a:r>
            <a:r>
              <a:rPr lang="en-US" sz="3200" dirty="0" smtClean="0"/>
              <a:t>।</a:t>
            </a:r>
          </a:p>
          <a:p>
            <a:endParaRPr lang="as-IN" sz="3200" dirty="0" smtClean="0"/>
          </a:p>
          <a:p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9683" y="1895061"/>
            <a:ext cx="4646473" cy="2888974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Data</a:t>
            </a:r>
            <a:r>
              <a:rPr lang="en-US" dirty="0" smtClean="0"/>
              <a:t> is raw, unorganized facts that need to be processed.</a:t>
            </a:r>
          </a:p>
          <a:p>
            <a:r>
              <a:rPr lang="en-US" dirty="0" smtClean="0"/>
              <a:t>When </a:t>
            </a:r>
            <a:r>
              <a:rPr lang="en-US" b="1" dirty="0" smtClean="0">
                <a:solidFill>
                  <a:srgbClr val="00B050"/>
                </a:solidFill>
              </a:rPr>
              <a:t>data</a:t>
            </a:r>
            <a:r>
              <a:rPr lang="en-US" dirty="0" smtClean="0"/>
              <a:t> is processed, organized, structured or presented </a:t>
            </a:r>
            <a:r>
              <a:rPr lang="en-US" b="1" dirty="0" smtClean="0"/>
              <a:t>in a</a:t>
            </a:r>
            <a:r>
              <a:rPr lang="en-US" dirty="0" smtClean="0"/>
              <a:t> given context so as to make it useful, it is called </a:t>
            </a:r>
            <a:r>
              <a:rPr lang="en-US" b="1" dirty="0" smtClean="0">
                <a:solidFill>
                  <a:srgbClr val="0070C0"/>
                </a:solidFill>
              </a:rPr>
              <a:t>information</a:t>
            </a:r>
            <a:r>
              <a:rPr lang="en-US" b="1" dirty="0" smtClean="0">
                <a:solidFill>
                  <a:srgbClr val="00B050"/>
                </a:solidFill>
              </a:rPr>
              <a:t>.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879682" y="662609"/>
            <a:ext cx="9801570" cy="55659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Data and Information </a:t>
            </a:r>
            <a:r>
              <a:rPr lang="as-IN" dirty="0" smtClean="0">
                <a:solidFill>
                  <a:schemeClr val="accent6">
                    <a:lumMod val="75000"/>
                  </a:schemeClr>
                </a:solidFill>
              </a:rPr>
              <a:t>এর মধ্যে পার্থক্য কি?</a:t>
            </a:r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0221575"/>
              </p:ext>
            </p:extLst>
          </p:nvPr>
        </p:nvGraphicFramePr>
        <p:xfrm>
          <a:off x="6158947" y="1891884"/>
          <a:ext cx="5569227" cy="213677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82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00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64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4194">
                <a:tc>
                  <a:txBody>
                    <a:bodyPr/>
                    <a:lstStyle/>
                    <a:p>
                      <a:r>
                        <a:rPr lang="en-US" dirty="0" smtClean="0"/>
                        <a:t>Patient</a:t>
                      </a:r>
                      <a:endParaRPr dirty="0"/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Symptom</a:t>
                      </a:r>
                      <a:endParaRPr dirty="0"/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Location</a:t>
                      </a:r>
                      <a:endParaRPr dirty="0"/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4194">
                <a:tc>
                  <a:txBody>
                    <a:bodyPr/>
                    <a:lstStyle/>
                    <a:p>
                      <a:r>
                        <a:rPr lang="en-US" dirty="0" smtClean="0"/>
                        <a:t>P-1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s-IN" dirty="0" smtClean="0"/>
                        <a:t>গলাব্যথা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জ্বর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মিরপুর</a:t>
                      </a:r>
                      <a:endParaRPr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4194">
                <a:tc>
                  <a:txBody>
                    <a:bodyPr/>
                    <a:lstStyle/>
                    <a:p>
                      <a:r>
                        <a:rPr lang="en-US" dirty="0" smtClean="0"/>
                        <a:t>P-</a:t>
                      </a:r>
                      <a:r>
                        <a:rPr baseline="0" smtClean="0"/>
                        <a:t>2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বমি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শ্বাসকষ্ট</a:t>
                      </a:r>
                      <a:endParaRPr lang="en-US" baseline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মতিঝিল</a:t>
                      </a:r>
                      <a:endParaRPr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4194">
                <a:tc>
                  <a:txBody>
                    <a:bodyPr/>
                    <a:lstStyle/>
                    <a:p>
                      <a:r>
                        <a:rPr lang="en-US" dirty="0" smtClean="0"/>
                        <a:t>P-</a:t>
                      </a:r>
                      <a:r>
                        <a:rPr smtClean="0"/>
                        <a:t>3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মাথা</a:t>
                      </a:r>
                      <a:r>
                        <a:rPr lang="as-IN" dirty="0" smtClean="0"/>
                        <a:t>ব্যথা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আদাবর</a:t>
                      </a:r>
                      <a:endParaRPr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Oval 6"/>
          <p:cNvSpPr/>
          <p:nvPr/>
        </p:nvSpPr>
        <p:spPr>
          <a:xfrm>
            <a:off x="4890053" y="4505739"/>
            <a:ext cx="4426226" cy="184205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s-IN" dirty="0" smtClean="0"/>
          </a:p>
          <a:p>
            <a:pPr algn="ctr"/>
            <a:endParaRPr lang="en-US" dirty="0" smtClean="0"/>
          </a:p>
          <a:p>
            <a:pPr algn="ctr"/>
            <a:endParaRPr lang="as-IN" dirty="0" smtClean="0"/>
          </a:p>
          <a:p>
            <a:pPr algn="ctr"/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446644" y="4934634"/>
            <a:ext cx="30877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   P-1     </a:t>
            </a:r>
            <a:r>
              <a:rPr lang="en-US" dirty="0" err="1" smtClean="0"/>
              <a:t>বমি</a:t>
            </a:r>
            <a:r>
              <a:rPr lang="en-US" dirty="0" smtClean="0"/>
              <a:t>, </a:t>
            </a:r>
            <a:r>
              <a:rPr lang="en-US" dirty="0" err="1" smtClean="0"/>
              <a:t>শ্বাসকষ্ট</a:t>
            </a:r>
            <a:endParaRPr lang="en-US" dirty="0" smtClean="0"/>
          </a:p>
          <a:p>
            <a:r>
              <a:rPr lang="en-US" dirty="0" smtClean="0"/>
              <a:t>       </a:t>
            </a:r>
            <a:r>
              <a:rPr lang="as-IN" dirty="0" smtClean="0"/>
              <a:t>মাথাব্যথা</a:t>
            </a:r>
            <a:r>
              <a:rPr lang="en-US" dirty="0" smtClean="0"/>
              <a:t>  p-3 </a:t>
            </a:r>
            <a:r>
              <a:rPr lang="as-IN" dirty="0" smtClean="0"/>
              <a:t>মিরপুর</a:t>
            </a:r>
            <a:r>
              <a:rPr lang="en-US" dirty="0" smtClean="0"/>
              <a:t> </a:t>
            </a:r>
            <a:endParaRPr lang="as-IN" dirty="0" smtClean="0"/>
          </a:p>
          <a:p>
            <a:r>
              <a:rPr lang="en-US" dirty="0" smtClean="0"/>
              <a:t>    P-2  </a:t>
            </a:r>
            <a:r>
              <a:rPr lang="as-IN" dirty="0" smtClean="0"/>
              <a:t>আদাবর</a:t>
            </a:r>
            <a:r>
              <a:rPr lang="en-US" dirty="0" smtClean="0"/>
              <a:t>  </a:t>
            </a:r>
            <a:r>
              <a:rPr lang="as-IN" dirty="0" smtClean="0"/>
              <a:t>মতিঝিল</a:t>
            </a:r>
          </a:p>
        </p:txBody>
      </p:sp>
      <p:sp>
        <p:nvSpPr>
          <p:cNvPr id="10" name="Rectangle 9"/>
          <p:cNvSpPr/>
          <p:nvPr/>
        </p:nvSpPr>
        <p:spPr>
          <a:xfrm>
            <a:off x="6627067" y="4516542"/>
            <a:ext cx="713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data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 rot="18294714">
            <a:off x="8353490" y="4186089"/>
            <a:ext cx="873080" cy="4122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8222" y="1726096"/>
            <a:ext cx="10000352" cy="1401418"/>
          </a:xfrm>
        </p:spPr>
        <p:txBody>
          <a:bodyPr/>
          <a:lstStyle/>
          <a:p>
            <a:r>
              <a:rPr lang="en-US" dirty="0" smtClean="0"/>
              <a:t>Database =</a:t>
            </a:r>
            <a:r>
              <a:rPr lang="en-US" b="1" dirty="0" smtClean="0">
                <a:solidFill>
                  <a:srgbClr val="00B050"/>
                </a:solidFill>
              </a:rPr>
              <a:t> Data</a:t>
            </a:r>
            <a:r>
              <a:rPr lang="en-US" dirty="0" smtClean="0"/>
              <a:t> + </a:t>
            </a:r>
            <a:r>
              <a:rPr lang="en-US" dirty="0" smtClean="0">
                <a:solidFill>
                  <a:srgbClr val="00B050"/>
                </a:solidFill>
              </a:rPr>
              <a:t>base</a:t>
            </a:r>
          </a:p>
          <a:p>
            <a:r>
              <a:rPr lang="en-US" dirty="0" smtClean="0"/>
              <a:t>Database is collection of interrelated </a:t>
            </a:r>
            <a:r>
              <a:rPr lang="en-US" b="1" dirty="0" smtClean="0">
                <a:solidFill>
                  <a:srgbClr val="00B050"/>
                </a:solidFill>
              </a:rPr>
              <a:t>data (</a:t>
            </a:r>
            <a:r>
              <a:rPr lang="en-US" b="1" dirty="0" smtClean="0">
                <a:solidFill>
                  <a:srgbClr val="0070C0"/>
                </a:solidFill>
              </a:rPr>
              <a:t>information</a:t>
            </a:r>
            <a:r>
              <a:rPr lang="en-US" b="1" dirty="0" smtClean="0">
                <a:solidFill>
                  <a:srgbClr val="00B050"/>
                </a:solidFill>
              </a:rPr>
              <a:t>)</a:t>
            </a:r>
            <a:r>
              <a:rPr lang="en-US" dirty="0" smtClean="0"/>
              <a:t>.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879682" y="662609"/>
            <a:ext cx="5812666" cy="55659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Database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কি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</a:p>
        </p:txBody>
      </p:sp>
      <p:pic>
        <p:nvPicPr>
          <p:cNvPr id="7" name="Picture 6" descr="stacks_image_373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6987" y="3285297"/>
            <a:ext cx="7239000" cy="238125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4859383" y="2103120"/>
            <a:ext cx="1058091" cy="313509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879682" y="662609"/>
            <a:ext cx="5812666" cy="55659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Database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কেন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শিখব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? </a:t>
            </a:r>
          </a:p>
        </p:txBody>
      </p:sp>
      <p:pic>
        <p:nvPicPr>
          <p:cNvPr id="6" name="Content Placeholder 5" descr="Web_imag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4526" y="1828799"/>
            <a:ext cx="6447474" cy="3551583"/>
          </a:xfrm>
        </p:spPr>
      </p:pic>
      <p:pic>
        <p:nvPicPr>
          <p:cNvPr id="7" name="Picture 6" descr="mobilephoneapp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32686" y="4280452"/>
            <a:ext cx="1994412" cy="1928192"/>
          </a:xfrm>
          <a:prstGeom prst="rect">
            <a:avLst/>
          </a:prstGeom>
        </p:spPr>
      </p:pic>
      <p:pic>
        <p:nvPicPr>
          <p:cNvPr id="8" name="Picture 7" descr="Database-Administrato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0" y="1381540"/>
            <a:ext cx="3591338" cy="26935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79682" y="662609"/>
            <a:ext cx="5812666" cy="55659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Database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এর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as-IN" dirty="0" smtClean="0">
                <a:solidFill>
                  <a:schemeClr val="accent6">
                    <a:lumMod val="75000"/>
                  </a:schemeClr>
                </a:solidFill>
              </a:rPr>
              <a:t>ইতিহাস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65214" y="1630016"/>
            <a:ext cx="10058400" cy="4351683"/>
          </a:xfrm>
        </p:spPr>
        <p:txBody>
          <a:bodyPr>
            <a:normAutofit/>
          </a:bodyPr>
          <a:lstStyle/>
          <a:p>
            <a:endParaRPr lang="as-IN" sz="3200" dirty="0" smtClean="0"/>
          </a:p>
          <a:p>
            <a:endParaRPr sz="3200" dirty="0"/>
          </a:p>
        </p:txBody>
      </p:sp>
      <p:pic>
        <p:nvPicPr>
          <p:cNvPr id="4" name="Picture 3" descr="histor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983" y="1653634"/>
            <a:ext cx="8719930" cy="405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4" y="1752600"/>
            <a:ext cx="4538751" cy="3211286"/>
          </a:xfrm>
        </p:spPr>
        <p:txBody>
          <a:bodyPr/>
          <a:lstStyle/>
          <a:p>
            <a:r>
              <a:rPr lang="en-US" dirty="0" smtClean="0"/>
              <a:t>Simple Consecutive list of records.</a:t>
            </a:r>
          </a:p>
          <a:p>
            <a:r>
              <a:rPr lang="en-US" dirty="0" smtClean="0"/>
              <a:t>The computer begin search at the start of list and search sequentially.</a:t>
            </a:r>
          </a:p>
          <a:p>
            <a:r>
              <a:rPr lang="en-US" dirty="0" smtClean="0"/>
              <a:t>Slow method to search.</a:t>
            </a:r>
            <a:endParaRPr lang="en-US" dirty="0"/>
          </a:p>
        </p:txBody>
      </p:sp>
      <p:sp>
        <p:nvSpPr>
          <p:cNvPr id="5" name="Title 12"/>
          <p:cNvSpPr txBox="1">
            <a:spLocks/>
          </p:cNvSpPr>
          <p:nvPr/>
        </p:nvSpPr>
        <p:spPr>
          <a:xfrm>
            <a:off x="879682" y="662609"/>
            <a:ext cx="5812666" cy="55659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Flat File Database</a:t>
            </a:r>
          </a:p>
        </p:txBody>
      </p:sp>
      <p:pic>
        <p:nvPicPr>
          <p:cNvPr id="6" name="Picture 5" descr="Untitled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243" y="1673845"/>
            <a:ext cx="4305901" cy="34580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79682" y="662609"/>
            <a:ext cx="8146752" cy="55659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Database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এর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as-IN" dirty="0" smtClean="0">
                <a:solidFill>
                  <a:schemeClr val="accent6">
                    <a:lumMod val="75000"/>
                  </a:schemeClr>
                </a:solidFill>
              </a:rPr>
              <a:t>ইতিহাস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(Mid 1960) 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65214" y="1630016"/>
            <a:ext cx="10058400" cy="4351683"/>
          </a:xfrm>
        </p:spPr>
        <p:txBody>
          <a:bodyPr>
            <a:normAutofit/>
          </a:bodyPr>
          <a:lstStyle/>
          <a:p>
            <a:endParaRPr lang="as-IN" sz="3200" dirty="0" smtClean="0"/>
          </a:p>
          <a:p>
            <a:endParaRPr sz="3200" dirty="0"/>
          </a:p>
        </p:txBody>
      </p:sp>
      <p:pic>
        <p:nvPicPr>
          <p:cNvPr id="5" name="Picture 4" descr="Hierarchical_Mod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532" y="1686764"/>
            <a:ext cx="7549094" cy="3460001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8608423" y="1778726"/>
            <a:ext cx="3133003" cy="321128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7472" marR="0" lvl="0" indent="-347472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Mid 1960, IBM used Hierarchical model for information management (IMS).</a:t>
            </a:r>
          </a:p>
          <a:p>
            <a:pPr marL="347472" marR="0" lvl="0" indent="-347472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 smtClean="0"/>
              <a:t>Tree like structured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Network_Model_Chaarles_Backman_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7606" y="1572021"/>
            <a:ext cx="6211023" cy="3555103"/>
          </a:xfrm>
        </p:spPr>
      </p:pic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879682" y="662609"/>
            <a:ext cx="8146752" cy="55659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Database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এর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as-IN" dirty="0" smtClean="0">
                <a:solidFill>
                  <a:schemeClr val="accent6">
                    <a:lumMod val="75000"/>
                  </a:schemeClr>
                </a:solidFill>
              </a:rPr>
              <a:t>ইতিহাস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(Mid 1960) </a:t>
            </a:r>
          </a:p>
        </p:txBody>
      </p:sp>
      <p:pic>
        <p:nvPicPr>
          <p:cNvPr id="6" name="Picture 5" descr="Network_Model_Chaarles_Backman_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7451" y="1598365"/>
            <a:ext cx="3619331" cy="2019107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7341326" y="3775165"/>
            <a:ext cx="4088675" cy="16851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7472" marR="0" lvl="0" indent="-347472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Multiple Parents for child nodes.</a:t>
            </a:r>
          </a:p>
          <a:p>
            <a:pPr marL="347472" marR="0" lvl="0" indent="-347472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 smtClean="0"/>
              <a:t>Difficult to manage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91667E-6 0.61864 L 7.91667E-6 -2.53469E-6 " pathEditMode="relative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f03431377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tf03431377</Template>
  <TotalTime>355</TotalTime>
  <Words>281</Words>
  <Application>Microsoft Office PowerPoint</Application>
  <PresentationFormat>Widescreen</PresentationFormat>
  <Paragraphs>61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Aparajita</vt:lpstr>
      <vt:lpstr>Arial</vt:lpstr>
      <vt:lpstr>Arial</vt:lpstr>
      <vt:lpstr>Cambria</vt:lpstr>
      <vt:lpstr>Segoe Print</vt:lpstr>
      <vt:lpstr>tf03431377</vt:lpstr>
      <vt:lpstr>Database Introduction</vt:lpstr>
      <vt:lpstr>এই Lesson এ কি শিখব? </vt:lpstr>
      <vt:lpstr>Data and Information এর মধ্যে পার্থক্য কি?</vt:lpstr>
      <vt:lpstr>Database কি?</vt:lpstr>
      <vt:lpstr>Database কেন শিখব? </vt:lpstr>
      <vt:lpstr>Database এর ইতিহাস </vt:lpstr>
      <vt:lpstr>PowerPoint Presentation</vt:lpstr>
      <vt:lpstr>Database এর ইতিহাস (Mid 1960) </vt:lpstr>
      <vt:lpstr>Database এর ইতিহাস (Mid 1960) </vt:lpstr>
      <vt:lpstr>Database এর ইতিহাস (1970) </vt:lpstr>
      <vt:lpstr>Database এর অ্যাপ্লিকেশন </vt:lpstr>
      <vt:lpstr>“A mind that is stretched by a new experience can never go back to its old dimensions.”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Database Introduction</dc:title>
  <dc:creator>User</dc:creator>
  <cp:lastModifiedBy>Jahangir Dhrubo</cp:lastModifiedBy>
  <cp:revision>62</cp:revision>
  <dcterms:created xsi:type="dcterms:W3CDTF">2020-04-17T10:09:40Z</dcterms:created>
  <dcterms:modified xsi:type="dcterms:W3CDTF">2020-05-15T19:22:09Z</dcterms:modified>
</cp:coreProperties>
</file>