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 id="2147483684" r:id="rId2"/>
    <p:sldMasterId id="2147483763" r:id="rId3"/>
    <p:sldMasterId id="2147483722" r:id="rId4"/>
    <p:sldMasterId id="2147483736" r:id="rId5"/>
    <p:sldMasterId id="2147483750" r:id="rId6"/>
  </p:sldMasterIdLst>
  <p:notesMasterIdLst>
    <p:notesMasterId r:id="rId18"/>
  </p:notesMasterIdLst>
  <p:sldIdLst>
    <p:sldId id="278" r:id="rId7"/>
    <p:sldId id="287" r:id="rId8"/>
    <p:sldId id="288" r:id="rId9"/>
    <p:sldId id="289" r:id="rId10"/>
    <p:sldId id="290" r:id="rId11"/>
    <p:sldId id="291" r:id="rId12"/>
    <p:sldId id="292" r:id="rId13"/>
    <p:sldId id="293" r:id="rId14"/>
    <p:sldId id="295" r:id="rId15"/>
    <p:sldId id="296" r:id="rId16"/>
    <p:sldId id="297" r:id="rId17"/>
  </p:sldIdLst>
  <p:sldSz cx="9144000" cy="5143500" type="screen16x9"/>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18A009D2-AA06-47F9-818B-20DA7FACF4AF}">
          <p14:sldIdLst>
            <p14:sldId id="278"/>
            <p14:sldId id="287"/>
            <p14:sldId id="288"/>
            <p14:sldId id="289"/>
            <p14:sldId id="290"/>
            <p14:sldId id="291"/>
            <p14:sldId id="292"/>
            <p14:sldId id="293"/>
            <p14:sldId id="295"/>
            <p14:sldId id="296"/>
            <p14:sldId id="297"/>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A50021"/>
    <a:srgbClr val="0000FF"/>
    <a:srgbClr val="990000"/>
    <a:srgbClr val="800000"/>
    <a:srgbClr val="CC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7336" autoAdjust="0"/>
  </p:normalViewPr>
  <p:slideViewPr>
    <p:cSldViewPr>
      <p:cViewPr varScale="1">
        <p:scale>
          <a:sx n="93" d="100"/>
          <a:sy n="93" d="100"/>
        </p:scale>
        <p:origin x="732" y="6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08008F-8C0F-4F63-86DC-E7B67385E4BD}" type="datetimeFigureOut">
              <a:rPr lang="en-US" smtClean="0"/>
              <a:pPr/>
              <a:t>4/7/2019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F38DAD-5F37-4EA5-A798-26ED1E453939}" type="slidenum">
              <a:rPr lang="en-US" smtClean="0"/>
              <a:pPr/>
              <a:t>‹#›</a:t>
            </a:fld>
            <a:endParaRPr lang="en-US" dirty="0"/>
          </a:p>
        </p:txBody>
      </p:sp>
    </p:spTree>
    <p:extLst>
      <p:ext uri="{BB962C8B-B14F-4D97-AF65-F5344CB8AC3E}">
        <p14:creationId xmlns:p14="http://schemas.microsoft.com/office/powerpoint/2010/main" val="240361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1</a:t>
            </a:fld>
            <a:endParaRPr lang="en-US" dirty="0"/>
          </a:p>
        </p:txBody>
      </p:sp>
    </p:spTree>
    <p:extLst>
      <p:ext uri="{BB962C8B-B14F-4D97-AF65-F5344CB8AC3E}">
        <p14:creationId xmlns:p14="http://schemas.microsoft.com/office/powerpoint/2010/main" val="225552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2D2042-E6D6-4147-8268-8F82A5EBAB25}"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4736306"/>
            <a:ext cx="2133600" cy="273844"/>
          </a:xfrm>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62427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EF749-B421-4F9B-A55E-296FE896187A}"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690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DEC4D6-03E8-4D82-8A8D-90144BD391B9}"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14386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91410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1C472E-7EFE-461A-8500-5B9A41FFAB38}"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0774292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0BD394-204F-4051-838A-BD3A6FD08F6B}"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9160391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35587E-5F01-4608-AB8B-367BFA2332C6}"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85673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C05850-94B5-42CD-814B-FDDB0EDFBBF0}"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11750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993AFF-2742-4B9A-A615-52E69F19E392}" type="datetime4">
              <a:rPr lang="en-US" smtClean="0">
                <a:solidFill>
                  <a:prstClr val="black">
                    <a:tint val="75000"/>
                  </a:prstClr>
                </a:solidFill>
              </a:rPr>
              <a:t>April 7,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641991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77BAF4-E70A-46A6-BAAD-FB6B08EB2ABC}" type="datetime4">
              <a:rPr lang="en-US" smtClean="0">
                <a:solidFill>
                  <a:prstClr val="black">
                    <a:tint val="75000"/>
                  </a:prstClr>
                </a:solidFill>
              </a:rPr>
              <a:t>April 7,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93298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B654F-C6E0-4661-AAC8-978803515851}" type="datetime4">
              <a:rPr lang="en-US" smtClean="0">
                <a:solidFill>
                  <a:prstClr val="black">
                    <a:tint val="75000"/>
                  </a:prstClr>
                </a:solidFill>
              </a:rPr>
              <a:t>April 7,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8933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E04768-7EF8-465F-8AA4-E4562880EFD2}"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340227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8FBB55-5F52-4656-8793-0ED45F1FA546}"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365834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C1FE3D-3284-41EA-A15A-1379257E6329}"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44150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A3B929-12C7-44BD-8E29-0D01588F7988}"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463067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0AF85A-617D-4083-BCC8-5EA0E26D1E5A}"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93069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91686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8E3692-3437-48FF-B30B-441D75E1026E}"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4480785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2129BE-2CFF-417A-BAD0-1DBFD652E24E}"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2070880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3CC725-2D2B-4DBC-BF3E-046E54A25ED9}"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23710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3E3983-C8EF-4F09-B7B0-B78BDDC265F6}"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013168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1BAFBD-3EA2-48E7-9076-36FBFC406595}" type="datetime4">
              <a:rPr lang="en-US" smtClean="0">
                <a:solidFill>
                  <a:prstClr val="black">
                    <a:tint val="75000"/>
                  </a:prstClr>
                </a:solidFill>
              </a:rPr>
              <a:t>April 7,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911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F07F8A-F06D-4FC1-947C-B3CCD1245160}"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4197514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19F27E-14EC-4BCC-A1E4-C7CCA161A40F}" type="datetime4">
              <a:rPr lang="en-US" smtClean="0">
                <a:solidFill>
                  <a:prstClr val="black">
                    <a:tint val="75000"/>
                  </a:prstClr>
                </a:solidFill>
              </a:rPr>
              <a:t>April 7,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58058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5981C-5F8B-453A-8DC3-46F79342943A}" type="datetime4">
              <a:rPr lang="en-US" smtClean="0">
                <a:solidFill>
                  <a:prstClr val="black">
                    <a:tint val="75000"/>
                  </a:prstClr>
                </a:solidFill>
              </a:rPr>
              <a:t>April 7,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822836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85B65C-BDA4-4A09-8DFA-79FB3D95DD60}"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02189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8BEC25-173A-474A-8940-B803B99F5F31}"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49559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96EE6-D7F9-47E2-B762-BE1E0318F5FB}"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20919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AC0AD-EAC7-4112-9E19-E6B73CDD64BA}"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994514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8627390"/>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696B99-4919-4B52-8BE1-F8DAFE98FD91}"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84019678"/>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561654"/>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503B2E-E4D2-4470-8907-95FB0D78ADCA}"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6186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28DB27-55A9-45EB-9332-4C6E20345834}"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20700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D18E19-2F3D-4FC5-A85C-2981825BEE8F}"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3331769"/>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37E8D1-59EF-4907-A357-2A37377C8B5C}" type="datetime4">
              <a:rPr lang="en-US" smtClean="0">
                <a:solidFill>
                  <a:prstClr val="black">
                    <a:tint val="75000"/>
                  </a:prstClr>
                </a:solidFill>
              </a:rPr>
              <a:t>April 7,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693836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CE370D-2B63-41D7-8390-415BD0EFEFE7}" type="datetime4">
              <a:rPr lang="en-US" smtClean="0">
                <a:solidFill>
                  <a:prstClr val="black">
                    <a:tint val="75000"/>
                  </a:prstClr>
                </a:solidFill>
              </a:rPr>
              <a:t>April 7,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67611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D14BA-D766-457B-A9F1-E46BA836C895}" type="datetime4">
              <a:rPr lang="en-US" smtClean="0">
                <a:solidFill>
                  <a:prstClr val="black">
                    <a:tint val="75000"/>
                  </a:prstClr>
                </a:solidFill>
              </a:rPr>
              <a:t>April 7,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7162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B609FE-AF75-44E3-9EE9-D69AA1BDD6D6}"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6175231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F98BAD-F1CB-467C-AB25-0B3B0E1CD7AA}"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4842392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C2BCCB-484D-4680-A79C-31742881A6C3}"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70839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462220-4D3E-42A3-9243-809779652ED6}"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639593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5CCCB-1B74-4B85-AA12-6101D1D33945}"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0561400"/>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06BA0F-7138-470E-BFE5-616CF31BDB89}"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880393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E8B8A8-C5AC-467C-B43F-9F8256DD1794}" type="datetime4">
              <a:rPr lang="en-US" smtClean="0">
                <a:solidFill>
                  <a:prstClr val="black">
                    <a:tint val="75000"/>
                  </a:prstClr>
                </a:solidFill>
              </a:rPr>
              <a:t>April 7,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98385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3234095"/>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AC6E95-FD86-4162-A6A6-22610DE2435D}"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675201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76E67B-F37F-4086-A1D7-35EE4A8B915B}"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3495407"/>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35F9D9-A78F-449B-9E4D-780C6918DDA5}" type="datetime4">
              <a:rPr lang="en-US" smtClean="0">
                <a:solidFill>
                  <a:prstClr val="black">
                    <a:tint val="75000"/>
                  </a:prstClr>
                </a:solidFill>
              </a:rPr>
              <a:t>April 7,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0397980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DD8367-ADA7-4F3E-8C26-72D9B08B2D03}" type="datetime4">
              <a:rPr lang="en-US" smtClean="0">
                <a:solidFill>
                  <a:prstClr val="black">
                    <a:tint val="75000"/>
                  </a:prstClr>
                </a:solidFill>
              </a:rPr>
              <a:t>April 7,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796013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8DBEB-9B83-4BD7-9C07-0B80AAF2FB62}" type="datetime4">
              <a:rPr lang="en-US" smtClean="0">
                <a:solidFill>
                  <a:prstClr val="black">
                    <a:tint val="75000"/>
                  </a:prstClr>
                </a:solidFill>
              </a:rPr>
              <a:t>April 7,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3756069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5FFA6F-30B2-4E03-B8C5-93A3209091B5}"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0110805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2C2928-1BF4-45DA-AE56-E6878353C186}"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961523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720AB6-289F-46C0-9067-751CCFDA2E65}"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4806203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D394D7-D860-412D-9641-69573348FE8C}"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72017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F40E82-A606-4778-B1B5-D05F873B3E92}" type="datetime4">
              <a:rPr lang="en-US" smtClean="0">
                <a:solidFill>
                  <a:prstClr val="black">
                    <a:tint val="75000"/>
                  </a:prstClr>
                </a:solidFill>
              </a:rPr>
              <a:t>April 7,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7404477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596D93-7EA6-45DC-8CF0-4CCA138A147E}"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88465412"/>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88B430-06B0-4D16-A513-AEA71BF2FEB6}"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63973693"/>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6995132"/>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EE7990-5977-4E28-AF08-905F766C2906}"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95343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E84311-FB8B-4079-BDF2-A905669C7842}"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53261273"/>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92D7124-54AF-4EDC-9D9E-86ADCEC91AEE}" type="datetime4">
              <a:rPr lang="en-US" smtClean="0">
                <a:solidFill>
                  <a:prstClr val="black">
                    <a:tint val="75000"/>
                  </a:prstClr>
                </a:solidFill>
              </a:rPr>
              <a:t>April 7, 2019</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1113999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981AEB-1667-4E0F-B3B2-8C001DC16B58}" type="datetime4">
              <a:rPr lang="en-US" smtClean="0">
                <a:solidFill>
                  <a:prstClr val="black">
                    <a:tint val="75000"/>
                  </a:prstClr>
                </a:solidFill>
              </a:rPr>
              <a:t>April 7, 2019</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583262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434786-9A66-4F36-8EEA-E527D314245C}" type="datetime4">
              <a:rPr lang="en-US" smtClean="0">
                <a:solidFill>
                  <a:prstClr val="black">
                    <a:tint val="75000"/>
                  </a:prstClr>
                </a:solidFill>
              </a:rPr>
              <a:t>April 7,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3912333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03CA13-50BF-4DDE-920B-5EAFE7D7790D}"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278804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4793C6-D96D-4C81-B1B7-F2DCB1227320}"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99317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E82B6-AFB9-4FE0-96C0-79AB7D7F64E4}" type="datetime4">
              <a:rPr lang="en-US" smtClean="0">
                <a:solidFill>
                  <a:prstClr val="black">
                    <a:tint val="75000"/>
                  </a:prstClr>
                </a:solidFill>
              </a:rPr>
              <a:t>April 7, 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5320618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8053C1-4CD8-41D7-9E60-0DD0CFAC86C9}"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206404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5B4CD0-C079-469C-915B-5596F57C1ADC}"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1157575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08789-966B-49A3-8138-EAADE22D465B}"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19128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53403F-EC25-460D-9F2B-4CD82E7E3530}"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9712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221768-258C-46CB-B2EB-BE4491DAC576}" type="datetime4">
              <a:rPr lang="en-US" smtClean="0">
                <a:solidFill>
                  <a:prstClr val="black">
                    <a:tint val="75000"/>
                  </a:prstClr>
                </a:solidFill>
              </a:rPr>
              <a:t>April 7, 2019</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6489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117E8AE-CB08-4ED1-A038-5850CBB2C10A}"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11" name="TextBox 10"/>
          <p:cNvSpPr txBox="1"/>
          <p:nvPr/>
        </p:nvSpPr>
        <p:spPr>
          <a:xfrm>
            <a:off x="8153400" y="4931718"/>
            <a:ext cx="990600" cy="230832"/>
          </a:xfrm>
          <a:prstGeom prst="rect">
            <a:avLst/>
          </a:prstGeom>
          <a:noFill/>
        </p:spPr>
        <p:txBody>
          <a:bodyPr wrap="square" rtlCol="0">
            <a:spAutoFit/>
          </a:bodyPr>
          <a:lstStyle/>
          <a:p>
            <a:pPr algn="r"/>
            <a:r>
              <a:rPr lang="en-US" sz="900" dirty="0" smtClean="0"/>
              <a:t>Mahmudun Nabi</a:t>
            </a:r>
            <a:endParaRPr lang="en-US" sz="900" dirty="0"/>
          </a:p>
        </p:txBody>
      </p:sp>
    </p:spTree>
    <p:extLst>
      <p:ext uri="{BB962C8B-B14F-4D97-AF65-F5344CB8AC3E}">
        <p14:creationId xmlns:p14="http://schemas.microsoft.com/office/powerpoint/2010/main" val="2750144476"/>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1F7F792-1FF5-4CFF-8F58-1013292C6E57}"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7"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2461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25603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1874520"/>
            <a:ext cx="254471" cy="2560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72600" y="666750"/>
            <a:ext cx="859210" cy="523220"/>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vertLeft1</a:t>
            </a:r>
            <a:endParaRPr lang="en-US" sz="1400" dirty="0">
              <a:solidFill>
                <a:prstClr val="black"/>
              </a:solidFill>
            </a:endParaRPr>
          </a:p>
        </p:txBody>
      </p:sp>
    </p:spTree>
    <p:extLst>
      <p:ext uri="{BB962C8B-B14F-4D97-AF65-F5344CB8AC3E}">
        <p14:creationId xmlns:p14="http://schemas.microsoft.com/office/powerpoint/2010/main" val="18216763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21"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9A4BEF5-BE33-4A14-BF8B-738D80F24F0C}"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7"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42062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7490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2918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2834640"/>
            <a:ext cx="254471" cy="2560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72600" y="666750"/>
            <a:ext cx="859210" cy="523220"/>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vertLeft2</a:t>
            </a:r>
            <a:endParaRPr lang="en-US" sz="1400" dirty="0">
              <a:solidFill>
                <a:prstClr val="black"/>
              </a:solidFill>
            </a:endParaRPr>
          </a:p>
        </p:txBody>
      </p:sp>
    </p:spTree>
    <p:extLst>
      <p:ext uri="{BB962C8B-B14F-4D97-AF65-F5344CB8AC3E}">
        <p14:creationId xmlns:p14="http://schemas.microsoft.com/office/powerpoint/2010/main" val="2986279319"/>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5016B21-E6CB-4B14-874A-9D18F3ABEC1D}"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12" name="TextBox 11"/>
          <p:cNvSpPr txBox="1"/>
          <p:nvPr/>
        </p:nvSpPr>
        <p:spPr>
          <a:xfrm>
            <a:off x="9372599" y="666750"/>
            <a:ext cx="1085554" cy="1600438"/>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block2x2-1</a:t>
            </a:r>
          </a:p>
          <a:p>
            <a:endParaRPr lang="en-US" sz="1400" dirty="0" smtClean="0">
              <a:solidFill>
                <a:prstClr val="black"/>
              </a:solidFill>
            </a:endParaRPr>
          </a:p>
          <a:p>
            <a:r>
              <a:rPr lang="en-US" sz="1400" dirty="0" smtClean="0">
                <a:solidFill>
                  <a:prstClr val="black"/>
                </a:solidFill>
              </a:rPr>
              <a:t>Ordering of</a:t>
            </a:r>
            <a:r>
              <a:rPr lang="en-US" sz="1400" baseline="0" dirty="0" smtClean="0">
                <a:solidFill>
                  <a:prstClr val="black"/>
                </a:solidFill>
              </a:rPr>
              <a:t> </a:t>
            </a:r>
          </a:p>
          <a:p>
            <a:r>
              <a:rPr lang="en-US" sz="1400" baseline="0" dirty="0" smtClean="0">
                <a:solidFill>
                  <a:prstClr val="black"/>
                </a:solidFill>
              </a:rPr>
              <a:t>buttons is</a:t>
            </a:r>
            <a:r>
              <a:rPr lang="en-US" sz="1400" dirty="0" smtClean="0">
                <a:solidFill>
                  <a:prstClr val="black"/>
                </a:solidFill>
              </a:rPr>
              <a:t>:</a:t>
            </a:r>
          </a:p>
          <a:p>
            <a:r>
              <a:rPr lang="en-US" sz="1400" dirty="0" smtClean="0">
                <a:solidFill>
                  <a:prstClr val="black"/>
                </a:solidFill>
              </a:rPr>
              <a:t>13</a:t>
            </a:r>
          </a:p>
          <a:p>
            <a:r>
              <a:rPr lang="en-US" sz="1400" dirty="0" smtClean="0">
                <a:solidFill>
                  <a:prstClr val="black"/>
                </a:solidFill>
              </a:rPr>
              <a:t>24</a:t>
            </a:r>
            <a:endParaRPr lang="en-US" sz="1400" dirty="0">
              <a:solidFill>
                <a:prstClr val="black"/>
              </a:solidFill>
            </a:endParaRPr>
          </a:p>
        </p:txBody>
      </p:sp>
      <p:pic>
        <p:nvPicPr>
          <p:cNvPr id="10"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572000"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572000" y="201168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C:\Users\Tarun Singh\Desktop\whiteRadio.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2011680"/>
            <a:ext cx="254471" cy="256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30408"/>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FD61714-8F6A-4892-9522-0E14E26D2B8F}"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10"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93192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324612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256032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024128" y="1874520"/>
            <a:ext cx="259492" cy="25603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9372600" y="666750"/>
            <a:ext cx="859210" cy="523220"/>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vertLeft1</a:t>
            </a:r>
            <a:endParaRPr lang="en-US" sz="1400" dirty="0">
              <a:solidFill>
                <a:prstClr val="black"/>
              </a:solidFill>
            </a:endParaRPr>
          </a:p>
        </p:txBody>
      </p:sp>
    </p:spTree>
    <p:extLst>
      <p:ext uri="{BB962C8B-B14F-4D97-AF65-F5344CB8AC3E}">
        <p14:creationId xmlns:p14="http://schemas.microsoft.com/office/powerpoint/2010/main" val="120329671"/>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F558472-2E44-411A-949A-1903CD797B4E}" type="datetime4">
              <a:rPr lang="en-US" smtClean="0">
                <a:solidFill>
                  <a:prstClr val="black">
                    <a:tint val="75000"/>
                  </a:prstClr>
                </a:solidFill>
              </a:rPr>
              <a:t>April 7, 2019</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pic>
        <p:nvPicPr>
          <p:cNvPr id="7"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420624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74904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3291840"/>
            <a:ext cx="259492" cy="25603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Users\Tarun Singh\Desktop\unPng.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14400" y="2834640"/>
            <a:ext cx="259492" cy="25603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9372600" y="666750"/>
            <a:ext cx="859210" cy="523220"/>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vertLeft2</a:t>
            </a:r>
            <a:endParaRPr lang="en-US" sz="1400" dirty="0">
              <a:solidFill>
                <a:prstClr val="black"/>
              </a:solidFill>
            </a:endParaRPr>
          </a:p>
        </p:txBody>
      </p:sp>
    </p:spTree>
    <p:extLst>
      <p:ext uri="{BB962C8B-B14F-4D97-AF65-F5344CB8AC3E}">
        <p14:creationId xmlns:p14="http://schemas.microsoft.com/office/powerpoint/2010/main" val="462697966"/>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OpenClassroom\Desktop\database squar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895350"/>
            <a:ext cx="3354922" cy="3354922"/>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a:off x="4097863" y="752475"/>
            <a:ext cx="4953000" cy="14287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dirty="0">
              <a:solidFill>
                <a:schemeClr val="tx1">
                  <a:lumMod val="75000"/>
                  <a:lumOff val="25000"/>
                </a:schemeClr>
              </a:solidFill>
            </a:endParaRPr>
          </a:p>
        </p:txBody>
      </p:sp>
      <p:cxnSp>
        <p:nvCxnSpPr>
          <p:cNvPr id="5" name="Straight Connector 4"/>
          <p:cNvCxnSpPr/>
          <p:nvPr/>
        </p:nvCxnSpPr>
        <p:spPr>
          <a:xfrm>
            <a:off x="4224865" y="1971675"/>
            <a:ext cx="4297680"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Title 1"/>
          <p:cNvSpPr txBox="1">
            <a:spLocks/>
          </p:cNvSpPr>
          <p:nvPr/>
        </p:nvSpPr>
        <p:spPr>
          <a:xfrm>
            <a:off x="4253440" y="2118794"/>
            <a:ext cx="4637087" cy="1905000"/>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chemeClr val="tx1">
                    <a:lumMod val="75000"/>
                    <a:lumOff val="25000"/>
                  </a:schemeClr>
                </a:solidFill>
              </a:rPr>
              <a:t>SQL </a:t>
            </a:r>
            <a:r>
              <a:rPr lang="en-US" dirty="0" smtClean="0">
                <a:solidFill>
                  <a:schemeClr val="tx1">
                    <a:lumMod val="75000"/>
                    <a:lumOff val="25000"/>
                  </a:schemeClr>
                </a:solidFill>
              </a:rPr>
              <a:t>Transactions</a:t>
            </a:r>
            <a:endParaRPr lang="en-US" dirty="0">
              <a:solidFill>
                <a:schemeClr val="tx1">
                  <a:lumMod val="75000"/>
                  <a:lumOff val="25000"/>
                </a:schemeClr>
              </a:solidFill>
            </a:endParaRPr>
          </a:p>
        </p:txBody>
      </p:sp>
    </p:spTree>
    <p:extLst>
      <p:ext uri="{BB962C8B-B14F-4D97-AF65-F5344CB8AC3E}">
        <p14:creationId xmlns:p14="http://schemas.microsoft.com/office/powerpoint/2010/main" val="298369584"/>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3600" dirty="0" smtClean="0"/>
              <a:t>Transaction Control</a:t>
            </a:r>
            <a:endParaRPr lang="en-US" sz="3600" dirty="0"/>
          </a:p>
        </p:txBody>
      </p:sp>
      <p:sp>
        <p:nvSpPr>
          <p:cNvPr id="4" name="Content Placeholder 3"/>
          <p:cNvSpPr>
            <a:spLocks noGrp="1"/>
          </p:cNvSpPr>
          <p:nvPr>
            <p:ph idx="1"/>
          </p:nvPr>
        </p:nvSpPr>
        <p:spPr>
          <a:xfrm>
            <a:off x="457200" y="971550"/>
            <a:ext cx="8229600" cy="3623073"/>
          </a:xfrm>
        </p:spPr>
        <p:txBody>
          <a:bodyPr>
            <a:normAutofit/>
          </a:bodyPr>
          <a:lstStyle/>
          <a:p>
            <a:r>
              <a:rPr lang="en-US" sz="2400" dirty="0" err="1" smtClean="0">
                <a:solidFill>
                  <a:srgbClr val="A50021"/>
                </a:solidFill>
              </a:rPr>
              <a:t>Savepoints</a:t>
            </a:r>
            <a:r>
              <a:rPr lang="en-US" sz="2400" dirty="0" smtClean="0">
                <a:solidFill>
                  <a:srgbClr val="A50021"/>
                </a:solidFill>
              </a:rPr>
              <a:t>:</a:t>
            </a:r>
          </a:p>
          <a:p>
            <a:pPr lvl="1"/>
            <a:r>
              <a:rPr lang="en-US" sz="2000" dirty="0" err="1"/>
              <a:t>Savepoints</a:t>
            </a:r>
            <a:r>
              <a:rPr lang="en-US" sz="2000" dirty="0"/>
              <a:t> are </a:t>
            </a:r>
            <a:r>
              <a:rPr lang="en-US" sz="2000" dirty="0">
                <a:solidFill>
                  <a:srgbClr val="FF0000"/>
                </a:solidFill>
              </a:rPr>
              <a:t>sort of markers </a:t>
            </a:r>
            <a:r>
              <a:rPr lang="en-US" sz="2000" dirty="0"/>
              <a:t>that help in splitting a long transaction into smaller units by setting some </a:t>
            </a:r>
            <a:r>
              <a:rPr lang="en-US" sz="2000" dirty="0">
                <a:solidFill>
                  <a:srgbClr val="FF0000"/>
                </a:solidFill>
              </a:rPr>
              <a:t>checkpoints</a:t>
            </a:r>
            <a:r>
              <a:rPr lang="en-US" sz="2000" dirty="0"/>
              <a:t>. </a:t>
            </a:r>
          </a:p>
          <a:p>
            <a:pPr lvl="1"/>
            <a:r>
              <a:rPr lang="en-US" sz="2000" dirty="0"/>
              <a:t>By setting </a:t>
            </a:r>
            <a:r>
              <a:rPr lang="en-US" sz="2000" dirty="0" err="1"/>
              <a:t>savepoints</a:t>
            </a:r>
            <a:r>
              <a:rPr lang="en-US" sz="2000" dirty="0"/>
              <a:t> within a long transaction, you can </a:t>
            </a:r>
            <a:r>
              <a:rPr lang="en-US" sz="2000" dirty="0">
                <a:solidFill>
                  <a:srgbClr val="FF0000"/>
                </a:solidFill>
              </a:rPr>
              <a:t>roll back to a checkpoint</a:t>
            </a:r>
            <a:r>
              <a:rPr lang="en-US" sz="2000" dirty="0"/>
              <a:t> if required. </a:t>
            </a:r>
          </a:p>
          <a:p>
            <a:pPr lvl="1"/>
            <a:r>
              <a:rPr lang="en-US" sz="2000" dirty="0"/>
              <a:t>This is done by issuing the SAVEPOINT command</a:t>
            </a:r>
            <a:r>
              <a:rPr lang="en-US" sz="2000" dirty="0" smtClean="0"/>
              <a:t>.</a:t>
            </a:r>
          </a:p>
          <a:p>
            <a:pPr marL="457200" lvl="1" indent="0">
              <a:buNone/>
            </a:pPr>
            <a:endParaRPr lang="en-US" sz="2400" dirty="0" smtClean="0">
              <a:solidFill>
                <a:srgbClr val="A50021"/>
              </a:solidFill>
            </a:endParaRPr>
          </a:p>
          <a:p>
            <a:pPr marL="342900" lvl="1" indent="-342900">
              <a:buFont typeface="Wingdings" pitchFamily="2" charset="2"/>
              <a:buChar char="ü"/>
            </a:pPr>
            <a:r>
              <a:rPr lang="en-US" sz="2400" dirty="0"/>
              <a:t>The general syntax for the SAVEPOINT command is:</a:t>
            </a:r>
          </a:p>
          <a:p>
            <a:pPr marL="0" indent="0" algn="ctr">
              <a:buNone/>
            </a:pPr>
            <a:r>
              <a:rPr lang="en-US" sz="2400" dirty="0">
                <a:solidFill>
                  <a:srgbClr val="0070C0"/>
                </a:solidFill>
              </a:rPr>
              <a:t>SAVEPOINT &lt; </a:t>
            </a:r>
            <a:r>
              <a:rPr lang="en-US" sz="2400" dirty="0" err="1">
                <a:solidFill>
                  <a:srgbClr val="0070C0"/>
                </a:solidFill>
              </a:rPr>
              <a:t>savepoint_name</a:t>
            </a:r>
            <a:r>
              <a:rPr lang="en-US" sz="2400" dirty="0">
                <a:solidFill>
                  <a:srgbClr val="0070C0"/>
                </a:solidFill>
              </a:rPr>
              <a:t> </a:t>
            </a:r>
            <a:r>
              <a:rPr lang="en-US" sz="2400" dirty="0" smtClean="0">
                <a:solidFill>
                  <a:srgbClr val="0070C0"/>
                </a:solidFill>
              </a:rPr>
              <a:t>&gt;;</a:t>
            </a:r>
          </a:p>
          <a:p>
            <a:pPr marL="0" indent="0">
              <a:buNone/>
            </a:pPr>
            <a:endParaRPr lang="en-US" sz="2400" dirty="0" smtClean="0"/>
          </a:p>
        </p:txBody>
      </p:sp>
      <p:sp>
        <p:nvSpPr>
          <p:cNvPr id="5" name="Date Placeholder 4"/>
          <p:cNvSpPr>
            <a:spLocks noGrp="1"/>
          </p:cNvSpPr>
          <p:nvPr>
            <p:ph type="dt" sz="half" idx="10"/>
          </p:nvPr>
        </p:nvSpPr>
        <p:spPr/>
        <p:txBody>
          <a:bodyPr/>
          <a:lstStyle/>
          <a:p>
            <a:fld id="{18AF89DA-F314-4AD8-BAD0-DF2779245902}" type="datetime4">
              <a:rPr lang="en-US" smtClean="0">
                <a:solidFill>
                  <a:prstClr val="black">
                    <a:tint val="75000"/>
                  </a:prstClr>
                </a:solidFill>
              </a:rPr>
              <a:t>April 7, 2019</a:t>
            </a:fld>
            <a:endParaRPr lang="en-US" dirty="0">
              <a:solidFill>
                <a:prstClr val="black">
                  <a:tint val="75000"/>
                </a:prstClr>
              </a:solidFill>
            </a:endParaRPr>
          </a:p>
        </p:txBody>
      </p:sp>
    </p:spTree>
    <p:extLst>
      <p:ext uri="{BB962C8B-B14F-4D97-AF65-F5344CB8AC3E}">
        <p14:creationId xmlns:p14="http://schemas.microsoft.com/office/powerpoint/2010/main" val="100472801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2800" dirty="0" smtClean="0"/>
              <a:t>Example of Rollback and </a:t>
            </a:r>
            <a:r>
              <a:rPr lang="en-US" sz="2800" dirty="0" err="1" smtClean="0"/>
              <a:t>Savepoint</a:t>
            </a:r>
            <a:endParaRPr lang="en-US" sz="2800" dirty="0"/>
          </a:p>
        </p:txBody>
      </p:sp>
      <p:sp>
        <p:nvSpPr>
          <p:cNvPr id="4" name="Content Placeholder 3"/>
          <p:cNvSpPr>
            <a:spLocks noGrp="1"/>
          </p:cNvSpPr>
          <p:nvPr>
            <p:ph idx="1"/>
          </p:nvPr>
        </p:nvSpPr>
        <p:spPr>
          <a:xfrm>
            <a:off x="445089" y="4171950"/>
            <a:ext cx="8229600" cy="651273"/>
          </a:xfrm>
        </p:spPr>
        <p:txBody>
          <a:bodyPr>
            <a:normAutofit fontScale="92500" lnSpcReduction="10000"/>
          </a:bodyPr>
          <a:lstStyle/>
          <a:p>
            <a:pPr marL="0" indent="0">
              <a:buNone/>
            </a:pPr>
            <a:r>
              <a:rPr lang="en-US" sz="2000" dirty="0"/>
              <a:t>Here, </a:t>
            </a:r>
            <a:r>
              <a:rPr lang="en-US" sz="2000" dirty="0">
                <a:solidFill>
                  <a:srgbClr val="00CC00"/>
                </a:solidFill>
              </a:rPr>
              <a:t>ROLLBACK TO sav1</a:t>
            </a:r>
            <a:r>
              <a:rPr lang="en-US" sz="2000" dirty="0"/>
              <a:t>; statement rolls </a:t>
            </a:r>
            <a:r>
              <a:rPr lang="en-US" sz="2000" dirty="0" smtClean="0"/>
              <a:t>back </a:t>
            </a:r>
            <a:r>
              <a:rPr lang="en-US" sz="2000" dirty="0"/>
              <a:t>the changes up to the point, where you had marked </a:t>
            </a:r>
            <a:r>
              <a:rPr lang="en-US" sz="2000" dirty="0" err="1">
                <a:solidFill>
                  <a:schemeClr val="accent4">
                    <a:lumMod val="75000"/>
                  </a:schemeClr>
                </a:solidFill>
              </a:rPr>
              <a:t>savepoint</a:t>
            </a:r>
            <a:r>
              <a:rPr lang="en-US" sz="2000" dirty="0">
                <a:solidFill>
                  <a:schemeClr val="accent4">
                    <a:lumMod val="75000"/>
                  </a:schemeClr>
                </a:solidFill>
              </a:rPr>
              <a:t> sav1 </a:t>
            </a:r>
            <a:r>
              <a:rPr lang="en-US" sz="2000" dirty="0"/>
              <a:t>and after that new changes will start.</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9125" y="819150"/>
            <a:ext cx="8143875"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762000" y="2343150"/>
            <a:ext cx="1905000" cy="228600"/>
          </a:xfrm>
          <a:prstGeom prst="rect">
            <a:avLst/>
          </a:prstGeom>
          <a:noFill/>
          <a:ln>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ne Callout 3 (No Border) 5"/>
          <p:cNvSpPr/>
          <p:nvPr/>
        </p:nvSpPr>
        <p:spPr>
          <a:xfrm>
            <a:off x="4038600" y="1790700"/>
            <a:ext cx="4191000" cy="1104900"/>
          </a:xfrm>
          <a:prstGeom prst="callout3">
            <a:avLst>
              <a:gd name="adj1" fmla="val -3664"/>
              <a:gd name="adj2" fmla="val -37652"/>
              <a:gd name="adj3" fmla="val -1940"/>
              <a:gd name="adj4" fmla="val -6440"/>
              <a:gd name="adj5" fmla="val 72414"/>
              <a:gd name="adj6" fmla="val -2348"/>
              <a:gd name="adj7" fmla="val 62101"/>
              <a:gd name="adj8" fmla="val -32878"/>
            </a:avLst>
          </a:prstGeom>
          <a:noFill/>
          <a:ln w="28575">
            <a:solidFill>
              <a:schemeClr val="accent3">
                <a:lumMod val="75000"/>
              </a:schemeClr>
            </a:solidFill>
            <a:head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62000" y="1657350"/>
            <a:ext cx="1676400" cy="228600"/>
          </a:xfrm>
          <a:prstGeom prst="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p:cNvSpPr>
            <a:spLocks noGrp="1"/>
          </p:cNvSpPr>
          <p:nvPr>
            <p:ph type="dt" sz="half" idx="10"/>
          </p:nvPr>
        </p:nvSpPr>
        <p:spPr/>
        <p:txBody>
          <a:bodyPr/>
          <a:lstStyle/>
          <a:p>
            <a:fld id="{D99CFC2D-EFF2-4025-B649-DF3DD33E13D8}" type="datetime4">
              <a:rPr lang="en-US" smtClean="0">
                <a:solidFill>
                  <a:prstClr val="black">
                    <a:tint val="75000"/>
                  </a:prstClr>
                </a:solidFill>
              </a:rPr>
              <a:t>April 7, 2019</a:t>
            </a:fld>
            <a:endParaRPr lang="en-US" dirty="0">
              <a:solidFill>
                <a:prstClr val="black">
                  <a:tint val="75000"/>
                </a:prstClr>
              </a:solidFill>
            </a:endParaRPr>
          </a:p>
        </p:txBody>
      </p:sp>
    </p:spTree>
    <p:extLst>
      <p:ext uri="{BB962C8B-B14F-4D97-AF65-F5344CB8AC3E}">
        <p14:creationId xmlns:p14="http://schemas.microsoft.com/office/powerpoint/2010/main" val="10047280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par>
                                <p:cTn id="13" presetID="21" presetClass="entr" presetSubtype="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heel(1)">
                                      <p:cBhvr>
                                        <p:cTn id="1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562600" y="0"/>
            <a:ext cx="3581400" cy="514350"/>
          </a:xfrm>
          <a:prstGeom prst="rect">
            <a:avLst/>
          </a:prstGeom>
          <a:ln>
            <a:solidFill>
              <a:schemeClr val="tx1"/>
            </a:solidFill>
          </a:ln>
        </p:spPr>
        <p:txBody>
          <a:bodyPr anchor="b">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t>Outline</a:t>
            </a:r>
            <a:endParaRPr lang="en-US" dirty="0"/>
          </a:p>
        </p:txBody>
      </p:sp>
      <p:sp>
        <p:nvSpPr>
          <p:cNvPr id="3" name="Content Placeholder 2"/>
          <p:cNvSpPr txBox="1">
            <a:spLocks/>
          </p:cNvSpPr>
          <p:nvPr/>
        </p:nvSpPr>
        <p:spPr>
          <a:xfrm>
            <a:off x="381000" y="761999"/>
            <a:ext cx="8534400" cy="394335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4320" indent="-182880">
              <a:spcBef>
                <a:spcPts val="0"/>
              </a:spcBef>
              <a:buClr>
                <a:srgbClr val="990000"/>
              </a:buClr>
              <a:buFont typeface="Wingdings" pitchFamily="2" charset="2"/>
              <a:buChar char="§"/>
            </a:pPr>
            <a:endParaRPr lang="en-US" sz="1800" dirty="0" smtClean="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Transaction Definition</a:t>
            </a:r>
          </a:p>
          <a:p>
            <a:pPr marL="274320" indent="-182880">
              <a:spcBef>
                <a:spcPts val="0"/>
              </a:spcBef>
              <a:buClr>
                <a:srgbClr val="990000"/>
              </a:buClr>
              <a:buFont typeface="Wingdings" pitchFamily="2" charset="2"/>
              <a:buChar char="§"/>
            </a:pPr>
            <a:endParaRPr lang="en-US" sz="1800" dirty="0" smtClean="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Transaction Boundaries</a:t>
            </a:r>
          </a:p>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Committing a transaction</a:t>
            </a:r>
          </a:p>
          <a:p>
            <a:pPr marL="274320" indent="-182880">
              <a:spcBef>
                <a:spcPts val="0"/>
              </a:spcBef>
              <a:buClr>
                <a:srgbClr val="990000"/>
              </a:buClr>
              <a:buFont typeface="Wingdings" pitchFamily="2" charset="2"/>
              <a:buChar char="§"/>
            </a:pPr>
            <a:endParaRPr lang="en-US" sz="1800" dirty="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Rolling Back transaction</a:t>
            </a:r>
          </a:p>
          <a:p>
            <a:pPr marL="274320" indent="-182880">
              <a:spcBef>
                <a:spcPts val="0"/>
              </a:spcBef>
              <a:buClr>
                <a:srgbClr val="990000"/>
              </a:buClr>
              <a:buFont typeface="Wingdings" pitchFamily="2" charset="2"/>
              <a:buChar char="§"/>
            </a:pPr>
            <a:endParaRPr lang="en-US" sz="1800" dirty="0" smtClean="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Transaction </a:t>
            </a:r>
            <a:r>
              <a:rPr lang="en-US" sz="1800" dirty="0">
                <a:solidFill>
                  <a:schemeClr val="accent6">
                    <a:lumMod val="50000"/>
                  </a:schemeClr>
                </a:solidFill>
              </a:rPr>
              <a:t>Control</a:t>
            </a:r>
          </a:p>
          <a:p>
            <a:pPr marL="674370" lvl="1" indent="-182880">
              <a:spcBef>
                <a:spcPts val="0"/>
              </a:spcBef>
              <a:buClr>
                <a:srgbClr val="990000"/>
              </a:buClr>
              <a:buFont typeface="Wingdings" pitchFamily="2" charset="2"/>
              <a:buChar char="§"/>
            </a:pPr>
            <a:r>
              <a:rPr lang="en-US" sz="1800" dirty="0" err="1">
                <a:solidFill>
                  <a:schemeClr val="accent6">
                    <a:lumMod val="50000"/>
                  </a:schemeClr>
                </a:solidFill>
              </a:rPr>
              <a:t>Savepoint</a:t>
            </a:r>
            <a:endParaRPr lang="en-US" sz="1800" dirty="0">
              <a:solidFill>
                <a:schemeClr val="accent6">
                  <a:lumMod val="50000"/>
                </a:schemeClr>
              </a:solidFill>
            </a:endParaRPr>
          </a:p>
          <a:p>
            <a:pPr marL="91440" indent="0">
              <a:spcBef>
                <a:spcPts val="0"/>
              </a:spcBef>
              <a:buClr>
                <a:srgbClr val="990000"/>
              </a:buClr>
              <a:buNone/>
            </a:pPr>
            <a:endParaRPr lang="en-US" sz="1800" dirty="0" smtClean="0">
              <a:solidFill>
                <a:schemeClr val="accent6">
                  <a:lumMod val="50000"/>
                </a:schemeClr>
              </a:solidFill>
            </a:endParaRPr>
          </a:p>
          <a:p>
            <a:pPr marL="274320" indent="-182880">
              <a:spcBef>
                <a:spcPts val="0"/>
              </a:spcBef>
              <a:buClr>
                <a:srgbClr val="990000"/>
              </a:buClr>
              <a:buFont typeface="Wingdings" pitchFamily="2" charset="2"/>
              <a:buChar char="§"/>
            </a:pPr>
            <a:r>
              <a:rPr lang="en-US" sz="1800" dirty="0" smtClean="0">
                <a:solidFill>
                  <a:schemeClr val="accent6">
                    <a:lumMod val="50000"/>
                  </a:schemeClr>
                </a:solidFill>
              </a:rPr>
              <a:t>An Example</a:t>
            </a:r>
          </a:p>
        </p:txBody>
      </p:sp>
      <p:pic>
        <p:nvPicPr>
          <p:cNvPr id="4"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040304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smtClean="0"/>
              <a:t>Transactions</a:t>
            </a:r>
            <a:endParaRPr lang="en-US" dirty="0"/>
          </a:p>
        </p:txBody>
      </p:sp>
      <p:sp>
        <p:nvSpPr>
          <p:cNvPr id="4" name="Content Placeholder 3"/>
          <p:cNvSpPr>
            <a:spLocks noGrp="1"/>
          </p:cNvSpPr>
          <p:nvPr>
            <p:ph idx="1"/>
          </p:nvPr>
        </p:nvSpPr>
        <p:spPr/>
        <p:txBody>
          <a:bodyPr>
            <a:normAutofit fontScale="85000" lnSpcReduction="10000"/>
          </a:bodyPr>
          <a:lstStyle/>
          <a:p>
            <a:r>
              <a:rPr lang="en-US" sz="2400" dirty="0" smtClean="0"/>
              <a:t>Transaction is </a:t>
            </a:r>
            <a:r>
              <a:rPr lang="en-US" sz="2400" dirty="0" smtClean="0">
                <a:solidFill>
                  <a:srgbClr val="FF0000"/>
                </a:solidFill>
              </a:rPr>
              <a:t>a series of one or more SQL statements </a:t>
            </a:r>
            <a:r>
              <a:rPr lang="en-US" sz="2400" dirty="0" smtClean="0"/>
              <a:t>that are logically related or </a:t>
            </a:r>
            <a:r>
              <a:rPr lang="en-US" sz="2400" dirty="0" smtClean="0">
                <a:solidFill>
                  <a:srgbClr val="C00000"/>
                </a:solidFill>
              </a:rPr>
              <a:t>a series of operations</a:t>
            </a:r>
            <a:r>
              <a:rPr lang="en-US" sz="2400" dirty="0" smtClean="0"/>
              <a:t> performed on Oracle table data. </a:t>
            </a:r>
          </a:p>
          <a:p>
            <a:pPr marL="0" indent="0">
              <a:buNone/>
            </a:pPr>
            <a:endParaRPr lang="en-US" sz="2400" dirty="0" smtClean="0"/>
          </a:p>
          <a:p>
            <a:r>
              <a:rPr lang="en-US" sz="2400" dirty="0" smtClean="0"/>
              <a:t>Transactions </a:t>
            </a:r>
            <a:r>
              <a:rPr lang="en-US" sz="2400" dirty="0"/>
              <a:t>are a means to break programming code into manageable units</a:t>
            </a:r>
            <a:r>
              <a:rPr lang="en-US" sz="2400" dirty="0" smtClean="0"/>
              <a:t>.</a:t>
            </a:r>
          </a:p>
          <a:p>
            <a:pPr marL="0" indent="0">
              <a:buNone/>
            </a:pPr>
            <a:endParaRPr lang="en-US" sz="2400" dirty="0" smtClean="0"/>
          </a:p>
          <a:p>
            <a:r>
              <a:rPr lang="en-US" sz="2400" dirty="0"/>
              <a:t>A successfully executed SQL statement and a committed transaction are not same. Even if an SQL statement is executed successfully, unless the transaction containing the statement is committed, it can be rolled back and all changes made by the statement(s) can be undone.</a:t>
            </a:r>
            <a:endParaRPr lang="en-US" sz="2400" dirty="0" smtClean="0"/>
          </a:p>
          <a:p>
            <a:endParaRPr lang="en-US" sz="2400" dirty="0"/>
          </a:p>
        </p:txBody>
      </p:sp>
      <p:sp>
        <p:nvSpPr>
          <p:cNvPr id="5" name="Date Placeholder 4"/>
          <p:cNvSpPr>
            <a:spLocks noGrp="1"/>
          </p:cNvSpPr>
          <p:nvPr>
            <p:ph type="dt" sz="half" idx="10"/>
          </p:nvPr>
        </p:nvSpPr>
        <p:spPr/>
        <p:txBody>
          <a:bodyPr/>
          <a:lstStyle/>
          <a:p>
            <a:fld id="{9E1E1885-98B7-4E70-9ED5-4AFCD713F7F4}" type="datetime4">
              <a:rPr lang="en-US" smtClean="0">
                <a:solidFill>
                  <a:prstClr val="black">
                    <a:tint val="75000"/>
                  </a:prstClr>
                </a:solidFill>
              </a:rPr>
              <a:t>April 7, 2019</a:t>
            </a:fld>
            <a:endParaRPr lang="en-US" dirty="0">
              <a:solidFill>
                <a:prstClr val="black">
                  <a:tint val="75000"/>
                </a:prstClr>
              </a:solidFill>
            </a:endParaRPr>
          </a:p>
        </p:txBody>
      </p:sp>
    </p:spTree>
    <p:extLst>
      <p:ext uri="{BB962C8B-B14F-4D97-AF65-F5344CB8AC3E}">
        <p14:creationId xmlns:p14="http://schemas.microsoft.com/office/powerpoint/2010/main" val="584165498"/>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a:t>Transaction </a:t>
            </a:r>
            <a:r>
              <a:rPr lang="en-US" dirty="0" smtClean="0"/>
              <a:t>Boundaries</a:t>
            </a:r>
            <a:endParaRPr lang="en-US" dirty="0"/>
          </a:p>
        </p:txBody>
      </p:sp>
      <p:sp>
        <p:nvSpPr>
          <p:cNvPr id="4" name="Content Placeholder 3"/>
          <p:cNvSpPr>
            <a:spLocks noGrp="1"/>
          </p:cNvSpPr>
          <p:nvPr>
            <p:ph idx="1"/>
          </p:nvPr>
        </p:nvSpPr>
        <p:spPr>
          <a:xfrm>
            <a:off x="457200" y="1047750"/>
            <a:ext cx="8229600" cy="3546873"/>
          </a:xfrm>
        </p:spPr>
        <p:txBody>
          <a:bodyPr>
            <a:normAutofit/>
          </a:bodyPr>
          <a:lstStyle/>
          <a:p>
            <a:pPr>
              <a:buFont typeface="Wingdings" pitchFamily="2" charset="2"/>
              <a:buChar char="Ø"/>
            </a:pPr>
            <a:r>
              <a:rPr lang="en-US" sz="2400" dirty="0"/>
              <a:t>A transaction has a beginning and an end</a:t>
            </a:r>
            <a:r>
              <a:rPr lang="en-US" sz="2400" dirty="0" smtClean="0"/>
              <a:t>.</a:t>
            </a:r>
          </a:p>
          <a:p>
            <a:pPr>
              <a:buFont typeface="Wingdings" pitchFamily="2" charset="2"/>
              <a:buChar char="Ø"/>
            </a:pPr>
            <a:r>
              <a:rPr lang="en-US" sz="2400" dirty="0" smtClean="0"/>
              <a:t>A </a:t>
            </a:r>
            <a:r>
              <a:rPr lang="en-US" sz="2400" dirty="0">
                <a:solidFill>
                  <a:srgbClr val="FF0000"/>
                </a:solidFill>
              </a:rPr>
              <a:t>transaction </a:t>
            </a:r>
            <a:r>
              <a:rPr lang="en-US" sz="2400" dirty="0" smtClean="0">
                <a:solidFill>
                  <a:srgbClr val="FF0000"/>
                </a:solidFill>
              </a:rPr>
              <a:t>begins </a:t>
            </a:r>
            <a:r>
              <a:rPr lang="en-US" sz="2400" dirty="0"/>
              <a:t>when one of the following events take place: </a:t>
            </a:r>
          </a:p>
          <a:p>
            <a:pPr lvl="1"/>
            <a:endParaRPr lang="en-US" sz="2000" dirty="0" smtClean="0"/>
          </a:p>
          <a:p>
            <a:pPr lvl="1"/>
            <a:r>
              <a:rPr lang="en-US" sz="2000" dirty="0" smtClean="0"/>
              <a:t>When the </a:t>
            </a:r>
            <a:r>
              <a:rPr lang="en-US" sz="2000" dirty="0">
                <a:solidFill>
                  <a:srgbClr val="C00000"/>
                </a:solidFill>
              </a:rPr>
              <a:t>first SQL statement is </a:t>
            </a:r>
            <a:r>
              <a:rPr lang="en-US" sz="2000" dirty="0" smtClean="0">
                <a:solidFill>
                  <a:srgbClr val="C00000"/>
                </a:solidFill>
              </a:rPr>
              <a:t>executed </a:t>
            </a:r>
            <a:r>
              <a:rPr lang="en-US" sz="2000" dirty="0"/>
              <a:t>after connecting to the database. </a:t>
            </a:r>
          </a:p>
          <a:p>
            <a:pPr lvl="1"/>
            <a:endParaRPr lang="en-US" sz="2000" dirty="0" smtClean="0"/>
          </a:p>
          <a:p>
            <a:pPr lvl="1"/>
            <a:r>
              <a:rPr lang="en-US" sz="2000" dirty="0" smtClean="0"/>
              <a:t>At </a:t>
            </a:r>
            <a:r>
              <a:rPr lang="en-US" sz="2000" dirty="0">
                <a:solidFill>
                  <a:srgbClr val="C00000"/>
                </a:solidFill>
              </a:rPr>
              <a:t>each new SQL statement issued </a:t>
            </a:r>
            <a:r>
              <a:rPr lang="en-US" sz="2000" dirty="0"/>
              <a:t>after a transaction is completed. </a:t>
            </a:r>
          </a:p>
          <a:p>
            <a:endParaRPr lang="en-US" sz="2400" dirty="0"/>
          </a:p>
        </p:txBody>
      </p:sp>
      <p:sp>
        <p:nvSpPr>
          <p:cNvPr id="5" name="Date Placeholder 4"/>
          <p:cNvSpPr>
            <a:spLocks noGrp="1"/>
          </p:cNvSpPr>
          <p:nvPr>
            <p:ph type="dt" sz="half" idx="10"/>
          </p:nvPr>
        </p:nvSpPr>
        <p:spPr/>
        <p:txBody>
          <a:bodyPr/>
          <a:lstStyle/>
          <a:p>
            <a:fld id="{8B98357B-D8E2-4425-8B83-0687BE794E9D}" type="datetime4">
              <a:rPr lang="en-US" smtClean="0">
                <a:solidFill>
                  <a:prstClr val="black">
                    <a:tint val="75000"/>
                  </a:prstClr>
                </a:solidFill>
              </a:rPr>
              <a:t>April 7, 2019</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2800" dirty="0"/>
              <a:t>Transaction </a:t>
            </a:r>
            <a:r>
              <a:rPr lang="en-US" sz="2800" dirty="0" smtClean="0"/>
              <a:t>Boundaries (Cont..)</a:t>
            </a:r>
            <a:endParaRPr lang="en-US" sz="2800" dirty="0"/>
          </a:p>
        </p:txBody>
      </p:sp>
      <p:sp>
        <p:nvSpPr>
          <p:cNvPr id="4" name="Content Placeholder 3"/>
          <p:cNvSpPr>
            <a:spLocks noGrp="1"/>
          </p:cNvSpPr>
          <p:nvPr>
            <p:ph idx="1"/>
          </p:nvPr>
        </p:nvSpPr>
        <p:spPr/>
        <p:txBody>
          <a:bodyPr>
            <a:normAutofit/>
          </a:bodyPr>
          <a:lstStyle/>
          <a:p>
            <a:r>
              <a:rPr lang="en-US" sz="2400" dirty="0"/>
              <a:t>A </a:t>
            </a:r>
            <a:r>
              <a:rPr lang="en-US" sz="2400" dirty="0">
                <a:solidFill>
                  <a:srgbClr val="FF0000"/>
                </a:solidFill>
              </a:rPr>
              <a:t>transaction ends </a:t>
            </a:r>
            <a:r>
              <a:rPr lang="en-US" sz="2400" dirty="0"/>
              <a:t>when one of the following events take place: </a:t>
            </a:r>
          </a:p>
          <a:p>
            <a:pPr lvl="1"/>
            <a:r>
              <a:rPr lang="en-US" sz="2000" dirty="0" smtClean="0"/>
              <a:t> </a:t>
            </a:r>
            <a:r>
              <a:rPr lang="en-US" sz="2000" dirty="0"/>
              <a:t>A </a:t>
            </a:r>
            <a:r>
              <a:rPr lang="en-US" sz="2000" dirty="0">
                <a:solidFill>
                  <a:srgbClr val="7030A0"/>
                </a:solidFill>
              </a:rPr>
              <a:t>COMMIT</a:t>
            </a:r>
            <a:r>
              <a:rPr lang="en-US" sz="2000" dirty="0"/>
              <a:t> or a </a:t>
            </a:r>
            <a:r>
              <a:rPr lang="en-US" sz="2000" dirty="0">
                <a:solidFill>
                  <a:srgbClr val="7030A0"/>
                </a:solidFill>
              </a:rPr>
              <a:t>ROLLBACK</a:t>
            </a:r>
            <a:r>
              <a:rPr lang="en-US" sz="2000" dirty="0"/>
              <a:t> statement is issued. </a:t>
            </a:r>
            <a:endParaRPr lang="en-US" sz="2000" dirty="0" smtClean="0"/>
          </a:p>
          <a:p>
            <a:pPr lvl="2"/>
            <a:r>
              <a:rPr lang="en-US" sz="1600" dirty="0">
                <a:solidFill>
                  <a:srgbClr val="7030A0"/>
                </a:solidFill>
              </a:rPr>
              <a:t>COMMIT</a:t>
            </a:r>
            <a:r>
              <a:rPr lang="en-US" sz="1600" dirty="0"/>
              <a:t> makes events within a transaction permanent.</a:t>
            </a:r>
          </a:p>
          <a:p>
            <a:pPr lvl="2"/>
            <a:r>
              <a:rPr lang="en-US" sz="1600" dirty="0" smtClean="0">
                <a:solidFill>
                  <a:srgbClr val="7030A0"/>
                </a:solidFill>
              </a:rPr>
              <a:t>ROLLBACK</a:t>
            </a:r>
            <a:r>
              <a:rPr lang="en-US" sz="1600" dirty="0" smtClean="0"/>
              <a:t> </a:t>
            </a:r>
            <a:r>
              <a:rPr lang="en-US" sz="1600" dirty="0"/>
              <a:t>erases events within a transaction</a:t>
            </a:r>
            <a:r>
              <a:rPr lang="en-US" sz="1600" dirty="0" smtClean="0"/>
              <a:t>.</a:t>
            </a:r>
            <a:endParaRPr lang="en-US" sz="1600" dirty="0"/>
          </a:p>
          <a:p>
            <a:pPr lvl="1"/>
            <a:r>
              <a:rPr lang="en-US" sz="2000" dirty="0" smtClean="0"/>
              <a:t>A </a:t>
            </a:r>
            <a:r>
              <a:rPr lang="en-US" sz="2000" dirty="0">
                <a:solidFill>
                  <a:srgbClr val="00B050"/>
                </a:solidFill>
              </a:rPr>
              <a:t>DDL statement</a:t>
            </a:r>
            <a:r>
              <a:rPr lang="en-US" sz="2000" dirty="0"/>
              <a:t>, like CREATE TABLE statement, is issued; because in that case a COMMIT is automatically performed</a:t>
            </a:r>
            <a:r>
              <a:rPr lang="en-US" sz="2000" dirty="0" smtClean="0"/>
              <a:t>.</a:t>
            </a:r>
            <a:endParaRPr lang="en-US" sz="2000" dirty="0">
              <a:solidFill>
                <a:srgbClr val="0070C0"/>
              </a:solidFill>
            </a:endParaRPr>
          </a:p>
          <a:p>
            <a:pPr marL="457200" lvl="1" indent="0">
              <a:buNone/>
            </a:pPr>
            <a:endParaRPr lang="en-US" sz="2000" dirty="0"/>
          </a:p>
        </p:txBody>
      </p:sp>
      <p:sp>
        <p:nvSpPr>
          <p:cNvPr id="5" name="Date Placeholder 4"/>
          <p:cNvSpPr>
            <a:spLocks noGrp="1"/>
          </p:cNvSpPr>
          <p:nvPr>
            <p:ph type="dt" sz="half" idx="10"/>
          </p:nvPr>
        </p:nvSpPr>
        <p:spPr/>
        <p:txBody>
          <a:bodyPr/>
          <a:lstStyle/>
          <a:p>
            <a:fld id="{BFC5C8F0-3A78-414E-9EF1-E2193508D9D6}" type="datetime4">
              <a:rPr lang="en-US" smtClean="0">
                <a:solidFill>
                  <a:prstClr val="black">
                    <a:tint val="75000"/>
                  </a:prstClr>
                </a:solidFill>
              </a:rPr>
              <a:t>April 7, 2019</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 calcmode="lin" valueType="num">
                                      <p:cBhvr additive="base">
                                        <p:cTn id="2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3200" dirty="0"/>
              <a:t>Committing a Transaction</a:t>
            </a:r>
          </a:p>
        </p:txBody>
      </p:sp>
      <p:sp>
        <p:nvSpPr>
          <p:cNvPr id="4" name="Content Placeholder 3"/>
          <p:cNvSpPr>
            <a:spLocks noGrp="1"/>
          </p:cNvSpPr>
          <p:nvPr>
            <p:ph idx="1"/>
          </p:nvPr>
        </p:nvSpPr>
        <p:spPr>
          <a:xfrm>
            <a:off x="457200" y="971550"/>
            <a:ext cx="8229600" cy="3733799"/>
          </a:xfrm>
        </p:spPr>
        <p:txBody>
          <a:bodyPr>
            <a:normAutofit/>
          </a:bodyPr>
          <a:lstStyle/>
          <a:p>
            <a:r>
              <a:rPr lang="en-US" sz="2400" dirty="0"/>
              <a:t>A </a:t>
            </a:r>
            <a:r>
              <a:rPr lang="en-US" sz="2400" dirty="0">
                <a:solidFill>
                  <a:srgbClr val="FF0000"/>
                </a:solidFill>
              </a:rPr>
              <a:t>transaction is made permanent </a:t>
            </a:r>
            <a:r>
              <a:rPr lang="en-US" sz="2400" dirty="0"/>
              <a:t>by issuing the SQL command COMMIT. </a:t>
            </a:r>
            <a:endParaRPr lang="en-US" sz="2400" dirty="0" smtClean="0"/>
          </a:p>
          <a:p>
            <a:r>
              <a:rPr lang="en-US" sz="2400" dirty="0" smtClean="0"/>
              <a:t>The </a:t>
            </a:r>
            <a:r>
              <a:rPr lang="en-US" sz="2400" dirty="0"/>
              <a:t>general syntax for the COMMIT command </a:t>
            </a:r>
            <a:r>
              <a:rPr lang="en-US" sz="2400" dirty="0" smtClean="0"/>
              <a:t>is:</a:t>
            </a:r>
          </a:p>
          <a:p>
            <a:pPr marL="0" indent="0" algn="ctr">
              <a:buNone/>
            </a:pPr>
            <a:r>
              <a:rPr lang="en-US" sz="3000" dirty="0" smtClean="0">
                <a:solidFill>
                  <a:srgbClr val="0070C0"/>
                </a:solidFill>
              </a:rPr>
              <a:t>Commit;</a:t>
            </a:r>
          </a:p>
          <a:p>
            <a:r>
              <a:rPr lang="en-US" sz="2400" dirty="0" smtClean="0"/>
              <a:t>When </a:t>
            </a:r>
            <a:r>
              <a:rPr lang="en-US" sz="2400" dirty="0"/>
              <a:t>a COMMIT statement is issued to the database</a:t>
            </a:r>
            <a:r>
              <a:rPr lang="en-US" sz="2400" dirty="0" smtClean="0"/>
              <a:t>, the following results are true:</a:t>
            </a:r>
          </a:p>
          <a:p>
            <a:pPr lvl="1"/>
            <a:r>
              <a:rPr lang="en-US" sz="2000" dirty="0"/>
              <a:t>All work done by the transaction becomes permanent.</a:t>
            </a:r>
          </a:p>
          <a:p>
            <a:pPr lvl="1"/>
            <a:r>
              <a:rPr lang="en-US" sz="2000" dirty="0" smtClean="0"/>
              <a:t>Other </a:t>
            </a:r>
            <a:r>
              <a:rPr lang="en-US" sz="2000" dirty="0"/>
              <a:t>users can see changes in data made by the transaction.</a:t>
            </a:r>
          </a:p>
          <a:p>
            <a:pPr lvl="1"/>
            <a:r>
              <a:rPr lang="en-US" sz="2000" dirty="0" smtClean="0"/>
              <a:t>Any </a:t>
            </a:r>
            <a:r>
              <a:rPr lang="en-US" sz="2000" dirty="0"/>
              <a:t>locks acquired by the transaction are released.</a:t>
            </a:r>
            <a:endParaRPr lang="en-US" sz="2000" dirty="0" smtClean="0"/>
          </a:p>
        </p:txBody>
      </p:sp>
      <p:sp>
        <p:nvSpPr>
          <p:cNvPr id="5" name="Date Placeholder 4"/>
          <p:cNvSpPr>
            <a:spLocks noGrp="1"/>
          </p:cNvSpPr>
          <p:nvPr>
            <p:ph type="dt" sz="half" idx="10"/>
          </p:nvPr>
        </p:nvSpPr>
        <p:spPr/>
        <p:txBody>
          <a:bodyPr/>
          <a:lstStyle/>
          <a:p>
            <a:fld id="{EC25421F-A5BB-42AE-AF82-4EEFC2F3C337}" type="datetime4">
              <a:rPr lang="en-US" smtClean="0">
                <a:solidFill>
                  <a:prstClr val="black">
                    <a:tint val="75000"/>
                  </a:prstClr>
                </a:solidFill>
              </a:rPr>
              <a:t>April 7, 2019</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smtClean="0"/>
              <a:t>Example of Commit</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139" y="1200148"/>
            <a:ext cx="8172450"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609600" y="3867150"/>
            <a:ext cx="838200" cy="1524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ate Placeholder 5"/>
          <p:cNvSpPr>
            <a:spLocks noGrp="1"/>
          </p:cNvSpPr>
          <p:nvPr>
            <p:ph type="dt" sz="half" idx="10"/>
          </p:nvPr>
        </p:nvSpPr>
        <p:spPr/>
        <p:txBody>
          <a:bodyPr/>
          <a:lstStyle/>
          <a:p>
            <a:fld id="{893764B4-55B6-4A8D-8398-97E5CDF9706C}" type="datetime4">
              <a:rPr lang="en-US" smtClean="0">
                <a:solidFill>
                  <a:prstClr val="black">
                    <a:tint val="75000"/>
                  </a:prstClr>
                </a:solidFill>
              </a:rPr>
              <a:t>April 7, 2019</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rmAutofit fontScale="90000"/>
          </a:bodyPr>
          <a:lstStyle/>
          <a:p>
            <a:r>
              <a:rPr lang="en-US" dirty="0" smtClean="0"/>
              <a:t>Rolling Back Transactions</a:t>
            </a:r>
            <a:endParaRPr lang="en-US" dirty="0"/>
          </a:p>
        </p:txBody>
      </p:sp>
      <p:sp>
        <p:nvSpPr>
          <p:cNvPr id="4" name="Content Placeholder 3"/>
          <p:cNvSpPr>
            <a:spLocks noGrp="1"/>
          </p:cNvSpPr>
          <p:nvPr>
            <p:ph idx="1"/>
          </p:nvPr>
        </p:nvSpPr>
        <p:spPr>
          <a:xfrm>
            <a:off x="457200" y="895350"/>
            <a:ext cx="8229600" cy="3699273"/>
          </a:xfrm>
        </p:spPr>
        <p:txBody>
          <a:bodyPr>
            <a:normAutofit fontScale="77500" lnSpcReduction="20000"/>
          </a:bodyPr>
          <a:lstStyle/>
          <a:p>
            <a:r>
              <a:rPr lang="en-US" sz="2400" dirty="0"/>
              <a:t>Changes made to the database without </a:t>
            </a:r>
            <a:r>
              <a:rPr lang="en-US" sz="2400" dirty="0">
                <a:solidFill>
                  <a:srgbClr val="FF0000"/>
                </a:solidFill>
              </a:rPr>
              <a:t>COMMIT could be undone </a:t>
            </a:r>
            <a:r>
              <a:rPr lang="en-US" sz="2400" dirty="0"/>
              <a:t>using the ROLLBACK command</a:t>
            </a:r>
            <a:r>
              <a:rPr lang="en-US" sz="2400" dirty="0" smtClean="0"/>
              <a:t>.</a:t>
            </a:r>
          </a:p>
          <a:p>
            <a:endParaRPr lang="en-US" sz="2400" dirty="0" smtClean="0"/>
          </a:p>
          <a:p>
            <a:r>
              <a:rPr lang="en-US" sz="2400" dirty="0"/>
              <a:t>The general syntax for the </a:t>
            </a:r>
            <a:r>
              <a:rPr lang="en-US" sz="2400" dirty="0" smtClean="0"/>
              <a:t>ROLLBACK </a:t>
            </a:r>
            <a:r>
              <a:rPr lang="en-US" sz="2400" dirty="0"/>
              <a:t>command is:</a:t>
            </a:r>
          </a:p>
          <a:p>
            <a:pPr marL="0" indent="0" algn="ctr">
              <a:buNone/>
            </a:pPr>
            <a:r>
              <a:rPr lang="en-US" sz="2400" dirty="0">
                <a:solidFill>
                  <a:srgbClr val="0070C0"/>
                </a:solidFill>
              </a:rPr>
              <a:t>ROLLBACK [TO SAVEPOINT &lt; </a:t>
            </a:r>
            <a:r>
              <a:rPr lang="en-US" sz="2400" dirty="0" err="1">
                <a:solidFill>
                  <a:srgbClr val="0070C0"/>
                </a:solidFill>
              </a:rPr>
              <a:t>savepoint_name</a:t>
            </a:r>
            <a:r>
              <a:rPr lang="en-US" sz="2400" dirty="0">
                <a:solidFill>
                  <a:srgbClr val="0070C0"/>
                </a:solidFill>
              </a:rPr>
              <a:t>&gt;]; </a:t>
            </a:r>
            <a:endParaRPr lang="en-US" sz="2000" dirty="0" smtClean="0">
              <a:solidFill>
                <a:srgbClr val="0070C0"/>
              </a:solidFill>
            </a:endParaRPr>
          </a:p>
          <a:p>
            <a:r>
              <a:rPr lang="en-US" sz="2400" dirty="0"/>
              <a:t>If you are not using </a:t>
            </a:r>
            <a:r>
              <a:rPr lang="en-US" sz="2400" dirty="0" err="1"/>
              <a:t>savepoint</a:t>
            </a:r>
            <a:r>
              <a:rPr lang="en-US" sz="2400" dirty="0"/>
              <a:t>, then simply use the following statement to rollback all the changes</a:t>
            </a:r>
            <a:r>
              <a:rPr lang="en-US" sz="2400" dirty="0" smtClean="0"/>
              <a:t>:</a:t>
            </a:r>
          </a:p>
          <a:p>
            <a:pPr marL="0" indent="0" algn="ctr">
              <a:buNone/>
            </a:pPr>
            <a:r>
              <a:rPr lang="en-US" sz="2400" dirty="0" smtClean="0">
                <a:solidFill>
                  <a:srgbClr val="0070C0"/>
                </a:solidFill>
              </a:rPr>
              <a:t>ROLLBACK;</a:t>
            </a:r>
          </a:p>
          <a:p>
            <a:pPr marL="0" indent="0" algn="ctr">
              <a:buNone/>
            </a:pPr>
            <a:endParaRPr lang="en-US" sz="2400" dirty="0"/>
          </a:p>
          <a:p>
            <a:r>
              <a:rPr lang="en-US" sz="2400" dirty="0" smtClean="0"/>
              <a:t>When a ROLLBACK statement is issued to the database, the following results are true:</a:t>
            </a:r>
          </a:p>
          <a:p>
            <a:pPr lvl="1"/>
            <a:r>
              <a:rPr lang="en-US" sz="2000" dirty="0" smtClean="0"/>
              <a:t>All </a:t>
            </a:r>
            <a:r>
              <a:rPr lang="en-US" sz="2000" dirty="0"/>
              <a:t>work done by the transaction is </a:t>
            </a:r>
            <a:r>
              <a:rPr lang="en-US" sz="2000" dirty="0" smtClean="0"/>
              <a:t>undone.</a:t>
            </a:r>
          </a:p>
          <a:p>
            <a:pPr lvl="1"/>
            <a:r>
              <a:rPr lang="en-US" sz="2000" dirty="0" smtClean="0"/>
              <a:t>Any </a:t>
            </a:r>
            <a:r>
              <a:rPr lang="en-US" sz="2000" dirty="0"/>
              <a:t>locks acquired by the transaction are released.</a:t>
            </a:r>
          </a:p>
        </p:txBody>
      </p:sp>
      <p:sp>
        <p:nvSpPr>
          <p:cNvPr id="5" name="Date Placeholder 4"/>
          <p:cNvSpPr>
            <a:spLocks noGrp="1"/>
          </p:cNvSpPr>
          <p:nvPr>
            <p:ph type="dt" sz="half" idx="10"/>
          </p:nvPr>
        </p:nvSpPr>
        <p:spPr/>
        <p:txBody>
          <a:bodyPr/>
          <a:lstStyle/>
          <a:p>
            <a:fld id="{A592B402-6F47-4F78-8FBE-9557670F2C9C}" type="datetime4">
              <a:rPr lang="en-US" smtClean="0">
                <a:solidFill>
                  <a:prstClr val="black">
                    <a:tint val="75000"/>
                  </a:prstClr>
                </a:solidFill>
              </a:rPr>
              <a:t>April 7, 2019</a:t>
            </a:fld>
            <a:endParaRPr lang="en-US" dirty="0">
              <a:solidFill>
                <a:prstClr val="black">
                  <a:tint val="75000"/>
                </a:prstClr>
              </a:solidFill>
            </a:endParaRPr>
          </a:p>
        </p:txBody>
      </p:sp>
    </p:spTree>
    <p:extLst>
      <p:ext uri="{BB962C8B-B14F-4D97-AF65-F5344CB8AC3E}">
        <p14:creationId xmlns:p14="http://schemas.microsoft.com/office/powerpoint/2010/main" val="594611328"/>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penClassroom\Desktop\database 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90178" cy="761999"/>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1295400" y="205979"/>
            <a:ext cx="6400800" cy="460771"/>
          </a:xfrm>
        </p:spPr>
        <p:txBody>
          <a:bodyPr>
            <a:noAutofit/>
          </a:bodyPr>
          <a:lstStyle/>
          <a:p>
            <a:r>
              <a:rPr lang="en-US" sz="2800" dirty="0"/>
              <a:t>Advantages of COMMIT and ROLLBACK</a:t>
            </a:r>
          </a:p>
        </p:txBody>
      </p:sp>
      <p:sp>
        <p:nvSpPr>
          <p:cNvPr id="4" name="Content Placeholder 3"/>
          <p:cNvSpPr>
            <a:spLocks noGrp="1"/>
          </p:cNvSpPr>
          <p:nvPr>
            <p:ph idx="1"/>
          </p:nvPr>
        </p:nvSpPr>
        <p:spPr/>
        <p:txBody>
          <a:bodyPr>
            <a:normAutofit/>
          </a:bodyPr>
          <a:lstStyle/>
          <a:p>
            <a:r>
              <a:rPr lang="en-US" sz="2400" dirty="0"/>
              <a:t>With COMMIT and ROLLBACK statements, you can:</a:t>
            </a:r>
          </a:p>
          <a:p>
            <a:pPr lvl="1"/>
            <a:endParaRPr lang="en-US" sz="2000" dirty="0" smtClean="0"/>
          </a:p>
          <a:p>
            <a:pPr lvl="1"/>
            <a:r>
              <a:rPr lang="en-US" sz="2000" dirty="0" smtClean="0"/>
              <a:t>Ensure </a:t>
            </a:r>
            <a:r>
              <a:rPr lang="en-US" sz="2000" dirty="0"/>
              <a:t>data consistency</a:t>
            </a:r>
          </a:p>
          <a:p>
            <a:pPr lvl="1"/>
            <a:endParaRPr lang="en-US" sz="2000" dirty="0" smtClean="0"/>
          </a:p>
          <a:p>
            <a:pPr lvl="1"/>
            <a:r>
              <a:rPr lang="en-US" sz="2000" dirty="0" smtClean="0"/>
              <a:t>Preview </a:t>
            </a:r>
            <a:r>
              <a:rPr lang="en-US" sz="2000" dirty="0"/>
              <a:t>data changes before making </a:t>
            </a:r>
            <a:r>
              <a:rPr lang="en-US" sz="2000" dirty="0" smtClean="0"/>
              <a:t>changes permanent</a:t>
            </a:r>
            <a:endParaRPr lang="en-US" sz="2000" dirty="0"/>
          </a:p>
          <a:p>
            <a:pPr lvl="1"/>
            <a:endParaRPr lang="en-US" sz="2000" dirty="0" smtClean="0"/>
          </a:p>
          <a:p>
            <a:pPr lvl="1"/>
            <a:r>
              <a:rPr lang="en-US" sz="2000" dirty="0" smtClean="0"/>
              <a:t>Group </a:t>
            </a:r>
            <a:r>
              <a:rPr lang="en-US" sz="2000" dirty="0"/>
              <a:t>logically related operations</a:t>
            </a:r>
          </a:p>
          <a:p>
            <a:endParaRPr lang="en-US" sz="2400" dirty="0"/>
          </a:p>
        </p:txBody>
      </p:sp>
      <p:sp>
        <p:nvSpPr>
          <p:cNvPr id="5" name="Date Placeholder 4"/>
          <p:cNvSpPr>
            <a:spLocks noGrp="1"/>
          </p:cNvSpPr>
          <p:nvPr>
            <p:ph type="dt" sz="half" idx="10"/>
          </p:nvPr>
        </p:nvSpPr>
        <p:spPr/>
        <p:txBody>
          <a:bodyPr/>
          <a:lstStyle/>
          <a:p>
            <a:fld id="{4FB5519C-E243-4890-A54D-0EE11CA2D326}" type="datetime4">
              <a:rPr lang="en-US" smtClean="0">
                <a:solidFill>
                  <a:prstClr val="black">
                    <a:tint val="75000"/>
                  </a:prstClr>
                </a:solidFill>
              </a:rPr>
              <a:t>April 7, 2019</a:t>
            </a:fld>
            <a:endParaRPr lang="en-US" dirty="0">
              <a:solidFill>
                <a:prstClr val="black">
                  <a:tint val="75000"/>
                </a:prstClr>
              </a:solidFill>
            </a:endParaRPr>
          </a:p>
        </p:txBody>
      </p:sp>
    </p:spTree>
    <p:extLst>
      <p:ext uri="{BB962C8B-B14F-4D97-AF65-F5344CB8AC3E}">
        <p14:creationId xmlns:p14="http://schemas.microsoft.com/office/powerpoint/2010/main" val="1004728013"/>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VIOUS_ACTIVE_SLIDE" val="274"/>
</p:tagLst>
</file>

<file path=ppt/theme/theme1.xml><?xml version="1.0" encoding="utf-8"?>
<a:theme xmlns:a="http://schemas.openxmlformats.org/drawingml/2006/main" name="4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Template>
  <TotalTime>2480</TotalTime>
  <Words>517</Words>
  <Application>Microsoft Office PowerPoint</Application>
  <PresentationFormat>On-screen Show (16:9)</PresentationFormat>
  <Paragraphs>82</Paragraphs>
  <Slides>11</Slides>
  <Notes>1</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11</vt:i4>
      </vt:variant>
    </vt:vector>
  </HeadingPairs>
  <TitlesOfParts>
    <vt:vector size="20" baseType="lpstr">
      <vt:lpstr>Arial</vt:lpstr>
      <vt:lpstr>Calibri</vt:lpstr>
      <vt:lpstr>Wingdings</vt:lpstr>
      <vt:lpstr>4_Lecture</vt:lpstr>
      <vt:lpstr>1_Lecture</vt:lpstr>
      <vt:lpstr>2_Lecture</vt:lpstr>
      <vt:lpstr>3_Office Theme</vt:lpstr>
      <vt:lpstr>4_Office Theme</vt:lpstr>
      <vt:lpstr>5_Office Theme</vt:lpstr>
      <vt:lpstr>PowerPoint Presentation</vt:lpstr>
      <vt:lpstr>PowerPoint Presentation</vt:lpstr>
      <vt:lpstr>Transactions</vt:lpstr>
      <vt:lpstr>Transaction Boundaries</vt:lpstr>
      <vt:lpstr>Transaction Boundaries (Cont..)</vt:lpstr>
      <vt:lpstr>Committing a Transaction</vt:lpstr>
      <vt:lpstr>Example of Commit</vt:lpstr>
      <vt:lpstr>Rolling Back Transactions</vt:lpstr>
      <vt:lpstr>Advantages of COMMIT and ROLLBACK</vt:lpstr>
      <vt:lpstr>Transaction Control</vt:lpstr>
      <vt:lpstr>Example of Rollback and Savepoint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dc:title>
  <dc:creator>OpenClassroom</dc:creator>
  <cp:lastModifiedBy>Administrator1</cp:lastModifiedBy>
  <cp:revision>196</cp:revision>
  <dcterms:created xsi:type="dcterms:W3CDTF">2010-07-08T21:59:02Z</dcterms:created>
  <dcterms:modified xsi:type="dcterms:W3CDTF">2019-04-07T08:06:44Z</dcterms:modified>
</cp:coreProperties>
</file>