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36" r:id="rId2"/>
    <p:sldId id="258" r:id="rId3"/>
    <p:sldId id="260" r:id="rId4"/>
    <p:sldId id="360" r:id="rId5"/>
    <p:sldId id="361" r:id="rId6"/>
    <p:sldId id="362" r:id="rId7"/>
    <p:sldId id="363" r:id="rId8"/>
    <p:sldId id="330" r:id="rId9"/>
    <p:sldId id="311" r:id="rId10"/>
    <p:sldId id="364" r:id="rId11"/>
    <p:sldId id="365" r:id="rId12"/>
    <p:sldId id="267" r:id="rId13"/>
    <p:sldId id="275" r:id="rId14"/>
    <p:sldId id="278" r:id="rId15"/>
    <p:sldId id="279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898422-C814-4A8B-8F40-31F3666D5541}">
          <p14:sldIdLst>
            <p14:sldId id="336"/>
            <p14:sldId id="258"/>
            <p14:sldId id="260"/>
            <p14:sldId id="360"/>
            <p14:sldId id="361"/>
            <p14:sldId id="362"/>
            <p14:sldId id="363"/>
            <p14:sldId id="330"/>
          </p14:sldIdLst>
        </p14:section>
        <p14:section name="Untitled Section" id="{53CE919D-0F4E-4C8E-B4A4-0DF8D63E29D4}">
          <p14:sldIdLst>
            <p14:sldId id="311"/>
            <p14:sldId id="364"/>
            <p14:sldId id="365"/>
          </p14:sldIdLst>
        </p14:section>
        <p14:section name="Untitled Section" id="{AD372084-A43A-4848-BBC6-465FF1187FEC}">
          <p14:sldIdLst>
            <p14:sldId id="267"/>
            <p14:sldId id="275"/>
            <p14:sldId id="278"/>
            <p14:sldId id="279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86" autoAdjust="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47915-2F09-42AC-8A8B-FC604EAA656F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8A9CB-7ABE-45BB-80FF-ADED0509B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8A9CB-7ABE-45BB-80FF-ADED0509B7C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9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8A9CB-7ABE-45BB-80FF-ADED0509B7C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0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A286-BFE8-4F33-B0AE-E1688072AB7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0EE2-B4A6-4983-9AA1-F4247562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0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A286-BFE8-4F33-B0AE-E1688072AB7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0EE2-B4A6-4983-9AA1-F4247562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3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A286-BFE8-4F33-B0AE-E1688072AB7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0EE2-B4A6-4983-9AA1-F4247562FB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4416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A286-BFE8-4F33-B0AE-E1688072AB7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0EE2-B4A6-4983-9AA1-F4247562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65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A286-BFE8-4F33-B0AE-E1688072AB7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0EE2-B4A6-4983-9AA1-F4247562FB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853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A286-BFE8-4F33-B0AE-E1688072AB7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0EE2-B4A6-4983-9AA1-F4247562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37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A286-BFE8-4F33-B0AE-E1688072AB7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0EE2-B4A6-4983-9AA1-F4247562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9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A286-BFE8-4F33-B0AE-E1688072AB7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0EE2-B4A6-4983-9AA1-F4247562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A286-BFE8-4F33-B0AE-E1688072AB7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0EE2-B4A6-4983-9AA1-F4247562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9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A286-BFE8-4F33-B0AE-E1688072AB7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0EE2-B4A6-4983-9AA1-F4247562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6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A286-BFE8-4F33-B0AE-E1688072AB7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0EE2-B4A6-4983-9AA1-F4247562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6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A286-BFE8-4F33-B0AE-E1688072AB7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0EE2-B4A6-4983-9AA1-F4247562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4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A286-BFE8-4F33-B0AE-E1688072AB7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0EE2-B4A6-4983-9AA1-F4247562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7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A286-BFE8-4F33-B0AE-E1688072AB7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0EE2-B4A6-4983-9AA1-F4247562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3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A286-BFE8-4F33-B0AE-E1688072AB7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0EE2-B4A6-4983-9AA1-F4247562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A286-BFE8-4F33-B0AE-E1688072AB7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0EE2-B4A6-4983-9AA1-F4247562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3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7A286-BFE8-4F33-B0AE-E1688072AB7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7D0EE2-B4A6-4983-9AA1-F4247562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3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71" y="66500"/>
            <a:ext cx="8596668" cy="75111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Raw Material of Textiles: Fibers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0" y="654625"/>
            <a:ext cx="9311993" cy="5945677"/>
          </a:xfrm>
        </p:spPr>
      </p:pic>
    </p:spTree>
    <p:extLst>
      <p:ext uri="{BB962C8B-B14F-4D97-AF65-F5344CB8AC3E}">
        <p14:creationId xmlns:p14="http://schemas.microsoft.com/office/powerpoint/2010/main" val="20263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of Cotton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00329"/>
            <a:ext cx="7870736" cy="471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Yarn Price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7088" y="1478199"/>
            <a:ext cx="9691579" cy="51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5527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Polyester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stellar" pitchFamily="18" charset="0"/>
              </a:rPr>
              <a:t>Top 10 polyester Exporters country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587900"/>
              </p:ext>
            </p:extLst>
          </p:nvPr>
        </p:nvGraphicFramePr>
        <p:xfrm>
          <a:off x="677863" y="1566863"/>
          <a:ext cx="903763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546"/>
                <a:gridCol w="3012546"/>
                <a:gridCol w="3012546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RANK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COUNTRY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EXPORTS(BILLION $)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China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2,210</a:t>
                      </a:r>
                      <a:endParaRPr lang="en-US" sz="14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United States	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1,575</a:t>
                      </a:r>
                      <a:endParaRPr lang="en-US" sz="14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Germany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1,493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United Kingdom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813.2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4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Japan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697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6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France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578.6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7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Netherlands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576.9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8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Korea, South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557.3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9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Russia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515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Italy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474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>
            <a:off x="-512620" y="2687782"/>
            <a:ext cx="2216732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8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88" y="781791"/>
            <a:ext cx="9103480" cy="586195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b="1" u="sng" dirty="0"/>
              <a:t>Use of Polyester in Garments:</a:t>
            </a:r>
          </a:p>
          <a:p>
            <a:pPr algn="just">
              <a:buNone/>
            </a:pPr>
            <a:r>
              <a:rPr lang="en-US" dirty="0" smtClean="0"/>
              <a:t>	Polyester is used in the manufacturing of all kinds of clothes and home furnishings like bedspreads, sheets, pillows, furniture, carpets and even curtains. </a:t>
            </a:r>
          </a:p>
          <a:p>
            <a:pPr algn="just"/>
            <a:r>
              <a:rPr lang="en-US" sz="2400" b="1" u="sng" dirty="0" smtClean="0"/>
              <a:t>Industrial Uses of Polyester: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b="1" u="sng" dirty="0" smtClean="0"/>
              <a:t>Polyester fibre and filament:</a:t>
            </a:r>
          </a:p>
          <a:p>
            <a:pPr marL="1371600" lvl="2" indent="-514350" algn="just">
              <a:buFont typeface="+mj-lt"/>
              <a:buAutoNum type="arabicPeriod"/>
            </a:pPr>
            <a:r>
              <a:rPr lang="en-US" sz="1700" b="1" dirty="0" smtClean="0"/>
              <a:t>Polyester Staple Fiber(PSF): As textile fiber, Total Production was 17.9 million tons in 2018</a:t>
            </a:r>
          </a:p>
          <a:p>
            <a:pPr marL="1371600" lvl="2" indent="-514350" algn="just">
              <a:buFont typeface="+mj-lt"/>
              <a:buAutoNum type="arabicPeriod"/>
            </a:pPr>
            <a:r>
              <a:rPr lang="en-US" sz="1700" b="1" dirty="0" smtClean="0"/>
              <a:t>Polyester Filament Yarn (PFY): As textile </a:t>
            </a:r>
            <a:r>
              <a:rPr lang="en-US" sz="1700" b="1" dirty="0"/>
              <a:t>Yarn, Total Production was </a:t>
            </a:r>
            <a:r>
              <a:rPr lang="en-US" sz="1700" b="1" dirty="0" smtClean="0"/>
              <a:t>37.5 </a:t>
            </a:r>
            <a:r>
              <a:rPr lang="en-US" sz="1700" b="1" dirty="0"/>
              <a:t>million tons in 2018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u="sng" dirty="0" smtClean="0"/>
              <a:t>PET: </a:t>
            </a:r>
            <a:r>
              <a:rPr lang="en-US" dirty="0" smtClean="0"/>
              <a:t>The </a:t>
            </a:r>
            <a:r>
              <a:rPr lang="en-US" dirty="0"/>
              <a:t>most common use of polyester today is to make the plastic bottles that store our much beloved beverages. </a:t>
            </a:r>
            <a:r>
              <a:rPr lang="en-US" dirty="0" smtClean="0"/>
              <a:t>These shatterproof </a:t>
            </a:r>
            <a:r>
              <a:rPr lang="en-US" dirty="0"/>
              <a:t>and cheap </a:t>
            </a:r>
            <a:r>
              <a:rPr lang="en-US" dirty="0" smtClean="0"/>
              <a:t>bottles </a:t>
            </a:r>
            <a:r>
              <a:rPr lang="en-US" dirty="0"/>
              <a:t>are an absolute boon to the beverages industry.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u="sng" dirty="0" smtClean="0"/>
              <a:t>Mylar: </a:t>
            </a:r>
            <a:r>
              <a:rPr lang="en-US" dirty="0" smtClean="0"/>
              <a:t>An </a:t>
            </a:r>
            <a:r>
              <a:rPr lang="en-US" dirty="0"/>
              <a:t>unusual and little known use of polyester is in the manufacturing of </a:t>
            </a:r>
            <a:r>
              <a:rPr lang="en-US" dirty="0" smtClean="0"/>
              <a:t>balloons</a:t>
            </a:r>
            <a:r>
              <a:rPr lang="en-US" dirty="0"/>
              <a:t> </a:t>
            </a:r>
            <a:r>
              <a:rPr lang="en-US" dirty="0" smtClean="0"/>
              <a:t>which are really </a:t>
            </a:r>
            <a:r>
              <a:rPr lang="en-US" dirty="0"/>
              <a:t>pretty decorated ones that are gifted on special occasions. These are made of Mylar – a kind of polyester film manufactured by </a:t>
            </a:r>
            <a:r>
              <a:rPr lang="en-US" b="1" dirty="0"/>
              <a:t>DuPont</a:t>
            </a:r>
            <a:r>
              <a:rPr lang="en-US" dirty="0"/>
              <a:t>. The balloons are made of a composite of Mylar and aluminum foil.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u="sng" dirty="0" smtClean="0"/>
              <a:t>Miscellaneous</a:t>
            </a:r>
            <a:r>
              <a:rPr lang="en-US" b="1" u="sng" dirty="0" smtClean="0"/>
              <a:t>: </a:t>
            </a:r>
            <a:r>
              <a:rPr lang="en-US" dirty="0" smtClean="0"/>
              <a:t>Polyester </a:t>
            </a:r>
            <a:r>
              <a:rPr lang="en-US" dirty="0"/>
              <a:t>is also used to manufacture high strength ropes, thread, hoses, sails, </a:t>
            </a:r>
            <a:r>
              <a:rPr lang="en-US" dirty="0" smtClean="0"/>
              <a:t>power </a:t>
            </a:r>
            <a:r>
              <a:rPr lang="en-US" dirty="0"/>
              <a:t>belting and much more in industries.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8897" y="180109"/>
            <a:ext cx="8596668" cy="50074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Uses of Polyester fibre: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Wool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Exporting Countries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228864"/>
              </p:ext>
            </p:extLst>
          </p:nvPr>
        </p:nvGraphicFramePr>
        <p:xfrm>
          <a:off x="1742281" y="1760061"/>
          <a:ext cx="6467475" cy="4048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5825"/>
                <a:gridCol w="2155825"/>
                <a:gridCol w="2155825"/>
              </a:tblGrid>
              <a:tr h="340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Country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Export  value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Percent of total export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0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Australia 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$1.94 B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67%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0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New Zealand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$226 M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7.8%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49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South  Africa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$248 M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8.6%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0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Uruguay 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64.4M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2.2%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0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United Kindom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57325" algn="l"/>
                        </a:tabLs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54.4M	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1.9%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49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Argentina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49.7M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1.7%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0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Germany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46.8M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49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Spain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34.4M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65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Brazil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30.6M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0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Peru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21.8M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0.75  %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55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972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Wool fibre importing countries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290341"/>
              </p:ext>
            </p:extLst>
          </p:nvPr>
        </p:nvGraphicFramePr>
        <p:xfrm>
          <a:off x="1694656" y="2118265"/>
          <a:ext cx="6562725" cy="3392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7575"/>
                <a:gridCol w="2187575"/>
                <a:gridCol w="2187575"/>
              </a:tblGrid>
              <a:tr h="278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Country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Imprt value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Percent of total import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China 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2.13B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72%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India 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242M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8.2%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Czech Republic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180M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6.15%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Italy 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149M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5%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Uruguay 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50.6M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1.7%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Egypt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40.6M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United kindom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21.5M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Turkey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19.2M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79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Germany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United states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8.4M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0.289%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3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972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Price comparison (US cents/</a:t>
            </a:r>
            <a:r>
              <a:rPr lang="en-US" dirty="0" err="1" smtClean="0">
                <a:solidFill>
                  <a:srgbClr val="FF0000"/>
                </a:solidFill>
              </a:rPr>
              <a:t>lb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625989"/>
              </p:ext>
            </p:extLst>
          </p:nvPr>
        </p:nvGraphicFramePr>
        <p:xfrm>
          <a:off x="677863" y="1322386"/>
          <a:ext cx="8596310" cy="2139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262"/>
                <a:gridCol w="1719262"/>
                <a:gridCol w="1719262"/>
                <a:gridCol w="1719262"/>
                <a:gridCol w="1719262"/>
              </a:tblGrid>
              <a:tr h="10696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Cotton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Polyester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Viscose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Nylon</a:t>
                      </a:r>
                      <a:endParaRPr lang="en-US" dirty="0"/>
                    </a:p>
                  </a:txBody>
                  <a:tcPr/>
                </a:tc>
              </a:tr>
              <a:tr h="10696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75-85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65-75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100-110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160-170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1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4350"/>
            <a:ext cx="8596668" cy="1320800"/>
          </a:xfrm>
        </p:spPr>
        <p:txBody>
          <a:bodyPr anchor="ctr"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Cotton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3062" y="372315"/>
            <a:ext cx="4999926" cy="27200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2513" y="1781150"/>
            <a:ext cx="59007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dirty="0" smtClean="0"/>
              <a:t>Cotton is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soft</a:t>
            </a:r>
            <a:r>
              <a:rPr lang="en-US" dirty="0"/>
              <a:t>, fluffy staple </a:t>
            </a:r>
            <a:r>
              <a:rPr lang="en-US" dirty="0" smtClean="0"/>
              <a:t>fiber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Grows </a:t>
            </a:r>
            <a:r>
              <a:rPr lang="en-US" dirty="0"/>
              <a:t>in a ball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Almost </a:t>
            </a:r>
            <a:r>
              <a:rPr lang="en-US" dirty="0"/>
              <a:t>pure </a:t>
            </a:r>
            <a:r>
              <a:rPr lang="en-US" dirty="0" smtClean="0"/>
              <a:t>cellulose</a:t>
            </a:r>
          </a:p>
          <a:p>
            <a:pPr marL="514350" indent="-514350"/>
            <a:endParaRPr lang="en-US" dirty="0" smtClean="0"/>
          </a:p>
          <a:p>
            <a:pPr marL="514350" indent="-514350">
              <a:lnSpc>
                <a:spcPct val="150000"/>
              </a:lnSpc>
            </a:pPr>
            <a:r>
              <a:rPr lang="en-US" dirty="0" smtClean="0"/>
              <a:t>Production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 about 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million tons or 110 million bales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annually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Consume 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2.5%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world's arable(</a:t>
            </a:r>
            <a:r>
              <a:rPr lang="en-US" dirty="0" smtClean="0"/>
              <a:t>agricultural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land </a:t>
            </a:r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811" y="3518896"/>
            <a:ext cx="5020888" cy="26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23164"/>
          </a:xfrm>
        </p:spPr>
        <p:txBody>
          <a:bodyPr>
            <a:noAutofit/>
          </a:bodyPr>
          <a:lstStyle/>
          <a:p>
            <a:pPr fontAlgn="base"/>
            <a:r>
              <a:rPr lang="en-US" sz="2800" b="1" dirty="0"/>
              <a:t>Leading cotton producing countries </a:t>
            </a:r>
            <a:r>
              <a:rPr lang="en-US" sz="2800" b="1" dirty="0" smtClean="0"/>
              <a:t>worldwide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07035"/>
            <a:ext cx="8753269" cy="545096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Cotton Exporting Countries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636" y="1487606"/>
            <a:ext cx="7128153" cy="432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Cotton Importing Countries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450905"/>
            <a:ext cx="8761112" cy="481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Cotton import of Bangladesh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According to the US Department of Agriculture (USDA) Bangladesh’s cotton import to drop to 8 million bales in the marketing year 2022-23 which began in August. This is in line with the country’s plan to increase cotton production five folds by 2030</a:t>
            </a:r>
            <a:r>
              <a:rPr lang="en-US" dirty="0" smtClean="0"/>
              <a:t>.</a:t>
            </a:r>
          </a:p>
          <a:p>
            <a:r>
              <a:rPr lang="en-US" dirty="0"/>
              <a:t>According to the USDA's data, till October 2022, Bangladesh imported 7.1 million bales raw cotton, which is downed by 5% year-on-year compared to October 2021.</a:t>
            </a:r>
          </a:p>
        </p:txBody>
      </p:sp>
    </p:spTree>
    <p:extLst>
      <p:ext uri="{BB962C8B-B14F-4D97-AF65-F5344CB8AC3E}">
        <p14:creationId xmlns:p14="http://schemas.microsoft.com/office/powerpoint/2010/main" val="28557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Cotton importing Destination in 2022/23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481" y="2282031"/>
            <a:ext cx="70770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1" y="0"/>
            <a:ext cx="8718831" cy="84908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Cotton </a:t>
            </a:r>
            <a:r>
              <a:rPr lang="en-US" dirty="0" smtClean="0"/>
              <a:t>production in Bangladesh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696" y="641269"/>
            <a:ext cx="11126740" cy="5192276"/>
          </a:xfrm>
        </p:spPr>
        <p:txBody>
          <a:bodyPr>
            <a:noAutofit/>
          </a:bodyPr>
          <a:lstStyle/>
          <a:p>
            <a:r>
              <a:rPr lang="en-US" sz="3200" dirty="0" smtClean="0"/>
              <a:t> </a:t>
            </a:r>
            <a:r>
              <a:rPr lang="en-US" sz="2000" dirty="0"/>
              <a:t>Bangladesh domestically produce only 2 lakh bale that meet 2-3% of the demand. Thus, meets its textile industries cotton demand through import – and Bangladesh is the </a:t>
            </a:r>
            <a:r>
              <a:rPr lang="en-US" sz="2000" dirty="0" smtClean="0"/>
              <a:t>largest </a:t>
            </a:r>
            <a:r>
              <a:rPr lang="en-US" sz="2000" dirty="0"/>
              <a:t>cotton </a:t>
            </a:r>
            <a:r>
              <a:rPr lang="en-US" sz="2000" dirty="0" smtClean="0"/>
              <a:t>importer in 2022-’23.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country produced 1.65 lakh bales of cotton </a:t>
            </a:r>
            <a:r>
              <a:rPr lang="en-US" sz="2000" dirty="0" smtClean="0"/>
              <a:t>2017/2018 </a:t>
            </a:r>
            <a:r>
              <a:rPr lang="en-US" sz="2000" dirty="0"/>
              <a:t>fiscal year, which is less than 3 percent of the annual demand for 10 million bales.</a:t>
            </a:r>
          </a:p>
          <a:p>
            <a:r>
              <a:rPr lang="en-US" sz="2000" dirty="0" smtClean="0"/>
              <a:t>In 2016/2017, Cotton </a:t>
            </a:r>
            <a:r>
              <a:rPr lang="en-US" sz="2000" dirty="0"/>
              <a:t>is grown in around 42 thousand hectares of land with a yearly production of nearly </a:t>
            </a:r>
            <a:r>
              <a:rPr lang="en-US" sz="2000" dirty="0" smtClean="0"/>
              <a:t>1.5 lakh bales </a:t>
            </a:r>
            <a:r>
              <a:rPr lang="en-US" sz="2000" dirty="0"/>
              <a:t>which is only 3 percent of the total quantity demanded by the textile and garments industries of Bangladesh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In MY 2018/19 cotton imports are forecast up to 7.9 million bales on expectations of increased export market demand for value-added products. Gradual development of the upstream supply chain, including spinning, dyeing, finishing, weaving and printing creates more demand for cotton to meet required needs of the RMG industry.</a:t>
            </a:r>
          </a:p>
          <a:p>
            <a:r>
              <a:rPr lang="en-US" sz="2000" dirty="0" smtClean="0"/>
              <a:t>In </a:t>
            </a:r>
            <a:r>
              <a:rPr lang="en-US" sz="2000" dirty="0"/>
              <a:t>order to bump up local production, state-run Cotton Development Board is looking for new farming lands in hilly and swamp areas in various districts along with the existing farming areas in </a:t>
            </a:r>
            <a:r>
              <a:rPr lang="en-US" sz="2000" dirty="0" err="1"/>
              <a:t>Jashore</a:t>
            </a:r>
            <a:r>
              <a:rPr lang="en-US" sz="2000" dirty="0"/>
              <a:t>, </a:t>
            </a:r>
            <a:r>
              <a:rPr lang="en-US" sz="2000" dirty="0" err="1"/>
              <a:t>Rangpur</a:t>
            </a:r>
            <a:r>
              <a:rPr lang="en-US" sz="2000" dirty="0"/>
              <a:t>, </a:t>
            </a:r>
            <a:r>
              <a:rPr lang="en-US" sz="2000" dirty="0" err="1"/>
              <a:t>Dinajpur</a:t>
            </a:r>
            <a:r>
              <a:rPr lang="en-US" sz="2000" dirty="0"/>
              <a:t>, </a:t>
            </a:r>
            <a:r>
              <a:rPr lang="en-US" sz="2000" dirty="0" err="1"/>
              <a:t>Rajshahi</a:t>
            </a:r>
            <a:r>
              <a:rPr lang="en-US" sz="2000" dirty="0"/>
              <a:t>, </a:t>
            </a:r>
            <a:r>
              <a:rPr lang="en-US" sz="2000" dirty="0" err="1"/>
              <a:t>Gazipur</a:t>
            </a:r>
            <a:r>
              <a:rPr lang="en-US" sz="2000" dirty="0"/>
              <a:t> and </a:t>
            </a:r>
            <a:r>
              <a:rPr lang="en-US" sz="2000" dirty="0" err="1"/>
              <a:t>Mymensingh</a:t>
            </a:r>
            <a:r>
              <a:rPr lang="en-US" sz="2000" dirty="0" smtClean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7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934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Price of Cotton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3871"/>
            <a:ext cx="8596668" cy="44574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price of cotton </a:t>
            </a:r>
            <a:r>
              <a:rPr lang="en-US" dirty="0"/>
              <a:t>is </a:t>
            </a:r>
            <a:r>
              <a:rPr lang="en-US" dirty="0" smtClean="0"/>
              <a:t>counted in </a:t>
            </a:r>
            <a:r>
              <a:rPr lang="en-US" dirty="0">
                <a:solidFill>
                  <a:srgbClr val="00B0F0"/>
                </a:solidFill>
              </a:rPr>
              <a:t>U.S. Dollars per pound</a:t>
            </a:r>
            <a:r>
              <a:rPr lang="en-US" dirty="0"/>
              <a:t>. The current price of cotton as of </a:t>
            </a:r>
            <a:r>
              <a:rPr lang="en-US" dirty="0" smtClean="0"/>
              <a:t>November 19, 2023 </a:t>
            </a:r>
            <a:r>
              <a:rPr lang="en-US" dirty="0" smtClean="0"/>
              <a:t>was </a:t>
            </a:r>
            <a:r>
              <a:rPr lang="en-US" b="1" dirty="0"/>
              <a:t>$</a:t>
            </a:r>
            <a:r>
              <a:rPr lang="en-US" b="1" dirty="0" smtClean="0"/>
              <a:t>0.79</a:t>
            </a:r>
            <a:r>
              <a:rPr lang="en-US" dirty="0" smtClean="0"/>
              <a:t> </a:t>
            </a:r>
            <a:r>
              <a:rPr lang="en-US" dirty="0"/>
              <a:t>per </a:t>
            </a:r>
            <a:r>
              <a:rPr lang="en-US" dirty="0" smtClean="0"/>
              <a:t>pound</a:t>
            </a:r>
            <a:r>
              <a:rPr lang="en-US" dirty="0"/>
              <a:t> </a:t>
            </a:r>
            <a:r>
              <a:rPr lang="en-US" dirty="0" smtClean="0"/>
              <a:t>and as of March 24, 2021 is $ 84.62 per pound</a:t>
            </a:r>
          </a:p>
          <a:p>
            <a:r>
              <a:rPr lang="en-US" b="1" dirty="0" smtClean="0"/>
              <a:t>Historically</a:t>
            </a:r>
            <a:r>
              <a:rPr lang="en-US" b="1" dirty="0"/>
              <a:t>, Cotton reached an all time high </a:t>
            </a:r>
            <a:r>
              <a:rPr lang="en-US" b="1" dirty="0" smtClean="0"/>
              <a:t>in </a:t>
            </a:r>
            <a:r>
              <a:rPr lang="en-US" b="1" dirty="0"/>
              <a:t>March of 2011 and a record low </a:t>
            </a:r>
            <a:r>
              <a:rPr lang="en-US" b="1" dirty="0" smtClean="0"/>
              <a:t>in </a:t>
            </a:r>
            <a:r>
              <a:rPr lang="en-US" b="1" dirty="0"/>
              <a:t>December of 1930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Cotton is sold in </a:t>
            </a:r>
            <a:r>
              <a:rPr lang="en-US" b="1" dirty="0" smtClean="0">
                <a:solidFill>
                  <a:srgbClr val="00B0F0"/>
                </a:solidFill>
              </a:rPr>
              <a:t>bale</a:t>
            </a:r>
            <a:r>
              <a:rPr lang="en-US" b="1" dirty="0" smtClean="0"/>
              <a:t>,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Cotton </a:t>
            </a:r>
            <a:r>
              <a:rPr lang="en-US" dirty="0">
                <a:solidFill>
                  <a:srgbClr val="00B0F0"/>
                </a:solidFill>
              </a:rPr>
              <a:t>bale </a:t>
            </a:r>
            <a:r>
              <a:rPr lang="en-US" dirty="0" smtClean="0">
                <a:solidFill>
                  <a:srgbClr val="00B0F0"/>
                </a:solidFill>
              </a:rPr>
              <a:t>weighs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396.6 </a:t>
            </a:r>
            <a:r>
              <a:rPr lang="en-US" dirty="0"/>
              <a:t>pounds (180 kilograms) in Brazil,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730 </a:t>
            </a:r>
            <a:r>
              <a:rPr lang="en-US" dirty="0"/>
              <a:t>pounds (331.1 kilograms) in Egypt and the UK,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392 </a:t>
            </a:r>
            <a:r>
              <a:rPr lang="en-US" dirty="0"/>
              <a:t>pounds (177.8 kilograms) in Bangladesh, India, and Pakistan, and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480 </a:t>
            </a:r>
            <a:r>
              <a:rPr lang="en-US" dirty="0"/>
              <a:t>pounds (217.7 kilograms) in the US.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1502</TotalTime>
  <Words>609</Words>
  <Application>Microsoft Office PowerPoint</Application>
  <PresentationFormat>Widescreen</PresentationFormat>
  <Paragraphs>160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Castellar</vt:lpstr>
      <vt:lpstr>Times New Roman</vt:lpstr>
      <vt:lpstr>Trebuchet MS</vt:lpstr>
      <vt:lpstr>Wingdings</vt:lpstr>
      <vt:lpstr>Wingdings 3</vt:lpstr>
      <vt:lpstr>Facet</vt:lpstr>
      <vt:lpstr>Raw Material of Textiles: Fibers</vt:lpstr>
      <vt:lpstr>Cotton</vt:lpstr>
      <vt:lpstr>Leading cotton producing countries worldwide</vt:lpstr>
      <vt:lpstr>Leading Cotton Exporting Countries</vt:lpstr>
      <vt:lpstr>Leading Cotton Importing Countries</vt:lpstr>
      <vt:lpstr>Cotton import of Bangladesh</vt:lpstr>
      <vt:lpstr>Cotton importing Destination in 2022/23</vt:lpstr>
      <vt:lpstr>Cotton production in Bangladesh</vt:lpstr>
      <vt:lpstr>Price of Cotton</vt:lpstr>
      <vt:lpstr>Price of Cotton</vt:lpstr>
      <vt:lpstr>Yarn Price</vt:lpstr>
      <vt:lpstr>Polyester Top 10 polyester Exporters country</vt:lpstr>
      <vt:lpstr>Uses of Polyester fibre:</vt:lpstr>
      <vt:lpstr>Wool Top Exporting Countries </vt:lpstr>
      <vt:lpstr>Top Wool fibre importing countries</vt:lpstr>
      <vt:lpstr>Price comparison (US cents/lb)</vt:lpstr>
    </vt:vector>
  </TitlesOfParts>
  <Company>by adguard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Asit Gosh</dc:creator>
  <cp:lastModifiedBy>Abdullah Al Mamun</cp:lastModifiedBy>
  <cp:revision>163</cp:revision>
  <dcterms:created xsi:type="dcterms:W3CDTF">2019-02-10T01:09:35Z</dcterms:created>
  <dcterms:modified xsi:type="dcterms:W3CDTF">2023-11-19T05:17:36Z</dcterms:modified>
</cp:coreProperties>
</file>