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8" r:id="rId3"/>
    <p:sldId id="276" r:id="rId4"/>
    <p:sldId id="311" r:id="rId5"/>
    <p:sldId id="275" r:id="rId6"/>
    <p:sldId id="260" r:id="rId7"/>
    <p:sldId id="263" r:id="rId8"/>
    <p:sldId id="261" r:id="rId9"/>
    <p:sldId id="264" r:id="rId10"/>
    <p:sldId id="265" r:id="rId11"/>
    <p:sldId id="266" r:id="rId12"/>
    <p:sldId id="271" r:id="rId13"/>
    <p:sldId id="272" r:id="rId14"/>
    <p:sldId id="273" r:id="rId15"/>
    <p:sldId id="267" r:id="rId16"/>
    <p:sldId id="270"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rek" initials="d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5179" autoAdjust="0"/>
  </p:normalViewPr>
  <p:slideViewPr>
    <p:cSldViewPr snapToGrid="0">
      <p:cViewPr varScale="1">
        <p:scale>
          <a:sx n="78" d="100"/>
          <a:sy n="78" d="100"/>
        </p:scale>
        <p:origin x="12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D1EBC7-A679-4CF5-972F-6841B4949BF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1D9AB17-48AD-4E9D-92C3-C143637352CB}">
      <dgm:prSet phldrT="[Text]" custT="1"/>
      <dgm:spPr/>
      <dgm:t>
        <a:bodyPr/>
        <a:lstStyle/>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of International Business</a:t>
          </a:r>
          <a:endParaRPr lang="en-US" sz="2400" dirty="0">
            <a:solidFill>
              <a:srgbClr val="00B050"/>
            </a:solidFill>
            <a:latin typeface="Times New Roman" panose="02020603050405020304" pitchFamily="18" charset="0"/>
            <a:cs typeface="Times New Roman" panose="02020603050405020304" pitchFamily="18" charset="0"/>
          </a:endParaRPr>
        </a:p>
      </dgm:t>
    </dgm:pt>
    <dgm:pt modelId="{E3E77D66-05DD-446F-8485-B92CF270E395}" type="parTrans" cxnId="{4671BF25-0344-472C-8DC1-953A6037688C}">
      <dgm:prSet/>
      <dgm:spPr/>
      <dgm:t>
        <a:bodyPr/>
        <a:lstStyle/>
        <a:p>
          <a:endParaRPr lang="en-US"/>
        </a:p>
      </dgm:t>
    </dgm:pt>
    <dgm:pt modelId="{D22A247E-1B21-4E5F-896F-007C8C2033D4}" type="sibTrans" cxnId="{4671BF25-0344-472C-8DC1-953A6037688C}">
      <dgm:prSet/>
      <dgm:spPr/>
      <dgm:t>
        <a:bodyPr/>
        <a:lstStyle/>
        <a:p>
          <a:endParaRPr lang="en-US"/>
        </a:p>
      </dgm:t>
    </dgm:pt>
    <dgm:pt modelId="{F3141EA5-2B11-415E-B4A5-9F9E8453CE50}">
      <dgm:prSet phldrT="[Tex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Exporting</a:t>
          </a:r>
          <a:endParaRPr lang="en-US" sz="2400" dirty="0">
            <a:solidFill>
              <a:srgbClr val="002060"/>
            </a:solidFill>
            <a:latin typeface="Times New Roman" panose="02020603050405020304" pitchFamily="18" charset="0"/>
            <a:cs typeface="Times New Roman" panose="02020603050405020304" pitchFamily="18" charset="0"/>
          </a:endParaRPr>
        </a:p>
      </dgm:t>
    </dgm:pt>
    <dgm:pt modelId="{020B83F1-DE4E-4FC7-AC3D-4965957ABB8C}" type="parTrans" cxnId="{D4FD6795-F751-4CAB-82B3-D4921B7DB962}">
      <dgm:prSet/>
      <dgm:spPr/>
      <dgm:t>
        <a:bodyPr/>
        <a:lstStyle/>
        <a:p>
          <a:endParaRPr lang="en-US"/>
        </a:p>
      </dgm:t>
    </dgm:pt>
    <dgm:pt modelId="{1B09AA8C-5AC4-49FE-B423-1792B82E45F3}" type="sibTrans" cxnId="{D4FD6795-F751-4CAB-82B3-D4921B7DB962}">
      <dgm:prSet/>
      <dgm:spPr/>
      <dgm:t>
        <a:bodyPr/>
        <a:lstStyle/>
        <a:p>
          <a:endParaRPr lang="en-US"/>
        </a:p>
      </dgm:t>
    </dgm:pt>
    <dgm:pt modelId="{FE9775E2-8AF7-4887-A18F-04AE41C33B4C}">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Licensing</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EDA29DD4-B2B4-4706-8B97-3E7DFD9E3EF8}" type="parTrans" cxnId="{DFA0C034-E6FF-48C4-83DA-BF33E79E9AFA}">
      <dgm:prSet/>
      <dgm:spPr/>
      <dgm:t>
        <a:bodyPr/>
        <a:lstStyle/>
        <a:p>
          <a:endParaRPr lang="en-US"/>
        </a:p>
      </dgm:t>
    </dgm:pt>
    <dgm:pt modelId="{7AAEA801-E4A5-4020-B09A-A03B2F1F4006}" type="sibTrans" cxnId="{DFA0C034-E6FF-48C4-83DA-BF33E79E9AFA}">
      <dgm:prSet/>
      <dgm:spPr/>
      <dgm:t>
        <a:bodyPr/>
        <a:lstStyle/>
        <a:p>
          <a:endParaRPr lang="en-US"/>
        </a:p>
      </dgm:t>
    </dgm:pt>
    <dgm:pt modelId="{F5ACBCED-99B0-48CE-ABE4-E47C8DDCC095}">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Franchising</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9D036A16-7D37-4225-9D8B-EC217316478E}" type="parTrans" cxnId="{6757EE0C-4AC2-40B3-BB42-3A8B60FE85B5}">
      <dgm:prSet/>
      <dgm:spPr/>
      <dgm:t>
        <a:bodyPr/>
        <a:lstStyle/>
        <a:p>
          <a:endParaRPr lang="en-US"/>
        </a:p>
      </dgm:t>
    </dgm:pt>
    <dgm:pt modelId="{8D7B3B26-2607-4A97-8F3B-8BDD5CCB59AA}" type="sibTrans" cxnId="{6757EE0C-4AC2-40B3-BB42-3A8B60FE85B5}">
      <dgm:prSet/>
      <dgm:spPr/>
      <dgm:t>
        <a:bodyPr/>
        <a:lstStyle/>
        <a:p>
          <a:endParaRPr lang="en-US"/>
        </a:p>
      </dgm:t>
    </dgm:pt>
    <dgm:pt modelId="{804691F2-D04E-4988-8B3E-282EE84164C1}">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Joint</a:t>
          </a:r>
          <a:r>
            <a:rPr lang="en-US" sz="1800" b="1" spc="60" dirty="0" smtClean="0">
              <a:solidFill>
                <a:srgbClr val="002060"/>
              </a:solidFill>
              <a:latin typeface="+mn-lt"/>
              <a:ea typeface="Times New Roman" panose="02020603050405020304" pitchFamily="18" charset="0"/>
              <a:cs typeface="Times New Roman" panose="02020603050405020304" pitchFamily="18" charset="0"/>
            </a:rPr>
            <a:t> </a:t>
          </a:r>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Venture</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B871D8BB-F32D-4576-9FDF-3FD91DA1EA98}" type="parTrans" cxnId="{09C537E2-7755-423A-B5ED-C51C4BF6B4BA}">
      <dgm:prSet/>
      <dgm:spPr/>
      <dgm:t>
        <a:bodyPr/>
        <a:lstStyle/>
        <a:p>
          <a:endParaRPr lang="en-US"/>
        </a:p>
      </dgm:t>
    </dgm:pt>
    <dgm:pt modelId="{FD978D7B-17F9-4DAB-A929-25990998EA31}" type="sibTrans" cxnId="{09C537E2-7755-423A-B5ED-C51C4BF6B4BA}">
      <dgm:prSet/>
      <dgm:spPr/>
      <dgm:t>
        <a:bodyPr/>
        <a:lstStyle/>
        <a:p>
          <a:endParaRPr lang="en-US"/>
        </a:p>
      </dgm:t>
    </dgm:pt>
    <dgm:pt modelId="{5494A277-DD6B-49C7-8EB9-1000481655D9}">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Management Contracts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CA3D4026-9706-4CA9-A95A-86B908BD8C0E}" type="parTrans" cxnId="{F31DC200-99F9-4089-B8F9-87A6997AAE23}">
      <dgm:prSet/>
      <dgm:spPr/>
      <dgm:t>
        <a:bodyPr/>
        <a:lstStyle/>
        <a:p>
          <a:endParaRPr lang="en-US"/>
        </a:p>
      </dgm:t>
    </dgm:pt>
    <dgm:pt modelId="{727CFC9C-1F24-4ED3-9B20-958D07C33A2B}" type="sibTrans" cxnId="{F31DC200-99F9-4089-B8F9-87A6997AAE23}">
      <dgm:prSet/>
      <dgm:spPr/>
      <dgm:t>
        <a:bodyPr/>
        <a:lstStyle/>
        <a:p>
          <a:endParaRPr lang="en-US"/>
        </a:p>
      </dgm:t>
    </dgm:pt>
    <dgm:pt modelId="{42B63B54-8DA6-459F-92FD-2AC64E8BD371}">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Turnkey Projects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D60AD87C-F480-472D-A2B0-C4861375A76B}" type="parTrans" cxnId="{2F3953A1-90DF-46A1-A828-464106D14F37}">
      <dgm:prSet/>
      <dgm:spPr/>
      <dgm:t>
        <a:bodyPr/>
        <a:lstStyle/>
        <a:p>
          <a:endParaRPr lang="en-US"/>
        </a:p>
      </dgm:t>
    </dgm:pt>
    <dgm:pt modelId="{C17077DD-FA75-4189-B633-DFA6C9518BA2}" type="sibTrans" cxnId="{2F3953A1-90DF-46A1-A828-464106D14F37}">
      <dgm:prSet/>
      <dgm:spPr/>
      <dgm:t>
        <a:bodyPr/>
        <a:lstStyle/>
        <a:p>
          <a:endParaRPr lang="en-US"/>
        </a:p>
      </dgm:t>
    </dgm:pt>
    <dgm:pt modelId="{44430AF3-28F9-48A6-A57A-185DEC96A9AA}">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Strategic International Alliances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675114FB-9939-4A43-97E3-A8280C5871B3}" type="parTrans" cxnId="{DAA8289F-BF5D-4C4A-B6BC-5085D2D346F2}">
      <dgm:prSet/>
      <dgm:spPr/>
      <dgm:t>
        <a:bodyPr/>
        <a:lstStyle/>
        <a:p>
          <a:endParaRPr lang="en-US"/>
        </a:p>
      </dgm:t>
    </dgm:pt>
    <dgm:pt modelId="{FDF73AA4-161B-4120-B0EF-09AC1499906C}" type="sibTrans" cxnId="{DAA8289F-BF5D-4C4A-B6BC-5085D2D346F2}">
      <dgm:prSet/>
      <dgm:spPr/>
      <dgm:t>
        <a:bodyPr/>
        <a:lstStyle/>
        <a:p>
          <a:endParaRPr lang="en-US"/>
        </a:p>
      </dgm:t>
    </dgm:pt>
    <dgm:pt modelId="{C341201E-E4D1-4BE3-AEEC-53CB47CDD8CC}">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Direct Foreign Investment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867EA3D1-BD2F-4D20-9F16-5B8F1C2261D1}" type="parTrans" cxnId="{4048C241-0E0D-48BB-A657-A0C0552D4762}">
      <dgm:prSet/>
      <dgm:spPr/>
      <dgm:t>
        <a:bodyPr/>
        <a:lstStyle/>
        <a:p>
          <a:endParaRPr lang="en-US"/>
        </a:p>
      </dgm:t>
    </dgm:pt>
    <dgm:pt modelId="{DC847339-8C64-4C01-9EC8-5FCA7CDEFF8B}" type="sibTrans" cxnId="{4048C241-0E0D-48BB-A657-A0C0552D4762}">
      <dgm:prSet/>
      <dgm:spPr/>
      <dgm:t>
        <a:bodyPr/>
        <a:lstStyle/>
        <a:p>
          <a:endParaRPr lang="en-US"/>
        </a:p>
      </dgm:t>
    </dgm:pt>
    <dgm:pt modelId="{DD1BD754-122C-4C01-B9B3-9583D9218D82}" type="pres">
      <dgm:prSet presAssocID="{52D1EBC7-A679-4CF5-972F-6841B4949BF5}" presName="vert0" presStyleCnt="0">
        <dgm:presLayoutVars>
          <dgm:dir/>
          <dgm:animOne val="branch"/>
          <dgm:animLvl val="lvl"/>
        </dgm:presLayoutVars>
      </dgm:prSet>
      <dgm:spPr/>
      <dgm:t>
        <a:bodyPr/>
        <a:lstStyle/>
        <a:p>
          <a:endParaRPr lang="en-US"/>
        </a:p>
      </dgm:t>
    </dgm:pt>
    <dgm:pt modelId="{F21994AC-9D77-411D-A96A-0CAE9C15884D}" type="pres">
      <dgm:prSet presAssocID="{61D9AB17-48AD-4E9D-92C3-C143637352CB}" presName="thickLine" presStyleLbl="alignNode1" presStyleIdx="0" presStyleCnt="1"/>
      <dgm:spPr/>
    </dgm:pt>
    <dgm:pt modelId="{F1D1CAEC-8D7B-4AFE-A3B4-0047264C16CB}" type="pres">
      <dgm:prSet presAssocID="{61D9AB17-48AD-4E9D-92C3-C143637352CB}" presName="horz1" presStyleCnt="0"/>
      <dgm:spPr/>
    </dgm:pt>
    <dgm:pt modelId="{969B3E5C-5310-4AC0-90A6-CA425BDB9E8B}" type="pres">
      <dgm:prSet presAssocID="{61D9AB17-48AD-4E9D-92C3-C143637352CB}" presName="tx1" presStyleLbl="revTx" presStyleIdx="0" presStyleCnt="9" custScaleX="133071"/>
      <dgm:spPr/>
      <dgm:t>
        <a:bodyPr/>
        <a:lstStyle/>
        <a:p>
          <a:endParaRPr lang="en-US"/>
        </a:p>
      </dgm:t>
    </dgm:pt>
    <dgm:pt modelId="{BF6BE400-90A9-48D2-8A76-BA791EEF1F51}" type="pres">
      <dgm:prSet presAssocID="{61D9AB17-48AD-4E9D-92C3-C143637352CB}" presName="vert1" presStyleCnt="0"/>
      <dgm:spPr/>
    </dgm:pt>
    <dgm:pt modelId="{360BEE84-4273-4EEE-B4F8-6D8A9E106E1F}" type="pres">
      <dgm:prSet presAssocID="{F3141EA5-2B11-415E-B4A5-9F9E8453CE50}" presName="vertSpace2a" presStyleCnt="0"/>
      <dgm:spPr/>
    </dgm:pt>
    <dgm:pt modelId="{0F0A9E82-38D6-4DC0-A0B9-FBD8C740C939}" type="pres">
      <dgm:prSet presAssocID="{F3141EA5-2B11-415E-B4A5-9F9E8453CE50}" presName="horz2" presStyleCnt="0"/>
      <dgm:spPr/>
    </dgm:pt>
    <dgm:pt modelId="{6BA938BC-681A-4FB3-8C31-67CCCC7772A7}" type="pres">
      <dgm:prSet presAssocID="{F3141EA5-2B11-415E-B4A5-9F9E8453CE50}" presName="horzSpace2" presStyleCnt="0"/>
      <dgm:spPr/>
    </dgm:pt>
    <dgm:pt modelId="{D39E03BF-7045-41EB-8FB9-2D3B7BF1187B}" type="pres">
      <dgm:prSet presAssocID="{F3141EA5-2B11-415E-B4A5-9F9E8453CE50}" presName="tx2" presStyleLbl="revTx" presStyleIdx="1" presStyleCnt="9"/>
      <dgm:spPr/>
      <dgm:t>
        <a:bodyPr/>
        <a:lstStyle/>
        <a:p>
          <a:endParaRPr lang="en-US"/>
        </a:p>
      </dgm:t>
    </dgm:pt>
    <dgm:pt modelId="{B9F6B988-81A3-4F6D-921C-B06AEBE1736B}" type="pres">
      <dgm:prSet presAssocID="{F3141EA5-2B11-415E-B4A5-9F9E8453CE50}" presName="vert2" presStyleCnt="0"/>
      <dgm:spPr/>
    </dgm:pt>
    <dgm:pt modelId="{D8411646-5272-4CF7-AE47-8E59F520DE7B}" type="pres">
      <dgm:prSet presAssocID="{F3141EA5-2B11-415E-B4A5-9F9E8453CE50}" presName="thinLine2b" presStyleLbl="callout" presStyleIdx="0" presStyleCnt="8"/>
      <dgm:spPr/>
    </dgm:pt>
    <dgm:pt modelId="{9C9C55DE-AE7D-44B5-BD18-88CBADC1E36C}" type="pres">
      <dgm:prSet presAssocID="{F3141EA5-2B11-415E-B4A5-9F9E8453CE50}" presName="vertSpace2b" presStyleCnt="0"/>
      <dgm:spPr/>
    </dgm:pt>
    <dgm:pt modelId="{1095F4DA-499F-4C10-8B52-B395E225E0D6}" type="pres">
      <dgm:prSet presAssocID="{FE9775E2-8AF7-4887-A18F-04AE41C33B4C}" presName="horz2" presStyleCnt="0"/>
      <dgm:spPr/>
    </dgm:pt>
    <dgm:pt modelId="{055622DF-AEDC-4399-9439-60E6EE58E740}" type="pres">
      <dgm:prSet presAssocID="{FE9775E2-8AF7-4887-A18F-04AE41C33B4C}" presName="horzSpace2" presStyleCnt="0"/>
      <dgm:spPr/>
    </dgm:pt>
    <dgm:pt modelId="{153F8D65-E8AC-456A-8FB8-5DF16D41A7D4}" type="pres">
      <dgm:prSet presAssocID="{FE9775E2-8AF7-4887-A18F-04AE41C33B4C}" presName="tx2" presStyleLbl="revTx" presStyleIdx="2" presStyleCnt="9"/>
      <dgm:spPr/>
      <dgm:t>
        <a:bodyPr/>
        <a:lstStyle/>
        <a:p>
          <a:endParaRPr lang="en-US"/>
        </a:p>
      </dgm:t>
    </dgm:pt>
    <dgm:pt modelId="{C3E2BA88-2557-414F-9124-6A6273D03C44}" type="pres">
      <dgm:prSet presAssocID="{FE9775E2-8AF7-4887-A18F-04AE41C33B4C}" presName="vert2" presStyleCnt="0"/>
      <dgm:spPr/>
    </dgm:pt>
    <dgm:pt modelId="{99457EA0-5569-46D8-8FF3-DE91D6BFBF67}" type="pres">
      <dgm:prSet presAssocID="{FE9775E2-8AF7-4887-A18F-04AE41C33B4C}" presName="thinLine2b" presStyleLbl="callout" presStyleIdx="1" presStyleCnt="8"/>
      <dgm:spPr/>
    </dgm:pt>
    <dgm:pt modelId="{01CABF5D-ACC1-4DC0-97B7-DB9432E776B9}" type="pres">
      <dgm:prSet presAssocID="{FE9775E2-8AF7-4887-A18F-04AE41C33B4C}" presName="vertSpace2b" presStyleCnt="0"/>
      <dgm:spPr/>
    </dgm:pt>
    <dgm:pt modelId="{42E749AE-AFDA-4D2C-AD5F-81EB019E23B1}" type="pres">
      <dgm:prSet presAssocID="{F5ACBCED-99B0-48CE-ABE4-E47C8DDCC095}" presName="horz2" presStyleCnt="0"/>
      <dgm:spPr/>
    </dgm:pt>
    <dgm:pt modelId="{A99D3A39-CB3F-4EC5-9A64-956C2240316A}" type="pres">
      <dgm:prSet presAssocID="{F5ACBCED-99B0-48CE-ABE4-E47C8DDCC095}" presName="horzSpace2" presStyleCnt="0"/>
      <dgm:spPr/>
    </dgm:pt>
    <dgm:pt modelId="{A1B882EC-3025-4A1B-BC70-72228FF0C213}" type="pres">
      <dgm:prSet presAssocID="{F5ACBCED-99B0-48CE-ABE4-E47C8DDCC095}" presName="tx2" presStyleLbl="revTx" presStyleIdx="3" presStyleCnt="9"/>
      <dgm:spPr/>
      <dgm:t>
        <a:bodyPr/>
        <a:lstStyle/>
        <a:p>
          <a:endParaRPr lang="en-US"/>
        </a:p>
      </dgm:t>
    </dgm:pt>
    <dgm:pt modelId="{0A04B721-BB54-402C-A336-3A75345FDDA4}" type="pres">
      <dgm:prSet presAssocID="{F5ACBCED-99B0-48CE-ABE4-E47C8DDCC095}" presName="vert2" presStyleCnt="0"/>
      <dgm:spPr/>
    </dgm:pt>
    <dgm:pt modelId="{0E016E4A-2414-49F0-87D0-63B1E7BBCF2C}" type="pres">
      <dgm:prSet presAssocID="{F5ACBCED-99B0-48CE-ABE4-E47C8DDCC095}" presName="thinLine2b" presStyleLbl="callout" presStyleIdx="2" presStyleCnt="8"/>
      <dgm:spPr/>
    </dgm:pt>
    <dgm:pt modelId="{81311CC0-0FAB-4304-A021-849D1BBACACA}" type="pres">
      <dgm:prSet presAssocID="{F5ACBCED-99B0-48CE-ABE4-E47C8DDCC095}" presName="vertSpace2b" presStyleCnt="0"/>
      <dgm:spPr/>
    </dgm:pt>
    <dgm:pt modelId="{5A54282D-74C5-484D-8AB3-80AAC6DDC381}" type="pres">
      <dgm:prSet presAssocID="{804691F2-D04E-4988-8B3E-282EE84164C1}" presName="horz2" presStyleCnt="0"/>
      <dgm:spPr/>
    </dgm:pt>
    <dgm:pt modelId="{C6947FF4-57F1-4A6D-9056-C43A25212EF2}" type="pres">
      <dgm:prSet presAssocID="{804691F2-D04E-4988-8B3E-282EE84164C1}" presName="horzSpace2" presStyleCnt="0"/>
      <dgm:spPr/>
    </dgm:pt>
    <dgm:pt modelId="{DC0AFE7D-F17C-4639-B0C9-A087C7559D8F}" type="pres">
      <dgm:prSet presAssocID="{804691F2-D04E-4988-8B3E-282EE84164C1}" presName="tx2" presStyleLbl="revTx" presStyleIdx="4" presStyleCnt="9"/>
      <dgm:spPr/>
      <dgm:t>
        <a:bodyPr/>
        <a:lstStyle/>
        <a:p>
          <a:endParaRPr lang="en-US"/>
        </a:p>
      </dgm:t>
    </dgm:pt>
    <dgm:pt modelId="{333F3C32-1465-4AE2-8B63-35944F250EE3}" type="pres">
      <dgm:prSet presAssocID="{804691F2-D04E-4988-8B3E-282EE84164C1}" presName="vert2" presStyleCnt="0"/>
      <dgm:spPr/>
    </dgm:pt>
    <dgm:pt modelId="{62DE5FE2-06F6-4E95-98E0-CA94350FD94E}" type="pres">
      <dgm:prSet presAssocID="{804691F2-D04E-4988-8B3E-282EE84164C1}" presName="thinLine2b" presStyleLbl="callout" presStyleIdx="3" presStyleCnt="8"/>
      <dgm:spPr/>
    </dgm:pt>
    <dgm:pt modelId="{BFB6C273-4546-4C16-8807-AE32D16BE6E5}" type="pres">
      <dgm:prSet presAssocID="{804691F2-D04E-4988-8B3E-282EE84164C1}" presName="vertSpace2b" presStyleCnt="0"/>
      <dgm:spPr/>
    </dgm:pt>
    <dgm:pt modelId="{F523C9B9-CE57-4B6C-898A-89E506C9A0D1}" type="pres">
      <dgm:prSet presAssocID="{5494A277-DD6B-49C7-8EB9-1000481655D9}" presName="horz2" presStyleCnt="0"/>
      <dgm:spPr/>
    </dgm:pt>
    <dgm:pt modelId="{7D0D1178-E5FC-45DA-840D-E0E46F0D85C2}" type="pres">
      <dgm:prSet presAssocID="{5494A277-DD6B-49C7-8EB9-1000481655D9}" presName="horzSpace2" presStyleCnt="0"/>
      <dgm:spPr/>
    </dgm:pt>
    <dgm:pt modelId="{E85C53EE-F0A1-4258-B3B0-EBD710321C4A}" type="pres">
      <dgm:prSet presAssocID="{5494A277-DD6B-49C7-8EB9-1000481655D9}" presName="tx2" presStyleLbl="revTx" presStyleIdx="5" presStyleCnt="9"/>
      <dgm:spPr/>
      <dgm:t>
        <a:bodyPr/>
        <a:lstStyle/>
        <a:p>
          <a:endParaRPr lang="en-US"/>
        </a:p>
      </dgm:t>
    </dgm:pt>
    <dgm:pt modelId="{F218FA7F-EE30-4056-A94B-E150545B7C8E}" type="pres">
      <dgm:prSet presAssocID="{5494A277-DD6B-49C7-8EB9-1000481655D9}" presName="vert2" presStyleCnt="0"/>
      <dgm:spPr/>
    </dgm:pt>
    <dgm:pt modelId="{3DD8F288-A302-4110-A2B6-E6697E39D7F8}" type="pres">
      <dgm:prSet presAssocID="{5494A277-DD6B-49C7-8EB9-1000481655D9}" presName="thinLine2b" presStyleLbl="callout" presStyleIdx="4" presStyleCnt="8"/>
      <dgm:spPr/>
    </dgm:pt>
    <dgm:pt modelId="{4A84C9CF-D86D-4D0A-BF04-9F73DD6FB682}" type="pres">
      <dgm:prSet presAssocID="{5494A277-DD6B-49C7-8EB9-1000481655D9}" presName="vertSpace2b" presStyleCnt="0"/>
      <dgm:spPr/>
    </dgm:pt>
    <dgm:pt modelId="{58FAD4F7-8D50-4E6B-817E-BD534D8BCA03}" type="pres">
      <dgm:prSet presAssocID="{42B63B54-8DA6-459F-92FD-2AC64E8BD371}" presName="horz2" presStyleCnt="0"/>
      <dgm:spPr/>
    </dgm:pt>
    <dgm:pt modelId="{12C938AF-7FF1-41B1-903C-3156B2984132}" type="pres">
      <dgm:prSet presAssocID="{42B63B54-8DA6-459F-92FD-2AC64E8BD371}" presName="horzSpace2" presStyleCnt="0"/>
      <dgm:spPr/>
    </dgm:pt>
    <dgm:pt modelId="{7E94DA2E-28AE-471E-8993-B74C33C690CA}" type="pres">
      <dgm:prSet presAssocID="{42B63B54-8DA6-459F-92FD-2AC64E8BD371}" presName="tx2" presStyleLbl="revTx" presStyleIdx="6" presStyleCnt="9"/>
      <dgm:spPr/>
      <dgm:t>
        <a:bodyPr/>
        <a:lstStyle/>
        <a:p>
          <a:endParaRPr lang="en-US"/>
        </a:p>
      </dgm:t>
    </dgm:pt>
    <dgm:pt modelId="{D8B1A565-929A-4A8D-82DE-07CF2120AB5F}" type="pres">
      <dgm:prSet presAssocID="{42B63B54-8DA6-459F-92FD-2AC64E8BD371}" presName="vert2" presStyleCnt="0"/>
      <dgm:spPr/>
    </dgm:pt>
    <dgm:pt modelId="{9575D55C-E408-4ADB-AE4A-EDEE12B3A66F}" type="pres">
      <dgm:prSet presAssocID="{42B63B54-8DA6-459F-92FD-2AC64E8BD371}" presName="thinLine2b" presStyleLbl="callout" presStyleIdx="5" presStyleCnt="8"/>
      <dgm:spPr/>
    </dgm:pt>
    <dgm:pt modelId="{74FF973D-AC93-4C8B-A122-C770FC6823B3}" type="pres">
      <dgm:prSet presAssocID="{42B63B54-8DA6-459F-92FD-2AC64E8BD371}" presName="vertSpace2b" presStyleCnt="0"/>
      <dgm:spPr/>
    </dgm:pt>
    <dgm:pt modelId="{F5D7977D-F9B5-4559-BBAF-4AD5F5643E5E}" type="pres">
      <dgm:prSet presAssocID="{44430AF3-28F9-48A6-A57A-185DEC96A9AA}" presName="horz2" presStyleCnt="0"/>
      <dgm:spPr/>
    </dgm:pt>
    <dgm:pt modelId="{733E709A-A357-417B-93E9-591728F64EF0}" type="pres">
      <dgm:prSet presAssocID="{44430AF3-28F9-48A6-A57A-185DEC96A9AA}" presName="horzSpace2" presStyleCnt="0"/>
      <dgm:spPr/>
    </dgm:pt>
    <dgm:pt modelId="{38C98471-C5A0-42E0-AAFF-46B35C2CE05B}" type="pres">
      <dgm:prSet presAssocID="{44430AF3-28F9-48A6-A57A-185DEC96A9AA}" presName="tx2" presStyleLbl="revTx" presStyleIdx="7" presStyleCnt="9"/>
      <dgm:spPr/>
      <dgm:t>
        <a:bodyPr/>
        <a:lstStyle/>
        <a:p>
          <a:endParaRPr lang="en-US"/>
        </a:p>
      </dgm:t>
    </dgm:pt>
    <dgm:pt modelId="{876FA9B0-285D-471D-B9EF-653FCC249FD5}" type="pres">
      <dgm:prSet presAssocID="{44430AF3-28F9-48A6-A57A-185DEC96A9AA}" presName="vert2" presStyleCnt="0"/>
      <dgm:spPr/>
    </dgm:pt>
    <dgm:pt modelId="{CEC14BD0-B3BF-42E4-8D48-D8F4ECA7A179}" type="pres">
      <dgm:prSet presAssocID="{44430AF3-28F9-48A6-A57A-185DEC96A9AA}" presName="thinLine2b" presStyleLbl="callout" presStyleIdx="6" presStyleCnt="8"/>
      <dgm:spPr/>
    </dgm:pt>
    <dgm:pt modelId="{DBF9ED34-7ED9-47B4-A876-0ABDD4F3F1D4}" type="pres">
      <dgm:prSet presAssocID="{44430AF3-28F9-48A6-A57A-185DEC96A9AA}" presName="vertSpace2b" presStyleCnt="0"/>
      <dgm:spPr/>
    </dgm:pt>
    <dgm:pt modelId="{5883EC35-595C-4E46-BC62-3BEB1CDAFABB}" type="pres">
      <dgm:prSet presAssocID="{C341201E-E4D1-4BE3-AEEC-53CB47CDD8CC}" presName="horz2" presStyleCnt="0"/>
      <dgm:spPr/>
    </dgm:pt>
    <dgm:pt modelId="{0C3D8DD0-B466-438E-AB7F-7F1A2B3E0F2B}" type="pres">
      <dgm:prSet presAssocID="{C341201E-E4D1-4BE3-AEEC-53CB47CDD8CC}" presName="horzSpace2" presStyleCnt="0"/>
      <dgm:spPr/>
    </dgm:pt>
    <dgm:pt modelId="{A2576536-5AF9-4AAA-A0F9-28643E4CE468}" type="pres">
      <dgm:prSet presAssocID="{C341201E-E4D1-4BE3-AEEC-53CB47CDD8CC}" presName="tx2" presStyleLbl="revTx" presStyleIdx="8" presStyleCnt="9"/>
      <dgm:spPr/>
      <dgm:t>
        <a:bodyPr/>
        <a:lstStyle/>
        <a:p>
          <a:endParaRPr lang="en-US"/>
        </a:p>
      </dgm:t>
    </dgm:pt>
    <dgm:pt modelId="{D248F889-8939-41C5-8A50-1B0A26EB3FD5}" type="pres">
      <dgm:prSet presAssocID="{C341201E-E4D1-4BE3-AEEC-53CB47CDD8CC}" presName="vert2" presStyleCnt="0"/>
      <dgm:spPr/>
    </dgm:pt>
    <dgm:pt modelId="{4B9D39AF-DD15-4D00-84E2-3497342D5301}" type="pres">
      <dgm:prSet presAssocID="{C341201E-E4D1-4BE3-AEEC-53CB47CDD8CC}" presName="thinLine2b" presStyleLbl="callout" presStyleIdx="7" presStyleCnt="8"/>
      <dgm:spPr/>
    </dgm:pt>
    <dgm:pt modelId="{4FC43D5E-9047-42A9-8E20-5B683501724D}" type="pres">
      <dgm:prSet presAssocID="{C341201E-E4D1-4BE3-AEEC-53CB47CDD8CC}" presName="vertSpace2b" presStyleCnt="0"/>
      <dgm:spPr/>
    </dgm:pt>
  </dgm:ptLst>
  <dgm:cxnLst>
    <dgm:cxn modelId="{4671BF25-0344-472C-8DC1-953A6037688C}" srcId="{52D1EBC7-A679-4CF5-972F-6841B4949BF5}" destId="{61D9AB17-48AD-4E9D-92C3-C143637352CB}" srcOrd="0" destOrd="0" parTransId="{E3E77D66-05DD-446F-8485-B92CF270E395}" sibTransId="{D22A247E-1B21-4E5F-896F-007C8C2033D4}"/>
    <dgm:cxn modelId="{4048C241-0E0D-48BB-A657-A0C0552D4762}" srcId="{61D9AB17-48AD-4E9D-92C3-C143637352CB}" destId="{C341201E-E4D1-4BE3-AEEC-53CB47CDD8CC}" srcOrd="7" destOrd="0" parTransId="{867EA3D1-BD2F-4D20-9F16-5B8F1C2261D1}" sibTransId="{DC847339-8C64-4C01-9EC8-5FCA7CDEFF8B}"/>
    <dgm:cxn modelId="{2F3953A1-90DF-46A1-A828-464106D14F37}" srcId="{61D9AB17-48AD-4E9D-92C3-C143637352CB}" destId="{42B63B54-8DA6-459F-92FD-2AC64E8BD371}" srcOrd="5" destOrd="0" parTransId="{D60AD87C-F480-472D-A2B0-C4861375A76B}" sibTransId="{C17077DD-FA75-4189-B633-DFA6C9518BA2}"/>
    <dgm:cxn modelId="{09C537E2-7755-423A-B5ED-C51C4BF6B4BA}" srcId="{61D9AB17-48AD-4E9D-92C3-C143637352CB}" destId="{804691F2-D04E-4988-8B3E-282EE84164C1}" srcOrd="3" destOrd="0" parTransId="{B871D8BB-F32D-4576-9FDF-3FD91DA1EA98}" sibTransId="{FD978D7B-17F9-4DAB-A929-25990998EA31}"/>
    <dgm:cxn modelId="{8AAA89D7-195A-4A58-832D-78E263A5BA43}" type="presOf" srcId="{FE9775E2-8AF7-4887-A18F-04AE41C33B4C}" destId="{153F8D65-E8AC-456A-8FB8-5DF16D41A7D4}" srcOrd="0" destOrd="0" presId="urn:microsoft.com/office/officeart/2008/layout/LinedList"/>
    <dgm:cxn modelId="{6757EE0C-4AC2-40B3-BB42-3A8B60FE85B5}" srcId="{61D9AB17-48AD-4E9D-92C3-C143637352CB}" destId="{F5ACBCED-99B0-48CE-ABE4-E47C8DDCC095}" srcOrd="2" destOrd="0" parTransId="{9D036A16-7D37-4225-9D8B-EC217316478E}" sibTransId="{8D7B3B26-2607-4A97-8F3B-8BDD5CCB59AA}"/>
    <dgm:cxn modelId="{F31DC200-99F9-4089-B8F9-87A6997AAE23}" srcId="{61D9AB17-48AD-4E9D-92C3-C143637352CB}" destId="{5494A277-DD6B-49C7-8EB9-1000481655D9}" srcOrd="4" destOrd="0" parTransId="{CA3D4026-9706-4CA9-A95A-86B908BD8C0E}" sibTransId="{727CFC9C-1F24-4ED3-9B20-958D07C33A2B}"/>
    <dgm:cxn modelId="{C7C2736F-C135-4900-848A-C044FAEFEB80}" type="presOf" srcId="{44430AF3-28F9-48A6-A57A-185DEC96A9AA}" destId="{38C98471-C5A0-42E0-AAFF-46B35C2CE05B}" srcOrd="0" destOrd="0" presId="urn:microsoft.com/office/officeart/2008/layout/LinedList"/>
    <dgm:cxn modelId="{DFA0C034-E6FF-48C4-83DA-BF33E79E9AFA}" srcId="{61D9AB17-48AD-4E9D-92C3-C143637352CB}" destId="{FE9775E2-8AF7-4887-A18F-04AE41C33B4C}" srcOrd="1" destOrd="0" parTransId="{EDA29DD4-B2B4-4706-8B97-3E7DFD9E3EF8}" sibTransId="{7AAEA801-E4A5-4020-B09A-A03B2F1F4006}"/>
    <dgm:cxn modelId="{21C0F161-5C8B-438E-B4AF-7F12F80FEFB2}" type="presOf" srcId="{52D1EBC7-A679-4CF5-972F-6841B4949BF5}" destId="{DD1BD754-122C-4C01-B9B3-9583D9218D82}" srcOrd="0" destOrd="0" presId="urn:microsoft.com/office/officeart/2008/layout/LinedList"/>
    <dgm:cxn modelId="{D017384B-38F0-496E-98D5-40947B2E9EE5}" type="presOf" srcId="{F5ACBCED-99B0-48CE-ABE4-E47C8DDCC095}" destId="{A1B882EC-3025-4A1B-BC70-72228FF0C213}" srcOrd="0" destOrd="0" presId="urn:microsoft.com/office/officeart/2008/layout/LinedList"/>
    <dgm:cxn modelId="{DAA8289F-BF5D-4C4A-B6BC-5085D2D346F2}" srcId="{61D9AB17-48AD-4E9D-92C3-C143637352CB}" destId="{44430AF3-28F9-48A6-A57A-185DEC96A9AA}" srcOrd="6" destOrd="0" parTransId="{675114FB-9939-4A43-97E3-A8280C5871B3}" sibTransId="{FDF73AA4-161B-4120-B0EF-09AC1499906C}"/>
    <dgm:cxn modelId="{AD712928-793C-4D7F-A7FF-FA2962FBFEE7}" type="presOf" srcId="{F3141EA5-2B11-415E-B4A5-9F9E8453CE50}" destId="{D39E03BF-7045-41EB-8FB9-2D3B7BF1187B}" srcOrd="0" destOrd="0" presId="urn:microsoft.com/office/officeart/2008/layout/LinedList"/>
    <dgm:cxn modelId="{3235A385-E11C-465A-8B24-CD7F30C12F51}" type="presOf" srcId="{61D9AB17-48AD-4E9D-92C3-C143637352CB}" destId="{969B3E5C-5310-4AC0-90A6-CA425BDB9E8B}" srcOrd="0" destOrd="0" presId="urn:microsoft.com/office/officeart/2008/layout/LinedList"/>
    <dgm:cxn modelId="{DBE0102D-A334-4638-A4C7-B60967B0021E}" type="presOf" srcId="{804691F2-D04E-4988-8B3E-282EE84164C1}" destId="{DC0AFE7D-F17C-4639-B0C9-A087C7559D8F}" srcOrd="0" destOrd="0" presId="urn:microsoft.com/office/officeart/2008/layout/LinedList"/>
    <dgm:cxn modelId="{D67D945A-188A-410B-905D-09C18C6EAA88}" type="presOf" srcId="{42B63B54-8DA6-459F-92FD-2AC64E8BD371}" destId="{7E94DA2E-28AE-471E-8993-B74C33C690CA}" srcOrd="0" destOrd="0" presId="urn:microsoft.com/office/officeart/2008/layout/LinedList"/>
    <dgm:cxn modelId="{812B9958-5D32-4A26-AE00-A5B605B99142}" type="presOf" srcId="{C341201E-E4D1-4BE3-AEEC-53CB47CDD8CC}" destId="{A2576536-5AF9-4AAA-A0F9-28643E4CE468}" srcOrd="0" destOrd="0" presId="urn:microsoft.com/office/officeart/2008/layout/LinedList"/>
    <dgm:cxn modelId="{D4FD6795-F751-4CAB-82B3-D4921B7DB962}" srcId="{61D9AB17-48AD-4E9D-92C3-C143637352CB}" destId="{F3141EA5-2B11-415E-B4A5-9F9E8453CE50}" srcOrd="0" destOrd="0" parTransId="{020B83F1-DE4E-4FC7-AC3D-4965957ABB8C}" sibTransId="{1B09AA8C-5AC4-49FE-B423-1792B82E45F3}"/>
    <dgm:cxn modelId="{93F81410-28A9-4396-848E-8EFF5A237BB9}" type="presOf" srcId="{5494A277-DD6B-49C7-8EB9-1000481655D9}" destId="{E85C53EE-F0A1-4258-B3B0-EBD710321C4A}" srcOrd="0" destOrd="0" presId="urn:microsoft.com/office/officeart/2008/layout/LinedList"/>
    <dgm:cxn modelId="{AEE5C119-9F7D-4B2F-9868-CEC1F1A065A9}" type="presParOf" srcId="{DD1BD754-122C-4C01-B9B3-9583D9218D82}" destId="{F21994AC-9D77-411D-A96A-0CAE9C15884D}" srcOrd="0" destOrd="0" presId="urn:microsoft.com/office/officeart/2008/layout/LinedList"/>
    <dgm:cxn modelId="{17AE3287-37AE-44C5-B4A7-2C6ACC455F8E}" type="presParOf" srcId="{DD1BD754-122C-4C01-B9B3-9583D9218D82}" destId="{F1D1CAEC-8D7B-4AFE-A3B4-0047264C16CB}" srcOrd="1" destOrd="0" presId="urn:microsoft.com/office/officeart/2008/layout/LinedList"/>
    <dgm:cxn modelId="{6ADF0DBB-0F62-4DEF-BE59-D607E692EDD2}" type="presParOf" srcId="{F1D1CAEC-8D7B-4AFE-A3B4-0047264C16CB}" destId="{969B3E5C-5310-4AC0-90A6-CA425BDB9E8B}" srcOrd="0" destOrd="0" presId="urn:microsoft.com/office/officeart/2008/layout/LinedList"/>
    <dgm:cxn modelId="{3324489E-628F-49C8-A3C4-C6047663F9B1}" type="presParOf" srcId="{F1D1CAEC-8D7B-4AFE-A3B4-0047264C16CB}" destId="{BF6BE400-90A9-48D2-8A76-BA791EEF1F51}" srcOrd="1" destOrd="0" presId="urn:microsoft.com/office/officeart/2008/layout/LinedList"/>
    <dgm:cxn modelId="{87482142-3057-40B9-95CE-CD088E97F983}" type="presParOf" srcId="{BF6BE400-90A9-48D2-8A76-BA791EEF1F51}" destId="{360BEE84-4273-4EEE-B4F8-6D8A9E106E1F}" srcOrd="0" destOrd="0" presId="urn:microsoft.com/office/officeart/2008/layout/LinedList"/>
    <dgm:cxn modelId="{9B56298F-0595-4D61-899D-2D77AC921564}" type="presParOf" srcId="{BF6BE400-90A9-48D2-8A76-BA791EEF1F51}" destId="{0F0A9E82-38D6-4DC0-A0B9-FBD8C740C939}" srcOrd="1" destOrd="0" presId="urn:microsoft.com/office/officeart/2008/layout/LinedList"/>
    <dgm:cxn modelId="{DB88C3D1-D8DD-4145-8784-DF28AB1D97C0}" type="presParOf" srcId="{0F0A9E82-38D6-4DC0-A0B9-FBD8C740C939}" destId="{6BA938BC-681A-4FB3-8C31-67CCCC7772A7}" srcOrd="0" destOrd="0" presId="urn:microsoft.com/office/officeart/2008/layout/LinedList"/>
    <dgm:cxn modelId="{CBA65CD7-DC34-4EC9-925E-EDC71F3F1333}" type="presParOf" srcId="{0F0A9E82-38D6-4DC0-A0B9-FBD8C740C939}" destId="{D39E03BF-7045-41EB-8FB9-2D3B7BF1187B}" srcOrd="1" destOrd="0" presId="urn:microsoft.com/office/officeart/2008/layout/LinedList"/>
    <dgm:cxn modelId="{B5222ADB-DD02-4E7A-8523-CB9B54BA1CB4}" type="presParOf" srcId="{0F0A9E82-38D6-4DC0-A0B9-FBD8C740C939}" destId="{B9F6B988-81A3-4F6D-921C-B06AEBE1736B}" srcOrd="2" destOrd="0" presId="urn:microsoft.com/office/officeart/2008/layout/LinedList"/>
    <dgm:cxn modelId="{7734BB8B-EB9D-41E0-AC41-5788BA6CC2C4}" type="presParOf" srcId="{BF6BE400-90A9-48D2-8A76-BA791EEF1F51}" destId="{D8411646-5272-4CF7-AE47-8E59F520DE7B}" srcOrd="2" destOrd="0" presId="urn:microsoft.com/office/officeart/2008/layout/LinedList"/>
    <dgm:cxn modelId="{0BCF2832-569F-46FF-A1BA-7E19F1D1E8EC}" type="presParOf" srcId="{BF6BE400-90A9-48D2-8A76-BA791EEF1F51}" destId="{9C9C55DE-AE7D-44B5-BD18-88CBADC1E36C}" srcOrd="3" destOrd="0" presId="urn:microsoft.com/office/officeart/2008/layout/LinedList"/>
    <dgm:cxn modelId="{0D7A7829-CBCE-4C4E-8A1B-4DCD286FB6BE}" type="presParOf" srcId="{BF6BE400-90A9-48D2-8A76-BA791EEF1F51}" destId="{1095F4DA-499F-4C10-8B52-B395E225E0D6}" srcOrd="4" destOrd="0" presId="urn:microsoft.com/office/officeart/2008/layout/LinedList"/>
    <dgm:cxn modelId="{F9392422-1E42-4C1F-A6FA-05D690CA078A}" type="presParOf" srcId="{1095F4DA-499F-4C10-8B52-B395E225E0D6}" destId="{055622DF-AEDC-4399-9439-60E6EE58E740}" srcOrd="0" destOrd="0" presId="urn:microsoft.com/office/officeart/2008/layout/LinedList"/>
    <dgm:cxn modelId="{225A8EB9-0736-4C98-8BA2-3EDF555ED622}" type="presParOf" srcId="{1095F4DA-499F-4C10-8B52-B395E225E0D6}" destId="{153F8D65-E8AC-456A-8FB8-5DF16D41A7D4}" srcOrd="1" destOrd="0" presId="urn:microsoft.com/office/officeart/2008/layout/LinedList"/>
    <dgm:cxn modelId="{068895B0-B8B2-4742-805C-E15B66F25F01}" type="presParOf" srcId="{1095F4DA-499F-4C10-8B52-B395E225E0D6}" destId="{C3E2BA88-2557-414F-9124-6A6273D03C44}" srcOrd="2" destOrd="0" presId="urn:microsoft.com/office/officeart/2008/layout/LinedList"/>
    <dgm:cxn modelId="{CA2DAF7E-4D6F-4776-8E44-62E5F94AF914}" type="presParOf" srcId="{BF6BE400-90A9-48D2-8A76-BA791EEF1F51}" destId="{99457EA0-5569-46D8-8FF3-DE91D6BFBF67}" srcOrd="5" destOrd="0" presId="urn:microsoft.com/office/officeart/2008/layout/LinedList"/>
    <dgm:cxn modelId="{F89C28C0-21F6-45F1-B4E8-97D089E03BCA}" type="presParOf" srcId="{BF6BE400-90A9-48D2-8A76-BA791EEF1F51}" destId="{01CABF5D-ACC1-4DC0-97B7-DB9432E776B9}" srcOrd="6" destOrd="0" presId="urn:microsoft.com/office/officeart/2008/layout/LinedList"/>
    <dgm:cxn modelId="{280F069B-92F9-448F-88A1-1A5B37E04D5E}" type="presParOf" srcId="{BF6BE400-90A9-48D2-8A76-BA791EEF1F51}" destId="{42E749AE-AFDA-4D2C-AD5F-81EB019E23B1}" srcOrd="7" destOrd="0" presId="urn:microsoft.com/office/officeart/2008/layout/LinedList"/>
    <dgm:cxn modelId="{85167A03-B756-4E00-8FA4-16BFBE8B888A}" type="presParOf" srcId="{42E749AE-AFDA-4D2C-AD5F-81EB019E23B1}" destId="{A99D3A39-CB3F-4EC5-9A64-956C2240316A}" srcOrd="0" destOrd="0" presId="urn:microsoft.com/office/officeart/2008/layout/LinedList"/>
    <dgm:cxn modelId="{D3947CDA-8538-4F0B-9B02-D79EA46F1337}" type="presParOf" srcId="{42E749AE-AFDA-4D2C-AD5F-81EB019E23B1}" destId="{A1B882EC-3025-4A1B-BC70-72228FF0C213}" srcOrd="1" destOrd="0" presId="urn:microsoft.com/office/officeart/2008/layout/LinedList"/>
    <dgm:cxn modelId="{E8F1BE14-9AB8-4DD4-973E-03327182B2AA}" type="presParOf" srcId="{42E749AE-AFDA-4D2C-AD5F-81EB019E23B1}" destId="{0A04B721-BB54-402C-A336-3A75345FDDA4}" srcOrd="2" destOrd="0" presId="urn:microsoft.com/office/officeart/2008/layout/LinedList"/>
    <dgm:cxn modelId="{72A7015A-5BF8-4FDB-A682-D91C2C3E52D8}" type="presParOf" srcId="{BF6BE400-90A9-48D2-8A76-BA791EEF1F51}" destId="{0E016E4A-2414-49F0-87D0-63B1E7BBCF2C}" srcOrd="8" destOrd="0" presId="urn:microsoft.com/office/officeart/2008/layout/LinedList"/>
    <dgm:cxn modelId="{C40B40F6-77CC-44B3-AC72-1CFCAB6405FF}" type="presParOf" srcId="{BF6BE400-90A9-48D2-8A76-BA791EEF1F51}" destId="{81311CC0-0FAB-4304-A021-849D1BBACACA}" srcOrd="9" destOrd="0" presId="urn:microsoft.com/office/officeart/2008/layout/LinedList"/>
    <dgm:cxn modelId="{203D06BE-5D6A-4DE2-A687-CD9D81BBC26D}" type="presParOf" srcId="{BF6BE400-90A9-48D2-8A76-BA791EEF1F51}" destId="{5A54282D-74C5-484D-8AB3-80AAC6DDC381}" srcOrd="10" destOrd="0" presId="urn:microsoft.com/office/officeart/2008/layout/LinedList"/>
    <dgm:cxn modelId="{B232F699-52E2-4E77-BF35-D28D777FFDD8}" type="presParOf" srcId="{5A54282D-74C5-484D-8AB3-80AAC6DDC381}" destId="{C6947FF4-57F1-4A6D-9056-C43A25212EF2}" srcOrd="0" destOrd="0" presId="urn:microsoft.com/office/officeart/2008/layout/LinedList"/>
    <dgm:cxn modelId="{F00C379F-AAC2-43E1-9152-EC008957CCB3}" type="presParOf" srcId="{5A54282D-74C5-484D-8AB3-80AAC6DDC381}" destId="{DC0AFE7D-F17C-4639-B0C9-A087C7559D8F}" srcOrd="1" destOrd="0" presId="urn:microsoft.com/office/officeart/2008/layout/LinedList"/>
    <dgm:cxn modelId="{5ACBEE53-4C82-44EC-B843-213F77AC2F51}" type="presParOf" srcId="{5A54282D-74C5-484D-8AB3-80AAC6DDC381}" destId="{333F3C32-1465-4AE2-8B63-35944F250EE3}" srcOrd="2" destOrd="0" presId="urn:microsoft.com/office/officeart/2008/layout/LinedList"/>
    <dgm:cxn modelId="{4B9D99F6-9650-4FCC-88F2-7E5B5D73B1A2}" type="presParOf" srcId="{BF6BE400-90A9-48D2-8A76-BA791EEF1F51}" destId="{62DE5FE2-06F6-4E95-98E0-CA94350FD94E}" srcOrd="11" destOrd="0" presId="urn:microsoft.com/office/officeart/2008/layout/LinedList"/>
    <dgm:cxn modelId="{ECB846C1-DCC8-4E4F-A0EC-04BC13B8AF1C}" type="presParOf" srcId="{BF6BE400-90A9-48D2-8A76-BA791EEF1F51}" destId="{BFB6C273-4546-4C16-8807-AE32D16BE6E5}" srcOrd="12" destOrd="0" presId="urn:microsoft.com/office/officeart/2008/layout/LinedList"/>
    <dgm:cxn modelId="{99D130FF-8A2D-40E1-A076-10ABEAAF9AF7}" type="presParOf" srcId="{BF6BE400-90A9-48D2-8A76-BA791EEF1F51}" destId="{F523C9B9-CE57-4B6C-898A-89E506C9A0D1}" srcOrd="13" destOrd="0" presId="urn:microsoft.com/office/officeart/2008/layout/LinedList"/>
    <dgm:cxn modelId="{0916B58C-7E29-4146-B04E-F9CDCCD6B5D8}" type="presParOf" srcId="{F523C9B9-CE57-4B6C-898A-89E506C9A0D1}" destId="{7D0D1178-E5FC-45DA-840D-E0E46F0D85C2}" srcOrd="0" destOrd="0" presId="urn:microsoft.com/office/officeart/2008/layout/LinedList"/>
    <dgm:cxn modelId="{570DD377-6A39-40C7-B9EE-515E836CD2E3}" type="presParOf" srcId="{F523C9B9-CE57-4B6C-898A-89E506C9A0D1}" destId="{E85C53EE-F0A1-4258-B3B0-EBD710321C4A}" srcOrd="1" destOrd="0" presId="urn:microsoft.com/office/officeart/2008/layout/LinedList"/>
    <dgm:cxn modelId="{309F8C19-6C66-42AB-BE02-6F1289B1B539}" type="presParOf" srcId="{F523C9B9-CE57-4B6C-898A-89E506C9A0D1}" destId="{F218FA7F-EE30-4056-A94B-E150545B7C8E}" srcOrd="2" destOrd="0" presId="urn:microsoft.com/office/officeart/2008/layout/LinedList"/>
    <dgm:cxn modelId="{4B17E04B-7960-44E9-A40B-B9ECFA8A6A86}" type="presParOf" srcId="{BF6BE400-90A9-48D2-8A76-BA791EEF1F51}" destId="{3DD8F288-A302-4110-A2B6-E6697E39D7F8}" srcOrd="14" destOrd="0" presId="urn:microsoft.com/office/officeart/2008/layout/LinedList"/>
    <dgm:cxn modelId="{456A13B4-76D5-4022-A925-148484DCC3C2}" type="presParOf" srcId="{BF6BE400-90A9-48D2-8A76-BA791EEF1F51}" destId="{4A84C9CF-D86D-4D0A-BF04-9F73DD6FB682}" srcOrd="15" destOrd="0" presId="urn:microsoft.com/office/officeart/2008/layout/LinedList"/>
    <dgm:cxn modelId="{1C785D54-B2BC-43D5-AC5E-A92B0161791A}" type="presParOf" srcId="{BF6BE400-90A9-48D2-8A76-BA791EEF1F51}" destId="{58FAD4F7-8D50-4E6B-817E-BD534D8BCA03}" srcOrd="16" destOrd="0" presId="urn:microsoft.com/office/officeart/2008/layout/LinedList"/>
    <dgm:cxn modelId="{832D0610-2625-4B4A-AD6F-06E50A7044AF}" type="presParOf" srcId="{58FAD4F7-8D50-4E6B-817E-BD534D8BCA03}" destId="{12C938AF-7FF1-41B1-903C-3156B2984132}" srcOrd="0" destOrd="0" presId="urn:microsoft.com/office/officeart/2008/layout/LinedList"/>
    <dgm:cxn modelId="{B1889DF4-B46C-4A94-B394-29139EAAD4F3}" type="presParOf" srcId="{58FAD4F7-8D50-4E6B-817E-BD534D8BCA03}" destId="{7E94DA2E-28AE-471E-8993-B74C33C690CA}" srcOrd="1" destOrd="0" presId="urn:microsoft.com/office/officeart/2008/layout/LinedList"/>
    <dgm:cxn modelId="{11671EA8-F2A8-463E-B16F-19559257642E}" type="presParOf" srcId="{58FAD4F7-8D50-4E6B-817E-BD534D8BCA03}" destId="{D8B1A565-929A-4A8D-82DE-07CF2120AB5F}" srcOrd="2" destOrd="0" presId="urn:microsoft.com/office/officeart/2008/layout/LinedList"/>
    <dgm:cxn modelId="{A99A7DAA-CC39-47EA-895B-2732363047A6}" type="presParOf" srcId="{BF6BE400-90A9-48D2-8A76-BA791EEF1F51}" destId="{9575D55C-E408-4ADB-AE4A-EDEE12B3A66F}" srcOrd="17" destOrd="0" presId="urn:microsoft.com/office/officeart/2008/layout/LinedList"/>
    <dgm:cxn modelId="{D6ACADD4-2297-4B2B-98BC-B20935FB89B2}" type="presParOf" srcId="{BF6BE400-90A9-48D2-8A76-BA791EEF1F51}" destId="{74FF973D-AC93-4C8B-A122-C770FC6823B3}" srcOrd="18" destOrd="0" presId="urn:microsoft.com/office/officeart/2008/layout/LinedList"/>
    <dgm:cxn modelId="{410F7250-602E-4921-9E72-7698A0374113}" type="presParOf" srcId="{BF6BE400-90A9-48D2-8A76-BA791EEF1F51}" destId="{F5D7977D-F9B5-4559-BBAF-4AD5F5643E5E}" srcOrd="19" destOrd="0" presId="urn:microsoft.com/office/officeart/2008/layout/LinedList"/>
    <dgm:cxn modelId="{51241C87-08CD-47CD-884A-9DBFB88F1B2D}" type="presParOf" srcId="{F5D7977D-F9B5-4559-BBAF-4AD5F5643E5E}" destId="{733E709A-A357-417B-93E9-591728F64EF0}" srcOrd="0" destOrd="0" presId="urn:microsoft.com/office/officeart/2008/layout/LinedList"/>
    <dgm:cxn modelId="{78A4C200-DF73-4E2F-B437-624BEC2C58D7}" type="presParOf" srcId="{F5D7977D-F9B5-4559-BBAF-4AD5F5643E5E}" destId="{38C98471-C5A0-42E0-AAFF-46B35C2CE05B}" srcOrd="1" destOrd="0" presId="urn:microsoft.com/office/officeart/2008/layout/LinedList"/>
    <dgm:cxn modelId="{7E7A5785-3C2E-48F2-9E3D-FD6C7EC27984}" type="presParOf" srcId="{F5D7977D-F9B5-4559-BBAF-4AD5F5643E5E}" destId="{876FA9B0-285D-471D-B9EF-653FCC249FD5}" srcOrd="2" destOrd="0" presId="urn:microsoft.com/office/officeart/2008/layout/LinedList"/>
    <dgm:cxn modelId="{2C39A3F5-04E1-481A-BCDE-9654F55D90F9}" type="presParOf" srcId="{BF6BE400-90A9-48D2-8A76-BA791EEF1F51}" destId="{CEC14BD0-B3BF-42E4-8D48-D8F4ECA7A179}" srcOrd="20" destOrd="0" presId="urn:microsoft.com/office/officeart/2008/layout/LinedList"/>
    <dgm:cxn modelId="{AACC3E19-4FCA-4C4B-8FDB-6708708E0B5E}" type="presParOf" srcId="{BF6BE400-90A9-48D2-8A76-BA791EEF1F51}" destId="{DBF9ED34-7ED9-47B4-A876-0ABDD4F3F1D4}" srcOrd="21" destOrd="0" presId="urn:microsoft.com/office/officeart/2008/layout/LinedList"/>
    <dgm:cxn modelId="{05235477-AC94-46AD-AAD5-6ECC49C76B6A}" type="presParOf" srcId="{BF6BE400-90A9-48D2-8A76-BA791EEF1F51}" destId="{5883EC35-595C-4E46-BC62-3BEB1CDAFABB}" srcOrd="22" destOrd="0" presId="urn:microsoft.com/office/officeart/2008/layout/LinedList"/>
    <dgm:cxn modelId="{519A1AEB-686B-4E12-A65F-850D2F383B7D}" type="presParOf" srcId="{5883EC35-595C-4E46-BC62-3BEB1CDAFABB}" destId="{0C3D8DD0-B466-438E-AB7F-7F1A2B3E0F2B}" srcOrd="0" destOrd="0" presId="urn:microsoft.com/office/officeart/2008/layout/LinedList"/>
    <dgm:cxn modelId="{DF23A4EC-2B81-49FB-9622-510C77F13A04}" type="presParOf" srcId="{5883EC35-595C-4E46-BC62-3BEB1CDAFABB}" destId="{A2576536-5AF9-4AAA-A0F9-28643E4CE468}" srcOrd="1" destOrd="0" presId="urn:microsoft.com/office/officeart/2008/layout/LinedList"/>
    <dgm:cxn modelId="{72FCB348-8CBE-43B9-8E9C-1376D1F4163C}" type="presParOf" srcId="{5883EC35-595C-4E46-BC62-3BEB1CDAFABB}" destId="{D248F889-8939-41C5-8A50-1B0A26EB3FD5}" srcOrd="2" destOrd="0" presId="urn:microsoft.com/office/officeart/2008/layout/LinedList"/>
    <dgm:cxn modelId="{9D9BC32F-1415-4A27-8795-B78F3DFAFEC8}" type="presParOf" srcId="{BF6BE400-90A9-48D2-8A76-BA791EEF1F51}" destId="{4B9D39AF-DD15-4D00-84E2-3497342D5301}" srcOrd="23" destOrd="0" presId="urn:microsoft.com/office/officeart/2008/layout/LinedList"/>
    <dgm:cxn modelId="{C321CDE4-8553-4A94-9A86-05118FF1E67A}" type="presParOf" srcId="{BF6BE400-90A9-48D2-8A76-BA791EEF1F51}" destId="{4FC43D5E-9047-42A9-8E20-5B683501724D}"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994AC-9D77-411D-A96A-0CAE9C15884D}">
      <dsp:nvSpPr>
        <dsp:cNvPr id="0" name=""/>
        <dsp:cNvSpPr/>
      </dsp:nvSpPr>
      <dsp:spPr>
        <a:xfrm>
          <a:off x="0" y="0"/>
          <a:ext cx="78465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9B3E5C-5310-4AC0-90A6-CA425BDB9E8B}">
      <dsp:nvSpPr>
        <dsp:cNvPr id="0" name=""/>
        <dsp:cNvSpPr/>
      </dsp:nvSpPr>
      <dsp:spPr>
        <a:xfrm>
          <a:off x="0" y="0"/>
          <a:ext cx="1957775" cy="4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r>
            <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of International Business</a:t>
          </a:r>
          <a:endParaRPr lang="en-US" sz="2400" kern="1200" dirty="0">
            <a:solidFill>
              <a:srgbClr val="00B050"/>
            </a:solidFill>
            <a:latin typeface="Times New Roman" panose="02020603050405020304" pitchFamily="18" charset="0"/>
            <a:cs typeface="Times New Roman" panose="02020603050405020304" pitchFamily="18" charset="0"/>
          </a:endParaRPr>
        </a:p>
      </dsp:txBody>
      <dsp:txXfrm>
        <a:off x="0" y="0"/>
        <a:ext cx="1957775" cy="4799083"/>
      </dsp:txXfrm>
    </dsp:sp>
    <dsp:sp modelId="{D39E03BF-7045-41EB-8FB9-2D3B7BF1187B}">
      <dsp:nvSpPr>
        <dsp:cNvPr id="0" name=""/>
        <dsp:cNvSpPr/>
      </dsp:nvSpPr>
      <dsp:spPr>
        <a:xfrm>
          <a:off x="2068117" y="28383"/>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Exporting</a:t>
          </a:r>
          <a:endParaRPr lang="en-US" sz="2400" kern="1200" dirty="0">
            <a:solidFill>
              <a:srgbClr val="002060"/>
            </a:solidFill>
            <a:latin typeface="Times New Roman" panose="02020603050405020304" pitchFamily="18" charset="0"/>
            <a:cs typeface="Times New Roman" panose="02020603050405020304" pitchFamily="18" charset="0"/>
          </a:endParaRPr>
        </a:p>
      </dsp:txBody>
      <dsp:txXfrm>
        <a:off x="2068117" y="28383"/>
        <a:ext cx="5774563" cy="567664"/>
      </dsp:txXfrm>
    </dsp:sp>
    <dsp:sp modelId="{D8411646-5272-4CF7-AE47-8E59F520DE7B}">
      <dsp:nvSpPr>
        <dsp:cNvPr id="0" name=""/>
        <dsp:cNvSpPr/>
      </dsp:nvSpPr>
      <dsp:spPr>
        <a:xfrm>
          <a:off x="1957775" y="596048"/>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53F8D65-E8AC-456A-8FB8-5DF16D41A7D4}">
      <dsp:nvSpPr>
        <dsp:cNvPr id="0" name=""/>
        <dsp:cNvSpPr/>
      </dsp:nvSpPr>
      <dsp:spPr>
        <a:xfrm>
          <a:off x="2068117" y="624431"/>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Licensing</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624431"/>
        <a:ext cx="5774563" cy="567664"/>
      </dsp:txXfrm>
    </dsp:sp>
    <dsp:sp modelId="{99457EA0-5569-46D8-8FF3-DE91D6BFBF67}">
      <dsp:nvSpPr>
        <dsp:cNvPr id="0" name=""/>
        <dsp:cNvSpPr/>
      </dsp:nvSpPr>
      <dsp:spPr>
        <a:xfrm>
          <a:off x="1957775" y="1192096"/>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B882EC-3025-4A1B-BC70-72228FF0C213}">
      <dsp:nvSpPr>
        <dsp:cNvPr id="0" name=""/>
        <dsp:cNvSpPr/>
      </dsp:nvSpPr>
      <dsp:spPr>
        <a:xfrm>
          <a:off x="2068117" y="1220479"/>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Franchising</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1220479"/>
        <a:ext cx="5774563" cy="567664"/>
      </dsp:txXfrm>
    </dsp:sp>
    <dsp:sp modelId="{0E016E4A-2414-49F0-87D0-63B1E7BBCF2C}">
      <dsp:nvSpPr>
        <dsp:cNvPr id="0" name=""/>
        <dsp:cNvSpPr/>
      </dsp:nvSpPr>
      <dsp:spPr>
        <a:xfrm>
          <a:off x="1957775" y="1788144"/>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0AFE7D-F17C-4639-B0C9-A087C7559D8F}">
      <dsp:nvSpPr>
        <dsp:cNvPr id="0" name=""/>
        <dsp:cNvSpPr/>
      </dsp:nvSpPr>
      <dsp:spPr>
        <a:xfrm>
          <a:off x="2068117" y="1816527"/>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Joint</a:t>
          </a:r>
          <a:r>
            <a:rPr lang="en-US" sz="1800" b="1" kern="1200" spc="60" dirty="0" smtClean="0">
              <a:solidFill>
                <a:srgbClr val="002060"/>
              </a:solidFill>
              <a:latin typeface="+mn-lt"/>
              <a:ea typeface="Times New Roman" panose="02020603050405020304" pitchFamily="18" charset="0"/>
              <a:cs typeface="Times New Roman" panose="02020603050405020304" pitchFamily="18" charset="0"/>
            </a:rPr>
            <a:t> </a:t>
          </a: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Venture</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1816527"/>
        <a:ext cx="5774563" cy="567664"/>
      </dsp:txXfrm>
    </dsp:sp>
    <dsp:sp modelId="{62DE5FE2-06F6-4E95-98E0-CA94350FD94E}">
      <dsp:nvSpPr>
        <dsp:cNvPr id="0" name=""/>
        <dsp:cNvSpPr/>
      </dsp:nvSpPr>
      <dsp:spPr>
        <a:xfrm>
          <a:off x="1957775" y="2384192"/>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5C53EE-F0A1-4258-B3B0-EBD710321C4A}">
      <dsp:nvSpPr>
        <dsp:cNvPr id="0" name=""/>
        <dsp:cNvSpPr/>
      </dsp:nvSpPr>
      <dsp:spPr>
        <a:xfrm>
          <a:off x="2068117" y="2412576"/>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Management Contracts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2412576"/>
        <a:ext cx="5774563" cy="567664"/>
      </dsp:txXfrm>
    </dsp:sp>
    <dsp:sp modelId="{3DD8F288-A302-4110-A2B6-E6697E39D7F8}">
      <dsp:nvSpPr>
        <dsp:cNvPr id="0" name=""/>
        <dsp:cNvSpPr/>
      </dsp:nvSpPr>
      <dsp:spPr>
        <a:xfrm>
          <a:off x="1957775" y="2980241"/>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94DA2E-28AE-471E-8993-B74C33C690CA}">
      <dsp:nvSpPr>
        <dsp:cNvPr id="0" name=""/>
        <dsp:cNvSpPr/>
      </dsp:nvSpPr>
      <dsp:spPr>
        <a:xfrm>
          <a:off x="2068117" y="3008624"/>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Turnkey Projects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3008624"/>
        <a:ext cx="5774563" cy="567664"/>
      </dsp:txXfrm>
    </dsp:sp>
    <dsp:sp modelId="{9575D55C-E408-4ADB-AE4A-EDEE12B3A66F}">
      <dsp:nvSpPr>
        <dsp:cNvPr id="0" name=""/>
        <dsp:cNvSpPr/>
      </dsp:nvSpPr>
      <dsp:spPr>
        <a:xfrm>
          <a:off x="1957775" y="3576289"/>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98471-C5A0-42E0-AAFF-46B35C2CE05B}">
      <dsp:nvSpPr>
        <dsp:cNvPr id="0" name=""/>
        <dsp:cNvSpPr/>
      </dsp:nvSpPr>
      <dsp:spPr>
        <a:xfrm>
          <a:off x="2068117" y="3604672"/>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Strategic International Alliances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3604672"/>
        <a:ext cx="5774563" cy="567664"/>
      </dsp:txXfrm>
    </dsp:sp>
    <dsp:sp modelId="{CEC14BD0-B3BF-42E4-8D48-D8F4ECA7A179}">
      <dsp:nvSpPr>
        <dsp:cNvPr id="0" name=""/>
        <dsp:cNvSpPr/>
      </dsp:nvSpPr>
      <dsp:spPr>
        <a:xfrm>
          <a:off x="1957775" y="4172337"/>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576536-5AF9-4AAA-A0F9-28643E4CE468}">
      <dsp:nvSpPr>
        <dsp:cNvPr id="0" name=""/>
        <dsp:cNvSpPr/>
      </dsp:nvSpPr>
      <dsp:spPr>
        <a:xfrm>
          <a:off x="2068117" y="4200720"/>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Direct Foreign Investment</a:t>
          </a:r>
          <a:endParaRPr lang="en-US" sz="24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4200720"/>
        <a:ext cx="5774563" cy="567664"/>
      </dsp:txXfrm>
    </dsp:sp>
    <dsp:sp modelId="{4B9D39AF-DD15-4D00-84E2-3497342D5301}">
      <dsp:nvSpPr>
        <dsp:cNvPr id="0" name=""/>
        <dsp:cNvSpPr/>
      </dsp:nvSpPr>
      <dsp:spPr>
        <a:xfrm>
          <a:off x="1957775" y="4768385"/>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A9030-6994-466A-9B08-8A60F7B9E568}" type="datetimeFigureOut">
              <a:rPr lang="en-US" smtClean="0"/>
              <a:t>1/16/2021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6E465-2867-4717-B657-965D39A55C76}" type="slidenum">
              <a:rPr lang="en-US" smtClean="0"/>
              <a:t>‹#›</a:t>
            </a:fld>
            <a:endParaRPr lang="en-US"/>
          </a:p>
        </p:txBody>
      </p:sp>
    </p:spTree>
    <p:extLst>
      <p:ext uri="{BB962C8B-B14F-4D97-AF65-F5344CB8AC3E}">
        <p14:creationId xmlns:p14="http://schemas.microsoft.com/office/powerpoint/2010/main" val="96543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6292A70C-7A80-43BF-B93F-0BDC43B3D9EB}" type="slidenum">
              <a:rPr lang="en-US" altLang="en-US"/>
              <a:pPr/>
              <a:t>21</a:t>
            </a:fld>
            <a:endParaRPr lang="en-US" alt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r>
              <a:rPr lang="en-US" altLang="en-US"/>
              <a:t>As more business activities takes place across national borders, several global institutions have emerged to manage, regulate, and police the global marketplace, and to promote the establishment of multinational treaties to govern the global business system.  We’ll talk more about these institutions in later chapters, but for now, let’s take a quick look at some of them.</a:t>
            </a:r>
          </a:p>
          <a:p>
            <a:r>
              <a:rPr lang="en-US" altLang="en-US"/>
              <a:t>One of the most important global institutions is the World Trade Organization, or WTO, which is responsible for policing the world trading system, and making sure that members adhere to trade treaties.  The 154 nations that account for about 97 percent of the world’s trade are all WTO members, so the organization is very influential in working toward an open business system where goods can cross national borders without barriers to trade and investment.  </a:t>
            </a:r>
          </a:p>
          <a:p>
            <a:r>
              <a:rPr lang="en-US" altLang="en-US"/>
              <a:t>The International Monetary Fund, or IMF, is responsible for maintaining order in the international monetary system, and as we’ll see in later chapters, is a significant player in the global economy. </a:t>
            </a:r>
          </a:p>
          <a:p>
            <a:endParaRPr lang="en-US" altLang="en-US"/>
          </a:p>
        </p:txBody>
      </p:sp>
    </p:spTree>
    <p:extLst>
      <p:ext uri="{BB962C8B-B14F-4D97-AF65-F5344CB8AC3E}">
        <p14:creationId xmlns:p14="http://schemas.microsoft.com/office/powerpoint/2010/main" val="3514457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28F53177-5819-4518-8252-858BB357F8EE}" type="slidenum">
              <a:rPr lang="en-US" altLang="en-US"/>
              <a:pPr/>
              <a:t>30</a:t>
            </a:fld>
            <a:endParaRPr lang="en-US" altLang="en-US"/>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r>
              <a:rPr lang="en-US" altLang="en-US"/>
              <a:t>Let’s move on to look at how the demographics of the global economy have changed over the last 50 years.  </a:t>
            </a:r>
          </a:p>
          <a:p>
            <a:r>
              <a:rPr lang="en-US" altLang="en-US"/>
              <a:t>In the 1960s, the U.S. dominated the world economy and world trade picture.  U.S. multinational companies were powerful, and because of the Cold War, a significant portion of the world was off limits to the Western companies.</a:t>
            </a:r>
          </a:p>
          <a:p>
            <a:r>
              <a:rPr lang="en-US" altLang="en-US"/>
              <a:t>Today, this picture has changed.</a:t>
            </a:r>
          </a:p>
        </p:txBody>
      </p:sp>
    </p:spTree>
    <p:extLst>
      <p:ext uri="{BB962C8B-B14F-4D97-AF65-F5344CB8AC3E}">
        <p14:creationId xmlns:p14="http://schemas.microsoft.com/office/powerpoint/2010/main" val="2361139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FE68EEE-AC27-445D-BDA5-A18307EE175A}" type="slidenum">
              <a:rPr lang="en-US" altLang="en-US"/>
              <a:pPr/>
              <a:t>31</a:t>
            </a:fld>
            <a:endParaRPr lang="en-US" altLang="en-US"/>
          </a:p>
        </p:txBody>
      </p:sp>
      <p:sp>
        <p:nvSpPr>
          <p:cNvPr id="512002" name="Rectangle 2"/>
          <p:cNvSpPr>
            <a:spLocks noGrp="1" noRot="1" noChangeAspect="1" noChangeArrowheads="1" noTextEdit="1"/>
          </p:cNvSpPr>
          <p:nvPr>
            <p:ph type="sldImg"/>
          </p:nvPr>
        </p:nvSpPr>
        <p:spPr>
          <a:ln/>
        </p:spPr>
      </p:sp>
      <p:sp>
        <p:nvSpPr>
          <p:cNvPr id="512003" name="Rectangle 3"/>
          <p:cNvSpPr>
            <a:spLocks noGrp="1" noChangeArrowheads="1"/>
          </p:cNvSpPr>
          <p:nvPr>
            <p:ph type="body" idx="1"/>
          </p:nvPr>
        </p:nvSpPr>
        <p:spPr/>
        <p:txBody>
          <a:bodyPr/>
          <a:lstStyle/>
          <a:p>
            <a:r>
              <a:rPr lang="en-US" altLang="en-US"/>
              <a:t>By 2008, the U.S. had gone from its position in the 1960s of accounting for more than 40 percent of the world’s manufacturing output, to accounting for just over 20 percent.  Countries like China, Brazil, and India have emerged as global economic players.</a:t>
            </a:r>
          </a:p>
          <a:p>
            <a:r>
              <a:rPr lang="en-US" altLang="en-US"/>
              <a:t>Most experts expect that similar trends will continue.  Countries like the U.S., the U.K., Germany, and Japan that were among the first to industrialize, will continue to see their standings in world exports and world output slip, while developing nations like China, India, and Brazil will see their economies and role in global trade and investment increase.</a:t>
            </a:r>
          </a:p>
          <a:p>
            <a:endParaRPr lang="en-US" altLang="en-US"/>
          </a:p>
        </p:txBody>
      </p:sp>
    </p:spTree>
    <p:extLst>
      <p:ext uri="{BB962C8B-B14F-4D97-AF65-F5344CB8AC3E}">
        <p14:creationId xmlns:p14="http://schemas.microsoft.com/office/powerpoint/2010/main" val="3059799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5DE9D661-4B18-4DEC-BC3D-99F260B5830B}" type="slidenum">
              <a:rPr lang="en-US" altLang="en-US"/>
              <a:pPr/>
              <a:t>32</a:t>
            </a:fld>
            <a:endParaRPr lang="en-US" altLang="en-US"/>
          </a:p>
        </p:txBody>
      </p:sp>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r>
              <a:rPr lang="en-US" altLang="en-US"/>
              <a:t>As you can see from the Table, the U.S., despite its decline, is still the world’s largest exporter.  However, China has emerged to challenge the U.S. for this position. </a:t>
            </a:r>
          </a:p>
          <a:p>
            <a:endParaRPr lang="en-US" altLang="en-US"/>
          </a:p>
        </p:txBody>
      </p:sp>
    </p:spTree>
    <p:extLst>
      <p:ext uri="{BB962C8B-B14F-4D97-AF65-F5344CB8AC3E}">
        <p14:creationId xmlns:p14="http://schemas.microsoft.com/office/powerpoint/2010/main" val="4205835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FA60BD6-94F2-4EE1-A859-1F01A00AAA90}" type="slidenum">
              <a:rPr lang="en-US" altLang="en-US"/>
              <a:pPr/>
              <a:t>33</a:t>
            </a:fld>
            <a:endParaRPr lang="en-US" altLang="en-US"/>
          </a:p>
        </p:txBody>
      </p:sp>
      <p:sp>
        <p:nvSpPr>
          <p:cNvPr id="572418" name="Rectangle 2"/>
          <p:cNvSpPr>
            <a:spLocks noGrp="1" noRot="1" noChangeAspect="1" noChangeArrowheads="1" noTextEdit="1"/>
          </p:cNvSpPr>
          <p:nvPr>
            <p:ph type="sldImg"/>
          </p:nvPr>
        </p:nvSpPr>
        <p:spPr>
          <a:ln/>
        </p:spPr>
      </p:sp>
      <p:sp>
        <p:nvSpPr>
          <p:cNvPr id="572419" name="Rectangle 3"/>
          <p:cNvSpPr>
            <a:spLocks noGrp="1" noChangeArrowheads="1"/>
          </p:cNvSpPr>
          <p:nvPr>
            <p:ph type="body" idx="1"/>
          </p:nvPr>
        </p:nvSpPr>
        <p:spPr/>
        <p:txBody>
          <a:bodyPr/>
          <a:lstStyle/>
          <a:p>
            <a:r>
              <a:rPr lang="en-US" altLang="en-US"/>
              <a:t>Figure 1.2 shows that the stock of foreign direct investment by the world’s six most important sources has changed significantly from 1980 to 2008.  In particular, notice the decline by the U.S., and the increase by France, and the world’s developing countries.</a:t>
            </a:r>
          </a:p>
          <a:p>
            <a:endParaRPr lang="en-US" altLang="en-US"/>
          </a:p>
        </p:txBody>
      </p:sp>
    </p:spTree>
    <p:extLst>
      <p:ext uri="{BB962C8B-B14F-4D97-AF65-F5344CB8AC3E}">
        <p14:creationId xmlns:p14="http://schemas.microsoft.com/office/powerpoint/2010/main" val="3729885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13A3BCB4-591C-49BE-9491-E1D35E669E22}" type="slidenum">
              <a:rPr lang="en-US" altLang="en-US"/>
              <a:pPr/>
              <a:t>34</a:t>
            </a:fld>
            <a:endParaRPr lang="en-US" alt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altLang="en-US"/>
              <a:t>In Figure 1.3, you can see the growth in cross-border flows of foreign direct investment and also the importance of developing nations as destinations for investment.  These two trends reflect the internationalization of companies that we have discussed. </a:t>
            </a:r>
          </a:p>
          <a:p>
            <a:endParaRPr lang="en-US" altLang="en-US"/>
          </a:p>
        </p:txBody>
      </p:sp>
    </p:spTree>
    <p:extLst>
      <p:ext uri="{BB962C8B-B14F-4D97-AF65-F5344CB8AC3E}">
        <p14:creationId xmlns:p14="http://schemas.microsoft.com/office/powerpoint/2010/main" val="2813024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233A1DF6-1568-4A35-97DC-8D4F11960498}" type="slidenum">
              <a:rPr lang="en-US" altLang="en-US"/>
              <a:pPr/>
              <a:t>35</a:t>
            </a:fld>
            <a:endParaRPr lang="en-US" altLang="en-US"/>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p:txBody>
          <a:bodyPr/>
          <a:lstStyle/>
          <a:p>
            <a:r>
              <a:rPr lang="en-US" altLang="en-US"/>
              <a:t>In the 1960s, global business activity was dominated by large, U.S. multinational firms.  Today, however, things have shifted significantly.  Multinational firms from France, Germany, Britain, and Japan have become more important, and there has been a notable decline in the role of U.S. firms. Firms from developing countries such as China and South Korea have also emerged as important players.  So, in addition to thinking of American companies like Ford and Microsoft, we now think of South Korea’s Samsung and Hong Kong’s Hutchison Whampoa.   </a:t>
            </a:r>
          </a:p>
          <a:p>
            <a:r>
              <a:rPr lang="en-US" altLang="en-US"/>
              <a:t>We have also seen an increase in the number of small and medium-sized multinationals, or mini-multinationals.  China’s Lenovo for example, acquired IBM’s PC division in 2004, in an effort to become a global player in the PC industry.  Lenovo even moved its headquarters to the U.S. as part of its strategy.  Traditionally, global markets have been the venue for large firms, but today, thanks to advances in technology like the Internet, international sales can account for a significant share of revenues for small companies, too. </a:t>
            </a:r>
          </a:p>
          <a:p>
            <a:endParaRPr lang="en-US" altLang="en-US"/>
          </a:p>
          <a:p>
            <a:endParaRPr lang="en-US" altLang="en-US"/>
          </a:p>
        </p:txBody>
      </p:sp>
    </p:spTree>
    <p:extLst>
      <p:ext uri="{BB962C8B-B14F-4D97-AF65-F5344CB8AC3E}">
        <p14:creationId xmlns:p14="http://schemas.microsoft.com/office/powerpoint/2010/main" val="2578967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E7FDBBE5-2BAD-46E4-90B6-21D8E633EA83}" type="slidenum">
              <a:rPr lang="en-US" altLang="en-US"/>
              <a:pPr/>
              <a:t>36</a:t>
            </a:fld>
            <a:endParaRPr lang="en-US" alt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r>
              <a:rPr lang="en-US" altLang="en-US"/>
              <a:t>Finally, the significant change in world order has affected the global economy.  The collapse of communism has brought about new opportunities in Eastern Europe, and China’s economic development and enormous population presents huge opportunities for companies.  </a:t>
            </a:r>
          </a:p>
          <a:p>
            <a:r>
              <a:rPr lang="en-US" altLang="en-US"/>
              <a:t>Mexico and Latin America have also emerged both as new markets, and as source and production locations. </a:t>
            </a:r>
          </a:p>
          <a:p>
            <a:endParaRPr lang="en-US" altLang="en-US"/>
          </a:p>
        </p:txBody>
      </p:sp>
    </p:spTree>
    <p:extLst>
      <p:ext uri="{BB962C8B-B14F-4D97-AF65-F5344CB8AC3E}">
        <p14:creationId xmlns:p14="http://schemas.microsoft.com/office/powerpoint/2010/main" val="291726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A62D151-34B4-4D65-B2FD-19A0613A09C8}" type="slidenum">
              <a:rPr lang="en-US" altLang="en-US"/>
              <a:pPr/>
              <a:t>37</a:t>
            </a:fld>
            <a:endParaRPr lang="en-US" altLang="en-US"/>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r>
              <a:rPr lang="en-US" altLang="en-US"/>
              <a:t>So far, we’ve focused primarily on the benefits of globalization.  But is the shift toward a more integrated and interdependent global economy always a good thing?  Not everyone thinks so.</a:t>
            </a:r>
          </a:p>
          <a:p>
            <a:endParaRPr lang="en-US" altLang="en-US"/>
          </a:p>
        </p:txBody>
      </p:sp>
    </p:spTree>
    <p:extLst>
      <p:ext uri="{BB962C8B-B14F-4D97-AF65-F5344CB8AC3E}">
        <p14:creationId xmlns:p14="http://schemas.microsoft.com/office/powerpoint/2010/main" val="2693862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094768F-37FE-4A83-A4C1-0DB99DB188AA}" type="slidenum">
              <a:rPr lang="en-US" altLang="en-US"/>
              <a:pPr/>
              <a:t>38</a:t>
            </a:fld>
            <a:endParaRPr lang="en-US" altLang="en-US"/>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p:txBody>
          <a:bodyPr/>
          <a:lstStyle/>
          <a:p>
            <a:r>
              <a:rPr lang="en-US" altLang="en-US"/>
              <a:t>Anti-globalization protesters who fear that globalization is forever changing the world in a negative way now turn up at almost every major meeting of global institutions like the WTO and IMF.  In some cases, for example in Seattle in 1999, and France in 1999, the protests have been violent.  You can learn more about what occurred in France in the Country Focus in your text.  Let’s talk about some of the protesters’ concerns.</a:t>
            </a:r>
          </a:p>
          <a:p>
            <a:endParaRPr lang="en-US" altLang="en-US"/>
          </a:p>
        </p:txBody>
      </p:sp>
    </p:spTree>
    <p:extLst>
      <p:ext uri="{BB962C8B-B14F-4D97-AF65-F5344CB8AC3E}">
        <p14:creationId xmlns:p14="http://schemas.microsoft.com/office/powerpoint/2010/main" val="2851781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A090C53-B969-4607-8687-208805B17B1C}" type="slidenum">
              <a:rPr lang="en-US" altLang="en-US"/>
              <a:pPr/>
              <a:t>39</a:t>
            </a:fld>
            <a:endParaRPr lang="en-US" altLang="en-US"/>
          </a:p>
        </p:txBody>
      </p:sp>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r>
              <a:rPr lang="en-US" altLang="en-US"/>
              <a:t>Critics of globalization worry that jobs are being lost to low-wage nations.  They argue that falling trade barriers are allowing companies to move manufacturing jobs to countries where wage rates are low.  For example, clothing manufacturing has increasingly shifted away from the U.S. where workers might earn $9 per hour to countries like Honduras where wages are less than 50 cents per hour.  Critics believe that this leads to falling wages and living standards in the U.S.</a:t>
            </a:r>
          </a:p>
          <a:p>
            <a:r>
              <a:rPr lang="en-US" altLang="en-US"/>
              <a:t>Supporters however, claim that free trade will prompt countries to specialize in what they can produce most efficiently, and to import everything else.  They argue that the whole economy will be better off as a result.  In other words, if you can buy an imported shirt that was made for pennies in Honduras, you’ll have more money to spend on products the U.S. can produce efficiently like software.</a:t>
            </a:r>
          </a:p>
        </p:txBody>
      </p:sp>
    </p:spTree>
    <p:extLst>
      <p:ext uri="{BB962C8B-B14F-4D97-AF65-F5344CB8AC3E}">
        <p14:creationId xmlns:p14="http://schemas.microsoft.com/office/powerpoint/2010/main" val="446652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8260EB8-F2FB-44FF-B797-17A5902433AD}" type="slidenum">
              <a:rPr lang="en-US" altLang="en-US"/>
              <a:pPr/>
              <a:t>22</a:t>
            </a:fld>
            <a:endParaRPr lang="en-US" altLang="en-US"/>
          </a:p>
        </p:txBody>
      </p:sp>
      <p:sp>
        <p:nvSpPr>
          <p:cNvPr id="561154" name="Rectangle 2"/>
          <p:cNvSpPr>
            <a:spLocks noGrp="1" noRot="1" noChangeAspect="1" noChangeArrowheads="1" noTextEdit="1"/>
          </p:cNvSpPr>
          <p:nvPr>
            <p:ph type="sldImg"/>
          </p:nvPr>
        </p:nvSpPr>
        <p:spPr>
          <a:ln/>
        </p:spPr>
      </p:sp>
      <p:sp>
        <p:nvSpPr>
          <p:cNvPr id="561155" name="Rectangle 3"/>
          <p:cNvSpPr>
            <a:spLocks noGrp="1" noChangeArrowheads="1"/>
          </p:cNvSpPr>
          <p:nvPr>
            <p:ph type="body" idx="1"/>
          </p:nvPr>
        </p:nvSpPr>
        <p:spPr/>
        <p:txBody>
          <a:bodyPr/>
          <a:lstStyle/>
          <a:p>
            <a:r>
              <a:rPr lang="en-US" altLang="en-US"/>
              <a:t>The World Bank promotes economic development by making loans to cash-strapped nations wishing to make significant infrastructure improvements like building dams or roads. </a:t>
            </a:r>
          </a:p>
          <a:p>
            <a:r>
              <a:rPr lang="en-US" altLang="en-US"/>
              <a:t>Finally, the United Nations, or UN, is committed to preserving peace through international cooperation and collective security.  Nearly every country in the world belongs to the UN, and accepts its basic principles of international relations. </a:t>
            </a:r>
          </a:p>
          <a:p>
            <a:endParaRPr lang="en-US" altLang="en-US"/>
          </a:p>
        </p:txBody>
      </p:sp>
    </p:spTree>
    <p:extLst>
      <p:ext uri="{BB962C8B-B14F-4D97-AF65-F5344CB8AC3E}">
        <p14:creationId xmlns:p14="http://schemas.microsoft.com/office/powerpoint/2010/main" val="1991294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11E858C-913D-4444-89E8-D592DE985E5A}" type="slidenum">
              <a:rPr lang="en-US" altLang="en-US"/>
              <a:pPr/>
              <a:t>40</a:t>
            </a:fld>
            <a:endParaRPr lang="en-US" alt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altLang="en-US"/>
              <a:t>Another concern raised by protesters is that free trade encourages firms from advanced nations, where there are costly environmental standards, to move manufacturing facilities offshore to less developed countries with lax environmental and labor regulations.</a:t>
            </a:r>
          </a:p>
          <a:p>
            <a:r>
              <a:rPr lang="en-US" altLang="en-US"/>
              <a:t>However, advocates of globalization claim that environmental regulation and stricter labor standards go hand in hand with economic progress, so foreign direct investment actually encourages countries to raise their standards.  Studies support this claim with the exception of carbon dioxide emissions which appear to rise along with income levels.  Advocates of globalization argue that by tying free trade agreements to the implementation of tougher environmental and labor laws, economic growth and globalization can occur together with a decrease in environmental pollution.</a:t>
            </a:r>
          </a:p>
          <a:p>
            <a:endParaRPr lang="en-US" altLang="en-US"/>
          </a:p>
        </p:txBody>
      </p:sp>
    </p:spTree>
    <p:extLst>
      <p:ext uri="{BB962C8B-B14F-4D97-AF65-F5344CB8AC3E}">
        <p14:creationId xmlns:p14="http://schemas.microsoft.com/office/powerpoint/2010/main" val="1859213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C52CAD7-148B-4EBE-969A-A3E3CABE42B8}" type="slidenum">
              <a:rPr lang="en-US" altLang="en-US"/>
              <a:pPr/>
              <a:t>41</a:t>
            </a:fld>
            <a:endParaRPr lang="en-US" altLang="en-US"/>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altLang="en-US"/>
              <a:t>A third concern raised by critics of globalization is the worry that economic power is shifting away from national governments and towards supranational organizations like the WTO and the European Union, or EU.</a:t>
            </a:r>
          </a:p>
          <a:p>
            <a:r>
              <a:rPr lang="en-US" altLang="en-US"/>
              <a:t>However, globalization’s supporters argue that the power of these organizations is limited to what they are granted by their members.  They also point out that the organizations are designed to promote the collective interests of members, and they won’t gain support for policies that don’t achieve this goal.</a:t>
            </a:r>
          </a:p>
          <a:p>
            <a:endParaRPr lang="en-US" altLang="en-US"/>
          </a:p>
        </p:txBody>
      </p:sp>
    </p:spTree>
    <p:extLst>
      <p:ext uri="{BB962C8B-B14F-4D97-AF65-F5344CB8AC3E}">
        <p14:creationId xmlns:p14="http://schemas.microsoft.com/office/powerpoint/2010/main" val="2542628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D3EBB1C-D972-450F-8442-716769C05AEE}" type="slidenum">
              <a:rPr lang="en-US" altLang="en-US"/>
              <a:pPr/>
              <a:t>42</a:t>
            </a:fld>
            <a:endParaRPr lang="en-US" altLang="en-US"/>
          </a:p>
        </p:txBody>
      </p:sp>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r>
              <a:rPr lang="en-US" altLang="en-US"/>
              <a:t>Finally, critics of globalization worry that the gap between rich and poor is growing and that the benefits of globalization haven’t been shared equally.  </a:t>
            </a:r>
          </a:p>
          <a:p>
            <a:r>
              <a:rPr lang="en-US" altLang="en-US"/>
              <a:t>While supporters of globalization concede the gap between rich and poor has gotten wider, they also contend that it has more to do with the policies countries have followed than with globalization.  For example, many countries have chosen to pursue totalitarian regimes, or have failed to contain population growth, and many countries have huge debt loads that are stagnating economic growth.</a:t>
            </a:r>
          </a:p>
          <a:p>
            <a:endParaRPr lang="en-US" altLang="en-US"/>
          </a:p>
        </p:txBody>
      </p:sp>
    </p:spTree>
    <p:extLst>
      <p:ext uri="{BB962C8B-B14F-4D97-AF65-F5344CB8AC3E}">
        <p14:creationId xmlns:p14="http://schemas.microsoft.com/office/powerpoint/2010/main" val="191755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129C3C5-9E7F-44F5-B069-7E102D75D298}" type="slidenum">
              <a:rPr lang="en-US" altLang="en-US"/>
              <a:pPr/>
              <a:t>23</a:t>
            </a:fld>
            <a:endParaRPr lang="en-US" altLang="en-US"/>
          </a:p>
        </p:txBody>
      </p:sp>
      <p:sp>
        <p:nvSpPr>
          <p:cNvPr id="562178" name="Rectangle 2"/>
          <p:cNvSpPr>
            <a:spLocks noGrp="1" noRot="1" noChangeAspect="1" noChangeArrowheads="1" noTextEdit="1"/>
          </p:cNvSpPr>
          <p:nvPr>
            <p:ph type="sldImg"/>
          </p:nvPr>
        </p:nvSpPr>
        <p:spPr>
          <a:ln/>
        </p:spPr>
      </p:sp>
      <p:sp>
        <p:nvSpPr>
          <p:cNvPr id="562179" name="Rectangle 3"/>
          <p:cNvSpPr>
            <a:spLocks noGrp="1" noChangeArrowheads="1"/>
          </p:cNvSpPr>
          <p:nvPr>
            <p:ph type="body" idx="1"/>
          </p:nvPr>
        </p:nvSpPr>
        <p:spPr/>
        <p:txBody>
          <a:bodyPr/>
          <a:lstStyle/>
          <a:p>
            <a:r>
              <a:rPr lang="en-US" altLang="en-US"/>
              <a:t>You might be wondering what prompted the move toward globalization.  Two macro factors are important: first, the decline in trade and investment barriers that has taken place since World War II, and second, technological change, specifically dramatic improvements in communication, information processing, and transportation technologies.  Let’s talk about each of these.</a:t>
            </a:r>
          </a:p>
          <a:p>
            <a:endParaRPr lang="en-US" altLang="en-US"/>
          </a:p>
        </p:txBody>
      </p:sp>
    </p:spTree>
    <p:extLst>
      <p:ext uri="{BB962C8B-B14F-4D97-AF65-F5344CB8AC3E}">
        <p14:creationId xmlns:p14="http://schemas.microsoft.com/office/powerpoint/2010/main" val="64441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14EA1C9B-6834-4E1A-B009-FEABC3E2A5AB}" type="slidenum">
              <a:rPr lang="en-US" altLang="en-US"/>
              <a:pPr/>
              <a:t>24</a:t>
            </a:fld>
            <a:endParaRPr lang="en-US" altLang="en-US"/>
          </a:p>
        </p:txBody>
      </p:sp>
      <p:sp>
        <p:nvSpPr>
          <p:cNvPr id="564226" name="Rectangle 2"/>
          <p:cNvSpPr>
            <a:spLocks noGrp="1" noRot="1" noChangeAspect="1" noChangeArrowheads="1" noTextEdit="1"/>
          </p:cNvSpPr>
          <p:nvPr>
            <p:ph type="sldImg"/>
          </p:nvPr>
        </p:nvSpPr>
        <p:spPr>
          <a:ln/>
        </p:spPr>
      </p:sp>
      <p:sp>
        <p:nvSpPr>
          <p:cNvPr id="564227" name="Rectangle 3"/>
          <p:cNvSpPr>
            <a:spLocks noGrp="1" noChangeArrowheads="1"/>
          </p:cNvSpPr>
          <p:nvPr>
            <p:ph type="body" idx="1"/>
          </p:nvPr>
        </p:nvSpPr>
        <p:spPr/>
        <p:txBody>
          <a:bodyPr/>
          <a:lstStyle/>
          <a:p>
            <a:r>
              <a:rPr lang="en-US" altLang="en-US"/>
              <a:t>It wasn’t always so easy to trade with other countries.  During the 1920s and 1930s, many countries erected barriers to the free flow of goods across borders, and also limited the ability of firms to invest.  When a firm invests resources in business activities outside its home country, we say foreign direct investment or FDI has taken place.    </a:t>
            </a:r>
          </a:p>
          <a:p>
            <a:endParaRPr lang="en-US" altLang="en-US"/>
          </a:p>
        </p:txBody>
      </p:sp>
    </p:spTree>
    <p:extLst>
      <p:ext uri="{BB962C8B-B14F-4D97-AF65-F5344CB8AC3E}">
        <p14:creationId xmlns:p14="http://schemas.microsoft.com/office/powerpoint/2010/main" val="325499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D9D3279-456D-46E3-818A-FE4FF65EF7FB}" type="slidenum">
              <a:rPr lang="en-US" altLang="en-US"/>
              <a:pPr/>
              <a:t>25</a:t>
            </a:fld>
            <a:endParaRPr lang="en-US" altLang="en-US"/>
          </a:p>
        </p:txBody>
      </p:sp>
      <p:sp>
        <p:nvSpPr>
          <p:cNvPr id="565250" name="Rectangle 2"/>
          <p:cNvSpPr>
            <a:spLocks noGrp="1" noRot="1" noChangeAspect="1" noChangeArrowheads="1" noTextEdit="1"/>
          </p:cNvSpPr>
          <p:nvPr>
            <p:ph type="sldImg"/>
          </p:nvPr>
        </p:nvSpPr>
        <p:spPr>
          <a:ln/>
        </p:spPr>
      </p:sp>
      <p:sp>
        <p:nvSpPr>
          <p:cNvPr id="565251" name="Rectangle 3"/>
          <p:cNvSpPr>
            <a:spLocks noGrp="1" noChangeArrowheads="1"/>
          </p:cNvSpPr>
          <p:nvPr>
            <p:ph type="body" idx="1"/>
          </p:nvPr>
        </p:nvSpPr>
        <p:spPr/>
        <p:txBody>
          <a:bodyPr/>
          <a:lstStyle/>
          <a:p>
            <a:r>
              <a:rPr lang="en-US" altLang="en-US"/>
              <a:t>At the end of World War II, nations, learning from mistakes made in the 1920s and 1930s, worked toward removing barriers that prevented the free flow of goods, services, and capital between countries.  The process was formalized using the General Agreement on Tariffs and Trade, or GATT. </a:t>
            </a:r>
          </a:p>
          <a:p>
            <a:endParaRPr lang="en-US" altLang="en-US"/>
          </a:p>
          <a:p>
            <a:r>
              <a:rPr lang="en-US" altLang="en-US"/>
              <a:t>The GATT was replaced by the WTO which, like the GATT, provides a forum for dispute resolution and the enforcement of trade laws, and has set new goals for further reducing trade barriers on industrial goods, services, and agricultural products.</a:t>
            </a:r>
          </a:p>
          <a:p>
            <a:endParaRPr lang="en-US" altLang="en-US"/>
          </a:p>
        </p:txBody>
      </p:sp>
    </p:spTree>
    <p:extLst>
      <p:ext uri="{BB962C8B-B14F-4D97-AF65-F5344CB8AC3E}">
        <p14:creationId xmlns:p14="http://schemas.microsoft.com/office/powerpoint/2010/main" val="1725844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4D28422-A83D-4A66-8F9A-D9845E974FAD}" type="slidenum">
              <a:rPr lang="en-US" altLang="en-US"/>
              <a:pPr/>
              <a:t>26</a:t>
            </a:fld>
            <a:endParaRPr lang="en-US" altLang="en-US"/>
          </a:p>
        </p:txBody>
      </p:sp>
      <p:sp>
        <p:nvSpPr>
          <p:cNvPr id="567298" name="Rectangle 2"/>
          <p:cNvSpPr>
            <a:spLocks noGrp="1" noRot="1" noChangeAspect="1" noChangeArrowheads="1" noTextEdit="1"/>
          </p:cNvSpPr>
          <p:nvPr>
            <p:ph type="sldImg"/>
          </p:nvPr>
        </p:nvSpPr>
        <p:spPr>
          <a:ln/>
        </p:spPr>
      </p:sp>
      <p:sp>
        <p:nvSpPr>
          <p:cNvPr id="567299" name="Rectangle 3"/>
          <p:cNvSpPr>
            <a:spLocks noGrp="1" noChangeArrowheads="1"/>
          </p:cNvSpPr>
          <p:nvPr>
            <p:ph type="body" idx="1"/>
          </p:nvPr>
        </p:nvSpPr>
        <p:spPr/>
        <p:txBody>
          <a:bodyPr/>
          <a:lstStyle/>
          <a:p>
            <a:r>
              <a:rPr lang="en-US" altLang="en-US"/>
              <a:t>As you can see, world trade and production was very limited in the early 1950s, but thanks to the GATT and its role in promoting a reduction in trade barriers, the volume of world trade and world production has increased dramatically, especially since the 1980s.</a:t>
            </a:r>
          </a:p>
          <a:p>
            <a:r>
              <a:rPr lang="en-US" altLang="en-US"/>
              <a:t>Because trade barriers are lower, firms like Boeing and Nike are now able to view the world, rather than a single country, as their market, and as a result, the world as a whole is significantly wealthier.  Production and sales now take place in multiple markets creating interdependency between countries for goods and services.</a:t>
            </a:r>
          </a:p>
          <a:p>
            <a:endParaRPr lang="en-US" altLang="en-US"/>
          </a:p>
        </p:txBody>
      </p:sp>
    </p:spTree>
    <p:extLst>
      <p:ext uri="{BB962C8B-B14F-4D97-AF65-F5344CB8AC3E}">
        <p14:creationId xmlns:p14="http://schemas.microsoft.com/office/powerpoint/2010/main" val="2820866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A96DBDB-8481-4783-8444-C0957A5EFB18}" type="slidenum">
              <a:rPr lang="en-US" altLang="en-US"/>
              <a:pPr/>
              <a:t>27</a:t>
            </a:fld>
            <a:endParaRPr lang="en-US" altLang="en-US"/>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p:txBody>
          <a:bodyPr/>
          <a:lstStyle/>
          <a:p>
            <a:pPr>
              <a:lnSpc>
                <a:spcPct val="90000"/>
              </a:lnSpc>
            </a:pPr>
            <a:r>
              <a:rPr lang="en-US" altLang="en-US"/>
              <a:t>The role of technological change has also been critical to the globalization of markets.  Major advances in communication, information processing, and transportation technology have made what had been possibilities into tangible realities! </a:t>
            </a:r>
          </a:p>
          <a:p>
            <a:pPr>
              <a:lnSpc>
                <a:spcPct val="90000"/>
              </a:lnSpc>
            </a:pPr>
            <a:r>
              <a:rPr lang="en-US" altLang="en-US"/>
              <a:t>The cost of global communication has fallen because advances in telecommunications and information processing help firms coordinate and control global organizations at a fraction of what it might have cost even a decade ago.  The microprocessor that facilitates high-power, low-cost computing is perhaps the most important of these developments.  </a:t>
            </a:r>
          </a:p>
          <a:p>
            <a:pPr>
              <a:lnSpc>
                <a:spcPct val="90000"/>
              </a:lnSpc>
            </a:pPr>
            <a:r>
              <a:rPr lang="en-US" altLang="en-US"/>
              <a:t>The Internet has made it possible for even small companies to play a role in the global economy.   Yet, less than twenty years ago, this technology didn’t even exist.  Growth in Internet usage has gone from fewer than 1 million users in 1990 to more than 1.6 billion users in 2009—a quarter of the world’s population!</a:t>
            </a:r>
          </a:p>
          <a:p>
            <a:pPr>
              <a:lnSpc>
                <a:spcPct val="90000"/>
              </a:lnSpc>
            </a:pPr>
            <a:r>
              <a:rPr lang="en-US" altLang="en-US"/>
              <a:t>Improvements in transportation such as containerization and the development of super freighters have also facilitated the growth of globalization. The time it takes people and products to get from one place to another has shrunk, as has the cost. </a:t>
            </a:r>
          </a:p>
          <a:p>
            <a:pPr>
              <a:lnSpc>
                <a:spcPct val="90000"/>
              </a:lnSpc>
            </a:pPr>
            <a:endParaRPr lang="en-US" altLang="en-US"/>
          </a:p>
        </p:txBody>
      </p:sp>
    </p:spTree>
    <p:extLst>
      <p:ext uri="{BB962C8B-B14F-4D97-AF65-F5344CB8AC3E}">
        <p14:creationId xmlns:p14="http://schemas.microsoft.com/office/powerpoint/2010/main" val="43085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C20F1E73-E7B2-4FC8-85D6-8A61190C6CEA}" type="slidenum">
              <a:rPr lang="en-US" altLang="en-US"/>
              <a:pPr/>
              <a:t>28</a:t>
            </a:fld>
            <a:endParaRPr lang="en-US" altLang="en-US"/>
          </a:p>
        </p:txBody>
      </p:sp>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r>
              <a:rPr lang="en-US" altLang="en-US"/>
              <a:t>What does all of this mean?  These technological innovations have facilitated the globalization of production.  Dell for example, takes advantage of these innovations to control its globally dispersed production system.  When a customer submits an order via the company’s web site, it’s immediately transmitted to the suppliers of the various components, wherever they are located in the world.  Suppliers have real time access to Dell’s order flows, and can then adjust their production accordingly.  Dell uses inexpensive airfreight to transport its products to meet demand as needed.  The company maintains a customer service operation in India where English speaking personnel handle calls from the U.S. </a:t>
            </a:r>
          </a:p>
          <a:p>
            <a:endParaRPr lang="en-US" altLang="en-US"/>
          </a:p>
        </p:txBody>
      </p:sp>
    </p:spTree>
    <p:extLst>
      <p:ext uri="{BB962C8B-B14F-4D97-AF65-F5344CB8AC3E}">
        <p14:creationId xmlns:p14="http://schemas.microsoft.com/office/powerpoint/2010/main" val="1299011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2128C76-96BC-4D9D-BB30-005DEAA2750F}" type="slidenum">
              <a:rPr lang="en-US" altLang="en-US"/>
              <a:pPr/>
              <a:t>29</a:t>
            </a:fld>
            <a:endParaRPr lang="en-US" altLang="en-US"/>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p:txBody>
          <a:bodyPr/>
          <a:lstStyle/>
          <a:p>
            <a:r>
              <a:rPr lang="en-US" altLang="en-US"/>
              <a:t>The globalization of markets has also been facilitated by these technological innovations which have helped create global, electronic marketplaces.  Ecuador for example, has become a global supplier of roses thanks to falling transportation costs that make it possible to ship flowers while they’re still fresh.   Similarly, television networks like MTV and CNN are received in many countries and are contributing to the development of a sort of global culture that transcends national borders. </a:t>
            </a:r>
          </a:p>
          <a:p>
            <a:endParaRPr lang="en-US" altLang="en-US"/>
          </a:p>
        </p:txBody>
      </p:sp>
    </p:spTree>
    <p:extLst>
      <p:ext uri="{BB962C8B-B14F-4D97-AF65-F5344CB8AC3E}">
        <p14:creationId xmlns:p14="http://schemas.microsoft.com/office/powerpoint/2010/main" val="2732378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40563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17183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786101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68770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6AAF8-9F3D-4600-9069-F2369823F844}"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7125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6AAF8-9F3D-4600-9069-F2369823F844}"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22100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6AAF8-9F3D-4600-9069-F2369823F844}" type="datetimeFigureOut">
              <a:rPr lang="en-US" smtClean="0"/>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63782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6AAF8-9F3D-4600-9069-F2369823F844}" type="datetimeFigureOut">
              <a:rPr lang="en-US" smtClean="0"/>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40588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6AAF8-9F3D-4600-9069-F2369823F844}" type="datetimeFigureOut">
              <a:rPr lang="en-US" smtClean="0"/>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28661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8648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34501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6AAF8-9F3D-4600-9069-F2369823F844}" type="datetimeFigureOut">
              <a:rPr lang="en-US" smtClean="0"/>
              <a:t>1/16/2021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28DB-837F-4EA1-9067-DEA28A64028F}" type="slidenum">
              <a:rPr lang="en-US" smtClean="0"/>
              <a:t>‹#›</a:t>
            </a:fld>
            <a:endParaRPr lang="en-US"/>
          </a:p>
        </p:txBody>
      </p:sp>
    </p:spTree>
    <p:extLst>
      <p:ext uri="{BB962C8B-B14F-4D97-AF65-F5344CB8AC3E}">
        <p14:creationId xmlns:p14="http://schemas.microsoft.com/office/powerpoint/2010/main" val="3080323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bankofinfo.com/basic-concept-of-international-business/basic-concept-of-international-business-2/"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766" y="1322047"/>
            <a:ext cx="2420910"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Chapter </a:t>
            </a:r>
            <a:r>
              <a:rPr lang="en-US" altLang="en-US" sz="2800" b="1" dirty="0">
                <a:solidFill>
                  <a:srgbClr val="00B050"/>
                </a:solidFill>
                <a:latin typeface="Times New Roman" panose="02020603050405020304" pitchFamily="18" charset="0"/>
                <a:cs typeface="Times New Roman" panose="02020603050405020304" pitchFamily="18" charset="0"/>
              </a:rPr>
              <a:t>:</a:t>
            </a:r>
            <a:r>
              <a:rPr lang="en-US" altLang="en-US" sz="2800" b="1" dirty="0" smtClean="0">
                <a:solidFill>
                  <a:srgbClr val="00B050"/>
                </a:solidFill>
                <a:latin typeface="Times New Roman" panose="02020603050405020304" pitchFamily="18" charset="0"/>
                <a:cs typeface="Times New Roman" panose="02020603050405020304" pitchFamily="18" charset="0"/>
              </a:rPr>
              <a:t>1</a:t>
            </a:r>
            <a:endParaRPr lang="en-US" altLang="en-US" sz="2800" b="1" dirty="0" smtClean="0">
              <a:solidFill>
                <a:srgbClr val="00B050"/>
              </a:solidFill>
              <a:latin typeface="Times New Roman" panose="02020603050405020304" pitchFamily="18" charset="0"/>
              <a:cs typeface="Times New Roman" panose="02020603050405020304" pitchFamily="18" charset="0"/>
            </a:endParaRPr>
          </a:p>
        </p:txBody>
      </p:sp>
      <p:pic>
        <p:nvPicPr>
          <p:cNvPr id="3" name="Picture 2" descr="Globalization - Rise of Network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139" y="1845267"/>
            <a:ext cx="7846540" cy="35669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386766" y="5412259"/>
            <a:ext cx="2420910"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Globalization</a:t>
            </a:r>
          </a:p>
        </p:txBody>
      </p:sp>
    </p:spTree>
    <p:extLst>
      <p:ext uri="{BB962C8B-B14F-4D97-AF65-F5344CB8AC3E}">
        <p14:creationId xmlns:p14="http://schemas.microsoft.com/office/powerpoint/2010/main" val="2512836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282" y="1172060"/>
            <a:ext cx="8780674" cy="941796"/>
          </a:xfrm>
          <a:prstGeom prst="rect">
            <a:avLst/>
          </a:prstGeom>
        </p:spPr>
        <p:txBody>
          <a:bodyPr wrap="square">
            <a:spAutoFit/>
          </a:bodyPr>
          <a:lstStyle/>
          <a:p>
            <a:pPr algn="just">
              <a:lnSpc>
                <a:spcPct val="115000"/>
              </a:lnSpc>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Several factors underlie the growth of international business. These could be put as: Facilitators, Drivers, Attractions and Compulsions.</a:t>
            </a:r>
          </a:p>
        </p:txBody>
      </p:sp>
      <p:graphicFrame>
        <p:nvGraphicFramePr>
          <p:cNvPr id="4" name="Table 3"/>
          <p:cNvGraphicFramePr>
            <a:graphicFrameLocks noGrp="1"/>
          </p:cNvGraphicFramePr>
          <p:nvPr>
            <p:extLst>
              <p:ext uri="{D42A27DB-BD31-4B8C-83A1-F6EECF244321}">
                <p14:modId xmlns:p14="http://schemas.microsoft.com/office/powerpoint/2010/main" val="4163667372"/>
              </p:ext>
            </p:extLst>
          </p:nvPr>
        </p:nvGraphicFramePr>
        <p:xfrm>
          <a:off x="132512" y="2720949"/>
          <a:ext cx="8872151" cy="3824803"/>
        </p:xfrm>
        <a:graphic>
          <a:graphicData uri="http://schemas.openxmlformats.org/drawingml/2006/table">
            <a:tbl>
              <a:tblPr firstRow="1" bandRow="1">
                <a:tableStyleId>{7DF18680-E054-41AD-8BC1-D1AEF772440D}</a:tableStyleId>
              </a:tblPr>
              <a:tblGrid>
                <a:gridCol w="2399291"/>
                <a:gridCol w="2036784"/>
                <a:gridCol w="2218038"/>
                <a:gridCol w="2218038"/>
              </a:tblGrid>
              <a:tr h="420984">
                <a:tc>
                  <a:txBody>
                    <a:bodyPr/>
                    <a:lstStyle/>
                    <a:p>
                      <a:r>
                        <a:rPr lang="en-US" sz="1800" dirty="0" smtClean="0">
                          <a:effectLst/>
                        </a:rPr>
                        <a:t>Facilitators</a:t>
                      </a:r>
                      <a:endParaRPr lang="en-US" sz="1800" b="1" dirty="0">
                        <a:latin typeface="+mn-lt"/>
                      </a:endParaRPr>
                    </a:p>
                  </a:txBody>
                  <a:tcPr/>
                </a:tc>
                <a:tc>
                  <a:txBody>
                    <a:bodyPr/>
                    <a:lstStyle/>
                    <a:p>
                      <a:r>
                        <a:rPr lang="en-US" sz="1800" dirty="0" smtClean="0">
                          <a:effectLst/>
                        </a:rPr>
                        <a:t>Drivers</a:t>
                      </a:r>
                      <a:endParaRPr lang="en-US" sz="1800" b="1" dirty="0">
                        <a:latin typeface="+mn-lt"/>
                      </a:endParaRPr>
                    </a:p>
                  </a:txBody>
                  <a:tcPr/>
                </a:tc>
                <a:tc>
                  <a:txBody>
                    <a:bodyPr/>
                    <a:lstStyle/>
                    <a:p>
                      <a:r>
                        <a:rPr lang="en-US" sz="1800" dirty="0" smtClean="0">
                          <a:effectLst/>
                        </a:rPr>
                        <a:t>Attractions </a:t>
                      </a:r>
                      <a:endParaRPr lang="en-US" sz="1800" b="1" dirty="0">
                        <a:latin typeface="+mn-lt"/>
                      </a:endParaRPr>
                    </a:p>
                  </a:txBody>
                  <a:tcPr/>
                </a:tc>
                <a:tc>
                  <a:txBody>
                    <a:bodyPr/>
                    <a:lstStyle/>
                    <a:p>
                      <a:r>
                        <a:rPr lang="en-US" sz="1800" dirty="0" smtClean="0">
                          <a:effectLst/>
                        </a:rPr>
                        <a:t>Compulsions</a:t>
                      </a:r>
                      <a:endParaRPr lang="en-US" sz="1800" b="1" dirty="0">
                        <a:latin typeface="+mn-lt"/>
                      </a:endParaRPr>
                    </a:p>
                  </a:txBody>
                  <a:tcPr/>
                </a:tc>
              </a:tr>
              <a:tr h="3403819">
                <a:tc>
                  <a:txBody>
                    <a:bodyPr/>
                    <a:lstStyle/>
                    <a:p>
                      <a:pPr marL="342900" indent="-342900">
                        <a:buFont typeface="+mj-lt"/>
                        <a:buAutoNum type="arabicPeriod"/>
                      </a:pPr>
                      <a:r>
                        <a:rPr lang="en-US" sz="1700" kern="1200" dirty="0" smtClean="0">
                          <a:effectLst/>
                        </a:rPr>
                        <a:t>Factor mobility</a:t>
                      </a:r>
                    </a:p>
                    <a:p>
                      <a:pPr marL="342900" indent="-342900">
                        <a:buFont typeface="+mj-lt"/>
                        <a:buAutoNum type="arabicPeriod"/>
                      </a:pPr>
                      <a:r>
                        <a:rPr lang="en-US" sz="1700" kern="1200" dirty="0" smtClean="0">
                          <a:effectLst/>
                        </a:rPr>
                        <a:t>Economic reforms</a:t>
                      </a:r>
                    </a:p>
                    <a:p>
                      <a:pPr marL="342900" indent="-342900">
                        <a:buFont typeface="+mj-lt"/>
                        <a:buAutoNum type="arabicPeriod"/>
                      </a:pPr>
                      <a:r>
                        <a:rPr lang="en-US" sz="1700" kern="1200" dirty="0" smtClean="0">
                          <a:effectLst/>
                        </a:rPr>
                        <a:t>Opening up of command economics</a:t>
                      </a:r>
                    </a:p>
                    <a:p>
                      <a:pPr marL="342900" indent="-342900">
                        <a:buFont typeface="+mj-lt"/>
                        <a:buAutoNum type="arabicPeriod"/>
                      </a:pPr>
                      <a:r>
                        <a:rPr lang="en-US" sz="1700" kern="1200" dirty="0" smtClean="0">
                          <a:effectLst/>
                        </a:rPr>
                        <a:t>The Bretton Woods system / WTO regime</a:t>
                      </a:r>
                    </a:p>
                    <a:p>
                      <a:pPr marL="342900" indent="-342900">
                        <a:buFont typeface="+mj-lt"/>
                        <a:buAutoNum type="arabicPeriod"/>
                      </a:pPr>
                      <a:r>
                        <a:rPr lang="en-US" sz="1700" kern="1200" dirty="0" smtClean="0">
                          <a:effectLst/>
                        </a:rPr>
                        <a:t>Developments in communication and transportation technology spheres.</a:t>
                      </a:r>
                      <a:endParaRPr lang="en-US" sz="1700" b="1" dirty="0">
                        <a:latin typeface="+mn-lt"/>
                      </a:endParaRPr>
                    </a:p>
                  </a:txBody>
                  <a:tcPr/>
                </a:tc>
                <a:tc>
                  <a:txBody>
                    <a:bodyPr/>
                    <a:lstStyle/>
                    <a:p>
                      <a:pPr marL="342900" lvl="0" indent="-342900">
                        <a:buFont typeface="+mj-lt"/>
                        <a:buAutoNum type="arabicPeriod"/>
                      </a:pPr>
                      <a:r>
                        <a:rPr lang="en-US" sz="1700" kern="1200" dirty="0" smtClean="0">
                          <a:effectLst/>
                        </a:rPr>
                        <a:t>Innate growth impetus or urge of the MNCS</a:t>
                      </a:r>
                    </a:p>
                    <a:p>
                      <a:pPr marL="342900" lvl="0" indent="-342900">
                        <a:buFont typeface="+mj-lt"/>
                        <a:buAutoNum type="arabicPeriod"/>
                      </a:pPr>
                      <a:r>
                        <a:rPr lang="en-US" sz="1700" kern="1200" dirty="0" smtClean="0">
                          <a:effectLst/>
                        </a:rPr>
                        <a:t>Constant search for growth </a:t>
                      </a:r>
                    </a:p>
                    <a:p>
                      <a:pPr marL="342900" lvl="0" indent="-342900">
                        <a:buFont typeface="+mj-lt"/>
                        <a:buAutoNum type="arabicPeriod"/>
                      </a:pPr>
                      <a:r>
                        <a:rPr lang="en-US" sz="1700" kern="1200" dirty="0" smtClean="0">
                          <a:effectLst/>
                        </a:rPr>
                        <a:t>Management culture of MNCs</a:t>
                      </a:r>
                    </a:p>
                    <a:p>
                      <a:pPr marL="342900" indent="-342900">
                        <a:buFont typeface="+mj-lt"/>
                        <a:buAutoNum type="arabicPeriod"/>
                      </a:pPr>
                      <a:endParaRPr lang="en-US" sz="1700" b="1" dirty="0">
                        <a:latin typeface="+mn-lt"/>
                      </a:endParaRPr>
                    </a:p>
                  </a:txBody>
                  <a:tcPr/>
                </a:tc>
                <a:tc>
                  <a:txBody>
                    <a:bodyPr/>
                    <a:lstStyle/>
                    <a:p>
                      <a:pPr marL="342900" indent="-342900">
                        <a:buFont typeface="+mj-lt"/>
                        <a:buAutoNum type="arabicPeriod"/>
                      </a:pPr>
                      <a:r>
                        <a:rPr lang="en-US" sz="1700" kern="1200" dirty="0" smtClean="0">
                          <a:effectLst/>
                        </a:rPr>
                        <a:t>Access to the raw materials</a:t>
                      </a:r>
                    </a:p>
                    <a:p>
                      <a:pPr marL="342900" indent="-342900">
                        <a:buFont typeface="+mj-lt"/>
                        <a:buAutoNum type="arabicPeriod"/>
                      </a:pPr>
                      <a:r>
                        <a:rPr lang="en-US" sz="1700" kern="1200" dirty="0" smtClean="0">
                          <a:effectLst/>
                        </a:rPr>
                        <a:t>Sales growth </a:t>
                      </a:r>
                    </a:p>
                    <a:p>
                      <a:pPr marL="342900" indent="-342900">
                        <a:buFont typeface="+mj-lt"/>
                        <a:buAutoNum type="arabicPeriod"/>
                      </a:pPr>
                      <a:r>
                        <a:rPr lang="en-US" sz="1700" kern="1200" dirty="0" smtClean="0">
                          <a:effectLst/>
                        </a:rPr>
                        <a:t>Low cost production </a:t>
                      </a:r>
                    </a:p>
                    <a:p>
                      <a:pPr marL="342900" indent="-342900">
                        <a:buFont typeface="+mj-lt"/>
                        <a:buAutoNum type="arabicPeriod"/>
                      </a:pPr>
                      <a:r>
                        <a:rPr lang="en-US" sz="1700" kern="1200" dirty="0" smtClean="0">
                          <a:effectLst/>
                        </a:rPr>
                        <a:t>Enhanced profitability </a:t>
                      </a:r>
                    </a:p>
                    <a:p>
                      <a:endParaRPr lang="en-US" sz="1700" b="1" dirty="0">
                        <a:latin typeface="+mn-lt"/>
                      </a:endParaRPr>
                    </a:p>
                  </a:txBody>
                  <a:tcPr/>
                </a:tc>
                <a:tc>
                  <a:txBody>
                    <a:bodyPr/>
                    <a:lstStyle/>
                    <a:p>
                      <a:pPr marL="342900" indent="-342900">
                        <a:buFont typeface="+mj-lt"/>
                        <a:buAutoNum type="arabicPeriod"/>
                      </a:pPr>
                      <a:r>
                        <a:rPr lang="en-US" sz="1700" kern="1200" dirty="0" smtClean="0">
                          <a:effectLst/>
                        </a:rPr>
                        <a:t>limitations of domestic market </a:t>
                      </a:r>
                    </a:p>
                    <a:p>
                      <a:pPr marL="342900" indent="-342900">
                        <a:buFont typeface="+mj-lt"/>
                        <a:buAutoNum type="arabicPeriod"/>
                      </a:pPr>
                      <a:r>
                        <a:rPr lang="en-US" sz="1700" kern="1200" dirty="0" smtClean="0">
                          <a:effectLst/>
                        </a:rPr>
                        <a:t>Risk-minimizing by diversification </a:t>
                      </a:r>
                    </a:p>
                    <a:p>
                      <a:endParaRPr lang="en-US" sz="1700" b="1" dirty="0">
                        <a:latin typeface="+mn-lt"/>
                      </a:endParaRPr>
                    </a:p>
                  </a:txBody>
                  <a:tcPr/>
                </a:tc>
              </a:tr>
            </a:tbl>
          </a:graphicData>
        </a:graphic>
      </p:graphicFrame>
      <p:sp>
        <p:nvSpPr>
          <p:cNvPr id="5" name="Rectangle 4"/>
          <p:cNvSpPr/>
          <p:nvPr/>
        </p:nvSpPr>
        <p:spPr>
          <a:xfrm>
            <a:off x="1736723" y="343881"/>
            <a:ext cx="5437707" cy="613245"/>
          </a:xfrm>
          <a:prstGeom prst="rect">
            <a:avLst/>
          </a:prstGeom>
        </p:spPr>
        <p:txBody>
          <a:bodyPr wrap="none">
            <a:spAutoFit/>
          </a:bodyPr>
          <a:lstStyle/>
          <a:p>
            <a:pPr>
              <a:lnSpc>
                <a:spcPct val="115000"/>
              </a:lnSpc>
            </a:pPr>
            <a:r>
              <a:rPr lang="en-US" sz="32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Why Firms Go International?</a:t>
            </a:r>
            <a:endPar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882725" y="2328790"/>
            <a:ext cx="7311788" cy="392159"/>
          </a:xfrm>
          <a:prstGeom prst="rect">
            <a:avLst/>
          </a:prstGeom>
        </p:spPr>
        <p:txBody>
          <a:bodyPr wrap="square">
            <a:spAutoFit/>
          </a:bodyPr>
          <a:lstStyle/>
          <a:p>
            <a:pPr algn="ctr">
              <a:lnSpc>
                <a:spcPct val="115000"/>
              </a:lnSpc>
            </a:pPr>
            <a:r>
              <a:rPr lang="en-US" b="1" dirty="0" smtClean="0">
                <a:latin typeface="Calibri" panose="020F0502020204030204" pitchFamily="34" charset="0"/>
                <a:ea typeface="Calibri" panose="020F0502020204030204" pitchFamily="34" charset="0"/>
                <a:cs typeface="Calibri" panose="020F0502020204030204" pitchFamily="34" charset="0"/>
              </a:rPr>
              <a:t>Facilitators</a:t>
            </a:r>
            <a:r>
              <a:rPr lang="en-US" b="1" dirty="0">
                <a:latin typeface="Calibri" panose="020F0502020204030204" pitchFamily="34" charset="0"/>
                <a:ea typeface="Calibri" panose="020F0502020204030204" pitchFamily="34" charset="0"/>
                <a:cs typeface="Calibri" panose="020F0502020204030204" pitchFamily="34" charset="0"/>
              </a:rPr>
              <a:t>, Drivers, Attractions and Compulsions of International Business</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0180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402" y="289290"/>
            <a:ext cx="7322838" cy="613245"/>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Basic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Concepts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Picture 2" descr="Basic Concept of International Business">
            <a:hlinkClick r:id="rId2"/>
          </p:cNvPr>
          <p:cNvPicPr/>
          <p:nvPr/>
        </p:nvPicPr>
        <p:blipFill>
          <a:blip r:embed="rId3"/>
          <a:srcRect/>
          <a:stretch>
            <a:fillRect/>
          </a:stretch>
        </p:blipFill>
        <p:spPr bwMode="auto">
          <a:xfrm>
            <a:off x="197708" y="1132178"/>
            <a:ext cx="8662087" cy="5552828"/>
          </a:xfrm>
          <a:prstGeom prst="rect">
            <a:avLst/>
          </a:prstGeom>
          <a:noFill/>
          <a:ln w="9525">
            <a:noFill/>
            <a:miter lim="800000"/>
            <a:headEnd/>
            <a:tailEnd/>
          </a:ln>
        </p:spPr>
      </p:pic>
    </p:spTree>
    <p:extLst>
      <p:ext uri="{BB962C8B-B14F-4D97-AF65-F5344CB8AC3E}">
        <p14:creationId xmlns:p14="http://schemas.microsoft.com/office/powerpoint/2010/main" val="3756667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402" y="289290"/>
            <a:ext cx="7322838" cy="613245"/>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Basic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Concepts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45910" y="6189260"/>
            <a:ext cx="2661314" cy="668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5271" y="902535"/>
            <a:ext cx="8548663" cy="4962897"/>
          </a:xfrm>
          <a:prstGeom prst="rect">
            <a:avLst/>
          </a:prstGeom>
        </p:spPr>
        <p:txBody>
          <a:bodyPr wrap="square">
            <a:spAutoFit/>
          </a:bodyPr>
          <a:lstStyle/>
          <a:p>
            <a:pPr algn="just">
              <a:lnSpc>
                <a:spcPct val="150000"/>
              </a:lnSpc>
            </a:pPr>
            <a:r>
              <a:rPr lang="en-US" sz="2000" b="1" spc="6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Exporting and Importing:</a:t>
            </a:r>
            <a:r>
              <a:rPr lang="en-US" sz="2000" b="1" spc="6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spc="60" dirty="0" smtClean="0">
                <a:effectLst/>
                <a:latin typeface="Times New Roman" panose="02020603050405020304" pitchFamily="18" charset="0"/>
                <a:ea typeface="Times New Roman" panose="02020603050405020304" pitchFamily="18" charset="0"/>
                <a:cs typeface="Times New Roman" panose="02020603050405020304" pitchFamily="18" charset="0"/>
              </a:rPr>
              <a:t> Exporting is concerned with the selling of domestic goods in another country. Importing is concerned with purchasing goods made in another country.</a:t>
            </a:r>
          </a:p>
          <a:p>
            <a:pPr algn="just">
              <a:lnSpc>
                <a:spcPct val="150000"/>
              </a:lnSpc>
            </a:pPr>
            <a:endParaRPr lang="en-US" sz="1050" spc="60" dirty="0">
              <a:latin typeface="Times New Roman" panose="02020603050405020304" pitchFamily="18" charset="0"/>
              <a:cs typeface="Times New Roman" panose="02020603050405020304" pitchFamily="18" charset="0"/>
            </a:endParaRPr>
          </a:p>
          <a:p>
            <a:pPr algn="just">
              <a:lnSpc>
                <a:spcPct val="150000"/>
              </a:lnSpc>
            </a:pPr>
            <a:r>
              <a:rPr lang="en-US" sz="2000" b="1" dirty="0">
                <a:solidFill>
                  <a:srgbClr val="00B050"/>
                </a:solidFill>
                <a:latin typeface="Times New Roman" panose="02020603050405020304" pitchFamily="18" charset="0"/>
                <a:cs typeface="Times New Roman" panose="02020603050405020304" pitchFamily="18" charset="0"/>
              </a:rPr>
              <a:t>Balance of Trade:</a:t>
            </a:r>
            <a:r>
              <a:rPr lang="en-US" sz="2000" dirty="0">
                <a:solidFill>
                  <a:srgbClr val="00B05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Balance of trade represents the difference between the visible export and import. It may be shown in the following way.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endParaRPr lang="en-US" sz="1050" dirty="0">
              <a:latin typeface="Times New Roman" panose="02020603050405020304" pitchFamily="18" charset="0"/>
              <a:cs typeface="Times New Roman" panose="02020603050405020304" pitchFamily="18" charset="0"/>
            </a:endParaRPr>
          </a:p>
          <a:p>
            <a:pPr marL="800100" lvl="1" indent="-342900" algn="just">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Balance of </a:t>
            </a:r>
            <a:r>
              <a:rPr lang="en-US" b="1" dirty="0" smtClean="0">
                <a:latin typeface="Times New Roman" panose="02020603050405020304" pitchFamily="18" charset="0"/>
                <a:cs typeface="Times New Roman" panose="02020603050405020304" pitchFamily="18" charset="0"/>
              </a:rPr>
              <a:t>Trade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Visible export-Visible import.</a:t>
            </a:r>
          </a:p>
          <a:p>
            <a:pPr marL="800100" lvl="1" indent="-342900" algn="just">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Favorable balance of trade</a:t>
            </a:r>
            <a:r>
              <a:rPr lang="en-US" dirty="0">
                <a:latin typeface="Times New Roman" panose="02020603050405020304" pitchFamily="18" charset="0"/>
                <a:cs typeface="Times New Roman" panose="02020603050405020304" pitchFamily="18" charset="0"/>
              </a:rPr>
              <a:t>: Favorable balance of trade indicates that a country’s export is higher that its import.</a:t>
            </a:r>
          </a:p>
          <a:p>
            <a:pPr marL="800100" lvl="1" indent="-342900" algn="just">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Unfavorable balance of trade</a:t>
            </a:r>
            <a:r>
              <a:rPr lang="en-US" dirty="0">
                <a:latin typeface="Times New Roman" panose="02020603050405020304" pitchFamily="18" charset="0"/>
                <a:cs typeface="Times New Roman" panose="02020603050405020304" pitchFamily="18" charset="0"/>
              </a:rPr>
              <a:t>:  When a country’s imports are higher than its exports, then it is called unfavorable balance of trade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2905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402" y="289290"/>
            <a:ext cx="7322838" cy="613245"/>
          </a:xfrm>
          <a:prstGeom prst="rect">
            <a:avLst/>
          </a:prstGeom>
        </p:spPr>
        <p:txBody>
          <a:bodyPr wrap="none">
            <a:spAutoFit/>
          </a:bodyPr>
          <a:lstStyle/>
          <a:p>
            <a:pPr algn="ct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Basic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Concepts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45910" y="6189260"/>
            <a:ext cx="2661314" cy="668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60638" y="957683"/>
            <a:ext cx="8859794" cy="5632311"/>
          </a:xfrm>
          <a:prstGeom prst="rect">
            <a:avLst/>
          </a:prstGeom>
        </p:spPr>
        <p:txBody>
          <a:bodyPr wrap="square">
            <a:spAutoFit/>
          </a:bodyPr>
          <a:lstStyle/>
          <a:p>
            <a:pPr algn="just">
              <a:lnSpc>
                <a:spcPct val="150000"/>
              </a:lnSpc>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Balance of Payment: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 Balance of payment represents the difference between visible plus invisible export and visible plus invisible import. It may be shown in the following equation.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50000"/>
              </a:lnSpc>
              <a:buSzPts val="1000"/>
              <a:buFont typeface="Wingdings" panose="05000000000000000000" pitchFamily="2" charset="2"/>
              <a:buChar char="§"/>
              <a:tabLst>
                <a:tab pos="457200" algn="l"/>
              </a:tabLst>
            </a:pPr>
            <a:r>
              <a:rPr lang="en-US" sz="2400" b="1" spc="60" dirty="0" smtClean="0">
                <a:solidFill>
                  <a:srgbClr val="00FF00"/>
                </a:solidFill>
                <a:effectLst/>
                <a:latin typeface="Times New Roman" panose="02020603050405020304" pitchFamily="18" charset="0"/>
                <a:ea typeface="Times New Roman" panose="02020603050405020304" pitchFamily="18" charset="0"/>
                <a:cs typeface="Times New Roman" panose="02020603050405020304" pitchFamily="18" charset="0"/>
              </a:rPr>
              <a:t>Balance of payment</a:t>
            </a:r>
            <a:r>
              <a:rPr lang="en-US" sz="2400" spc="60" dirty="0" smtClean="0">
                <a:effectLst/>
                <a:latin typeface="Times New Roman" panose="02020603050405020304" pitchFamily="18" charset="0"/>
                <a:ea typeface="Times New Roman" panose="02020603050405020304" pitchFamily="18" charset="0"/>
                <a:cs typeface="Times New Roman" panose="02020603050405020304" pitchFamily="18" charset="0"/>
              </a:rPr>
              <a:t> = (Visible export + invisible export)-(Visible import +invisible import)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50000"/>
              </a:lnSpc>
              <a:buSzPts val="1000"/>
              <a:buFont typeface="Wingdings" panose="05000000000000000000" pitchFamily="2" charset="2"/>
              <a:buChar char="§"/>
              <a:tabLst>
                <a:tab pos="457200" algn="l"/>
              </a:tabLst>
            </a:pPr>
            <a:r>
              <a:rPr lang="en-US" sz="2400" b="1" dirty="0" smtClean="0">
                <a:solidFill>
                  <a:srgbClr val="00FF00"/>
                </a:solidFill>
                <a:effectLst/>
                <a:latin typeface="Times New Roman" panose="02020603050405020304" pitchFamily="18" charset="0"/>
                <a:ea typeface="Times New Roman" panose="02020603050405020304" pitchFamily="18" charset="0"/>
                <a:cs typeface="Times New Roman" panose="02020603050405020304" pitchFamily="18" charset="0"/>
              </a:rPr>
              <a:t>Favorable balance of payment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If more money is flowing in the country than flowing out of the country.</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50000"/>
              </a:lnSpc>
              <a:buSzPts val="1000"/>
              <a:buFont typeface="Wingdings" panose="05000000000000000000" pitchFamily="2" charset="2"/>
              <a:buChar char="§"/>
              <a:tabLst>
                <a:tab pos="457200" algn="l"/>
              </a:tabLst>
            </a:pPr>
            <a:r>
              <a:rPr lang="en-US" sz="2400" b="1" dirty="0" smtClean="0">
                <a:solidFill>
                  <a:srgbClr val="00FF00"/>
                </a:solidFill>
                <a:effectLst/>
                <a:latin typeface="Times New Roman" panose="02020603050405020304" pitchFamily="18" charset="0"/>
                <a:ea typeface="Times New Roman" panose="02020603050405020304" pitchFamily="18" charset="0"/>
                <a:cs typeface="Times New Roman" panose="02020603050405020304" pitchFamily="18" charset="0"/>
              </a:rPr>
              <a:t>Unfavorable balance of payment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An unfavorable balance of payment exists when more money is flowing out of the country than flowing in.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8290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613" y="58446"/>
            <a:ext cx="7322838" cy="613245"/>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Basic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Concepts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45910" y="6189260"/>
            <a:ext cx="2661314" cy="668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71848" y="671691"/>
            <a:ext cx="8736227" cy="6186309"/>
          </a:xfrm>
          <a:prstGeom prst="rect">
            <a:avLst/>
          </a:prstGeom>
        </p:spPr>
        <p:txBody>
          <a:bodyPr wrap="square">
            <a:spAutoFit/>
          </a:bodyPr>
          <a:lstStyle/>
          <a:p>
            <a:pPr algn="just">
              <a:lnSpc>
                <a:spcPct val="150000"/>
              </a:lnSpc>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Exchange Rate: </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It is the rate at which one country can exchange its currency with other country’s currency. Exchange rate is of four types: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smtClean="0">
                <a:solidFill>
                  <a:srgbClr val="13C906"/>
                </a:solidFill>
                <a:effectLst/>
                <a:latin typeface="Times New Roman" panose="02020603050405020304" pitchFamily="18" charset="0"/>
                <a:ea typeface="Times New Roman" panose="02020603050405020304" pitchFamily="18" charset="0"/>
                <a:cs typeface="Times New Roman" panose="02020603050405020304" pitchFamily="18" charset="0"/>
              </a:rPr>
              <a:t>Devaluation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Reducing the value of nation’s currency in relation to currencies of other nations.</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smtClean="0">
                <a:solidFill>
                  <a:srgbClr val="13C906"/>
                </a:solidFill>
                <a:effectLst/>
                <a:latin typeface="Times New Roman" panose="02020603050405020304" pitchFamily="18" charset="0"/>
                <a:ea typeface="Times New Roman" panose="02020603050405020304" pitchFamily="18" charset="0"/>
                <a:cs typeface="Times New Roman" panose="02020603050405020304" pitchFamily="18" charset="0"/>
              </a:rPr>
              <a:t>Revaluation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R</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evaluation increased the value of a country’s currency in relation to that of the other countries.</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smtClean="0">
                <a:solidFill>
                  <a:srgbClr val="13C906"/>
                </a:solidFill>
                <a:effectLst/>
                <a:latin typeface="Times New Roman" panose="02020603050405020304" pitchFamily="18" charset="0"/>
                <a:ea typeface="Times New Roman" panose="02020603050405020304" pitchFamily="18" charset="0"/>
                <a:cs typeface="Times New Roman" panose="02020603050405020304" pitchFamily="18" charset="0"/>
              </a:rPr>
              <a:t>Fixed exchange rate</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It is an unvarying exchange rate, which is set by the government.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smtClean="0">
                <a:solidFill>
                  <a:srgbClr val="13C906"/>
                </a:solidFill>
                <a:effectLst/>
                <a:latin typeface="Times New Roman" panose="02020603050405020304" pitchFamily="18" charset="0"/>
                <a:ea typeface="Times New Roman" panose="02020603050405020304" pitchFamily="18" charset="0"/>
                <a:cs typeface="Times New Roman" panose="02020603050405020304" pitchFamily="18" charset="0"/>
              </a:rPr>
              <a:t>Floating exchange rate</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An exchange rate that fluctuates with market conditions.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1645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59839" y="102464"/>
            <a:ext cx="6285695" cy="613245"/>
          </a:xfrm>
          <a:prstGeom prst="rect">
            <a:avLst/>
          </a:prstGeom>
        </p:spPr>
        <p:txBody>
          <a:bodyPr wrap="none">
            <a:spAutoFit/>
          </a:bodyPr>
          <a:lstStyle/>
          <a:p>
            <a:pPr>
              <a:lnSpc>
                <a:spcPct val="115000"/>
              </a:lnSpc>
              <a:spcBef>
                <a:spcPts val="2400"/>
              </a:spcBef>
            </a:pPr>
            <a:r>
              <a:rPr lang="en-US" sz="3200" b="1" kern="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Reasons for International Business</a:t>
            </a:r>
          </a:p>
        </p:txBody>
      </p:sp>
      <p:sp>
        <p:nvSpPr>
          <p:cNvPr id="2" name="Rectangle 1"/>
          <p:cNvSpPr/>
          <p:nvPr/>
        </p:nvSpPr>
        <p:spPr>
          <a:xfrm>
            <a:off x="172995" y="715709"/>
            <a:ext cx="8810367" cy="5617948"/>
          </a:xfrm>
          <a:prstGeom prst="rect">
            <a:avLst/>
          </a:prstGeom>
        </p:spPr>
        <p:txBody>
          <a:bodyPr wrap="square">
            <a:spAutoFit/>
          </a:bodyPr>
          <a:lstStyle/>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No nation in the world can produce all of the products that its people need and want.</a:t>
            </a:r>
            <a:endParaRPr lang="en-US" sz="24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Some nations have an </a:t>
            </a:r>
            <a:r>
              <a:rPr lang="en-US"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abundance of natural resources and lack of technological know-how,</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like Saudi Arabia and some there countries have sufficient technology but few natural resources, like Japan.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If a country becomes</a:t>
            </a:r>
            <a:r>
              <a:rPr lang="en-US"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self-sufficient then other nations would like to trade with that country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in order to meet their people’s want</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spcAft>
                <a:spcPts val="100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Two (2) main reasons for international business are:</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nSpc>
                <a:spcPct val="115000"/>
              </a:lnSpc>
              <a:spcAft>
                <a:spcPts val="1000"/>
              </a:spcAft>
              <a:buFont typeface="+mj-lt"/>
              <a:buAutoNum type="arabicPeriod"/>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Absolute advantage</a:t>
            </a:r>
            <a:endParaRPr lang="en-US" sz="1600" b="1"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nSpc>
                <a:spcPct val="115000"/>
              </a:lnSpc>
              <a:spcAft>
                <a:spcPts val="1000"/>
              </a:spcAft>
              <a:buFont typeface="+mj-lt"/>
              <a:buAutoNum type="arabicPeriod"/>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Comparative </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advantage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5356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2343" y="425768"/>
            <a:ext cx="5894562" cy="628442"/>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Barriers to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Trade</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05482" y="1424200"/>
            <a:ext cx="8361098" cy="5555367"/>
          </a:xfrm>
          <a:prstGeom prst="rect">
            <a:avLst/>
          </a:prstGeom>
        </p:spPr>
        <p:txBody>
          <a:bodyPr wrap="square">
            <a:spAutoFit/>
          </a:bodyPr>
          <a:lstStyle/>
          <a:p>
            <a:pPr marL="342900" indent="-342900">
              <a:spcAft>
                <a:spcPts val="1000"/>
              </a:spcAft>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Cultural and social barriers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spcAft>
                <a:spcPts val="1000"/>
              </a:spcAft>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Political barriers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spcAft>
                <a:spcPts val="1000"/>
              </a:spcAft>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Tariffs and trade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restrictions</a:t>
            </a: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Tariffs</a:t>
            </a: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Quotas</a:t>
            </a: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Embargoes</a:t>
            </a:r>
          </a:p>
          <a:p>
            <a:pPr marL="342900" indent="-342900">
              <a:buFont typeface="+mj-lt"/>
              <a:buAutoNum type="arabicPeriod"/>
            </a:pPr>
            <a:r>
              <a:rPr lang="en-US" sz="2400" dirty="0" smtClean="0">
                <a:latin typeface="Times New Roman" panose="02020603050405020304" pitchFamily="18" charset="0"/>
                <a:cs typeface="Times New Roman" panose="02020603050405020304" pitchFamily="18" charset="0"/>
              </a:rPr>
              <a:t>Boycotts</a:t>
            </a:r>
            <a:endParaRPr lang="en-US" sz="2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400" dirty="0" smtClean="0">
                <a:latin typeface="Times New Roman" panose="02020603050405020304" pitchFamily="18" charset="0"/>
                <a:cs typeface="Times New Roman" panose="02020603050405020304" pitchFamily="18" charset="0"/>
              </a:rPr>
              <a:t>Standards</a:t>
            </a:r>
            <a:endParaRPr lang="en-US" sz="2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Anti dumping </a:t>
            </a:r>
            <a:r>
              <a:rPr lang="en-US" sz="2400" dirty="0" smtClean="0">
                <a:latin typeface="Times New Roman" panose="02020603050405020304" pitchFamily="18" charset="0"/>
                <a:cs typeface="Times New Roman" panose="02020603050405020304" pitchFamily="18" charset="0"/>
              </a:rPr>
              <a:t>Penalties</a:t>
            </a:r>
            <a:endParaRPr lang="en-US" sz="2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Monetary </a:t>
            </a:r>
            <a:r>
              <a:rPr lang="en-US" sz="2400" dirty="0" smtClean="0">
                <a:latin typeface="Times New Roman" panose="02020603050405020304" pitchFamily="18" charset="0"/>
                <a:cs typeface="Times New Roman" panose="02020603050405020304" pitchFamily="18" charset="0"/>
              </a:rPr>
              <a:t>Barriers</a:t>
            </a:r>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Blocked </a:t>
            </a:r>
            <a:r>
              <a:rPr lang="en-US" sz="2400" dirty="0" smtClean="0">
                <a:latin typeface="Times New Roman" panose="02020603050405020304" pitchFamily="18" charset="0"/>
                <a:cs typeface="Times New Roman" panose="02020603050405020304" pitchFamily="18" charset="0"/>
              </a:rPr>
              <a:t>currency</a:t>
            </a:r>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Differential exchange rate</a:t>
            </a:r>
          </a:p>
          <a:p>
            <a:pPr marL="800100" lvl="1" indent="-3429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Government approval for securing foreign exchange</a:t>
            </a:r>
          </a:p>
          <a:p>
            <a:pPr marL="800100" lvl="1" indent="-342900">
              <a:spcAft>
                <a:spcPts val="100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5197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84114" y="548598"/>
            <a:ext cx="5804794" cy="658642"/>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Diagram 3"/>
          <p:cNvGraphicFramePr/>
          <p:nvPr>
            <p:extLst/>
          </p:nvPr>
        </p:nvGraphicFramePr>
        <p:xfrm>
          <a:off x="580768" y="1578294"/>
          <a:ext cx="7846540" cy="4799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5882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7135" y="891142"/>
            <a:ext cx="8723870" cy="3877985"/>
          </a:xfrm>
          <a:prstGeom prst="rect">
            <a:avLst/>
          </a:prstGeom>
        </p:spPr>
        <p:txBody>
          <a:bodyPr wrap="square">
            <a:spAutoFit/>
          </a:bodyPr>
          <a:lstStyle/>
          <a:p>
            <a:pPr marL="514350" indent="-514350">
              <a:spcAft>
                <a:spcPts val="1000"/>
              </a:spcAft>
              <a:buFont typeface="+mj-lt"/>
              <a:buAutoNum type="arabicPeriod"/>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Earning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valuable foreign currency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Division of labor</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Optimum utilization of available resources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Increase in the standard of living of people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Benefits to consumers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Encouragement to industrialization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International peace and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harmony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1010033" y="144513"/>
            <a:ext cx="6716903"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065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69863" y="1677199"/>
            <a:ext cx="5547815" cy="3447098"/>
          </a:xfrm>
          <a:prstGeom prst="rect">
            <a:avLst/>
          </a:prstGeom>
        </p:spPr>
        <p:txBody>
          <a:bodyPr wrap="square">
            <a:spAutoFit/>
          </a:bodyPr>
          <a:lstStyle/>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Cultural development</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Economies of large-scale production</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Stability in prices of product</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Widening the market for products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Advantageous in emergencies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Creating employment opportunities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Increase in Government revenue</a:t>
            </a:r>
          </a:p>
        </p:txBody>
      </p:sp>
      <p:sp>
        <p:nvSpPr>
          <p:cNvPr id="7" name="Rectangle 6"/>
          <p:cNvSpPr/>
          <p:nvPr/>
        </p:nvSpPr>
        <p:spPr>
          <a:xfrm>
            <a:off x="985320" y="848848"/>
            <a:ext cx="6716903"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165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639138"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Learning objectives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299132" y="1474354"/>
            <a:ext cx="8239388" cy="3416320"/>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After reading this </a:t>
            </a:r>
            <a:r>
              <a:rPr lang="en-US" sz="2400" b="1" dirty="0" smtClean="0">
                <a:latin typeface="Times New Roman" panose="02020603050405020304" pitchFamily="18" charset="0"/>
                <a:cs typeface="Times New Roman" panose="02020603050405020304" pitchFamily="18" charset="0"/>
              </a:rPr>
              <a:t>lesson, </a:t>
            </a:r>
            <a:r>
              <a:rPr lang="en-US" sz="2400" b="1" dirty="0">
                <a:latin typeface="Times New Roman" panose="02020603050405020304" pitchFamily="18" charset="0"/>
                <a:cs typeface="Times New Roman" panose="02020603050405020304" pitchFamily="18" charset="0"/>
              </a:rPr>
              <a:t>students will be able </a:t>
            </a:r>
            <a:r>
              <a:rPr lang="en-US" sz="2400" b="1" dirty="0" smtClean="0">
                <a:latin typeface="Times New Roman" panose="02020603050405020304" pitchFamily="18" charset="0"/>
                <a:cs typeface="Times New Roman" panose="02020603050405020304" pitchFamily="18" charset="0"/>
              </a:rPr>
              <a:t>to-</a:t>
            </a:r>
          </a:p>
          <a:p>
            <a:endParaRPr lang="en-US" sz="2400" dirty="0">
              <a:latin typeface="Times New Roman" panose="02020603050405020304" pitchFamily="18" charset="0"/>
              <a:cs typeface="Times New Roman" panose="02020603050405020304" pitchFamily="18" charset="0"/>
            </a:endParaRPr>
          </a:p>
          <a:p>
            <a:pPr marL="457200" indent="-457200" algn="just">
              <a:buAutoNum type="arabicPeriod"/>
            </a:pPr>
            <a:r>
              <a:rPr lang="en-US" sz="2400" dirty="0" smtClean="0">
                <a:latin typeface="Times New Roman" panose="02020603050405020304" pitchFamily="18" charset="0"/>
                <a:cs typeface="Times New Roman" panose="02020603050405020304" pitchFamily="18" charset="0"/>
              </a:rPr>
              <a:t>Understand </a:t>
            </a:r>
            <a:r>
              <a:rPr lang="en-US" sz="2400" dirty="0">
                <a:latin typeface="Times New Roman" panose="02020603050405020304" pitchFamily="18" charset="0"/>
                <a:cs typeface="Times New Roman" panose="02020603050405020304" pitchFamily="18" charset="0"/>
              </a:rPr>
              <a:t>what is meant by the term </a:t>
            </a:r>
            <a:r>
              <a:rPr lang="en-US" sz="2400" dirty="0" smtClean="0">
                <a:latin typeface="Times New Roman" panose="02020603050405020304" pitchFamily="18" charset="0"/>
                <a:cs typeface="Times New Roman" panose="02020603050405020304" pitchFamily="18" charset="0"/>
              </a:rPr>
              <a:t>globalization.</a:t>
            </a:r>
            <a:endParaRPr lang="en-US" sz="2400" dirty="0">
              <a:latin typeface="Times New Roman" panose="02020603050405020304" pitchFamily="18" charset="0"/>
              <a:cs typeface="Times New Roman" panose="02020603050405020304" pitchFamily="18" charset="0"/>
            </a:endParaRPr>
          </a:p>
          <a:p>
            <a:pPr marL="457200" indent="-457200" algn="just">
              <a:buAutoNum type="arabicPeriod"/>
            </a:pPr>
            <a:r>
              <a:rPr lang="en-US" sz="2400" dirty="0" smtClean="0">
                <a:latin typeface="Times New Roman" panose="02020603050405020304" pitchFamily="18" charset="0"/>
                <a:cs typeface="Times New Roman" panose="02020603050405020304" pitchFamily="18" charset="0"/>
              </a:rPr>
              <a:t>Recognize </a:t>
            </a:r>
            <a:r>
              <a:rPr lang="en-US" sz="2400" dirty="0">
                <a:latin typeface="Times New Roman" panose="02020603050405020304" pitchFamily="18" charset="0"/>
                <a:cs typeface="Times New Roman" panose="02020603050405020304" pitchFamily="18" charset="0"/>
              </a:rPr>
              <a:t>the main drivers of </a:t>
            </a:r>
            <a:r>
              <a:rPr lang="en-US" sz="2400" dirty="0" smtClean="0">
                <a:latin typeface="Times New Roman" panose="02020603050405020304" pitchFamily="18" charset="0"/>
                <a:cs typeface="Times New Roman" panose="02020603050405020304" pitchFamily="18" charset="0"/>
              </a:rPr>
              <a:t>globalization</a:t>
            </a:r>
            <a:r>
              <a:rPr lang="en-US" sz="2400" dirty="0" smtClean="0">
                <a:latin typeface="Times New Roman" panose="02020603050405020304" pitchFamily="18" charset="0"/>
                <a:cs typeface="Times New Roman" panose="02020603050405020304" pitchFamily="18" charset="0"/>
              </a:rPr>
              <a:t>.</a:t>
            </a:r>
          </a:p>
          <a:p>
            <a:pPr marL="457200" indent="-457200" algn="just">
              <a:buAutoNum type="arabicPeriod"/>
            </a:pPr>
            <a:r>
              <a:rPr lang="en-US" sz="2400" dirty="0" smtClean="0">
                <a:latin typeface="Times New Roman" panose="02020603050405020304" pitchFamily="18" charset="0"/>
                <a:cs typeface="Times New Roman" panose="02020603050405020304" pitchFamily="18" charset="0"/>
              </a:rPr>
              <a:t>Describe </a:t>
            </a:r>
            <a:r>
              <a:rPr lang="en-US" sz="2400" dirty="0">
                <a:latin typeface="Times New Roman" panose="02020603050405020304" pitchFamily="18" charset="0"/>
                <a:cs typeface="Times New Roman" panose="02020603050405020304" pitchFamily="18" charset="0"/>
              </a:rPr>
              <a:t>the changing nature of the global </a:t>
            </a:r>
            <a:r>
              <a:rPr lang="en-US" sz="2400" dirty="0" smtClean="0">
                <a:latin typeface="Times New Roman" panose="02020603050405020304" pitchFamily="18" charset="0"/>
                <a:cs typeface="Times New Roman" panose="02020603050405020304" pitchFamily="18" charset="0"/>
              </a:rPr>
              <a:t>economy.</a:t>
            </a:r>
          </a:p>
          <a:p>
            <a:pPr marL="457200" indent="-457200" algn="just">
              <a:buFontTx/>
              <a:buAutoNum type="arabicPeriod"/>
            </a:pPr>
            <a:r>
              <a:rPr lang="en-US" sz="2400" dirty="0" smtClean="0">
                <a:latin typeface="Times New Roman" panose="02020603050405020304" pitchFamily="18" charset="0"/>
                <a:cs typeface="Times New Roman" panose="02020603050405020304" pitchFamily="18" charset="0"/>
              </a:rPr>
              <a:t>Explain </a:t>
            </a:r>
            <a:r>
              <a:rPr lang="en-US" sz="2400" dirty="0">
                <a:latin typeface="Times New Roman" panose="02020603050405020304" pitchFamily="18" charset="0"/>
                <a:cs typeface="Times New Roman" panose="02020603050405020304" pitchFamily="18" charset="0"/>
              </a:rPr>
              <a:t>the main arguments in the debate overs the impact of globalization</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457200" indent="-457200" algn="just">
              <a:buFontTx/>
              <a:buAutoNum type="arabicPeriod"/>
            </a:pPr>
            <a:r>
              <a:rPr lang="en-US" sz="2400" dirty="0" smtClean="0">
                <a:latin typeface="Times New Roman" panose="02020603050405020304" pitchFamily="18" charset="0"/>
                <a:cs typeface="Times New Roman" panose="02020603050405020304" pitchFamily="18" charset="0"/>
              </a:rPr>
              <a:t>Understand </a:t>
            </a:r>
            <a:r>
              <a:rPr lang="en-US" sz="2400" dirty="0">
                <a:latin typeface="Times New Roman" panose="02020603050405020304" pitchFamily="18" charset="0"/>
                <a:cs typeface="Times New Roman" panose="02020603050405020304" pitchFamily="18" charset="0"/>
              </a:rPr>
              <a:t>how the process of globalization is creating opportunities and challenges for management practices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419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60606" y="280437"/>
            <a:ext cx="7196201"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Disadvantages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1297459" y="893682"/>
            <a:ext cx="6268750" cy="4524315"/>
          </a:xfrm>
          <a:prstGeom prst="rect">
            <a:avLst/>
          </a:prstGeom>
        </p:spPr>
        <p:txBody>
          <a:bodyPr wrap="square">
            <a:spAutoFit/>
          </a:bodyPr>
          <a:lstStyle/>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Adverse effects on economy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Competition with developed countries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Rivalry among nations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Colonization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Exploitation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Legal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problems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Publicity of undesirable fashions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Language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problems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Dumping policy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Complicated technical procedure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Shortage of goods in the exporting country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Adverse effects on home industry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9428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628650" y="365126"/>
            <a:ext cx="7886700" cy="499847"/>
          </a:xfrm>
        </p:spPr>
        <p:txBody>
          <a:bodyPr>
            <a:normAutofit fontScale="90000"/>
          </a:bodyPr>
          <a:lstStyle/>
          <a:p>
            <a:pPr algn="ctr"/>
            <a:r>
              <a:rPr lang="en-US" altLang="en-US" sz="3200" b="1" dirty="0">
                <a:solidFill>
                  <a:srgbClr val="00B0F0"/>
                </a:solidFill>
                <a:latin typeface="Book Antiqua" panose="02040602050305030304" pitchFamily="18" charset="0"/>
              </a:rPr>
              <a:t>  </a:t>
            </a:r>
            <a:r>
              <a:rPr lang="en-US" altLang="en-US" sz="3600" b="1" dirty="0">
                <a:solidFill>
                  <a:srgbClr val="00B050"/>
                </a:solidFill>
                <a:latin typeface="Times New Roman" panose="02020603050405020304" pitchFamily="18" charset="0"/>
                <a:cs typeface="Times New Roman" panose="02020603050405020304" pitchFamily="18" charset="0"/>
              </a:rPr>
              <a:t>The Emergence of Global Institutions</a:t>
            </a:r>
          </a:p>
        </p:txBody>
      </p:sp>
      <p:sp>
        <p:nvSpPr>
          <p:cNvPr id="464899" name="Rectangle 3"/>
          <p:cNvSpPr>
            <a:spLocks noGrp="1" noChangeArrowheads="1"/>
          </p:cNvSpPr>
          <p:nvPr>
            <p:ph type="body" idx="1"/>
          </p:nvPr>
        </p:nvSpPr>
        <p:spPr>
          <a:xfrm>
            <a:off x="185351" y="985364"/>
            <a:ext cx="8723871" cy="4525749"/>
          </a:xfrm>
        </p:spPr>
        <p:txBody>
          <a:bodyPr>
            <a:noAutofit/>
          </a:bodyPr>
          <a:lstStyle/>
          <a:p>
            <a:pPr marL="280988" indent="-280988" algn="just">
              <a:lnSpc>
                <a:spcPct val="9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Global institutions </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m</a:t>
            </a:r>
            <a:r>
              <a:rPr lang="en-US" altLang="en-US" sz="2400" dirty="0" smtClean="0">
                <a:latin typeface="Times New Roman" panose="02020603050405020304" pitchFamily="18" charset="0"/>
                <a:cs typeface="Times New Roman" panose="02020603050405020304" pitchFamily="18" charset="0"/>
              </a:rPr>
              <a:t>anage</a:t>
            </a:r>
            <a:r>
              <a:rPr lang="en-US" altLang="en-US" sz="2400" dirty="0">
                <a:latin typeface="Times New Roman" panose="02020603050405020304" pitchFamily="18" charset="0"/>
                <a:cs typeface="Times New Roman" panose="02020603050405020304" pitchFamily="18" charset="0"/>
              </a:rPr>
              <a:t>, regulate, and police the global market place</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promote the establishment of multinational treaties to govern the global business system</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the</a:t>
            </a:r>
            <a:r>
              <a:rPr lang="en-US" altLang="en-US" sz="2400" dirty="0">
                <a:solidFill>
                  <a:srgbClr val="6A96D3"/>
                </a:solidFill>
                <a:latin typeface="Times New Roman" panose="02020603050405020304" pitchFamily="18" charset="0"/>
                <a:cs typeface="Times New Roman" panose="02020603050405020304" pitchFamily="18" charset="0"/>
              </a:rPr>
              <a:t> World Trade Organization (WTO)</a:t>
            </a:r>
            <a:r>
              <a:rPr lang="en-US" altLang="en-US" sz="2400" dirty="0">
                <a:latin typeface="Times New Roman" panose="02020603050405020304" pitchFamily="18" charset="0"/>
                <a:cs typeface="Times New Roman" panose="02020603050405020304" pitchFamily="18" charset="0"/>
              </a:rPr>
              <a:t> - polices world trading system and ensures nations adhere to the rules established in WTO </a:t>
            </a:r>
            <a:r>
              <a:rPr lang="en-US" altLang="en-US" sz="2400" dirty="0" smtClean="0">
                <a:latin typeface="Times New Roman" panose="02020603050405020304" pitchFamily="18" charset="0"/>
                <a:cs typeface="Times New Roman" panose="02020603050405020304" pitchFamily="18" charset="0"/>
              </a:rPr>
              <a:t>treaties</a:t>
            </a:r>
          </a:p>
          <a:p>
            <a:pPr marL="280988" indent="-280988" algn="just">
              <a:lnSpc>
                <a:spcPct val="90000"/>
              </a:lnSpc>
            </a:pPr>
            <a:r>
              <a:rPr lang="en-US" altLang="en-US" dirty="0" smtClean="0">
                <a:latin typeface="Times New Roman" panose="02020603050405020304" pitchFamily="18" charset="0"/>
                <a:cs typeface="Times New Roman" panose="02020603050405020304" pitchFamily="18" charset="0"/>
              </a:rPr>
              <a:t>In </a:t>
            </a:r>
            <a:r>
              <a:rPr lang="en-US" altLang="en-US" dirty="0">
                <a:latin typeface="Times New Roman" panose="02020603050405020304" pitchFamily="18" charset="0"/>
                <a:cs typeface="Times New Roman" panose="02020603050405020304" pitchFamily="18" charset="0"/>
              </a:rPr>
              <a:t>2010, its 154 members accounted for 97% of world trade </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International Monetary Fund (IMF)</a:t>
            </a:r>
            <a:r>
              <a:rPr lang="en-US" altLang="en-US" sz="2400" dirty="0">
                <a:latin typeface="Times New Roman" panose="02020603050405020304" pitchFamily="18" charset="0"/>
                <a:cs typeface="Times New Roman" panose="02020603050405020304" pitchFamily="18" charset="0"/>
              </a:rPr>
              <a:t> - maintains order in the international monetary system </a:t>
            </a:r>
          </a:p>
          <a:p>
            <a:pPr marL="280988" indent="-280988" algn="just">
              <a:lnSpc>
                <a:spcPct val="90000"/>
              </a:lnSpc>
              <a:buFont typeface="Wingdings" panose="05000000000000000000" pitchFamily="2" charset="2"/>
              <a:buNone/>
            </a:pPr>
            <a:r>
              <a:rPr lang="en-US" altLang="en-US" sz="2000" dirty="0"/>
              <a:t> </a:t>
            </a:r>
          </a:p>
        </p:txBody>
      </p:sp>
    </p:spTree>
    <p:extLst>
      <p:ext uri="{BB962C8B-B14F-4D97-AF65-F5344CB8AC3E}">
        <p14:creationId xmlns:p14="http://schemas.microsoft.com/office/powerpoint/2010/main" val="3354443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5" name="Rectangle 3"/>
          <p:cNvSpPr>
            <a:spLocks noGrp="1" noChangeArrowheads="1"/>
          </p:cNvSpPr>
          <p:nvPr>
            <p:ph type="body" idx="1"/>
          </p:nvPr>
        </p:nvSpPr>
        <p:spPr>
          <a:xfrm>
            <a:off x="185351" y="1220144"/>
            <a:ext cx="8760941" cy="3055294"/>
          </a:xfrm>
        </p:spPr>
        <p:txBody>
          <a:bodyPr/>
          <a:lstStyle/>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World Bank</a:t>
            </a:r>
            <a:r>
              <a:rPr lang="en-US" altLang="en-US" sz="2400" dirty="0">
                <a:latin typeface="Times New Roman" panose="02020603050405020304" pitchFamily="18" charset="0"/>
                <a:cs typeface="Times New Roman" panose="02020603050405020304" pitchFamily="18" charset="0"/>
              </a:rPr>
              <a:t> - promotes economic development </a:t>
            </a:r>
          </a:p>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United Nations (UN)</a:t>
            </a:r>
            <a:r>
              <a:rPr lang="en-US" altLang="en-US" sz="2400" dirty="0">
                <a:latin typeface="Times New Roman" panose="02020603050405020304" pitchFamily="18" charset="0"/>
                <a:cs typeface="Times New Roman" panose="02020603050405020304" pitchFamily="18" charset="0"/>
              </a:rPr>
              <a:t> - maintains international peace and security, develops friendly relations among nations, cooperates in solving international problems and promotes respect for human rights, and is a center for harmonizing the actions of </a:t>
            </a:r>
            <a:r>
              <a:rPr lang="en-US" altLang="en-US" sz="2400" dirty="0" smtClean="0">
                <a:latin typeface="Times New Roman" panose="02020603050405020304" pitchFamily="18" charset="0"/>
                <a:cs typeface="Times New Roman" panose="02020603050405020304" pitchFamily="18" charset="0"/>
              </a:rPr>
              <a:t>nations.</a:t>
            </a:r>
            <a:endParaRPr lang="en-US" altLang="en-US" sz="2400" dirty="0">
              <a:latin typeface="Times New Roman" panose="02020603050405020304" pitchFamily="18" charset="0"/>
              <a:cs typeface="Times New Roman" panose="02020603050405020304" pitchFamily="18" charset="0"/>
            </a:endParaRPr>
          </a:p>
        </p:txBody>
      </p:sp>
      <p:sp>
        <p:nvSpPr>
          <p:cNvPr id="5" name="Rectangle 2"/>
          <p:cNvSpPr>
            <a:spLocks noGrp="1" noChangeArrowheads="1"/>
          </p:cNvSpPr>
          <p:nvPr>
            <p:ph type="title"/>
          </p:nvPr>
        </p:nvSpPr>
        <p:spPr>
          <a:xfrm>
            <a:off x="628650" y="365126"/>
            <a:ext cx="7886700" cy="623415"/>
          </a:xfrm>
        </p:spPr>
        <p:txBody>
          <a:bodyPr>
            <a:normAutofit/>
          </a:bodyPr>
          <a:lstStyle/>
          <a:p>
            <a:pPr algn="ctr"/>
            <a:r>
              <a:rPr lang="en-US" altLang="en-US" sz="3200" b="1" dirty="0">
                <a:solidFill>
                  <a:srgbClr val="00B0F0"/>
                </a:solidFill>
                <a:latin typeface="Book Antiqua" panose="02040602050305030304" pitchFamily="18" charset="0"/>
              </a:rPr>
              <a:t>  </a:t>
            </a:r>
            <a:r>
              <a:rPr lang="en-US" altLang="en-US" sz="3200" b="1" dirty="0">
                <a:solidFill>
                  <a:srgbClr val="00B050"/>
                </a:solidFill>
                <a:latin typeface="Times New Roman" panose="02020603050405020304" pitchFamily="18" charset="0"/>
                <a:cs typeface="Times New Roman" panose="02020603050405020304" pitchFamily="18" charset="0"/>
              </a:rPr>
              <a:t>The Emergence of Global Institutions</a:t>
            </a:r>
          </a:p>
        </p:txBody>
      </p:sp>
    </p:spTree>
    <p:extLst>
      <p:ext uri="{BB962C8B-B14F-4D97-AF65-F5344CB8AC3E}">
        <p14:creationId xmlns:p14="http://schemas.microsoft.com/office/powerpoint/2010/main" val="592638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2125362" y="365126"/>
            <a:ext cx="4534930" cy="598701"/>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Drivers of Globalization</a:t>
            </a:r>
          </a:p>
        </p:txBody>
      </p:sp>
      <p:sp>
        <p:nvSpPr>
          <p:cNvPr id="467971" name="Rectangle 3"/>
          <p:cNvSpPr>
            <a:spLocks noGrp="1" noChangeArrowheads="1"/>
          </p:cNvSpPr>
          <p:nvPr>
            <p:ph type="body" idx="1"/>
          </p:nvPr>
        </p:nvSpPr>
        <p:spPr>
          <a:xfrm>
            <a:off x="234778" y="1343711"/>
            <a:ext cx="8626562" cy="1819619"/>
          </a:xfrm>
        </p:spPr>
        <p:txBody>
          <a:bodyPr>
            <a:normAutofit/>
          </a:bodyPr>
          <a:lstStyle/>
          <a:p>
            <a:pPr marL="609600" indent="-609600" algn="just">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is driving the move toward greater globalization? </a:t>
            </a:r>
          </a:p>
          <a:p>
            <a:pPr marL="609600" indent="-609600" algn="just">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Answer:</a:t>
            </a:r>
            <a:r>
              <a:rPr lang="en-US" altLang="en-US" sz="2400" dirty="0">
                <a:latin typeface="Times New Roman" panose="02020603050405020304" pitchFamily="18" charset="0"/>
                <a:cs typeface="Times New Roman" panose="02020603050405020304" pitchFamily="18" charset="0"/>
              </a:rPr>
              <a:t> </a:t>
            </a:r>
          </a:p>
          <a:p>
            <a:pPr marL="990600" lvl="1" indent="-533400" algn="just">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declining trade and investment barriers</a:t>
            </a:r>
          </a:p>
          <a:p>
            <a:pPr marL="990600" lvl="1" indent="-533400" algn="just">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technological change </a:t>
            </a:r>
          </a:p>
          <a:p>
            <a:pPr marL="609600" indent="-609600" algn="just"/>
            <a:endParaRPr lang="en-US" altLang="en-US" dirty="0"/>
          </a:p>
        </p:txBody>
      </p:sp>
    </p:spTree>
    <p:extLst>
      <p:ext uri="{BB962C8B-B14F-4D97-AF65-F5344CB8AC3E}">
        <p14:creationId xmlns:p14="http://schemas.microsoft.com/office/powerpoint/2010/main" val="1036049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628650" y="365127"/>
            <a:ext cx="7886700" cy="611058"/>
          </a:xfrm>
        </p:spPr>
        <p:txBody>
          <a:bodyPr>
            <a:normAutofit fontScale="90000"/>
          </a:bodyPr>
          <a:lstStyle/>
          <a:p>
            <a:pPr algn="ctr"/>
            <a:r>
              <a:rPr lang="en-US" altLang="en-US" sz="28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
        <p:nvSpPr>
          <p:cNvPr id="472067" name="Rectangle 3"/>
          <p:cNvSpPr>
            <a:spLocks noGrp="1" noChangeArrowheads="1"/>
          </p:cNvSpPr>
          <p:nvPr>
            <p:ph type="body" idx="1"/>
          </p:nvPr>
        </p:nvSpPr>
        <p:spPr>
          <a:xfrm>
            <a:off x="172995" y="976185"/>
            <a:ext cx="8723869" cy="5498756"/>
          </a:xfrm>
        </p:spPr>
        <p:txBody>
          <a:bodyPr>
            <a:normAutofit/>
          </a:bodyPr>
          <a:lstStyle/>
          <a:p>
            <a:pPr marL="280988" indent="-280988" algn="just">
              <a:lnSpc>
                <a:spcPct val="150000"/>
              </a:lnSpc>
            </a:pPr>
            <a:r>
              <a:rPr lang="en-US" altLang="en-US" sz="2400" dirty="0">
                <a:solidFill>
                  <a:srgbClr val="6A96D3"/>
                </a:solidFill>
                <a:latin typeface="Times New Roman" panose="02020603050405020304" pitchFamily="18" charset="0"/>
                <a:cs typeface="Times New Roman" panose="02020603050405020304" pitchFamily="18" charset="0"/>
              </a:rPr>
              <a:t>International trade</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occurs when a firm exports goods or services to consumers in another country</a:t>
            </a:r>
          </a:p>
          <a:p>
            <a:pPr marL="280988" indent="-280988" algn="just">
              <a:lnSpc>
                <a:spcPct val="150000"/>
              </a:lnSpc>
            </a:pPr>
            <a:r>
              <a:rPr lang="en-US" altLang="en-US" sz="2400" dirty="0">
                <a:solidFill>
                  <a:srgbClr val="6A96D3"/>
                </a:solidFill>
                <a:latin typeface="Times New Roman" panose="02020603050405020304" pitchFamily="18" charset="0"/>
                <a:cs typeface="Times New Roman" panose="02020603050405020304" pitchFamily="18" charset="0"/>
              </a:rPr>
              <a:t>Foreign direct investment (FDI)</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occurs when a firm invests resources in business activities outside its home country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During the 1920s and 1930s, many nations erected barriers to international trade and FDI to protect domestic industries from foreign </a:t>
            </a:r>
            <a:r>
              <a:rPr lang="en-US" altLang="en-US" sz="2400" dirty="0" smtClean="0">
                <a:latin typeface="Times New Roman" panose="02020603050405020304" pitchFamily="18" charset="0"/>
                <a:cs typeface="Times New Roman" panose="02020603050405020304" pitchFamily="18" charset="0"/>
              </a:rPr>
              <a:t>competition.</a:t>
            </a:r>
          </a:p>
          <a:p>
            <a:pPr marL="280988" indent="-280988" algn="just">
              <a:lnSpc>
                <a:spcPct val="150000"/>
              </a:lnSpc>
            </a:pPr>
            <a:r>
              <a:rPr lang="en-US" altLang="en-US" sz="2400" dirty="0">
                <a:solidFill>
                  <a:srgbClr val="00B050"/>
                </a:solidFill>
                <a:latin typeface="Times New Roman" panose="02020603050405020304" pitchFamily="18" charset="0"/>
                <a:cs typeface="Times New Roman" panose="02020603050405020304" pitchFamily="18" charset="0"/>
              </a:rPr>
              <a:t>After WWII</a:t>
            </a:r>
            <a:r>
              <a:rPr lang="en-US" altLang="en-US" sz="2400" dirty="0">
                <a:latin typeface="Times New Roman" panose="02020603050405020304" pitchFamily="18" charset="0"/>
                <a:cs typeface="Times New Roman" panose="02020603050405020304" pitchFamily="18" charset="0"/>
              </a:rPr>
              <a:t>, advanced Western countries began removing trade and investment barriers </a:t>
            </a:r>
          </a:p>
          <a:p>
            <a:pPr marL="280988" indent="-280988" algn="just">
              <a:lnSpc>
                <a:spcPct val="150000"/>
              </a:lnSpc>
            </a:pP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00238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3" name="Rectangle 3"/>
          <p:cNvSpPr>
            <a:spLocks noGrp="1" noChangeArrowheads="1"/>
          </p:cNvSpPr>
          <p:nvPr>
            <p:ph type="body" idx="1"/>
          </p:nvPr>
        </p:nvSpPr>
        <p:spPr>
          <a:xfrm>
            <a:off x="296562" y="964156"/>
            <a:ext cx="8612660" cy="5436644"/>
          </a:xfrm>
        </p:spPr>
        <p:txBody>
          <a:bodyPr>
            <a:noAutofit/>
          </a:bodyPr>
          <a:lstStyle/>
          <a:p>
            <a:pPr marL="280988" indent="-280988" algn="just">
              <a:lnSpc>
                <a:spcPct val="150000"/>
              </a:lnSpc>
            </a:pPr>
            <a:r>
              <a:rPr lang="en-US" altLang="en-US" sz="2400" b="1" dirty="0" smtClean="0">
                <a:latin typeface="Times New Roman" panose="02020603050405020304" pitchFamily="18" charset="0"/>
                <a:cs typeface="Times New Roman" panose="02020603050405020304" pitchFamily="18" charset="0"/>
              </a:rPr>
              <a:t>Under </a:t>
            </a:r>
            <a:r>
              <a:rPr lang="en-US" altLang="en-US" sz="2400" b="1" dirty="0">
                <a:latin typeface="Times New Roman" panose="02020603050405020304" pitchFamily="18" charset="0"/>
                <a:cs typeface="Times New Roman" panose="02020603050405020304" pitchFamily="18" charset="0"/>
              </a:rPr>
              <a:t>GATT </a:t>
            </a:r>
            <a:r>
              <a:rPr lang="en-US" altLang="en-US" sz="2400" dirty="0">
                <a:latin typeface="Times New Roman" panose="02020603050405020304" pitchFamily="18" charset="0"/>
                <a:cs typeface="Times New Roman" panose="02020603050405020304" pitchFamily="18" charset="0"/>
              </a:rPr>
              <a:t>(the forerunner of the WTO), over </a:t>
            </a:r>
            <a:r>
              <a:rPr lang="en-US" altLang="en-US" sz="2400" dirty="0" smtClean="0">
                <a:latin typeface="Times New Roman" panose="02020603050405020304" pitchFamily="18" charset="0"/>
                <a:cs typeface="Times New Roman" panose="02020603050405020304" pitchFamily="18" charset="0"/>
              </a:rPr>
              <a:t>159 </a:t>
            </a:r>
            <a:r>
              <a:rPr lang="en-US" altLang="en-US" sz="2400" dirty="0">
                <a:latin typeface="Times New Roman" panose="02020603050405020304" pitchFamily="18" charset="0"/>
                <a:cs typeface="Times New Roman" panose="02020603050405020304" pitchFamily="18" charset="0"/>
              </a:rPr>
              <a:t>nations negotiated further decreases in tariffs and made significant progress on a number of non-tariff issues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Under the WTO, a mechanism now exists for dispute resolution and the enforcement of trade laws, and there is a push to cut tariffs on industrial goods, services, and agricultural </a:t>
            </a:r>
            <a:r>
              <a:rPr lang="en-US" altLang="en-US" sz="2400" dirty="0" smtClean="0">
                <a:latin typeface="Times New Roman" panose="02020603050405020304" pitchFamily="18" charset="0"/>
                <a:cs typeface="Times New Roman" panose="02020603050405020304" pitchFamily="18" charset="0"/>
              </a:rPr>
              <a:t>products</a:t>
            </a:r>
          </a:p>
          <a:p>
            <a:pPr marL="280988" indent="-280988" algn="just"/>
            <a:r>
              <a:rPr lang="en-US" altLang="en-US" sz="2400" dirty="0">
                <a:latin typeface="Times New Roman" panose="02020603050405020304" pitchFamily="18" charset="0"/>
                <a:cs typeface="Times New Roman" panose="02020603050405020304" pitchFamily="18" charset="0"/>
              </a:rPr>
              <a:t>Lower trade barriers help companies view the world as a single market and establish production activities in optimal locations around the globe</a:t>
            </a:r>
          </a:p>
          <a:p>
            <a:pPr marL="280988" indent="-280988" algn="just"/>
            <a:r>
              <a:rPr lang="en-US" altLang="en-US" sz="2400" dirty="0">
                <a:latin typeface="Times New Roman" panose="02020603050405020304" pitchFamily="18" charset="0"/>
                <a:cs typeface="Times New Roman" panose="02020603050405020304" pitchFamily="18" charset="0"/>
              </a:rPr>
              <a:t>This has led to an acceleration in the volume of world trade and investment since the early 1980s</a:t>
            </a:r>
          </a:p>
          <a:p>
            <a:pPr marL="280988" indent="-280988" algn="just">
              <a:lnSpc>
                <a:spcPct val="150000"/>
              </a:lnSpc>
            </a:pPr>
            <a:endParaRPr lang="en-US" altLang="en-US" sz="1800" dirty="0"/>
          </a:p>
          <a:p>
            <a:pPr marL="280988" indent="-280988" algn="just">
              <a:lnSpc>
                <a:spcPct val="150000"/>
              </a:lnSpc>
            </a:pPr>
            <a:endParaRPr lang="en-US" altLang="en-US" sz="1800" dirty="0"/>
          </a:p>
        </p:txBody>
      </p:sp>
      <p:sp>
        <p:nvSpPr>
          <p:cNvPr id="5" name="Rectangle 2"/>
          <p:cNvSpPr>
            <a:spLocks noGrp="1" noChangeArrowheads="1"/>
          </p:cNvSpPr>
          <p:nvPr>
            <p:ph type="title"/>
          </p:nvPr>
        </p:nvSpPr>
        <p:spPr>
          <a:xfrm>
            <a:off x="628650" y="365126"/>
            <a:ext cx="7886700" cy="462777"/>
          </a:xfrm>
        </p:spPr>
        <p:txBody>
          <a:bodyPr>
            <a:normAutofit fontScale="90000"/>
          </a:bodyPr>
          <a:lstStyle/>
          <a:p>
            <a:pPr algn="ctr"/>
            <a:r>
              <a:rPr lang="en-US" altLang="en-US" sz="28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Tree>
    <p:extLst>
      <p:ext uri="{BB962C8B-B14F-4D97-AF65-F5344CB8AC3E}">
        <p14:creationId xmlns:p14="http://schemas.microsoft.com/office/powerpoint/2010/main" val="2293469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1" name="Rectangle 3"/>
          <p:cNvSpPr>
            <a:spLocks noGrp="1" noChangeArrowheads="1"/>
          </p:cNvSpPr>
          <p:nvPr>
            <p:ph type="body" idx="1"/>
          </p:nvPr>
        </p:nvSpPr>
        <p:spPr>
          <a:xfrm>
            <a:off x="288839" y="1059506"/>
            <a:ext cx="8773297" cy="4351338"/>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Figure1.1: Growth in World Merchandise Trade and Production, </a:t>
            </a:r>
            <a:endParaRPr lang="en-US" altLang="en-US" sz="2400" dirty="0" smtClean="0">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1950 </a:t>
            </a:r>
            <a:r>
              <a:rPr lang="en-US" altLang="en-US" sz="2400" dirty="0">
                <a:latin typeface="Times New Roman" panose="02020603050405020304" pitchFamily="18" charset="0"/>
                <a:cs typeface="Times New Roman" panose="02020603050405020304" pitchFamily="18" charset="0"/>
              </a:rPr>
              <a:t>- 2008 </a:t>
            </a:r>
          </a:p>
        </p:txBody>
      </p:sp>
      <p:grpSp>
        <p:nvGrpSpPr>
          <p:cNvPr id="478213" name="Group 5"/>
          <p:cNvGrpSpPr>
            <a:grpSpLocks noChangeAspect="1"/>
          </p:cNvGrpSpPr>
          <p:nvPr/>
        </p:nvGrpSpPr>
        <p:grpSpPr bwMode="auto">
          <a:xfrm>
            <a:off x="628649" y="1837037"/>
            <a:ext cx="8093676" cy="3365500"/>
            <a:chOff x="1680" y="1394"/>
            <a:chExt cx="3321" cy="2120"/>
          </a:xfrm>
        </p:grpSpPr>
        <p:sp>
          <p:nvSpPr>
            <p:cNvPr id="478214" name="AutoShape 6"/>
            <p:cNvSpPr>
              <a:spLocks noChangeAspect="1" noChangeArrowheads="1" noTextEdit="1"/>
            </p:cNvSpPr>
            <p:nvPr/>
          </p:nvSpPr>
          <p:spPr bwMode="auto">
            <a:xfrm>
              <a:off x="1680" y="1394"/>
              <a:ext cx="3321" cy="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4782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394"/>
              <a:ext cx="3326" cy="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Rectangle 2"/>
          <p:cNvSpPr>
            <a:spLocks noGrp="1" noChangeArrowheads="1"/>
          </p:cNvSpPr>
          <p:nvPr>
            <p:ph type="title"/>
          </p:nvPr>
        </p:nvSpPr>
        <p:spPr>
          <a:xfrm>
            <a:off x="877330" y="365126"/>
            <a:ext cx="7216346" cy="499847"/>
          </a:xfrm>
        </p:spPr>
        <p:txBody>
          <a:bodyPr>
            <a:normAutofit fontScale="90000"/>
          </a:bodyPr>
          <a:lstStyle/>
          <a:p>
            <a:pPr algn="ctr"/>
            <a:r>
              <a:rPr lang="en-US" altLang="en-US" sz="28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Tree>
    <p:extLst>
      <p:ext uri="{BB962C8B-B14F-4D97-AF65-F5344CB8AC3E}">
        <p14:creationId xmlns:p14="http://schemas.microsoft.com/office/powerpoint/2010/main" val="3104214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1136822" y="365126"/>
            <a:ext cx="6512010" cy="499847"/>
          </a:xfrm>
        </p:spPr>
        <p:txBody>
          <a:bodyPr>
            <a:normAutofit fontScale="90000"/>
          </a:bodyPr>
          <a:lstStyle/>
          <a:p>
            <a:pPr algn="ctr"/>
            <a:r>
              <a:rPr lang="en-US" altLang="en-US" sz="32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The Role of Technological Change</a:t>
            </a:r>
          </a:p>
        </p:txBody>
      </p:sp>
      <p:sp>
        <p:nvSpPr>
          <p:cNvPr id="481283" name="Rectangle 3"/>
          <p:cNvSpPr>
            <a:spLocks noGrp="1" noChangeArrowheads="1"/>
          </p:cNvSpPr>
          <p:nvPr>
            <p:ph type="body" idx="1"/>
          </p:nvPr>
        </p:nvSpPr>
        <p:spPr>
          <a:xfrm>
            <a:off x="282661" y="1047149"/>
            <a:ext cx="8688344" cy="5403078"/>
          </a:xfrm>
        </p:spPr>
        <p:txBody>
          <a:bodyPr>
            <a:normAutofit fontScale="62500" lnSpcReduction="20000"/>
          </a:bodyPr>
          <a:lstStyle/>
          <a:p>
            <a:pPr marL="339725" indent="-339725" algn="just">
              <a:lnSpc>
                <a:spcPct val="150000"/>
              </a:lnSpc>
            </a:pPr>
            <a:r>
              <a:rPr lang="en-US" altLang="en-US" sz="3800" b="1" dirty="0">
                <a:solidFill>
                  <a:srgbClr val="00B050"/>
                </a:solidFill>
                <a:latin typeface="Times New Roman" panose="02020603050405020304" pitchFamily="18" charset="0"/>
                <a:cs typeface="Times New Roman" panose="02020603050405020304" pitchFamily="18" charset="0"/>
              </a:rPr>
              <a:t>Since World War II</a:t>
            </a:r>
            <a:r>
              <a:rPr lang="en-US" altLang="en-US" sz="3800" dirty="0">
                <a:latin typeface="Times New Roman" panose="02020603050405020304" pitchFamily="18" charset="0"/>
                <a:cs typeface="Times New Roman" panose="02020603050405020304" pitchFamily="18" charset="0"/>
              </a:rPr>
              <a:t>, there have been major advances in communication, information processing, and transportation</a:t>
            </a:r>
          </a:p>
          <a:p>
            <a:pPr lvl="1" algn="just">
              <a:lnSpc>
                <a:spcPct val="150000"/>
              </a:lnSpc>
            </a:pPr>
            <a:r>
              <a:rPr lang="en-US" altLang="en-US" sz="3800" dirty="0">
                <a:latin typeface="Times New Roman" panose="02020603050405020304" pitchFamily="18" charset="0"/>
                <a:cs typeface="Times New Roman" panose="02020603050405020304" pitchFamily="18" charset="0"/>
              </a:rPr>
              <a:t>The microprocessor - lowered the cost of global communication and the cost of coordinating and controlling a global organization</a:t>
            </a:r>
          </a:p>
          <a:p>
            <a:pPr lvl="1" algn="just">
              <a:lnSpc>
                <a:spcPct val="150000"/>
              </a:lnSpc>
            </a:pPr>
            <a:r>
              <a:rPr lang="en-US" altLang="en-US" sz="3800" dirty="0">
                <a:latin typeface="Times New Roman" panose="02020603050405020304" pitchFamily="18" charset="0"/>
                <a:cs typeface="Times New Roman" panose="02020603050405020304" pitchFamily="18" charset="0"/>
              </a:rPr>
              <a:t>U.S. web-based transactions - $133 billion in 2008</a:t>
            </a:r>
          </a:p>
          <a:p>
            <a:pPr lvl="1" algn="just">
              <a:lnSpc>
                <a:spcPct val="150000"/>
              </a:lnSpc>
            </a:pPr>
            <a:r>
              <a:rPr lang="en-US" altLang="en-US" sz="3800" dirty="0">
                <a:latin typeface="Times New Roman" panose="02020603050405020304" pitchFamily="18" charset="0"/>
                <a:cs typeface="Times New Roman" panose="02020603050405020304" pitchFamily="18" charset="0"/>
              </a:rPr>
              <a:t>1.6 billion Internet users in 2009 	</a:t>
            </a:r>
          </a:p>
          <a:p>
            <a:pPr lvl="1" algn="just">
              <a:lnSpc>
                <a:spcPct val="150000"/>
              </a:lnSpc>
            </a:pPr>
            <a:r>
              <a:rPr lang="en-US" altLang="en-US" sz="3800" dirty="0">
                <a:latin typeface="Times New Roman" panose="02020603050405020304" pitchFamily="18" charset="0"/>
                <a:cs typeface="Times New Roman" panose="02020603050405020304" pitchFamily="18" charset="0"/>
              </a:rPr>
              <a:t>Commercial jet aircraft and super freighters and the introduction of containerization - simplify trans-shipment from one mode of transport to another</a:t>
            </a:r>
          </a:p>
          <a:p>
            <a:pPr marL="339725" indent="-339725" algn="just">
              <a:lnSpc>
                <a:spcPct val="150000"/>
              </a:lnSpc>
            </a:pPr>
            <a:endParaRPr lang="en-US" altLang="en-US" sz="2400" dirty="0"/>
          </a:p>
        </p:txBody>
      </p:sp>
    </p:spTree>
    <p:extLst>
      <p:ext uri="{BB962C8B-B14F-4D97-AF65-F5344CB8AC3E}">
        <p14:creationId xmlns:p14="http://schemas.microsoft.com/office/powerpoint/2010/main" val="3093864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1" name="Rectangle 3"/>
          <p:cNvSpPr>
            <a:spLocks noGrp="1" noChangeArrowheads="1"/>
          </p:cNvSpPr>
          <p:nvPr>
            <p:ph type="body" idx="1"/>
          </p:nvPr>
        </p:nvSpPr>
        <p:spPr>
          <a:xfrm>
            <a:off x="233234" y="1022436"/>
            <a:ext cx="8787198" cy="2981153"/>
          </a:xfrm>
        </p:spPr>
        <p:txBody>
          <a:bodyPr/>
          <a:lstStyle/>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are the implications of technological change for the globalization of production?</a:t>
            </a: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 </a:t>
            </a:r>
            <a:r>
              <a:rPr lang="en-US" altLang="en-US" sz="2400" dirty="0">
                <a:latin typeface="Times New Roman" panose="02020603050405020304" pitchFamily="18" charset="0"/>
                <a:cs typeface="Times New Roman" panose="02020603050405020304" pitchFamily="18" charset="0"/>
              </a:rPr>
              <a:t>Lower transportation costs make a geographically dispersed production system more economical and allow firms to better respond to international customer </a:t>
            </a:r>
            <a:r>
              <a:rPr lang="en-US" altLang="en-US" sz="2400" dirty="0" smtClean="0">
                <a:latin typeface="Times New Roman" panose="02020603050405020304" pitchFamily="18" charset="0"/>
                <a:cs typeface="Times New Roman" panose="02020603050405020304" pitchFamily="18" charset="0"/>
              </a:rPr>
              <a:t>demands.</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400" dirty="0"/>
          </a:p>
        </p:txBody>
      </p:sp>
      <p:sp>
        <p:nvSpPr>
          <p:cNvPr id="5" name="Rectangle 2"/>
          <p:cNvSpPr>
            <a:spLocks noGrp="1" noChangeArrowheads="1"/>
          </p:cNvSpPr>
          <p:nvPr>
            <p:ph type="title"/>
          </p:nvPr>
        </p:nvSpPr>
        <p:spPr>
          <a:xfrm>
            <a:off x="1359243" y="365127"/>
            <a:ext cx="6499654" cy="512204"/>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    The Role of Technological Change</a:t>
            </a:r>
          </a:p>
        </p:txBody>
      </p:sp>
    </p:spTree>
    <p:extLst>
      <p:ext uri="{BB962C8B-B14F-4D97-AF65-F5344CB8AC3E}">
        <p14:creationId xmlns:p14="http://schemas.microsoft.com/office/powerpoint/2010/main" val="3128014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5" name="Rectangle 3"/>
          <p:cNvSpPr>
            <a:spLocks noGrp="1" noChangeArrowheads="1"/>
          </p:cNvSpPr>
          <p:nvPr>
            <p:ph type="body" idx="1"/>
          </p:nvPr>
        </p:nvSpPr>
        <p:spPr>
          <a:xfrm>
            <a:off x="245591" y="1047149"/>
            <a:ext cx="8713058" cy="5032376"/>
          </a:xfrm>
        </p:spPr>
        <p:txBody>
          <a:bodyPr>
            <a:normAutofit/>
          </a:bodyPr>
          <a:lstStyle/>
          <a:p>
            <a:pPr marL="280988" indent="-280988" algn="just">
              <a:lnSpc>
                <a:spcPct val="15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What are the implications of technological change for the globalization of markets</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Low cost communications networks help create electronic global marketplaces</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Low cost transportation enable firms to create global markets, and facilitate the movement of people from country to country promoting a convergence of consumer tastes and preferences</a:t>
            </a:r>
          </a:p>
        </p:txBody>
      </p:sp>
      <p:sp>
        <p:nvSpPr>
          <p:cNvPr id="5" name="Rectangle 2"/>
          <p:cNvSpPr>
            <a:spLocks noGrp="1" noChangeArrowheads="1"/>
          </p:cNvSpPr>
          <p:nvPr>
            <p:ph type="title"/>
          </p:nvPr>
        </p:nvSpPr>
        <p:spPr>
          <a:xfrm>
            <a:off x="1037968" y="365126"/>
            <a:ext cx="6709718" cy="536917"/>
          </a:xfrm>
        </p:spPr>
        <p:txBody>
          <a:bodyPr/>
          <a:lstStyle/>
          <a:p>
            <a:pPr algn="ctr"/>
            <a:r>
              <a:rPr lang="en-US" altLang="en-US" sz="32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The Role of Technological Change</a:t>
            </a:r>
          </a:p>
        </p:txBody>
      </p:sp>
    </p:spTree>
    <p:extLst>
      <p:ext uri="{BB962C8B-B14F-4D97-AF65-F5344CB8AC3E}">
        <p14:creationId xmlns:p14="http://schemas.microsoft.com/office/powerpoint/2010/main" val="984678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252789"/>
            <a:ext cx="307007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Lesson Contents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532237" y="955370"/>
            <a:ext cx="5647039" cy="5262979"/>
          </a:xfrm>
          <a:prstGeom prst="rect">
            <a:avLst/>
          </a:prstGeom>
        </p:spPr>
        <p:txBody>
          <a:bodyPr wrap="square">
            <a:spAutoFit/>
          </a:bodyPr>
          <a:lstStyle/>
          <a:p>
            <a:pPr marL="457200" indent="-457200">
              <a:buAutoNum type="arabicPeriod"/>
            </a:pPr>
            <a:r>
              <a:rPr lang="en-US" sz="2400" dirty="0" smtClean="0">
                <a:latin typeface="Times New Roman" panose="02020603050405020304" pitchFamily="18" charset="0"/>
                <a:cs typeface="Times New Roman" panose="02020603050405020304" pitchFamily="18" charset="0"/>
              </a:rPr>
              <a:t>What is globalization?</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Factors in increased globalization</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What is international business?</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Why firms go international?</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Basic concepts of international business</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Reasons for international business</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Barriers to international </a:t>
            </a:r>
            <a:r>
              <a:rPr lang="en-US" sz="2400" dirty="0" smtClean="0">
                <a:latin typeface="Times New Roman" panose="02020603050405020304" pitchFamily="18" charset="0"/>
                <a:cs typeface="Times New Roman" panose="02020603050405020304" pitchFamily="18" charset="0"/>
              </a:rPr>
              <a:t>trade</a:t>
            </a:r>
          </a:p>
          <a:p>
            <a:pPr marL="457200" indent="-457200">
              <a:buAutoNum type="arabicPeriod"/>
            </a:pPr>
            <a:r>
              <a:rPr lang="en-US" sz="2400" dirty="0">
                <a:latin typeface="Times New Roman" panose="02020603050405020304" pitchFamily="18" charset="0"/>
                <a:cs typeface="Times New Roman" panose="02020603050405020304" pitchFamily="18" charset="0"/>
              </a:rPr>
              <a:t>Forms of international business.</a:t>
            </a:r>
          </a:p>
          <a:p>
            <a:pPr marL="457200" indent="-457200">
              <a:buAutoNum type="arabicPeriod"/>
            </a:pPr>
            <a:r>
              <a:rPr lang="en-US" sz="2400" dirty="0">
                <a:latin typeface="Times New Roman" panose="02020603050405020304" pitchFamily="18" charset="0"/>
                <a:cs typeface="Times New Roman" panose="02020603050405020304" pitchFamily="18" charset="0"/>
              </a:rPr>
              <a:t>Advantages of international business.</a:t>
            </a:r>
          </a:p>
          <a:p>
            <a:pPr marL="457200" indent="-457200">
              <a:buAutoNum type="arabicPeriod"/>
            </a:pPr>
            <a:r>
              <a:rPr lang="en-US" sz="2400" dirty="0">
                <a:latin typeface="Times New Roman" panose="02020603050405020304" pitchFamily="18" charset="0"/>
                <a:cs typeface="Times New Roman" panose="02020603050405020304" pitchFamily="18" charset="0"/>
              </a:rPr>
              <a:t>Disadvantages of international business.</a:t>
            </a:r>
          </a:p>
          <a:p>
            <a:pPr marL="457200" indent="-457200">
              <a:buAutoNum type="arabicPeriod"/>
            </a:pPr>
            <a:r>
              <a:rPr lang="en-US" sz="2400" dirty="0">
                <a:latin typeface="Times New Roman" panose="02020603050405020304" pitchFamily="18" charset="0"/>
                <a:cs typeface="Times New Roman" panose="02020603050405020304" pitchFamily="18" charset="0"/>
              </a:rPr>
              <a:t>The emergences of global institutions.</a:t>
            </a:r>
          </a:p>
          <a:p>
            <a:pPr marL="457200" indent="-457200">
              <a:buAutoNum type="arabicPeriod"/>
            </a:pPr>
            <a:r>
              <a:rPr lang="en-US" sz="2400" dirty="0">
                <a:latin typeface="Times New Roman" panose="02020603050405020304" pitchFamily="18" charset="0"/>
                <a:cs typeface="Times New Roman" panose="02020603050405020304" pitchFamily="18" charset="0"/>
              </a:rPr>
              <a:t>Drivers of globalization.</a:t>
            </a:r>
          </a:p>
          <a:p>
            <a:pPr marL="457200" indent="-457200">
              <a:buAutoNum type="arabicPeriod"/>
            </a:pPr>
            <a:r>
              <a:rPr lang="en-US" sz="2400" dirty="0">
                <a:latin typeface="Times New Roman" panose="02020603050405020304" pitchFamily="18" charset="0"/>
                <a:cs typeface="Times New Roman" panose="02020603050405020304" pitchFamily="18" charset="0"/>
              </a:rPr>
              <a:t>Declining trade and investment barriers.</a:t>
            </a:r>
          </a:p>
          <a:p>
            <a:pPr marL="457200" indent="-457200">
              <a:buAutoNum type="arabicPeriod"/>
            </a:pPr>
            <a:r>
              <a:rPr lang="en-US" sz="2400" dirty="0">
                <a:latin typeface="Times New Roman" panose="02020603050405020304" pitchFamily="18" charset="0"/>
                <a:cs typeface="Times New Roman" panose="02020603050405020304" pitchFamily="18" charset="0"/>
              </a:rPr>
              <a:t>The role of technological changes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0000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86497" y="636974"/>
            <a:ext cx="8699157" cy="499847"/>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
        <p:nvSpPr>
          <p:cNvPr id="480259" name="Rectangle 3"/>
          <p:cNvSpPr>
            <a:spLocks noGrp="1" noChangeArrowheads="1"/>
          </p:cNvSpPr>
          <p:nvPr>
            <p:ph type="body" idx="1"/>
          </p:nvPr>
        </p:nvSpPr>
        <p:spPr>
          <a:xfrm>
            <a:off x="86497" y="1331356"/>
            <a:ext cx="8822725" cy="2808158"/>
          </a:xfrm>
        </p:spPr>
        <p:txBody>
          <a:bodyPr/>
          <a:lstStyle/>
          <a:p>
            <a:pPr marL="280988" indent="-280988" algn="just">
              <a:lnSpc>
                <a:spcPct val="80000"/>
              </a:lnSpc>
              <a:buFont typeface="Wingdings" panose="05000000000000000000" pitchFamily="2" charset="2"/>
              <a:buNone/>
            </a:pPr>
            <a:r>
              <a:rPr lang="en-US" altLang="en-US" sz="2400" b="1" dirty="0">
                <a:solidFill>
                  <a:srgbClr val="00B0F0"/>
                </a:solidFill>
                <a:latin typeface="Times New Roman" panose="02020603050405020304" pitchFamily="18" charset="0"/>
                <a:cs typeface="Times New Roman" panose="02020603050405020304" pitchFamily="18" charset="0"/>
              </a:rPr>
              <a:t>In the 1960s: </a:t>
            </a:r>
          </a:p>
          <a:p>
            <a:pPr marL="280988" indent="-280988" algn="just">
              <a:lnSpc>
                <a:spcPct val="80000"/>
              </a:lnSpc>
            </a:pPr>
            <a:r>
              <a:rPr lang="en-US" altLang="en-US" sz="2400" dirty="0">
                <a:latin typeface="Times New Roman" panose="02020603050405020304" pitchFamily="18" charset="0"/>
                <a:cs typeface="Times New Roman" panose="02020603050405020304" pitchFamily="18" charset="0"/>
              </a:rPr>
              <a:t>the U.S. dominated the world economy and world trade and world FDI  </a:t>
            </a:r>
          </a:p>
          <a:p>
            <a:pPr marL="280988" indent="-280988" algn="just">
              <a:lnSpc>
                <a:spcPct val="80000"/>
              </a:lnSpc>
            </a:pPr>
            <a:r>
              <a:rPr lang="en-US" altLang="en-US" sz="2400" dirty="0">
                <a:latin typeface="Times New Roman" panose="02020603050405020304" pitchFamily="18" charset="0"/>
                <a:cs typeface="Times New Roman" panose="02020603050405020304" pitchFamily="18" charset="0"/>
              </a:rPr>
              <a:t>U.S. multinationals dominated the international business scene </a:t>
            </a:r>
          </a:p>
          <a:p>
            <a:pPr marL="280988" indent="-280988" algn="just">
              <a:lnSpc>
                <a:spcPct val="80000"/>
              </a:lnSpc>
            </a:pPr>
            <a:r>
              <a:rPr lang="en-US" altLang="en-US" sz="2400" dirty="0" smtClean="0">
                <a:latin typeface="Times New Roman" panose="02020603050405020304" pitchFamily="18" charset="0"/>
                <a:cs typeface="Times New Roman" panose="02020603050405020304" pitchFamily="18" charset="0"/>
              </a:rPr>
              <a:t>about half the world-- the centrally planned economies of the communist world-- was off limits to Western international business</a:t>
            </a:r>
          </a:p>
          <a:p>
            <a:pPr marL="280988" indent="-280988" algn="just">
              <a:lnSpc>
                <a:spcPct val="8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Today, much of this has changed.</a:t>
            </a:r>
          </a:p>
          <a:p>
            <a:pPr marL="280988" indent="-280988" algn="just">
              <a:lnSpc>
                <a:spcPct val="80000"/>
              </a:lnSpc>
            </a:pPr>
            <a:endParaRPr lang="en-US" altLang="en-US" sz="2400" dirty="0"/>
          </a:p>
        </p:txBody>
      </p:sp>
    </p:spTree>
    <p:extLst>
      <p:ext uri="{BB962C8B-B14F-4D97-AF65-F5344CB8AC3E}">
        <p14:creationId xmlns:p14="http://schemas.microsoft.com/office/powerpoint/2010/main" val="7276493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Rectangle 3"/>
          <p:cNvSpPr>
            <a:spLocks noGrp="1" noChangeArrowheads="1"/>
          </p:cNvSpPr>
          <p:nvPr>
            <p:ph type="body" idx="1"/>
          </p:nvPr>
        </p:nvSpPr>
        <p:spPr>
          <a:xfrm>
            <a:off x="222422" y="1084220"/>
            <a:ext cx="8760939" cy="5452504"/>
          </a:xfrm>
        </p:spPr>
        <p:txBody>
          <a:bodyPr>
            <a:normAutofit fontScale="92500" lnSpcReduction="20000"/>
          </a:bodyPr>
          <a:lstStyle/>
          <a:p>
            <a:pPr marL="280988" indent="-280988" algn="just">
              <a:lnSpc>
                <a:spcPct val="150000"/>
              </a:lnSpc>
            </a:pPr>
            <a:r>
              <a:rPr lang="en-US" altLang="en-US" sz="2600" b="1" dirty="0">
                <a:latin typeface="Times New Roman" panose="02020603050405020304" pitchFamily="18" charset="0"/>
                <a:cs typeface="Times New Roman" panose="02020603050405020304" pitchFamily="18" charset="0"/>
              </a:rPr>
              <a:t>In the early </a:t>
            </a:r>
            <a:r>
              <a:rPr lang="en-US" altLang="en-US" sz="2600" b="1" dirty="0" smtClean="0">
                <a:latin typeface="Times New Roman" panose="02020603050405020304" pitchFamily="18" charset="0"/>
                <a:cs typeface="Times New Roman" panose="02020603050405020304" pitchFamily="18" charset="0"/>
              </a:rPr>
              <a:t>1960s: </a:t>
            </a:r>
            <a:r>
              <a:rPr lang="en-US" altLang="en-US" sz="2600" dirty="0" smtClean="0">
                <a:latin typeface="Times New Roman" panose="02020603050405020304" pitchFamily="18" charset="0"/>
                <a:cs typeface="Times New Roman" panose="02020603050405020304" pitchFamily="18" charset="0"/>
              </a:rPr>
              <a:t>U.S</a:t>
            </a:r>
            <a:r>
              <a:rPr lang="en-US" altLang="en-US" sz="2600" dirty="0">
                <a:latin typeface="Times New Roman" panose="02020603050405020304" pitchFamily="18" charset="0"/>
                <a:cs typeface="Times New Roman" panose="02020603050405020304" pitchFamily="18" charset="0"/>
              </a:rPr>
              <a:t>. </a:t>
            </a:r>
            <a:r>
              <a:rPr lang="en-US" altLang="en-US" sz="2600" dirty="0" smtClean="0">
                <a:latin typeface="Times New Roman" panose="02020603050405020304" pitchFamily="18" charset="0"/>
                <a:cs typeface="Times New Roman" panose="02020603050405020304" pitchFamily="18" charset="0"/>
              </a:rPr>
              <a:t>- </a:t>
            </a:r>
            <a:r>
              <a:rPr lang="en-US" altLang="en-US" sz="2600" dirty="0">
                <a:latin typeface="Times New Roman" panose="02020603050405020304" pitchFamily="18" charset="0"/>
                <a:cs typeface="Times New Roman" panose="02020603050405020304" pitchFamily="18" charset="0"/>
              </a:rPr>
              <a:t>dominant industrial power accounting for about 40.3% of world manufacturing output  </a:t>
            </a:r>
          </a:p>
          <a:p>
            <a:pPr marL="280988" indent="-280988" algn="just">
              <a:lnSpc>
                <a:spcPct val="150000"/>
              </a:lnSpc>
            </a:pPr>
            <a:r>
              <a:rPr lang="en-US" altLang="en-US" sz="2600" b="1" dirty="0">
                <a:latin typeface="Times New Roman" panose="02020603050405020304" pitchFamily="18" charset="0"/>
                <a:cs typeface="Times New Roman" panose="02020603050405020304" pitchFamily="18" charset="0"/>
              </a:rPr>
              <a:t>By 2008: </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U.S. accounted for only 20.7%</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Other developed nations experienced a similar decline</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Rapid economic growth now in countries like China, India, and Brazil</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Further relative decline by the U.S. is likely</a:t>
            </a:r>
          </a:p>
          <a:p>
            <a:pPr marL="280988" indent="-280988" algn="just">
              <a:lnSpc>
                <a:spcPct val="150000"/>
              </a:lnSpc>
            </a:pPr>
            <a:r>
              <a:rPr lang="en-US" altLang="en-US" sz="2600" dirty="0">
                <a:latin typeface="Times New Roman" panose="02020603050405020304" pitchFamily="18" charset="0"/>
                <a:cs typeface="Times New Roman" panose="02020603050405020304" pitchFamily="18" charset="0"/>
              </a:rPr>
              <a:t>So companies may find both new markets and new competitors in the developing regions of the world </a:t>
            </a: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p:txBody>
      </p:sp>
      <p:sp>
        <p:nvSpPr>
          <p:cNvPr id="5" name="Rectangle 2"/>
          <p:cNvSpPr>
            <a:spLocks noGrp="1" noChangeArrowheads="1"/>
          </p:cNvSpPr>
          <p:nvPr>
            <p:ph type="title"/>
          </p:nvPr>
        </p:nvSpPr>
        <p:spPr>
          <a:xfrm>
            <a:off x="222422" y="365127"/>
            <a:ext cx="8587946" cy="54927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Tree>
    <p:extLst>
      <p:ext uri="{BB962C8B-B14F-4D97-AF65-F5344CB8AC3E}">
        <p14:creationId xmlns:p14="http://schemas.microsoft.com/office/powerpoint/2010/main" val="25283274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7" name="Rectangle 3"/>
          <p:cNvSpPr>
            <a:spLocks noGrp="1" noChangeArrowheads="1"/>
          </p:cNvSpPr>
          <p:nvPr>
            <p:ph type="body" idx="1"/>
          </p:nvPr>
        </p:nvSpPr>
        <p:spPr>
          <a:xfrm>
            <a:off x="148281" y="1149178"/>
            <a:ext cx="8822725" cy="5027785"/>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Table 1.2: The Changing Demographics of World GDP </a:t>
            </a:r>
          </a:p>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and Trade</a:t>
            </a:r>
          </a:p>
          <a:p>
            <a:pPr marL="0" indent="0"/>
            <a:endParaRPr lang="en-US" altLang="en-US" sz="2400" dirty="0"/>
          </a:p>
        </p:txBody>
      </p:sp>
      <p:pic>
        <p:nvPicPr>
          <p:cNvPr id="4874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557" y="2063578"/>
            <a:ext cx="8340811" cy="3773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a:spLocks noGrp="1" noChangeArrowheads="1"/>
          </p:cNvSpPr>
          <p:nvPr>
            <p:ph type="title"/>
          </p:nvPr>
        </p:nvSpPr>
        <p:spPr>
          <a:xfrm>
            <a:off x="383060" y="463981"/>
            <a:ext cx="8587946" cy="54927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Tree>
    <p:extLst>
      <p:ext uri="{BB962C8B-B14F-4D97-AF65-F5344CB8AC3E}">
        <p14:creationId xmlns:p14="http://schemas.microsoft.com/office/powerpoint/2010/main" val="6381829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628650" y="365127"/>
            <a:ext cx="7886700" cy="549274"/>
          </a:xfrm>
        </p:spPr>
        <p:txBody>
          <a:bodyPr>
            <a:normAutofit fontScale="90000"/>
          </a:bodyPr>
          <a:lstStyle/>
          <a:p>
            <a:pPr algn="ctr"/>
            <a:r>
              <a:rPr lang="en-US" altLang="en-US" sz="24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Changing Foreign Direct Investment Picture</a:t>
            </a:r>
          </a:p>
        </p:txBody>
      </p:sp>
      <p:sp>
        <p:nvSpPr>
          <p:cNvPr id="490499" name="Rectangle 3"/>
          <p:cNvSpPr>
            <a:spLocks noGrp="1" noChangeArrowheads="1"/>
          </p:cNvSpPr>
          <p:nvPr>
            <p:ph type="body" idx="1"/>
          </p:nvPr>
        </p:nvSpPr>
        <p:spPr>
          <a:xfrm>
            <a:off x="628650" y="1046935"/>
            <a:ext cx="8229600" cy="4708525"/>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 1.2: Percentage Share of Total FDI Stock, </a:t>
            </a:r>
          </a:p>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1980 - 2008</a:t>
            </a:r>
          </a:p>
        </p:txBody>
      </p:sp>
      <p:pic>
        <p:nvPicPr>
          <p:cNvPr id="4905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270" y="1833563"/>
            <a:ext cx="8363979" cy="38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8671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3" name="Rectangle 3"/>
          <p:cNvSpPr>
            <a:spLocks noGrp="1" noChangeArrowheads="1"/>
          </p:cNvSpPr>
          <p:nvPr>
            <p:ph type="body" idx="1"/>
          </p:nvPr>
        </p:nvSpPr>
        <p:spPr>
          <a:xfrm>
            <a:off x="148281" y="1124465"/>
            <a:ext cx="8847438" cy="4485760"/>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 1.3: FDI Inflows, 1988 - 2008</a:t>
            </a:r>
          </a:p>
        </p:txBody>
      </p:sp>
      <p:pic>
        <p:nvPicPr>
          <p:cNvPr id="4915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416" y="1705232"/>
            <a:ext cx="8600303" cy="3904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628650" y="365127"/>
            <a:ext cx="7886700" cy="549274"/>
          </a:xfrm>
        </p:spPr>
        <p:txBody>
          <a:bodyPr>
            <a:normAutofit fontScale="90000"/>
          </a:bodyPr>
          <a:lstStyle/>
          <a:p>
            <a:pPr algn="ctr"/>
            <a:r>
              <a:rPr lang="en-US" altLang="en-US" sz="24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Changing Foreign Direct Investment Picture</a:t>
            </a:r>
          </a:p>
        </p:txBody>
      </p:sp>
    </p:spTree>
    <p:extLst>
      <p:ext uri="{BB962C8B-B14F-4D97-AF65-F5344CB8AC3E}">
        <p14:creationId xmlns:p14="http://schemas.microsoft.com/office/powerpoint/2010/main" val="20910544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1075038" y="303343"/>
            <a:ext cx="7279674" cy="734625"/>
          </a:xfrm>
        </p:spPr>
        <p:txBody>
          <a:bodyPr>
            <a:normAutofit fontScale="90000"/>
          </a:bodyPr>
          <a:lstStyle/>
          <a:p>
            <a:pPr algn="ctr"/>
            <a:r>
              <a:rPr lang="en-US" altLang="en-US" sz="28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The Changing Multinational Enterprise</a:t>
            </a:r>
          </a:p>
        </p:txBody>
      </p:sp>
      <p:sp>
        <p:nvSpPr>
          <p:cNvPr id="493571" name="Rectangle 3"/>
          <p:cNvSpPr>
            <a:spLocks noGrp="1" noChangeArrowheads="1"/>
          </p:cNvSpPr>
          <p:nvPr>
            <p:ph type="body" idx="1"/>
          </p:nvPr>
        </p:nvSpPr>
        <p:spPr>
          <a:xfrm>
            <a:off x="172995" y="1037967"/>
            <a:ext cx="8773297" cy="4806779"/>
          </a:xfrm>
        </p:spPr>
        <p:txBody>
          <a:bodyPr>
            <a:normAutofit fontScale="77500" lnSpcReduction="20000"/>
          </a:bodyPr>
          <a:lstStyle/>
          <a:p>
            <a:pPr marL="236538" indent="-236538" algn="just">
              <a:lnSpc>
                <a:spcPct val="150000"/>
              </a:lnSpc>
            </a:pPr>
            <a:r>
              <a:rPr lang="en-US" altLang="en-US" sz="3100" dirty="0">
                <a:latin typeface="Times New Roman" panose="02020603050405020304" pitchFamily="18" charset="0"/>
                <a:cs typeface="Times New Roman" panose="02020603050405020304" pitchFamily="18" charset="0"/>
              </a:rPr>
              <a:t>Globalization has resulted in a decline in the dominance of U.S. firms in the global marketplace</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In 1973, 48.5 % of the world’s 260 largest MNEs were U.S. firms </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By 2008, just 19 of the world’s 100 largest non-financial MNEs were from the U.S., 13 were from France, 13 from Germany, 14 were from Britain, and 10 were from Japan</a:t>
            </a:r>
          </a:p>
          <a:p>
            <a:pPr marL="236538" indent="-236538" algn="just">
              <a:lnSpc>
                <a:spcPct val="150000"/>
              </a:lnSpc>
            </a:pPr>
            <a:r>
              <a:rPr lang="en-US" altLang="en-US" sz="3100" dirty="0">
                <a:latin typeface="Times New Roman" panose="02020603050405020304" pitchFamily="18" charset="0"/>
                <a:cs typeface="Times New Roman" panose="02020603050405020304" pitchFamily="18" charset="0"/>
              </a:rPr>
              <a:t>Small and medium-size firms are now expanding internationally</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easier to build international sales via the Internet </a:t>
            </a:r>
          </a:p>
        </p:txBody>
      </p:sp>
    </p:spTree>
    <p:extLst>
      <p:ext uri="{BB962C8B-B14F-4D97-AF65-F5344CB8AC3E}">
        <p14:creationId xmlns:p14="http://schemas.microsoft.com/office/powerpoint/2010/main" val="23562724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2273642" y="365126"/>
            <a:ext cx="5325763" cy="462777"/>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The Changing World Order</a:t>
            </a:r>
          </a:p>
        </p:txBody>
      </p:sp>
      <p:sp>
        <p:nvSpPr>
          <p:cNvPr id="494595" name="Rectangle 3"/>
          <p:cNvSpPr>
            <a:spLocks noGrp="1" noChangeArrowheads="1"/>
          </p:cNvSpPr>
          <p:nvPr>
            <p:ph type="body" idx="1"/>
          </p:nvPr>
        </p:nvSpPr>
        <p:spPr>
          <a:xfrm>
            <a:off x="296562" y="1010078"/>
            <a:ext cx="8583311" cy="3870841"/>
          </a:xfrm>
        </p:spPr>
        <p:txBody>
          <a:bodyPr>
            <a:normAutofit/>
          </a:bodyPr>
          <a:lstStyle/>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The collapse of communism in Eastern Europe</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export and investment opportunities</a:t>
            </a:r>
          </a:p>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Economic development in China</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huge opportunities despite continued Communist control</a:t>
            </a:r>
          </a:p>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Free market reforms and democracy in Latin America</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new markets and new sources of materials and </a:t>
            </a:r>
            <a:r>
              <a:rPr lang="en-US" altLang="en-US" sz="2400" dirty="0" smtClean="0">
                <a:latin typeface="Times New Roman" panose="02020603050405020304" pitchFamily="18" charset="0"/>
                <a:cs typeface="Times New Roman" panose="02020603050405020304" pitchFamily="18" charset="0"/>
              </a:rPr>
              <a:t>production</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3235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2384854" y="365127"/>
            <a:ext cx="5115697" cy="512204"/>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The Globalization Debate</a:t>
            </a:r>
          </a:p>
        </p:txBody>
      </p:sp>
      <p:sp>
        <p:nvSpPr>
          <p:cNvPr id="497667" name="Rectangle 3"/>
          <p:cNvSpPr>
            <a:spLocks noGrp="1" noChangeArrowheads="1"/>
          </p:cNvSpPr>
          <p:nvPr>
            <p:ph type="body" idx="1"/>
          </p:nvPr>
        </p:nvSpPr>
        <p:spPr>
          <a:xfrm>
            <a:off x="233234" y="1121290"/>
            <a:ext cx="8811912" cy="4351338"/>
          </a:xfrm>
        </p:spPr>
        <p:txBody>
          <a:bodyPr>
            <a:normAutofit/>
          </a:bodyPr>
          <a:lstStyle/>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Is the shift toward a more integrated and interdependent global economy a good thing?  </a:t>
            </a:r>
            <a:endParaRPr lang="en-US" altLang="en-US" sz="2400" u="sng" dirty="0">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Many experts believe that globalization is promoting greater prosperity in the global economy, more jobs, and lower prices for goods and services</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Others feel that globalization is not beneficial</a:t>
            </a:r>
          </a:p>
        </p:txBody>
      </p:sp>
    </p:spTree>
    <p:extLst>
      <p:ext uri="{BB962C8B-B14F-4D97-AF65-F5344CB8AC3E}">
        <p14:creationId xmlns:p14="http://schemas.microsoft.com/office/powerpoint/2010/main" val="25745257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a:xfrm>
            <a:off x="2261286" y="365126"/>
            <a:ext cx="5041557" cy="536917"/>
          </a:xfrm>
        </p:spPr>
        <p:txBody>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Ant globalization </a:t>
            </a:r>
            <a:r>
              <a:rPr lang="en-US" altLang="en-US" sz="3200" b="1" dirty="0">
                <a:solidFill>
                  <a:srgbClr val="00B050"/>
                </a:solidFill>
                <a:latin typeface="Times New Roman" panose="02020603050405020304" pitchFamily="18" charset="0"/>
                <a:cs typeface="Times New Roman" panose="02020603050405020304" pitchFamily="18" charset="0"/>
              </a:rPr>
              <a:t>Protests</a:t>
            </a:r>
          </a:p>
        </p:txBody>
      </p:sp>
      <p:sp>
        <p:nvSpPr>
          <p:cNvPr id="498691" name="Rectangle 3"/>
          <p:cNvSpPr>
            <a:spLocks noGrp="1" noChangeArrowheads="1"/>
          </p:cNvSpPr>
          <p:nvPr>
            <p:ph type="body" idx="1"/>
          </p:nvPr>
        </p:nvSpPr>
        <p:spPr>
          <a:xfrm>
            <a:off x="185351" y="1146004"/>
            <a:ext cx="8847437" cy="3858482"/>
          </a:xfrm>
        </p:spPr>
        <p:txBody>
          <a:bodyPr>
            <a:normAutofit/>
          </a:bodyPr>
          <a:lstStyle/>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are the concerns of critics of globalization?  </a:t>
            </a: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Anti-globalization protesters now turn up at almost every major meeting of a global institution</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Protesters fear that globalization is forever changing the world in a negative way</a:t>
            </a:r>
          </a:p>
          <a:p>
            <a:pPr marL="280988" indent="-280988" algn="just">
              <a:lnSpc>
                <a:spcPct val="150000"/>
              </a:lnSpc>
            </a:pPr>
            <a:endParaRPr lang="en-US" altLang="en-US" sz="2400" dirty="0"/>
          </a:p>
          <a:p>
            <a:pPr marL="280988" indent="-280988" algn="just">
              <a:lnSpc>
                <a:spcPct val="150000"/>
              </a:lnSpc>
            </a:pPr>
            <a:endParaRPr lang="en-US" altLang="en-US" dirty="0"/>
          </a:p>
        </p:txBody>
      </p:sp>
    </p:spTree>
    <p:extLst>
      <p:ext uri="{BB962C8B-B14F-4D97-AF65-F5344CB8AC3E}">
        <p14:creationId xmlns:p14="http://schemas.microsoft.com/office/powerpoint/2010/main" val="40377640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1643448" y="365127"/>
            <a:ext cx="6067167" cy="586344"/>
          </a:xfrm>
        </p:spPr>
        <p:txBody>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Globalization, Jobs, and Income</a:t>
            </a:r>
          </a:p>
        </p:txBody>
      </p:sp>
      <p:sp>
        <p:nvSpPr>
          <p:cNvPr id="499715" name="Rectangle 3"/>
          <p:cNvSpPr>
            <a:spLocks noGrp="1" noChangeArrowheads="1"/>
          </p:cNvSpPr>
          <p:nvPr>
            <p:ph type="body" idx="1"/>
          </p:nvPr>
        </p:nvSpPr>
        <p:spPr>
          <a:xfrm>
            <a:off x="210065" y="1050324"/>
            <a:ext cx="8662086" cy="5126639"/>
          </a:xfrm>
        </p:spPr>
        <p:txBody>
          <a:bodyPr>
            <a:normAutofit lnSpcReduction="10000"/>
          </a:bodyPr>
          <a:lstStyle/>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Critics claim jobs in advanced economies are being lost to low-wage nations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Supporters claim while some jobs may be lost, the economy as a whole is better off</a:t>
            </a:r>
          </a:p>
          <a:p>
            <a:pPr lvl="1" algn="just">
              <a:lnSpc>
                <a:spcPct val="150000"/>
              </a:lnSpc>
            </a:pPr>
            <a:r>
              <a:rPr lang="en-US" altLang="en-US" sz="2400" dirty="0">
                <a:latin typeface="Times New Roman" panose="02020603050405020304" pitchFamily="18" charset="0"/>
                <a:cs typeface="Times New Roman" panose="02020603050405020304" pitchFamily="18" charset="0"/>
              </a:rPr>
              <a:t>free trade will result in countries specializing in the production of those goods and services that they can produce most efficiently, while importing goods and services that they cannot produce as efficiently, and that in doing so, </a:t>
            </a:r>
            <a:r>
              <a:rPr lang="en-US" altLang="en-US" sz="2400" i="1" dirty="0">
                <a:latin typeface="Times New Roman" panose="02020603050405020304" pitchFamily="18" charset="0"/>
                <a:cs typeface="Times New Roman" panose="02020603050405020304" pitchFamily="18" charset="0"/>
              </a:rPr>
              <a:t>all </a:t>
            </a:r>
            <a:r>
              <a:rPr lang="en-US" altLang="en-US" sz="2400" dirty="0">
                <a:latin typeface="Times New Roman" panose="02020603050405020304" pitchFamily="18" charset="0"/>
                <a:cs typeface="Times New Roman" panose="02020603050405020304" pitchFamily="18" charset="0"/>
              </a:rPr>
              <a:t>countries will gain</a:t>
            </a:r>
          </a:p>
        </p:txBody>
      </p:sp>
    </p:spTree>
    <p:extLst>
      <p:ext uri="{BB962C8B-B14F-4D97-AF65-F5344CB8AC3E}">
        <p14:creationId xmlns:p14="http://schemas.microsoft.com/office/powerpoint/2010/main" val="1534592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07007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Lesson Contents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716692" y="1400213"/>
            <a:ext cx="7846540" cy="3785652"/>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15. Changing </a:t>
            </a:r>
            <a:r>
              <a:rPr lang="en-US" sz="2400" dirty="0" smtClean="0">
                <a:latin typeface="Times New Roman" panose="02020603050405020304" pitchFamily="18" charset="0"/>
                <a:cs typeface="Times New Roman" panose="02020603050405020304" pitchFamily="18" charset="0"/>
              </a:rPr>
              <a:t>demographics of the global </a:t>
            </a:r>
            <a:r>
              <a:rPr lang="en-US" sz="2400" dirty="0" smtClean="0">
                <a:latin typeface="Times New Roman" panose="02020603050405020304" pitchFamily="18" charset="0"/>
                <a:cs typeface="Times New Roman" panose="02020603050405020304" pitchFamily="18" charset="0"/>
              </a:rPr>
              <a:t>economy.</a:t>
            </a:r>
          </a:p>
          <a:p>
            <a:r>
              <a:rPr lang="en-US" sz="2400" dirty="0" smtClean="0">
                <a:latin typeface="Times New Roman" panose="02020603050405020304" pitchFamily="18" charset="0"/>
                <a:cs typeface="Times New Roman" panose="02020603050405020304" pitchFamily="18" charset="0"/>
              </a:rPr>
              <a:t>16. </a:t>
            </a:r>
            <a:r>
              <a:rPr lang="en-US" sz="2400" dirty="0" smtClean="0">
                <a:latin typeface="Times New Roman" panose="02020603050405020304" pitchFamily="18" charset="0"/>
                <a:cs typeface="Times New Roman" panose="02020603050405020304" pitchFamily="18" charset="0"/>
              </a:rPr>
              <a:t>Changing </a:t>
            </a:r>
            <a:r>
              <a:rPr lang="en-US" sz="2400" dirty="0" smtClean="0">
                <a:latin typeface="Times New Roman" panose="02020603050405020304" pitchFamily="18" charset="0"/>
                <a:cs typeface="Times New Roman" panose="02020603050405020304" pitchFamily="18" charset="0"/>
              </a:rPr>
              <a:t>foreign direct investment picture.</a:t>
            </a:r>
          </a:p>
          <a:p>
            <a:r>
              <a:rPr lang="en-US" sz="2400" dirty="0" smtClean="0">
                <a:latin typeface="Times New Roman" panose="02020603050405020304" pitchFamily="18" charset="0"/>
                <a:cs typeface="Times New Roman" panose="02020603050405020304" pitchFamily="18" charset="0"/>
              </a:rPr>
              <a:t>17. Changing </a:t>
            </a:r>
            <a:r>
              <a:rPr lang="en-US" sz="2400" dirty="0" smtClean="0">
                <a:latin typeface="Times New Roman" panose="02020603050405020304" pitchFamily="18" charset="0"/>
                <a:cs typeface="Times New Roman" panose="02020603050405020304" pitchFamily="18" charset="0"/>
              </a:rPr>
              <a:t>multinational </a:t>
            </a:r>
            <a:r>
              <a:rPr lang="en-US" sz="2400" dirty="0" smtClean="0">
                <a:latin typeface="Times New Roman" panose="02020603050405020304" pitchFamily="18" charset="0"/>
                <a:cs typeface="Times New Roman" panose="02020603050405020304" pitchFamily="18" charset="0"/>
              </a:rPr>
              <a:t>enterprises.</a:t>
            </a:r>
          </a:p>
          <a:p>
            <a:r>
              <a:rPr lang="en-US" sz="2400" dirty="0" smtClean="0">
                <a:latin typeface="Times New Roman" panose="02020603050405020304" pitchFamily="18" charset="0"/>
                <a:cs typeface="Times New Roman" panose="02020603050405020304" pitchFamily="18" charset="0"/>
              </a:rPr>
              <a:t>18. </a:t>
            </a:r>
            <a:r>
              <a:rPr lang="en-US" sz="2400" dirty="0" smtClean="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Changing world order.</a:t>
            </a:r>
          </a:p>
          <a:p>
            <a:r>
              <a:rPr lang="en-US" sz="2400" dirty="0" smtClean="0">
                <a:latin typeface="Times New Roman" panose="02020603050405020304" pitchFamily="18" charset="0"/>
                <a:cs typeface="Times New Roman" panose="02020603050405020304" pitchFamily="18" charset="0"/>
              </a:rPr>
              <a:t>19. The </a:t>
            </a:r>
            <a:r>
              <a:rPr lang="en-US" sz="2400" dirty="0" smtClean="0">
                <a:latin typeface="Times New Roman" panose="02020603050405020304" pitchFamily="18" charset="0"/>
                <a:cs typeface="Times New Roman" panose="02020603050405020304" pitchFamily="18" charset="0"/>
              </a:rPr>
              <a:t>globalization debate.</a:t>
            </a:r>
          </a:p>
          <a:p>
            <a:r>
              <a:rPr lang="en-US" sz="2400" dirty="0" smtClean="0">
                <a:latin typeface="Times New Roman" panose="02020603050405020304" pitchFamily="18" charset="0"/>
                <a:cs typeface="Times New Roman" panose="02020603050405020304" pitchFamily="18" charset="0"/>
              </a:rPr>
              <a:t>20. Ant </a:t>
            </a:r>
            <a:r>
              <a:rPr lang="en-US" sz="2400" dirty="0" smtClean="0">
                <a:latin typeface="Times New Roman" panose="02020603050405020304" pitchFamily="18" charset="0"/>
                <a:cs typeface="Times New Roman" panose="02020603050405020304" pitchFamily="18" charset="0"/>
              </a:rPr>
              <a:t>globalization protests.</a:t>
            </a:r>
          </a:p>
          <a:p>
            <a:r>
              <a:rPr lang="en-US" sz="2400" dirty="0" smtClean="0">
                <a:latin typeface="Times New Roman" panose="02020603050405020304" pitchFamily="18" charset="0"/>
                <a:cs typeface="Times New Roman" panose="02020603050405020304" pitchFamily="18" charset="0"/>
              </a:rPr>
              <a:t>21. Globalization</a:t>
            </a:r>
            <a:r>
              <a:rPr lang="en-US" sz="2400" dirty="0" smtClean="0">
                <a:latin typeface="Times New Roman" panose="02020603050405020304" pitchFamily="18" charset="0"/>
                <a:cs typeface="Times New Roman" panose="02020603050405020304" pitchFamily="18" charset="0"/>
              </a:rPr>
              <a:t>, jobs and income.</a:t>
            </a:r>
          </a:p>
          <a:p>
            <a:r>
              <a:rPr lang="en-US" sz="2400" dirty="0" smtClean="0">
                <a:latin typeface="Times New Roman" panose="02020603050405020304" pitchFamily="18" charset="0"/>
                <a:cs typeface="Times New Roman" panose="02020603050405020304" pitchFamily="18" charset="0"/>
              </a:rPr>
              <a:t>22. Globalization </a:t>
            </a:r>
            <a:r>
              <a:rPr lang="en-US" sz="2400" dirty="0" smtClean="0">
                <a:latin typeface="Times New Roman" panose="02020603050405020304" pitchFamily="18" charset="0"/>
                <a:cs typeface="Times New Roman" panose="02020603050405020304" pitchFamily="18" charset="0"/>
              </a:rPr>
              <a:t>and national sovereignty</a:t>
            </a:r>
          </a:p>
          <a:p>
            <a:r>
              <a:rPr lang="en-US" altLang="en-US" sz="2400" dirty="0" smtClean="0">
                <a:latin typeface="Times New Roman" panose="02020603050405020304" pitchFamily="18" charset="0"/>
                <a:cs typeface="Times New Roman" panose="02020603050405020304" pitchFamily="18" charset="0"/>
              </a:rPr>
              <a:t>23. </a:t>
            </a:r>
            <a:r>
              <a:rPr lang="en-US" altLang="en-US" sz="2400" dirty="0" smtClean="0">
                <a:latin typeface="Times New Roman" panose="02020603050405020304" pitchFamily="18" charset="0"/>
                <a:cs typeface="Times New Roman" panose="02020603050405020304" pitchFamily="18" charset="0"/>
              </a:rPr>
              <a:t>Globalization</a:t>
            </a:r>
            <a:r>
              <a:rPr lang="en-US" altLang="en-US" sz="2400" dirty="0">
                <a:latin typeface="Times New Roman" panose="02020603050405020304" pitchFamily="18" charset="0"/>
                <a:cs typeface="Times New Roman" panose="02020603050405020304" pitchFamily="18" charset="0"/>
              </a:rPr>
              <a:t>, Labor Policies, and the </a:t>
            </a:r>
            <a:r>
              <a:rPr lang="en-US" altLang="en-US" sz="2400" dirty="0" smtClean="0">
                <a:latin typeface="Times New Roman" panose="02020603050405020304" pitchFamily="18" charset="0"/>
                <a:cs typeface="Times New Roman" panose="02020603050405020304" pitchFamily="18" charset="0"/>
              </a:rPr>
              <a:t>Environment</a:t>
            </a:r>
          </a:p>
          <a:p>
            <a:r>
              <a:rPr lang="en-US" altLang="en-US" sz="2400" dirty="0" smtClean="0">
                <a:latin typeface="Times New Roman" panose="02020603050405020304" pitchFamily="18" charset="0"/>
                <a:cs typeface="Times New Roman" panose="02020603050405020304" pitchFamily="18" charset="0"/>
              </a:rPr>
              <a:t>24. Globalization </a:t>
            </a:r>
            <a:r>
              <a:rPr lang="en-US" altLang="en-US" sz="2400" dirty="0" smtClean="0">
                <a:latin typeface="Times New Roman" panose="02020603050405020304" pitchFamily="18" charset="0"/>
                <a:cs typeface="Times New Roman" panose="02020603050405020304" pitchFamily="18" charset="0"/>
              </a:rPr>
              <a:t>and world’s poor</a:t>
            </a:r>
          </a:p>
        </p:txBody>
      </p:sp>
    </p:spTree>
    <p:extLst>
      <p:ext uri="{BB962C8B-B14F-4D97-AF65-F5344CB8AC3E}">
        <p14:creationId xmlns:p14="http://schemas.microsoft.com/office/powerpoint/2010/main" val="38439471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a:xfrm>
            <a:off x="0" y="365127"/>
            <a:ext cx="9143999" cy="512204"/>
          </a:xfrm>
        </p:spPr>
        <p:txBody>
          <a:bodyPr>
            <a:noAutofit/>
          </a:bodyPr>
          <a:lstStyle/>
          <a:p>
            <a:r>
              <a:rPr lang="en-US" altLang="en-US" sz="3200" b="1" dirty="0" smtClean="0">
                <a:solidFill>
                  <a:srgbClr val="00B050"/>
                </a:solidFill>
                <a:latin typeface="Times New Roman" panose="02020603050405020304" pitchFamily="18" charset="0"/>
                <a:cs typeface="Times New Roman" panose="02020603050405020304" pitchFamily="18" charset="0"/>
              </a:rPr>
              <a:t>Globalization</a:t>
            </a:r>
            <a:r>
              <a:rPr lang="en-US" altLang="en-US" sz="3200" b="1" dirty="0">
                <a:solidFill>
                  <a:srgbClr val="00B050"/>
                </a:solidFill>
                <a:latin typeface="Times New Roman" panose="02020603050405020304" pitchFamily="18" charset="0"/>
                <a:cs typeface="Times New Roman" panose="02020603050405020304" pitchFamily="18" charset="0"/>
              </a:rPr>
              <a:t>, Labor Policies, and the Environment</a:t>
            </a:r>
          </a:p>
        </p:txBody>
      </p:sp>
      <p:sp>
        <p:nvSpPr>
          <p:cNvPr id="500739" name="Rectangle 3"/>
          <p:cNvSpPr>
            <a:spLocks noGrp="1" noChangeArrowheads="1"/>
          </p:cNvSpPr>
          <p:nvPr>
            <p:ph type="body" idx="1"/>
          </p:nvPr>
        </p:nvSpPr>
        <p:spPr>
          <a:xfrm>
            <a:off x="171450" y="1048137"/>
            <a:ext cx="8811912" cy="5599797"/>
          </a:xfrm>
        </p:spPr>
        <p:txBody>
          <a:bodyPr>
            <a:normAutofit lnSpcReduction="10000"/>
          </a:bodyPr>
          <a:lstStyle/>
          <a:p>
            <a:pPr marL="917575" indent="-342900" algn="just">
              <a:lnSpc>
                <a:spcPct val="150000"/>
              </a:lnSpc>
            </a:pPr>
            <a:r>
              <a:rPr lang="en-US" altLang="en-US" sz="2400" dirty="0">
                <a:latin typeface="Times New Roman" panose="02020603050405020304" pitchFamily="18" charset="0"/>
                <a:cs typeface="Times New Roman" panose="02020603050405020304" pitchFamily="18" charset="0"/>
              </a:rPr>
              <a:t>Critics argue free trade encourages firms from advanced nations to move manufacturing facilities offshore to less developed countries with lax environmental and labor regulations </a:t>
            </a:r>
          </a:p>
          <a:p>
            <a:pPr marL="917575" indent="-342900" algn="just">
              <a:lnSpc>
                <a:spcPct val="150000"/>
              </a:lnSpc>
            </a:pPr>
            <a:r>
              <a:rPr lang="en-US" altLang="en-US" sz="2400" dirty="0">
                <a:latin typeface="Times New Roman" panose="02020603050405020304" pitchFamily="18" charset="0"/>
                <a:cs typeface="Times New Roman" panose="02020603050405020304" pitchFamily="18" charset="0"/>
              </a:rPr>
              <a:t>Supporters claim tougher environmental regulation and stricter labor standards reflect economic progress </a:t>
            </a:r>
          </a:p>
          <a:p>
            <a:pPr marL="1546225" lvl="2" indent="-342900"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as countries get richer as a result of globalization, they raise their environmental and labor standards </a:t>
            </a:r>
          </a:p>
          <a:p>
            <a:pPr marL="1546225" lvl="2" indent="-342900"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free trade does not lead to more pollution and labor exploitation, it leads to less</a:t>
            </a:r>
          </a:p>
          <a:p>
            <a:pPr marL="574675" indent="0" algn="just">
              <a:lnSpc>
                <a:spcPct val="150000"/>
              </a:lnSpc>
            </a:pPr>
            <a:endParaRPr lang="en-US" altLang="en-US" sz="2400" dirty="0"/>
          </a:p>
        </p:txBody>
      </p:sp>
    </p:spTree>
    <p:extLst>
      <p:ext uri="{BB962C8B-B14F-4D97-AF65-F5344CB8AC3E}">
        <p14:creationId xmlns:p14="http://schemas.microsoft.com/office/powerpoint/2010/main" val="19279358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628650" y="365127"/>
            <a:ext cx="7563880" cy="611058"/>
          </a:xfrm>
        </p:spPr>
        <p:txBody>
          <a:bodyPr/>
          <a:lstStyle/>
          <a:p>
            <a:pPr algn="ctr"/>
            <a:r>
              <a:rPr lang="en-US" altLang="en-US" sz="2800" b="1" dirty="0">
                <a:solidFill>
                  <a:srgbClr val="00B0F0"/>
                </a:solidFill>
              </a:rPr>
              <a:t> </a:t>
            </a:r>
            <a:r>
              <a:rPr lang="en-US" altLang="en-US" sz="3200" b="1" dirty="0" smtClean="0">
                <a:solidFill>
                  <a:srgbClr val="00B050"/>
                </a:solidFill>
                <a:latin typeface="Times New Roman" panose="02020603050405020304" pitchFamily="18" charset="0"/>
                <a:cs typeface="Times New Roman" panose="02020603050405020304" pitchFamily="18" charset="0"/>
              </a:rPr>
              <a:t>Globalization </a:t>
            </a:r>
            <a:r>
              <a:rPr lang="en-US" altLang="en-US" sz="3200" b="1" dirty="0">
                <a:solidFill>
                  <a:srgbClr val="00B050"/>
                </a:solidFill>
                <a:latin typeface="Times New Roman" panose="02020603050405020304" pitchFamily="18" charset="0"/>
                <a:cs typeface="Times New Roman" panose="02020603050405020304" pitchFamily="18" charset="0"/>
              </a:rPr>
              <a:t>and National Sovereignty</a:t>
            </a:r>
          </a:p>
        </p:txBody>
      </p:sp>
      <p:sp>
        <p:nvSpPr>
          <p:cNvPr id="501763" name="Rectangle 3"/>
          <p:cNvSpPr>
            <a:spLocks noGrp="1" noChangeArrowheads="1"/>
          </p:cNvSpPr>
          <p:nvPr>
            <p:ph type="body" idx="1"/>
          </p:nvPr>
        </p:nvSpPr>
        <p:spPr>
          <a:xfrm>
            <a:off x="256403" y="1084219"/>
            <a:ext cx="8640462" cy="4970591"/>
          </a:xfrm>
        </p:spPr>
        <p:txBody>
          <a:bodyPr>
            <a:normAutofit fontScale="92500" lnSpcReduction="10000"/>
          </a:bodyPr>
          <a:lstStyle/>
          <a:p>
            <a:pPr marL="236538" indent="-236538" algn="just">
              <a:lnSpc>
                <a:spcPct val="150000"/>
              </a:lnSpc>
            </a:pPr>
            <a:r>
              <a:rPr lang="en-US" altLang="en-US" sz="2600" dirty="0">
                <a:latin typeface="Times New Roman" panose="02020603050405020304" pitchFamily="18" charset="0"/>
                <a:cs typeface="Times New Roman" panose="02020603050405020304" pitchFamily="18" charset="0"/>
              </a:rPr>
              <a:t>Critics worry economic power is shifting away from national governments and toward supranational organizations such as the WTO, the European Union (EU), and the UN</a:t>
            </a:r>
          </a:p>
          <a:p>
            <a:pPr marL="236538" indent="-236538" algn="just">
              <a:lnSpc>
                <a:spcPct val="150000"/>
              </a:lnSpc>
            </a:pPr>
            <a:r>
              <a:rPr lang="en-US" altLang="en-US" sz="2600" dirty="0">
                <a:latin typeface="Times New Roman" panose="02020603050405020304" pitchFamily="18" charset="0"/>
                <a:cs typeface="Times New Roman" panose="02020603050405020304" pitchFamily="18" charset="0"/>
              </a:rPr>
              <a:t>Supporters argue that the power of these organizations is limited to what nation-states collectively agree to grant</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the organizations must be able to persuade members states to follow certain actions</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without the support of members, the organizations have no power </a:t>
            </a:r>
          </a:p>
          <a:p>
            <a:pPr marL="236538" indent="-236538" algn="just">
              <a:lnSpc>
                <a:spcPct val="150000"/>
              </a:lnSpc>
            </a:pPr>
            <a:endParaRPr lang="en-US" altLang="en-US" sz="2400" dirty="0"/>
          </a:p>
        </p:txBody>
      </p:sp>
    </p:spTree>
    <p:extLst>
      <p:ext uri="{BB962C8B-B14F-4D97-AF65-F5344CB8AC3E}">
        <p14:creationId xmlns:p14="http://schemas.microsoft.com/office/powerpoint/2010/main" val="11594430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1421027" y="426911"/>
            <a:ext cx="6697361" cy="51220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Globalization </a:t>
            </a:r>
            <a:r>
              <a:rPr lang="en-US" altLang="en-US" sz="3200" b="1" dirty="0">
                <a:solidFill>
                  <a:srgbClr val="00B050"/>
                </a:solidFill>
                <a:latin typeface="Times New Roman" panose="02020603050405020304" pitchFamily="18" charset="0"/>
                <a:cs typeface="Times New Roman" panose="02020603050405020304" pitchFamily="18" charset="0"/>
              </a:rPr>
              <a:t>and the World’s Poor</a:t>
            </a:r>
          </a:p>
        </p:txBody>
      </p:sp>
      <p:sp>
        <p:nvSpPr>
          <p:cNvPr id="502787" name="Rectangle 3"/>
          <p:cNvSpPr>
            <a:spLocks noGrp="1" noChangeArrowheads="1"/>
          </p:cNvSpPr>
          <p:nvPr>
            <p:ph type="body" idx="1"/>
          </p:nvPr>
        </p:nvSpPr>
        <p:spPr>
          <a:xfrm>
            <a:off x="231687" y="1108932"/>
            <a:ext cx="8739317" cy="4204473"/>
          </a:xfrm>
        </p:spPr>
        <p:txBody>
          <a:bodyPr>
            <a:normAutofit/>
          </a:bodyPr>
          <a:lstStyle/>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Critics argue the gap between rich and poor has gotten wider and the benefits of globalization have not been shared equally</a:t>
            </a:r>
          </a:p>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Supporters suggest that the actions of governments have made limited economic improvement in many countries</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many of the world’s poorest nations are under totalitarian regimes, suffer from endemic corruption, have few property rights, are involved in war, and are burdened by high debt </a:t>
            </a:r>
          </a:p>
        </p:txBody>
      </p:sp>
    </p:spTree>
    <p:extLst>
      <p:ext uri="{BB962C8B-B14F-4D97-AF65-F5344CB8AC3E}">
        <p14:creationId xmlns:p14="http://schemas.microsoft.com/office/powerpoint/2010/main" val="39757626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47135" y="2114549"/>
            <a:ext cx="8760941" cy="2469807"/>
          </a:xfrm>
        </p:spPr>
        <p:txBody>
          <a:bodyPr>
            <a:noAutofit/>
          </a:bodyPr>
          <a:lstStyle/>
          <a:p>
            <a:pPr marL="0" indent="0" algn="ctr">
              <a:buFont typeface="Wingdings" panose="05000000000000000000" pitchFamily="2" charset="2"/>
              <a:buNone/>
            </a:pPr>
            <a:r>
              <a:rPr lang="en-US" sz="4000" b="1" dirty="0" smtClean="0">
                <a:solidFill>
                  <a:srgbClr val="008000"/>
                </a:solidFill>
                <a:latin typeface="Times New Roman" panose="02020603050405020304" pitchFamily="18" charset="0"/>
                <a:cs typeface="Times New Roman" panose="02020603050405020304" pitchFamily="18" charset="0"/>
              </a:rPr>
              <a:t>Thank you for you nice cooperation</a:t>
            </a:r>
          </a:p>
          <a:p>
            <a:pPr marL="0" indent="0" algn="ctr">
              <a:buFont typeface="Wingdings" panose="05000000000000000000" pitchFamily="2" charset="2"/>
              <a:buNone/>
            </a:pPr>
            <a:endParaRPr lang="en-US" sz="4000" b="1" dirty="0" smtClean="0">
              <a:solidFill>
                <a:srgbClr val="C00000"/>
              </a:solidFill>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pPr>
            <a:r>
              <a:rPr lang="en-US" sz="6600" b="1" dirty="0" smtClean="0">
                <a:solidFill>
                  <a:srgbClr val="C00000"/>
                </a:solidFill>
                <a:latin typeface="Times New Roman" panose="02020603050405020304" pitchFamily="18" charset="0"/>
                <a:cs typeface="Times New Roman" panose="02020603050405020304" pitchFamily="18" charset="0"/>
              </a:rPr>
              <a:t>Any Question?????</a:t>
            </a:r>
          </a:p>
        </p:txBody>
      </p:sp>
    </p:spTree>
    <p:extLst>
      <p:ext uri="{BB962C8B-B14F-4D97-AF65-F5344CB8AC3E}">
        <p14:creationId xmlns:p14="http://schemas.microsoft.com/office/powerpoint/2010/main" val="3049330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6038" y="314572"/>
            <a:ext cx="421782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What is Globalization?</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4" name="Picture 2" descr="Image result for international business"/>
          <p:cNvPicPr>
            <a:picLocks noChangeAspect="1" noChangeArrowheads="1"/>
          </p:cNvPicPr>
          <p:nvPr/>
        </p:nvPicPr>
        <p:blipFill rotWithShape="1">
          <a:blip r:embed="rId2">
            <a:extLst>
              <a:ext uri="{28A0092B-C50C-407E-A947-70E740481C1C}">
                <a14:useLocalDpi xmlns:a14="http://schemas.microsoft.com/office/drawing/2010/main" val="0"/>
              </a:ext>
            </a:extLst>
          </a:blip>
          <a:srcRect t="33940"/>
          <a:stretch/>
        </p:blipFill>
        <p:spPr bwMode="auto">
          <a:xfrm>
            <a:off x="333632" y="4625639"/>
            <a:ext cx="8526163" cy="203784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75563" y="1177792"/>
            <a:ext cx="8844869" cy="3396314"/>
          </a:xfrm>
          <a:prstGeom prst="rect">
            <a:avLst/>
          </a:prstGeom>
        </p:spPr>
        <p:txBody>
          <a:bodyPr wrap="square">
            <a:spAutoFit/>
          </a:bodyPr>
          <a:lstStyle/>
          <a:p>
            <a:pPr algn="just">
              <a:lnSpc>
                <a:spcPct val="115000"/>
              </a:lnSpc>
              <a:spcAft>
                <a:spcPts val="6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The </a:t>
            </a: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broadening set of interdependent relationships among people from different parts of a world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that happens to be divided into nations.</a:t>
            </a:r>
          </a:p>
          <a:p>
            <a:pPr algn="just">
              <a:lnSpc>
                <a:spcPct val="115000"/>
              </a:lnSpc>
              <a:spcAft>
                <a:spcPts val="600"/>
              </a:spcAft>
            </a:pPr>
            <a:endParaRPr lang="en-US" sz="1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It refers to the </a:t>
            </a:r>
            <a:r>
              <a:rPr lang="en-US" sz="28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integration of world economies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through the reduction of barriers to the movement of trade, capital, technology and people.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677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6039" y="549350"/>
            <a:ext cx="421782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What is Globalization?</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636805" y="1312689"/>
            <a:ext cx="6433171" cy="548099"/>
          </a:xfrm>
          <a:prstGeom prst="rect">
            <a:avLst/>
          </a:prstGeom>
        </p:spPr>
        <p:txBody>
          <a:bodyPr wrap="none">
            <a:spAutoFit/>
          </a:bodyPr>
          <a:lstStyle/>
          <a:p>
            <a:pPr>
              <a:lnSpc>
                <a:spcPct val="115000"/>
              </a:lnSpc>
            </a:pPr>
            <a:r>
              <a:rPr lang="en-US" sz="2800" b="1" dirty="0" smtClean="0">
                <a:effectLst/>
                <a:latin typeface="Times New Roman" panose="02020603050405020304" pitchFamily="18" charset="0"/>
                <a:ea typeface="TimesNewRomanPSMT"/>
                <a:cs typeface="Times New Roman" panose="02020603050405020304" pitchFamily="18" charset="0"/>
              </a:rPr>
              <a:t>Globalization has two main components:</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3"/>
          <p:cNvSpPr txBox="1">
            <a:spLocks noChangeArrowheads="1"/>
          </p:cNvSpPr>
          <p:nvPr/>
        </p:nvSpPr>
        <p:spPr>
          <a:xfrm>
            <a:off x="158300" y="2010882"/>
            <a:ext cx="8773297" cy="42459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Historically distinct and separate national markets are merging and creating the </a:t>
            </a:r>
            <a:r>
              <a:rPr lang="en-US" altLang="en-US" sz="2400" b="1" dirty="0" smtClean="0">
                <a:solidFill>
                  <a:srgbClr val="00B0F0"/>
                </a:solidFill>
                <a:latin typeface="Times New Roman" panose="02020603050405020304" pitchFamily="18" charset="0"/>
                <a:cs typeface="Times New Roman" panose="02020603050405020304" pitchFamily="18" charset="0"/>
              </a:rPr>
              <a:t>“global market”</a:t>
            </a:r>
          </a:p>
          <a:p>
            <a:pPr lvl="1" algn="just">
              <a:lnSpc>
                <a:spcPct val="150000"/>
              </a:lnSpc>
              <a:buFont typeface="Wingdings" panose="05000000000000000000" pitchFamily="2" charset="2"/>
              <a:buChar char="§"/>
            </a:pPr>
            <a:r>
              <a:rPr lang="en-US" altLang="en-US" dirty="0">
                <a:latin typeface="Times New Roman" panose="02020603050405020304" pitchFamily="18" charset="0"/>
                <a:cs typeface="Times New Roman" panose="02020603050405020304" pitchFamily="18" charset="0"/>
              </a:rPr>
              <a:t>F</a:t>
            </a:r>
            <a:r>
              <a:rPr lang="en-US" altLang="en-US" dirty="0" smtClean="0">
                <a:latin typeface="Times New Roman" panose="02020603050405020304" pitchFamily="18" charset="0"/>
                <a:cs typeface="Times New Roman" panose="02020603050405020304" pitchFamily="18" charset="0"/>
              </a:rPr>
              <a:t>alling trade barriers make it easier to sell globally</a:t>
            </a:r>
          </a:p>
          <a:p>
            <a:pPr lvl="1" algn="just">
              <a:lnSpc>
                <a:spcPct val="150000"/>
              </a:lnSpc>
              <a:buFont typeface="Wingdings" panose="05000000000000000000" pitchFamily="2" charset="2"/>
              <a:buChar char="§"/>
            </a:pPr>
            <a:r>
              <a:rPr lang="en-US" altLang="en-US" dirty="0" smtClean="0">
                <a:latin typeface="Times New Roman" panose="02020603050405020304" pitchFamily="18" charset="0"/>
                <a:cs typeface="Times New Roman" panose="02020603050405020304" pitchFamily="18" charset="0"/>
              </a:rPr>
              <a:t>Consumers’ tastes and preferences are converging on some global norm</a:t>
            </a:r>
          </a:p>
          <a:p>
            <a:pPr lvl="1" algn="just">
              <a:lnSpc>
                <a:spcPct val="150000"/>
              </a:lnSpc>
              <a:buFont typeface="Wingdings" panose="05000000000000000000" pitchFamily="2" charset="2"/>
              <a:buChar char="§"/>
            </a:pPr>
            <a:r>
              <a:rPr lang="en-US" altLang="en-US" dirty="0">
                <a:latin typeface="Times New Roman" panose="02020603050405020304" pitchFamily="18" charset="0"/>
                <a:cs typeface="Times New Roman" panose="02020603050405020304" pitchFamily="18" charset="0"/>
              </a:rPr>
              <a:t>F</a:t>
            </a:r>
            <a:r>
              <a:rPr lang="en-US" altLang="en-US" dirty="0" smtClean="0">
                <a:latin typeface="Times New Roman" panose="02020603050405020304" pitchFamily="18" charset="0"/>
                <a:cs typeface="Times New Roman" panose="02020603050405020304" pitchFamily="18" charset="0"/>
              </a:rPr>
              <a:t>irms promote the trend by offering the same basic products worldwide</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420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8396" y="549350"/>
            <a:ext cx="4217821" cy="658642"/>
          </a:xfrm>
          <a:prstGeom prst="rect">
            <a:avLst/>
          </a:prstGeom>
        </p:spPr>
        <p:txBody>
          <a:bodyPr wrap="none">
            <a:spAutoFit/>
          </a:bodyPr>
          <a:lstStyle/>
          <a:p>
            <a:pPr>
              <a:lnSpc>
                <a:spcPct val="115000"/>
              </a:lnSpc>
              <a:spcAft>
                <a:spcPts val="60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What is Globalization?</a:t>
            </a:r>
            <a:endPar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846870" y="1207992"/>
            <a:ext cx="6433171" cy="587853"/>
          </a:xfrm>
          <a:prstGeom prst="rect">
            <a:avLst/>
          </a:prstGeom>
        </p:spPr>
        <p:txBody>
          <a:bodyPr wrap="none">
            <a:spAutoFit/>
          </a:bodyPr>
          <a:lstStyle/>
          <a:p>
            <a:pPr>
              <a:lnSpc>
                <a:spcPct val="115000"/>
              </a:lnSpc>
            </a:pPr>
            <a:r>
              <a:rPr lang="en-US" sz="2800" b="1" dirty="0" smtClean="0">
                <a:effectLst/>
                <a:latin typeface="Times New Roman" panose="02020603050405020304" pitchFamily="18" charset="0"/>
                <a:ea typeface="TimesNewRomanPSMT"/>
                <a:cs typeface="Times New Roman" panose="02020603050405020304" pitchFamily="18" charset="0"/>
              </a:rPr>
              <a:t>Globalization has two main components:</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3"/>
          <p:cNvSpPr txBox="1">
            <a:spLocks noChangeArrowheads="1"/>
          </p:cNvSpPr>
          <p:nvPr/>
        </p:nvSpPr>
        <p:spPr>
          <a:xfrm>
            <a:off x="210065" y="1754267"/>
            <a:ext cx="8643984" cy="38804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en-US" altLang="en-US" sz="2400" dirty="0" smtClean="0">
                <a:latin typeface="Times New Roman" panose="02020603050405020304" pitchFamily="18" charset="0"/>
                <a:cs typeface="Times New Roman" panose="02020603050405020304" pitchFamily="18" charset="0"/>
              </a:rPr>
              <a:t>Firms source goods and services from locations around the globe to capitalize on national differences in the cost and quality of </a:t>
            </a:r>
            <a:r>
              <a:rPr lang="en-US" altLang="en-US" sz="2400" dirty="0" smtClean="0">
                <a:solidFill>
                  <a:srgbClr val="003399"/>
                </a:solidFill>
                <a:latin typeface="Times New Roman" panose="02020603050405020304" pitchFamily="18" charset="0"/>
                <a:cs typeface="Times New Roman" panose="02020603050405020304" pitchFamily="18" charset="0"/>
              </a:rPr>
              <a:t>factors of production</a:t>
            </a:r>
            <a:r>
              <a:rPr lang="en-US" altLang="en-US" sz="2400" dirty="0" smtClean="0">
                <a:latin typeface="Times New Roman" panose="02020603050405020304" pitchFamily="18" charset="0"/>
                <a:cs typeface="Times New Roman" panose="02020603050405020304" pitchFamily="18" charset="0"/>
              </a:rPr>
              <a:t> like land, labor, energy, and capital</a:t>
            </a:r>
          </a:p>
          <a:p>
            <a:pPr algn="just">
              <a:lnSpc>
                <a:spcPct val="150000"/>
              </a:lnSpc>
            </a:pPr>
            <a:r>
              <a:rPr lang="en-US" altLang="en-US" sz="2400" dirty="0" smtClean="0">
                <a:latin typeface="Times New Roman" panose="02020603050405020304" pitchFamily="18" charset="0"/>
                <a:cs typeface="Times New Roman" panose="02020603050405020304" pitchFamily="18" charset="0"/>
              </a:rPr>
              <a:t>Companies can </a:t>
            </a:r>
          </a:p>
          <a:p>
            <a:pPr lvl="1" algn="just">
              <a:lnSpc>
                <a:spcPct val="150000"/>
              </a:lnSpc>
              <a:buFont typeface="Courier New" panose="02070309020205020404" pitchFamily="49" charset="0"/>
              <a:buChar char="o"/>
            </a:pPr>
            <a:r>
              <a:rPr lang="en-US" altLang="en-US" dirty="0" smtClean="0">
                <a:latin typeface="Times New Roman" panose="02020603050405020304" pitchFamily="18" charset="0"/>
                <a:cs typeface="Times New Roman" panose="02020603050405020304" pitchFamily="18" charset="0"/>
              </a:rPr>
              <a:t>lower their overall cost structure </a:t>
            </a:r>
          </a:p>
          <a:p>
            <a:pPr lvl="1" algn="just">
              <a:lnSpc>
                <a:spcPct val="150000"/>
              </a:lnSpc>
              <a:buFont typeface="Courier New" panose="02070309020205020404" pitchFamily="49" charset="0"/>
              <a:buChar char="o"/>
            </a:pPr>
            <a:r>
              <a:rPr lang="en-US" altLang="en-US" dirty="0" smtClean="0">
                <a:latin typeface="Times New Roman" panose="02020603050405020304" pitchFamily="18" charset="0"/>
                <a:cs typeface="Times New Roman" panose="02020603050405020304" pitchFamily="18" charset="0"/>
              </a:rPr>
              <a:t>improve the quality or functionality of their product offering</a:t>
            </a:r>
          </a:p>
          <a:p>
            <a:pPr algn="just">
              <a:lnSpc>
                <a:spcPct val="150000"/>
              </a:lnSpc>
            </a:pP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871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923" y="631236"/>
            <a:ext cx="6183680"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Factors in increased Globalization</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556054" y="1445030"/>
            <a:ext cx="8192530" cy="4374724"/>
          </a:xfrm>
          <a:prstGeom prst="rect">
            <a:avLst/>
          </a:prstGeom>
        </p:spPr>
        <p:txBody>
          <a:bodyPr wrap="square">
            <a:spAutoFit/>
          </a:bodyPr>
          <a:lstStyle/>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Increase </a:t>
            </a:r>
            <a:r>
              <a:rPr lang="en-US" sz="2400" dirty="0">
                <a:latin typeface="Times New Roman" panose="02020603050405020304" pitchFamily="18" charset="0"/>
                <a:ea typeface="Calibri" panose="020F0502020204030204" pitchFamily="34" charset="0"/>
                <a:cs typeface="Times New Roman" panose="02020603050405020304" pitchFamily="18" charset="0"/>
              </a:rPr>
              <a:t>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nd expansion of technology</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Liberalization of cross border trade and resource movement</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Development of services that support international business</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Growing consumer pressures</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Increased global competition</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Changing political situations</a:t>
            </a:r>
          </a:p>
          <a:p>
            <a:pPr marL="342900" marR="0" lvl="0" indent="-342900">
              <a:lnSpc>
                <a:spcPct val="150000"/>
              </a:lnSpc>
              <a:spcBef>
                <a:spcPts val="0"/>
              </a:spcBef>
              <a:spcAft>
                <a:spcPts val="600"/>
              </a:spcAft>
              <a:buFont typeface="+mj-lt"/>
              <a:buAutoNum type="arabicPeriod"/>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Expanded cross national cooperation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6749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6886" y="247807"/>
            <a:ext cx="6277233" cy="658642"/>
          </a:xfrm>
          <a:prstGeom prst="rect">
            <a:avLst/>
          </a:prstGeom>
        </p:spPr>
        <p:txBody>
          <a:bodyPr wrap="square">
            <a:spAutoFit/>
          </a:bodyPr>
          <a:lstStyle/>
          <a:p>
            <a:pPr algn="ct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What is International Business?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399010" y="1757373"/>
            <a:ext cx="5421021" cy="4730334"/>
          </a:xfrm>
          <a:prstGeom prst="rect">
            <a:avLst/>
          </a:prstGeom>
        </p:spPr>
        <p:txBody>
          <a:bodyPr wrap="square">
            <a:spAutoFit/>
          </a:bodyPr>
          <a:lstStyle/>
          <a:p>
            <a:pPr algn="just">
              <a:lnSpc>
                <a:spcPct val="115000"/>
              </a:lnSpc>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John D Daniels and Lee H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Radebaugh</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in their book, ‘International Business’, define international business as, </a:t>
            </a:r>
            <a:r>
              <a:rPr lang="en-US" sz="2400" b="1" dirty="0" smtClean="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all commercial transactions- private and governmental between two or more countries. Private companies undertake such transactions for profit; governments may or may not do the same in their transactions.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These transactions include sales, investments and transportation’.</a:t>
            </a:r>
          </a:p>
        </p:txBody>
      </p:sp>
      <p:pic>
        <p:nvPicPr>
          <p:cNvPr id="1026" name="Picture 2" descr="https://thumbs.dreamstime.com/z/international-business-meeting-world-map-37446887.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096"/>
          <a:stretch/>
        </p:blipFill>
        <p:spPr bwMode="auto">
          <a:xfrm>
            <a:off x="5980670" y="2296563"/>
            <a:ext cx="2980789" cy="305008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7708" y="812059"/>
            <a:ext cx="8763751" cy="907749"/>
          </a:xfrm>
          <a:prstGeom prst="rect">
            <a:avLst/>
          </a:prstGeom>
        </p:spPr>
        <p:txBody>
          <a:bodyPr wrap="square">
            <a:spAutoFit/>
          </a:bodyPr>
          <a:lstStyle/>
          <a:p>
            <a:pPr algn="just">
              <a:lnSpc>
                <a:spcPct val="115000"/>
              </a:lnSpc>
              <a:spcAft>
                <a:spcPts val="6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All commercial transactions—including </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sales, investments</a:t>
            </a:r>
            <a:r>
              <a:rPr lang="en-US" sz="2400" b="1" dirty="0">
                <a:latin typeface="Times New Roman" panose="02020603050405020304" pitchFamily="18" charset="0"/>
                <a:ea typeface="Calibri" panose="020F0502020204030204" pitchFamily="34" charset="0"/>
                <a:cs typeface="Times New Roman" panose="02020603050405020304" pitchFamily="18" charset="0"/>
              </a:rPr>
              <a:t>, and transportation—that take place between two or more countries.</a:t>
            </a:r>
          </a:p>
        </p:txBody>
      </p:sp>
    </p:spTree>
    <p:extLst>
      <p:ext uri="{BB962C8B-B14F-4D97-AF65-F5344CB8AC3E}">
        <p14:creationId xmlns:p14="http://schemas.microsoft.com/office/powerpoint/2010/main" val="427375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4590</Words>
  <Application>Microsoft Office PowerPoint</Application>
  <PresentationFormat>On-screen Show (4:3)</PresentationFormat>
  <Paragraphs>363</Paragraphs>
  <Slides>43</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Arial</vt:lpstr>
      <vt:lpstr>Book Antiqua</vt:lpstr>
      <vt:lpstr>Calibri</vt:lpstr>
      <vt:lpstr>Calibri Light</vt:lpstr>
      <vt:lpstr>Courier New</vt:lpstr>
      <vt:lpstr>Symbol</vt:lpstr>
      <vt:lpstr>Times New Roman</vt:lpstr>
      <vt:lpstr>TimesNewRomanPSMT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Emergence of Global Institutions</vt:lpstr>
      <vt:lpstr>  The Emergence of Global Institutions</vt:lpstr>
      <vt:lpstr>Drivers of Globalization</vt:lpstr>
      <vt:lpstr>      Declining Trade and Investment Barriers</vt:lpstr>
      <vt:lpstr>      Declining Trade and Investment Barriers</vt:lpstr>
      <vt:lpstr>      Declining Trade and Investment Barriers</vt:lpstr>
      <vt:lpstr>    The Role of Technological Change</vt:lpstr>
      <vt:lpstr>    The Role of Technological Change</vt:lpstr>
      <vt:lpstr>    The Role of Technological Change</vt:lpstr>
      <vt:lpstr>Changing Demographics of the Global Economy</vt:lpstr>
      <vt:lpstr>Changing Demographics of the Global Economy</vt:lpstr>
      <vt:lpstr>Changing Demographics of the Global Economy</vt:lpstr>
      <vt:lpstr>  Changing Foreign Direct Investment Picture</vt:lpstr>
      <vt:lpstr>  Changing Foreign Direct Investment Picture</vt:lpstr>
      <vt:lpstr>    The Changing Multinational Enterprise</vt:lpstr>
      <vt:lpstr>The Changing World Order</vt:lpstr>
      <vt:lpstr>The Globalization Debate</vt:lpstr>
      <vt:lpstr>Ant globalization Protests</vt:lpstr>
      <vt:lpstr>Globalization, Jobs, and Income</vt:lpstr>
      <vt:lpstr>Globalization, Labor Policies, and the Environment</vt:lpstr>
      <vt:lpstr> Globalization and National Sovereignty</vt:lpstr>
      <vt:lpstr>Globalization and the World’s Poor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Windows User</cp:lastModifiedBy>
  <cp:revision>43</cp:revision>
  <dcterms:created xsi:type="dcterms:W3CDTF">2018-05-15T12:02:59Z</dcterms:created>
  <dcterms:modified xsi:type="dcterms:W3CDTF">2021-01-15T18:32:40Z</dcterms:modified>
</cp:coreProperties>
</file>