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8" r:id="rId3"/>
    <p:sldId id="276" r:id="rId4"/>
    <p:sldId id="275" r:id="rId5"/>
    <p:sldId id="260" r:id="rId6"/>
    <p:sldId id="263" r:id="rId7"/>
    <p:sldId id="261" r:id="rId8"/>
    <p:sldId id="264" r:id="rId9"/>
    <p:sldId id="265" r:id="rId10"/>
    <p:sldId id="266" r:id="rId11"/>
    <p:sldId id="271" r:id="rId12"/>
    <p:sldId id="272" r:id="rId13"/>
    <p:sldId id="273" r:id="rId14"/>
    <p:sldId id="267" r:id="rId15"/>
    <p:sldId id="270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rek" initials="d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 autoAdjust="0"/>
    <p:restoredTop sz="95179" autoAdjust="0"/>
  </p:normalViewPr>
  <p:slideViewPr>
    <p:cSldViewPr snapToGrid="0">
      <p:cViewPr varScale="1">
        <p:scale>
          <a:sx n="78" d="100"/>
          <a:sy n="78" d="100"/>
        </p:scale>
        <p:origin x="12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A9030-6994-466A-9B08-8A60F7B9E568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6E465-2867-4717-B657-965D39A55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33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30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39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101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0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5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0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2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8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1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85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1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6AAF8-9F3D-4600-9069-F2369823F844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2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bankofinfo.com/basic-concept-of-international-business/basic-concept-of-international-business-2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31989" y="1322047"/>
            <a:ext cx="39665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(Lesson-1)</a:t>
            </a:r>
          </a:p>
        </p:txBody>
      </p:sp>
      <p:pic>
        <p:nvPicPr>
          <p:cNvPr id="3" name="Picture 2" descr="Globalization - Rise of Networks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39" y="1845267"/>
            <a:ext cx="7846540" cy="356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386766" y="5412259"/>
            <a:ext cx="24209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Globalization</a:t>
            </a:r>
          </a:p>
        </p:txBody>
      </p:sp>
    </p:spTree>
    <p:extLst>
      <p:ext uri="{BB962C8B-B14F-4D97-AF65-F5344CB8AC3E}">
        <p14:creationId xmlns:p14="http://schemas.microsoft.com/office/powerpoint/2010/main" val="251283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4402" y="289290"/>
            <a:ext cx="7322838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Basic 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Concepts 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usiness</a:t>
            </a:r>
            <a:endParaRPr lang="en-US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Basic Concept of International Business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708" y="1132178"/>
            <a:ext cx="8662087" cy="5552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5666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4402" y="289290"/>
            <a:ext cx="7322838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Basic 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Concepts 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usiness</a:t>
            </a:r>
            <a:endParaRPr lang="en-US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5910" y="6189260"/>
            <a:ext cx="2661314" cy="6687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5271" y="902535"/>
            <a:ext cx="8548663" cy="4962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spc="6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Exporting and Importing:</a:t>
            </a:r>
            <a:r>
              <a:rPr lang="en-US" sz="2000" b="1" spc="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spc="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Exporting is concerned with the selling of domestic goods in another country. Importing is concerned with purchasing goods made in another country.</a:t>
            </a:r>
          </a:p>
          <a:p>
            <a:pPr algn="just">
              <a:lnSpc>
                <a:spcPct val="150000"/>
              </a:lnSpc>
            </a:pPr>
            <a:endParaRPr lang="en-US" sz="1050" spc="6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of Trade:</a:t>
            </a:r>
            <a:r>
              <a:rPr lang="en-US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Balance of trade represents the difference between the visible export and import. It may be shown in the following way.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Balance 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Visible export-Visible import.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Favorable balance of trade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Favorable balance of trade indicates that a country’s export is higher that its import.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Unfavorable balance of trade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 When a country’s imports are higher than its exports, then it is called unfavorable balance of trade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90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4402" y="289290"/>
            <a:ext cx="7322838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Basic 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Concepts 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usiness</a:t>
            </a:r>
            <a:endParaRPr lang="en-US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5910" y="6189260"/>
            <a:ext cx="2661314" cy="6687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0638" y="957683"/>
            <a:ext cx="885979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 of Payment: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Balance of payment represents the difference between visible plus invisible export and visible plus invisible import. It may be shown in the following equation.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spc="60" dirty="0" smtClean="0">
                <a:solidFill>
                  <a:srgbClr val="00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Balance of payment</a:t>
            </a:r>
            <a:r>
              <a:rPr lang="en-US" sz="2400" spc="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(Visible export + invisible export)-(Visible import +invisible import)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 smtClean="0">
                <a:solidFill>
                  <a:srgbClr val="00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Favorable balance of payment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If more money is flowing in the country than flowing out of the country.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 smtClean="0">
                <a:solidFill>
                  <a:srgbClr val="00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Unfavorable balance of payment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An unfavorable balance of payment exists when more money is flowing out of the country than flowing in.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29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613" y="58446"/>
            <a:ext cx="7322838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Basic 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Concepts 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usiness</a:t>
            </a:r>
            <a:endParaRPr lang="en-US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5910" y="6189260"/>
            <a:ext cx="2661314" cy="6687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1848" y="671691"/>
            <a:ext cx="873622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Exchange Rate: 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It is the rate at which one country can exchange its currency with other country’s currency. Exchange rate is of four types: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13C90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Devaluation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Reducing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value of nation’s currency in relation to currencies of other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nations.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13C90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Revaluation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evaluation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increased the value of a country’s currency in relation to that of the other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countries.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13C90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Fixed </a:t>
            </a:r>
            <a:r>
              <a:rPr lang="en-US" sz="2400" b="1" dirty="0" smtClean="0">
                <a:solidFill>
                  <a:srgbClr val="13C90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exchange rate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It is an unvarying exchange rate, which is set by the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government.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13C90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Floating </a:t>
            </a:r>
            <a:r>
              <a:rPr lang="en-US" sz="2400" b="1" dirty="0" smtClean="0">
                <a:solidFill>
                  <a:srgbClr val="13C90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exchange </a:t>
            </a:r>
            <a:r>
              <a:rPr lang="en-US" sz="2400" b="1" dirty="0" smtClean="0">
                <a:solidFill>
                  <a:srgbClr val="13C90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exchange rate that fluctuates with market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conditions.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64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59839" y="102464"/>
            <a:ext cx="6285695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Bef>
                <a:spcPts val="2400"/>
              </a:spcBef>
            </a:pPr>
            <a:r>
              <a:rPr lang="en-US" sz="3200" b="1" kern="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Reasons for International Business</a:t>
            </a:r>
          </a:p>
        </p:txBody>
      </p:sp>
      <p:sp>
        <p:nvSpPr>
          <p:cNvPr id="2" name="Rectangle 1"/>
          <p:cNvSpPr/>
          <p:nvPr/>
        </p:nvSpPr>
        <p:spPr>
          <a:xfrm>
            <a:off x="172995" y="715709"/>
            <a:ext cx="8810367" cy="5617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nation in the world can produce all of the products that its people need and want.</a:t>
            </a:r>
            <a:endParaRPr lang="en-US" sz="2400" b="1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nations have an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abundance of natural resources and lack of technological know-how,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like Saudi Arabia and some there countries have sufficient technology but few natural resources, like Japan.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a country becomes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self-sufficient then other nations would like to trade with that country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order to meet their people’s want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(2) main reasons for international business are:</a:t>
            </a: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Absolute advantage</a:t>
            </a:r>
            <a:endParaRPr lang="en-US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Comparative 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35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2343" y="425768"/>
            <a:ext cx="5894562" cy="6284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Barriers to 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 Trade</a:t>
            </a:r>
            <a:endParaRPr lang="en-US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5482" y="1424200"/>
            <a:ext cx="8361098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00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 and social barriers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00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Political barriers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00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Tariffs and trade 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restrictions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Tariffs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Quotas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Embargoes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Boycotts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 dumping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Penalties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Monetary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Barriers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currency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Differential exchange rate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approval for securing foreign exchange</a:t>
            </a:r>
          </a:p>
          <a:p>
            <a:pPr marL="800100" lvl="1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19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247135" y="2114549"/>
            <a:ext cx="8760941" cy="2469807"/>
          </a:xfrm>
        </p:spPr>
        <p:txBody>
          <a:bodyPr>
            <a:noAutofit/>
          </a:bodyPr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en-US" sz="40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 nice cooperation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sz="4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sz="6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Question?????</a:t>
            </a:r>
          </a:p>
        </p:txBody>
      </p:sp>
    </p:spTree>
    <p:extLst>
      <p:ext uri="{BB962C8B-B14F-4D97-AF65-F5344CB8AC3E}">
        <p14:creationId xmlns:p14="http://schemas.microsoft.com/office/powerpoint/2010/main" val="259994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49540" y="574064"/>
            <a:ext cx="3639138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Learning objectives</a:t>
            </a:r>
            <a:endParaRPr lang="en-US" sz="2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9132" y="1474354"/>
            <a:ext cx="82393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reading this chapter, students will be able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to-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Understand what is meant by the term globalization.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Recognize the main drivers of globalization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41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49540" y="574064"/>
            <a:ext cx="3070071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Lesson Contents</a:t>
            </a:r>
            <a:endParaRPr lang="en-US" sz="2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19880" y="1474354"/>
            <a:ext cx="564703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globalization?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 in increased globalization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international business?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firms go international?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 concepts of international business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Reasons for international business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Barriers to international trade</a:t>
            </a:r>
          </a:p>
        </p:txBody>
      </p:sp>
    </p:spTree>
    <p:extLst>
      <p:ext uri="{BB962C8B-B14F-4D97-AF65-F5344CB8AC3E}">
        <p14:creationId xmlns:p14="http://schemas.microsoft.com/office/powerpoint/2010/main" val="419600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6038" y="314572"/>
            <a:ext cx="4217821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Globalization?</a:t>
            </a:r>
            <a:endParaRPr lang="en-US" sz="2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Image result for international busines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940"/>
          <a:stretch/>
        </p:blipFill>
        <p:spPr bwMode="auto">
          <a:xfrm>
            <a:off x="333632" y="4625639"/>
            <a:ext cx="8526163" cy="2037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5563" y="1177792"/>
            <a:ext cx="8844869" cy="3396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broadening set of interdependent relationships among people from different parts of a world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 happens to be divided into nations.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refers to the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integration of world economies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through the reduction of barriers to the movement of trade, capital, technology and people.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6039" y="549350"/>
            <a:ext cx="4217821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Globalization?</a:t>
            </a:r>
            <a:endParaRPr lang="en-US" sz="2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6805" y="1312689"/>
            <a:ext cx="6433171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Globalization has two main components:</a:t>
            </a:r>
            <a:endParaRPr lang="en-US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8300" y="2010882"/>
            <a:ext cx="8773297" cy="42459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Historically distinct and separate national markets are merging and creating the </a:t>
            </a:r>
            <a:r>
              <a:rPr lang="en-US" alt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“global market”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alling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trade barriers make it easier to sell globally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onsumers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tastes and preferences are converging on some global norm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irms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promote the trend by offering the same basic products worldwide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42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48396" y="549350"/>
            <a:ext cx="4217821" cy="6586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Globalization?</a:t>
            </a:r>
            <a:endParaRPr lang="en-US" sz="28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46870" y="1207992"/>
            <a:ext cx="6433171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Globalization has two main components:</a:t>
            </a:r>
            <a:endParaRPr lang="en-US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10065" y="1754267"/>
            <a:ext cx="8643984" cy="38804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Firms source goods and services from locations around the globe to capitalize on national differences in the cost and quality of </a:t>
            </a:r>
            <a:r>
              <a:rPr lang="en-US" altLang="en-US" sz="24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 of production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like land, labor, energy, and capital</a:t>
            </a:r>
          </a:p>
          <a:p>
            <a:pPr algn="just">
              <a:lnSpc>
                <a:spcPct val="150000"/>
              </a:lnSpc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can </a:t>
            </a:r>
          </a:p>
          <a:p>
            <a:pPr lvl="1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their overall cost structure </a:t>
            </a:r>
          </a:p>
          <a:p>
            <a:pPr lvl="1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quality or functionality of their product offering</a:t>
            </a:r>
          </a:p>
          <a:p>
            <a:pPr algn="just">
              <a:lnSpc>
                <a:spcPct val="150000"/>
              </a:lnSpc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71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6923" y="631236"/>
            <a:ext cx="6183680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Factors in increased Globalization</a:t>
            </a:r>
            <a:endParaRPr lang="en-US" sz="2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6054" y="1445030"/>
            <a:ext cx="8192530" cy="4374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Increase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 expansion of technology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Liberalization of cross border trade and resource movement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of services that support international business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Growing consumer pressures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Increased global competition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Changing political situations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Expanded cross national cooperation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74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6886" y="247807"/>
            <a:ext cx="6277233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International Business?</a:t>
            </a:r>
            <a:endParaRPr lang="en-US" sz="2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9010" y="1757373"/>
            <a:ext cx="5421021" cy="4730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D Daniels and Lee H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Radebaugh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their book, ‘International Business’, define international business as, 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commercial transactions- private and governmental between two or more countries. Private companies undertake such transactions for profit; governments may or may not do the same in their transactions.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These transactions include sales, investments and transportation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thumbs.dreamstime.com/z/international-business-meeting-world-map-3744688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96"/>
          <a:stretch/>
        </p:blipFill>
        <p:spPr bwMode="auto">
          <a:xfrm>
            <a:off x="5980670" y="2296563"/>
            <a:ext cx="2980789" cy="305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7708" y="812059"/>
            <a:ext cx="8763751" cy="907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commercial transactions—including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sales, investments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transportation—that take place between two or more countries.</a:t>
            </a:r>
          </a:p>
        </p:txBody>
      </p:sp>
    </p:spTree>
    <p:extLst>
      <p:ext uri="{BB962C8B-B14F-4D97-AF65-F5344CB8AC3E}">
        <p14:creationId xmlns:p14="http://schemas.microsoft.com/office/powerpoint/2010/main" val="427375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282" y="1172060"/>
            <a:ext cx="8780674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Several factors underlie the growth of international business. These could be put as: Facilitators, Drivers, Attractions and Compulsions.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667372"/>
              </p:ext>
            </p:extLst>
          </p:nvPr>
        </p:nvGraphicFramePr>
        <p:xfrm>
          <a:off x="132512" y="2720949"/>
          <a:ext cx="8872151" cy="382480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99291"/>
                <a:gridCol w="2036784"/>
                <a:gridCol w="2218038"/>
                <a:gridCol w="2218038"/>
              </a:tblGrid>
              <a:tr h="42098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Facilitators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Drivers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Attractions 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effectLst/>
                        </a:rPr>
                        <a:t>Compulsions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/>
                </a:tc>
              </a:tr>
              <a:tr h="340381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700" kern="1200" dirty="0" smtClean="0">
                          <a:effectLst/>
                        </a:rPr>
                        <a:t>Factor mobility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700" kern="1200" dirty="0" smtClean="0">
                          <a:effectLst/>
                        </a:rPr>
                        <a:t>Economic reforms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700" kern="1200" dirty="0" smtClean="0">
                          <a:effectLst/>
                        </a:rPr>
                        <a:t>Opening up of command economics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700" kern="1200" dirty="0" smtClean="0">
                          <a:effectLst/>
                        </a:rPr>
                        <a:t>The Bretton Woods system / WTO regime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700" kern="1200" dirty="0" smtClean="0">
                          <a:effectLst/>
                        </a:rPr>
                        <a:t>Developments in communication and transportation technology spheres.</a:t>
                      </a:r>
                      <a:endParaRPr lang="en-US" sz="17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700" kern="1200" dirty="0" smtClean="0">
                          <a:effectLst/>
                        </a:rPr>
                        <a:t>Innate growth impetus or urge of the MNCS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700" kern="1200" dirty="0" smtClean="0">
                          <a:effectLst/>
                        </a:rPr>
                        <a:t>Constant search for growth 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700" kern="1200" dirty="0" smtClean="0">
                          <a:effectLst/>
                        </a:rPr>
                        <a:t>Management culture of MNCs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7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700" kern="1200" dirty="0" smtClean="0">
                          <a:effectLst/>
                        </a:rPr>
                        <a:t>Access to the raw materials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700" kern="1200" dirty="0" smtClean="0">
                          <a:effectLst/>
                        </a:rPr>
                        <a:t>Sales growth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700" kern="1200" dirty="0" smtClean="0">
                          <a:effectLst/>
                        </a:rPr>
                        <a:t>Low cost production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700" kern="1200" dirty="0" smtClean="0">
                          <a:effectLst/>
                        </a:rPr>
                        <a:t>Enhanced profitability </a:t>
                      </a:r>
                    </a:p>
                    <a:p>
                      <a:endParaRPr lang="en-US" sz="17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700" kern="1200" dirty="0" smtClean="0">
                          <a:effectLst/>
                        </a:rPr>
                        <a:t>limitations of domestic market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700" kern="1200" dirty="0" smtClean="0">
                          <a:effectLst/>
                        </a:rPr>
                        <a:t>Risk-minimizing by diversification </a:t>
                      </a:r>
                    </a:p>
                    <a:p>
                      <a:endParaRPr lang="en-US" sz="17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736723" y="343881"/>
            <a:ext cx="5437707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 Firms Go International?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82725" y="2328790"/>
            <a:ext cx="7311788" cy="39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Facilitators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Drivers, Attractions and Compulsions of International Business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18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691</Words>
  <Application>Microsoft Office PowerPoint</Application>
  <PresentationFormat>On-screen Show (4:3)</PresentationFormat>
  <Paragraphs>106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Symbol</vt:lpstr>
      <vt:lpstr>Times New Roman</vt:lpstr>
      <vt:lpstr>TimesNewRomanPSMT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</dc:creator>
  <cp:lastModifiedBy>Windows User</cp:lastModifiedBy>
  <cp:revision>36</cp:revision>
  <dcterms:created xsi:type="dcterms:W3CDTF">2018-05-15T12:02:59Z</dcterms:created>
  <dcterms:modified xsi:type="dcterms:W3CDTF">2021-01-13T04:05:30Z</dcterms:modified>
</cp:coreProperties>
</file>