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89" r:id="rId2"/>
    <p:sldId id="291" r:id="rId3"/>
    <p:sldId id="292" r:id="rId4"/>
    <p:sldId id="274" r:id="rId5"/>
    <p:sldId id="275" r:id="rId6"/>
    <p:sldId id="277" r:id="rId7"/>
    <p:sldId id="278" r:id="rId8"/>
    <p:sldId id="279" r:id="rId9"/>
    <p:sldId id="280" r:id="rId10"/>
    <p:sldId id="281" r:id="rId11"/>
    <p:sldId id="282" r:id="rId12"/>
    <p:sldId id="283" r:id="rId13"/>
    <p:sldId id="285" r:id="rId14"/>
    <p:sldId id="286" r:id="rId15"/>
    <p:sldId id="287" r:id="rId16"/>
    <p:sldId id="288" r:id="rId17"/>
    <p:sldId id="29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rek" initials="d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32" autoAdjust="0"/>
    <p:restoredTop sz="94660"/>
  </p:normalViewPr>
  <p:slideViewPr>
    <p:cSldViewPr snapToGrid="0">
      <p:cViewPr varScale="1">
        <p:scale>
          <a:sx n="78" d="100"/>
          <a:sy n="78" d="100"/>
        </p:scale>
        <p:origin x="7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D1EBC7-A679-4CF5-972F-6841B4949BF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1D9AB17-48AD-4E9D-92C3-C143637352CB}">
      <dgm:prSet phldrT="[Text]" custT="1"/>
      <dgm:spPr/>
      <dgm:t>
        <a:bodyPr/>
        <a:lstStyle/>
        <a:p>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Forms </a:t>
          </a:r>
          <a:r>
            <a:rPr lang="en-US" sz="24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International Business</a:t>
          </a:r>
          <a:endParaRPr lang="en-US" sz="2400" dirty="0">
            <a:solidFill>
              <a:srgbClr val="00B050"/>
            </a:solidFill>
            <a:latin typeface="Times New Roman" panose="02020603050405020304" pitchFamily="18" charset="0"/>
            <a:cs typeface="Times New Roman" panose="02020603050405020304" pitchFamily="18" charset="0"/>
          </a:endParaRPr>
        </a:p>
      </dgm:t>
    </dgm:pt>
    <dgm:pt modelId="{E3E77D66-05DD-446F-8485-B92CF270E395}" type="parTrans" cxnId="{4671BF25-0344-472C-8DC1-953A6037688C}">
      <dgm:prSet/>
      <dgm:spPr/>
      <dgm:t>
        <a:bodyPr/>
        <a:lstStyle/>
        <a:p>
          <a:endParaRPr lang="en-US"/>
        </a:p>
      </dgm:t>
    </dgm:pt>
    <dgm:pt modelId="{D22A247E-1B21-4E5F-896F-007C8C2033D4}" type="sibTrans" cxnId="{4671BF25-0344-472C-8DC1-953A6037688C}">
      <dgm:prSet/>
      <dgm:spPr/>
      <dgm:t>
        <a:bodyPr/>
        <a:lstStyle/>
        <a:p>
          <a:endParaRPr lang="en-US"/>
        </a:p>
      </dgm:t>
    </dgm:pt>
    <dgm:pt modelId="{F3141EA5-2B11-415E-B4A5-9F9E8453CE50}">
      <dgm:prSet phldrT="[Tex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Exporting</a:t>
          </a:r>
          <a:endParaRPr lang="en-US" sz="2400" dirty="0">
            <a:solidFill>
              <a:srgbClr val="002060"/>
            </a:solidFill>
            <a:latin typeface="Times New Roman" panose="02020603050405020304" pitchFamily="18" charset="0"/>
            <a:cs typeface="Times New Roman" panose="02020603050405020304" pitchFamily="18" charset="0"/>
          </a:endParaRPr>
        </a:p>
      </dgm:t>
    </dgm:pt>
    <dgm:pt modelId="{020B83F1-DE4E-4FC7-AC3D-4965957ABB8C}" type="parTrans" cxnId="{D4FD6795-F751-4CAB-82B3-D4921B7DB962}">
      <dgm:prSet/>
      <dgm:spPr/>
      <dgm:t>
        <a:bodyPr/>
        <a:lstStyle/>
        <a:p>
          <a:endParaRPr lang="en-US"/>
        </a:p>
      </dgm:t>
    </dgm:pt>
    <dgm:pt modelId="{1B09AA8C-5AC4-49FE-B423-1792B82E45F3}" type="sibTrans" cxnId="{D4FD6795-F751-4CAB-82B3-D4921B7DB962}">
      <dgm:prSet/>
      <dgm:spPr/>
      <dgm:t>
        <a:bodyPr/>
        <a:lstStyle/>
        <a:p>
          <a:endParaRPr lang="en-US"/>
        </a:p>
      </dgm:t>
    </dgm:pt>
    <dgm:pt modelId="{FE9775E2-8AF7-4887-A18F-04AE41C33B4C}">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Licensing</a:t>
          </a:r>
          <a:endParaRPr lang="en-US"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EDA29DD4-B2B4-4706-8B97-3E7DFD9E3EF8}" type="parTrans" cxnId="{DFA0C034-E6FF-48C4-83DA-BF33E79E9AFA}">
      <dgm:prSet/>
      <dgm:spPr/>
      <dgm:t>
        <a:bodyPr/>
        <a:lstStyle/>
        <a:p>
          <a:endParaRPr lang="en-US"/>
        </a:p>
      </dgm:t>
    </dgm:pt>
    <dgm:pt modelId="{7AAEA801-E4A5-4020-B09A-A03B2F1F4006}" type="sibTrans" cxnId="{DFA0C034-E6FF-48C4-83DA-BF33E79E9AFA}">
      <dgm:prSet/>
      <dgm:spPr/>
      <dgm:t>
        <a:bodyPr/>
        <a:lstStyle/>
        <a:p>
          <a:endParaRPr lang="en-US"/>
        </a:p>
      </dgm:t>
    </dgm:pt>
    <dgm:pt modelId="{F5ACBCED-99B0-48CE-ABE4-E47C8DDCC095}">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Franchising</a:t>
          </a:r>
          <a:endParaRPr lang="en-US"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9D036A16-7D37-4225-9D8B-EC217316478E}" type="parTrans" cxnId="{6757EE0C-4AC2-40B3-BB42-3A8B60FE85B5}">
      <dgm:prSet/>
      <dgm:spPr/>
      <dgm:t>
        <a:bodyPr/>
        <a:lstStyle/>
        <a:p>
          <a:endParaRPr lang="en-US"/>
        </a:p>
      </dgm:t>
    </dgm:pt>
    <dgm:pt modelId="{8D7B3B26-2607-4A97-8F3B-8BDD5CCB59AA}" type="sibTrans" cxnId="{6757EE0C-4AC2-40B3-BB42-3A8B60FE85B5}">
      <dgm:prSet/>
      <dgm:spPr/>
      <dgm:t>
        <a:bodyPr/>
        <a:lstStyle/>
        <a:p>
          <a:endParaRPr lang="en-US"/>
        </a:p>
      </dgm:t>
    </dgm:pt>
    <dgm:pt modelId="{804691F2-D04E-4988-8B3E-282EE84164C1}">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Joint</a:t>
          </a:r>
          <a:r>
            <a:rPr lang="en-US" sz="1800" b="1" spc="60" dirty="0" smtClean="0">
              <a:solidFill>
                <a:srgbClr val="002060"/>
              </a:solidFill>
              <a:latin typeface="+mn-lt"/>
              <a:ea typeface="Times New Roman" panose="02020603050405020304" pitchFamily="18" charset="0"/>
              <a:cs typeface="Times New Roman" panose="02020603050405020304" pitchFamily="18" charset="0"/>
            </a:rPr>
            <a:t> </a:t>
          </a:r>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Venture</a:t>
          </a:r>
          <a:endParaRPr lang="en-US"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B871D8BB-F32D-4576-9FDF-3FD91DA1EA98}" type="parTrans" cxnId="{09C537E2-7755-423A-B5ED-C51C4BF6B4BA}">
      <dgm:prSet/>
      <dgm:spPr/>
      <dgm:t>
        <a:bodyPr/>
        <a:lstStyle/>
        <a:p>
          <a:endParaRPr lang="en-US"/>
        </a:p>
      </dgm:t>
    </dgm:pt>
    <dgm:pt modelId="{FD978D7B-17F9-4DAB-A929-25990998EA31}" type="sibTrans" cxnId="{09C537E2-7755-423A-B5ED-C51C4BF6B4BA}">
      <dgm:prSet/>
      <dgm:spPr/>
      <dgm:t>
        <a:bodyPr/>
        <a:lstStyle/>
        <a:p>
          <a:endParaRPr lang="en-US"/>
        </a:p>
      </dgm:t>
    </dgm:pt>
    <dgm:pt modelId="{5494A277-DD6B-49C7-8EB9-1000481655D9}">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Management Contracts</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CA3D4026-9706-4CA9-A95A-86B908BD8C0E}" type="parTrans" cxnId="{F31DC200-99F9-4089-B8F9-87A6997AAE23}">
      <dgm:prSet/>
      <dgm:spPr/>
      <dgm:t>
        <a:bodyPr/>
        <a:lstStyle/>
        <a:p>
          <a:endParaRPr lang="en-US"/>
        </a:p>
      </dgm:t>
    </dgm:pt>
    <dgm:pt modelId="{727CFC9C-1F24-4ED3-9B20-958D07C33A2B}" type="sibTrans" cxnId="{F31DC200-99F9-4089-B8F9-87A6997AAE23}">
      <dgm:prSet/>
      <dgm:spPr/>
      <dgm:t>
        <a:bodyPr/>
        <a:lstStyle/>
        <a:p>
          <a:endParaRPr lang="en-US"/>
        </a:p>
      </dgm:t>
    </dgm:pt>
    <dgm:pt modelId="{42B63B54-8DA6-459F-92FD-2AC64E8BD371}">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Turnkey Projects</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D60AD87C-F480-472D-A2B0-C4861375A76B}" type="parTrans" cxnId="{2F3953A1-90DF-46A1-A828-464106D14F37}">
      <dgm:prSet/>
      <dgm:spPr/>
      <dgm:t>
        <a:bodyPr/>
        <a:lstStyle/>
        <a:p>
          <a:endParaRPr lang="en-US"/>
        </a:p>
      </dgm:t>
    </dgm:pt>
    <dgm:pt modelId="{C17077DD-FA75-4189-B633-DFA6C9518BA2}" type="sibTrans" cxnId="{2F3953A1-90DF-46A1-A828-464106D14F37}">
      <dgm:prSet/>
      <dgm:spPr/>
      <dgm:t>
        <a:bodyPr/>
        <a:lstStyle/>
        <a:p>
          <a:endParaRPr lang="en-US"/>
        </a:p>
      </dgm:t>
    </dgm:pt>
    <dgm:pt modelId="{44430AF3-28F9-48A6-A57A-185DEC96A9AA}">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Strategic International Alliances</a:t>
          </a:r>
          <a:endPar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gm:t>
    </dgm:pt>
    <dgm:pt modelId="{675114FB-9939-4A43-97E3-A8280C5871B3}" type="parTrans" cxnId="{DAA8289F-BF5D-4C4A-B6BC-5085D2D346F2}">
      <dgm:prSet/>
      <dgm:spPr/>
      <dgm:t>
        <a:bodyPr/>
        <a:lstStyle/>
        <a:p>
          <a:endParaRPr lang="en-US"/>
        </a:p>
      </dgm:t>
    </dgm:pt>
    <dgm:pt modelId="{FDF73AA4-161B-4120-B0EF-09AC1499906C}" type="sibTrans" cxnId="{DAA8289F-BF5D-4C4A-B6BC-5085D2D346F2}">
      <dgm:prSet/>
      <dgm:spPr/>
      <dgm:t>
        <a:bodyPr/>
        <a:lstStyle/>
        <a:p>
          <a:endParaRPr lang="en-US"/>
        </a:p>
      </dgm:t>
    </dgm:pt>
    <dgm:pt modelId="{C341201E-E4D1-4BE3-AEEC-53CB47CDD8CC}">
      <dgm:prSet custT="1"/>
      <dgm:spPr/>
      <dgm:t>
        <a:bodyPr/>
        <a:lstStyle/>
        <a:p>
          <a:r>
            <a:rPr lang="en-US" sz="2400" b="1"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Direct Foreign Investment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867EA3D1-BD2F-4D20-9F16-5B8F1C2261D1}" type="parTrans" cxnId="{4048C241-0E0D-48BB-A657-A0C0552D4762}">
      <dgm:prSet/>
      <dgm:spPr/>
      <dgm:t>
        <a:bodyPr/>
        <a:lstStyle/>
        <a:p>
          <a:endParaRPr lang="en-US"/>
        </a:p>
      </dgm:t>
    </dgm:pt>
    <dgm:pt modelId="{DC847339-8C64-4C01-9EC8-5FCA7CDEFF8B}" type="sibTrans" cxnId="{4048C241-0E0D-48BB-A657-A0C0552D4762}">
      <dgm:prSet/>
      <dgm:spPr/>
      <dgm:t>
        <a:bodyPr/>
        <a:lstStyle/>
        <a:p>
          <a:endParaRPr lang="en-US"/>
        </a:p>
      </dgm:t>
    </dgm:pt>
    <dgm:pt modelId="{DD1BD754-122C-4C01-B9B3-9583D9218D82}" type="pres">
      <dgm:prSet presAssocID="{52D1EBC7-A679-4CF5-972F-6841B4949BF5}" presName="vert0" presStyleCnt="0">
        <dgm:presLayoutVars>
          <dgm:dir/>
          <dgm:animOne val="branch"/>
          <dgm:animLvl val="lvl"/>
        </dgm:presLayoutVars>
      </dgm:prSet>
      <dgm:spPr/>
      <dgm:t>
        <a:bodyPr/>
        <a:lstStyle/>
        <a:p>
          <a:endParaRPr lang="en-US"/>
        </a:p>
      </dgm:t>
    </dgm:pt>
    <dgm:pt modelId="{F21994AC-9D77-411D-A96A-0CAE9C15884D}" type="pres">
      <dgm:prSet presAssocID="{61D9AB17-48AD-4E9D-92C3-C143637352CB}" presName="thickLine" presStyleLbl="alignNode1" presStyleIdx="0" presStyleCnt="1"/>
      <dgm:spPr/>
    </dgm:pt>
    <dgm:pt modelId="{F1D1CAEC-8D7B-4AFE-A3B4-0047264C16CB}" type="pres">
      <dgm:prSet presAssocID="{61D9AB17-48AD-4E9D-92C3-C143637352CB}" presName="horz1" presStyleCnt="0"/>
      <dgm:spPr/>
    </dgm:pt>
    <dgm:pt modelId="{969B3E5C-5310-4AC0-90A6-CA425BDB9E8B}" type="pres">
      <dgm:prSet presAssocID="{61D9AB17-48AD-4E9D-92C3-C143637352CB}" presName="tx1" presStyleLbl="revTx" presStyleIdx="0" presStyleCnt="9" custScaleX="133071"/>
      <dgm:spPr/>
      <dgm:t>
        <a:bodyPr/>
        <a:lstStyle/>
        <a:p>
          <a:endParaRPr lang="en-US"/>
        </a:p>
      </dgm:t>
    </dgm:pt>
    <dgm:pt modelId="{BF6BE400-90A9-48D2-8A76-BA791EEF1F51}" type="pres">
      <dgm:prSet presAssocID="{61D9AB17-48AD-4E9D-92C3-C143637352CB}" presName="vert1" presStyleCnt="0"/>
      <dgm:spPr/>
    </dgm:pt>
    <dgm:pt modelId="{360BEE84-4273-4EEE-B4F8-6D8A9E106E1F}" type="pres">
      <dgm:prSet presAssocID="{F3141EA5-2B11-415E-B4A5-9F9E8453CE50}" presName="vertSpace2a" presStyleCnt="0"/>
      <dgm:spPr/>
    </dgm:pt>
    <dgm:pt modelId="{0F0A9E82-38D6-4DC0-A0B9-FBD8C740C939}" type="pres">
      <dgm:prSet presAssocID="{F3141EA5-2B11-415E-B4A5-9F9E8453CE50}" presName="horz2" presStyleCnt="0"/>
      <dgm:spPr/>
    </dgm:pt>
    <dgm:pt modelId="{6BA938BC-681A-4FB3-8C31-67CCCC7772A7}" type="pres">
      <dgm:prSet presAssocID="{F3141EA5-2B11-415E-B4A5-9F9E8453CE50}" presName="horzSpace2" presStyleCnt="0"/>
      <dgm:spPr/>
    </dgm:pt>
    <dgm:pt modelId="{D39E03BF-7045-41EB-8FB9-2D3B7BF1187B}" type="pres">
      <dgm:prSet presAssocID="{F3141EA5-2B11-415E-B4A5-9F9E8453CE50}" presName="tx2" presStyleLbl="revTx" presStyleIdx="1" presStyleCnt="9"/>
      <dgm:spPr/>
      <dgm:t>
        <a:bodyPr/>
        <a:lstStyle/>
        <a:p>
          <a:endParaRPr lang="en-US"/>
        </a:p>
      </dgm:t>
    </dgm:pt>
    <dgm:pt modelId="{B9F6B988-81A3-4F6D-921C-B06AEBE1736B}" type="pres">
      <dgm:prSet presAssocID="{F3141EA5-2B11-415E-B4A5-9F9E8453CE50}" presName="vert2" presStyleCnt="0"/>
      <dgm:spPr/>
    </dgm:pt>
    <dgm:pt modelId="{D8411646-5272-4CF7-AE47-8E59F520DE7B}" type="pres">
      <dgm:prSet presAssocID="{F3141EA5-2B11-415E-B4A5-9F9E8453CE50}" presName="thinLine2b" presStyleLbl="callout" presStyleIdx="0" presStyleCnt="8"/>
      <dgm:spPr/>
    </dgm:pt>
    <dgm:pt modelId="{9C9C55DE-AE7D-44B5-BD18-88CBADC1E36C}" type="pres">
      <dgm:prSet presAssocID="{F3141EA5-2B11-415E-B4A5-9F9E8453CE50}" presName="vertSpace2b" presStyleCnt="0"/>
      <dgm:spPr/>
    </dgm:pt>
    <dgm:pt modelId="{1095F4DA-499F-4C10-8B52-B395E225E0D6}" type="pres">
      <dgm:prSet presAssocID="{FE9775E2-8AF7-4887-A18F-04AE41C33B4C}" presName="horz2" presStyleCnt="0"/>
      <dgm:spPr/>
    </dgm:pt>
    <dgm:pt modelId="{055622DF-AEDC-4399-9439-60E6EE58E740}" type="pres">
      <dgm:prSet presAssocID="{FE9775E2-8AF7-4887-A18F-04AE41C33B4C}" presName="horzSpace2" presStyleCnt="0"/>
      <dgm:spPr/>
    </dgm:pt>
    <dgm:pt modelId="{153F8D65-E8AC-456A-8FB8-5DF16D41A7D4}" type="pres">
      <dgm:prSet presAssocID="{FE9775E2-8AF7-4887-A18F-04AE41C33B4C}" presName="tx2" presStyleLbl="revTx" presStyleIdx="2" presStyleCnt="9"/>
      <dgm:spPr/>
      <dgm:t>
        <a:bodyPr/>
        <a:lstStyle/>
        <a:p>
          <a:endParaRPr lang="en-US"/>
        </a:p>
      </dgm:t>
    </dgm:pt>
    <dgm:pt modelId="{C3E2BA88-2557-414F-9124-6A6273D03C44}" type="pres">
      <dgm:prSet presAssocID="{FE9775E2-8AF7-4887-A18F-04AE41C33B4C}" presName="vert2" presStyleCnt="0"/>
      <dgm:spPr/>
    </dgm:pt>
    <dgm:pt modelId="{99457EA0-5569-46D8-8FF3-DE91D6BFBF67}" type="pres">
      <dgm:prSet presAssocID="{FE9775E2-8AF7-4887-A18F-04AE41C33B4C}" presName="thinLine2b" presStyleLbl="callout" presStyleIdx="1" presStyleCnt="8"/>
      <dgm:spPr/>
    </dgm:pt>
    <dgm:pt modelId="{01CABF5D-ACC1-4DC0-97B7-DB9432E776B9}" type="pres">
      <dgm:prSet presAssocID="{FE9775E2-8AF7-4887-A18F-04AE41C33B4C}" presName="vertSpace2b" presStyleCnt="0"/>
      <dgm:spPr/>
    </dgm:pt>
    <dgm:pt modelId="{42E749AE-AFDA-4D2C-AD5F-81EB019E23B1}" type="pres">
      <dgm:prSet presAssocID="{F5ACBCED-99B0-48CE-ABE4-E47C8DDCC095}" presName="horz2" presStyleCnt="0"/>
      <dgm:spPr/>
    </dgm:pt>
    <dgm:pt modelId="{A99D3A39-CB3F-4EC5-9A64-956C2240316A}" type="pres">
      <dgm:prSet presAssocID="{F5ACBCED-99B0-48CE-ABE4-E47C8DDCC095}" presName="horzSpace2" presStyleCnt="0"/>
      <dgm:spPr/>
    </dgm:pt>
    <dgm:pt modelId="{A1B882EC-3025-4A1B-BC70-72228FF0C213}" type="pres">
      <dgm:prSet presAssocID="{F5ACBCED-99B0-48CE-ABE4-E47C8DDCC095}" presName="tx2" presStyleLbl="revTx" presStyleIdx="3" presStyleCnt="9"/>
      <dgm:spPr/>
      <dgm:t>
        <a:bodyPr/>
        <a:lstStyle/>
        <a:p>
          <a:endParaRPr lang="en-US"/>
        </a:p>
      </dgm:t>
    </dgm:pt>
    <dgm:pt modelId="{0A04B721-BB54-402C-A336-3A75345FDDA4}" type="pres">
      <dgm:prSet presAssocID="{F5ACBCED-99B0-48CE-ABE4-E47C8DDCC095}" presName="vert2" presStyleCnt="0"/>
      <dgm:spPr/>
    </dgm:pt>
    <dgm:pt modelId="{0E016E4A-2414-49F0-87D0-63B1E7BBCF2C}" type="pres">
      <dgm:prSet presAssocID="{F5ACBCED-99B0-48CE-ABE4-E47C8DDCC095}" presName="thinLine2b" presStyleLbl="callout" presStyleIdx="2" presStyleCnt="8"/>
      <dgm:spPr/>
    </dgm:pt>
    <dgm:pt modelId="{81311CC0-0FAB-4304-A021-849D1BBACACA}" type="pres">
      <dgm:prSet presAssocID="{F5ACBCED-99B0-48CE-ABE4-E47C8DDCC095}" presName="vertSpace2b" presStyleCnt="0"/>
      <dgm:spPr/>
    </dgm:pt>
    <dgm:pt modelId="{5A54282D-74C5-484D-8AB3-80AAC6DDC381}" type="pres">
      <dgm:prSet presAssocID="{804691F2-D04E-4988-8B3E-282EE84164C1}" presName="horz2" presStyleCnt="0"/>
      <dgm:spPr/>
    </dgm:pt>
    <dgm:pt modelId="{C6947FF4-57F1-4A6D-9056-C43A25212EF2}" type="pres">
      <dgm:prSet presAssocID="{804691F2-D04E-4988-8B3E-282EE84164C1}" presName="horzSpace2" presStyleCnt="0"/>
      <dgm:spPr/>
    </dgm:pt>
    <dgm:pt modelId="{DC0AFE7D-F17C-4639-B0C9-A087C7559D8F}" type="pres">
      <dgm:prSet presAssocID="{804691F2-D04E-4988-8B3E-282EE84164C1}" presName="tx2" presStyleLbl="revTx" presStyleIdx="4" presStyleCnt="9"/>
      <dgm:spPr/>
      <dgm:t>
        <a:bodyPr/>
        <a:lstStyle/>
        <a:p>
          <a:endParaRPr lang="en-US"/>
        </a:p>
      </dgm:t>
    </dgm:pt>
    <dgm:pt modelId="{333F3C32-1465-4AE2-8B63-35944F250EE3}" type="pres">
      <dgm:prSet presAssocID="{804691F2-D04E-4988-8B3E-282EE84164C1}" presName="vert2" presStyleCnt="0"/>
      <dgm:spPr/>
    </dgm:pt>
    <dgm:pt modelId="{62DE5FE2-06F6-4E95-98E0-CA94350FD94E}" type="pres">
      <dgm:prSet presAssocID="{804691F2-D04E-4988-8B3E-282EE84164C1}" presName="thinLine2b" presStyleLbl="callout" presStyleIdx="3" presStyleCnt="8"/>
      <dgm:spPr/>
    </dgm:pt>
    <dgm:pt modelId="{BFB6C273-4546-4C16-8807-AE32D16BE6E5}" type="pres">
      <dgm:prSet presAssocID="{804691F2-D04E-4988-8B3E-282EE84164C1}" presName="vertSpace2b" presStyleCnt="0"/>
      <dgm:spPr/>
    </dgm:pt>
    <dgm:pt modelId="{F523C9B9-CE57-4B6C-898A-89E506C9A0D1}" type="pres">
      <dgm:prSet presAssocID="{5494A277-DD6B-49C7-8EB9-1000481655D9}" presName="horz2" presStyleCnt="0"/>
      <dgm:spPr/>
    </dgm:pt>
    <dgm:pt modelId="{7D0D1178-E5FC-45DA-840D-E0E46F0D85C2}" type="pres">
      <dgm:prSet presAssocID="{5494A277-DD6B-49C7-8EB9-1000481655D9}" presName="horzSpace2" presStyleCnt="0"/>
      <dgm:spPr/>
    </dgm:pt>
    <dgm:pt modelId="{E85C53EE-F0A1-4258-B3B0-EBD710321C4A}" type="pres">
      <dgm:prSet presAssocID="{5494A277-DD6B-49C7-8EB9-1000481655D9}" presName="tx2" presStyleLbl="revTx" presStyleIdx="5" presStyleCnt="9"/>
      <dgm:spPr/>
      <dgm:t>
        <a:bodyPr/>
        <a:lstStyle/>
        <a:p>
          <a:endParaRPr lang="en-US"/>
        </a:p>
      </dgm:t>
    </dgm:pt>
    <dgm:pt modelId="{F218FA7F-EE30-4056-A94B-E150545B7C8E}" type="pres">
      <dgm:prSet presAssocID="{5494A277-DD6B-49C7-8EB9-1000481655D9}" presName="vert2" presStyleCnt="0"/>
      <dgm:spPr/>
    </dgm:pt>
    <dgm:pt modelId="{3DD8F288-A302-4110-A2B6-E6697E39D7F8}" type="pres">
      <dgm:prSet presAssocID="{5494A277-DD6B-49C7-8EB9-1000481655D9}" presName="thinLine2b" presStyleLbl="callout" presStyleIdx="4" presStyleCnt="8"/>
      <dgm:spPr/>
    </dgm:pt>
    <dgm:pt modelId="{4A84C9CF-D86D-4D0A-BF04-9F73DD6FB682}" type="pres">
      <dgm:prSet presAssocID="{5494A277-DD6B-49C7-8EB9-1000481655D9}" presName="vertSpace2b" presStyleCnt="0"/>
      <dgm:spPr/>
    </dgm:pt>
    <dgm:pt modelId="{58FAD4F7-8D50-4E6B-817E-BD534D8BCA03}" type="pres">
      <dgm:prSet presAssocID="{42B63B54-8DA6-459F-92FD-2AC64E8BD371}" presName="horz2" presStyleCnt="0"/>
      <dgm:spPr/>
    </dgm:pt>
    <dgm:pt modelId="{12C938AF-7FF1-41B1-903C-3156B2984132}" type="pres">
      <dgm:prSet presAssocID="{42B63B54-8DA6-459F-92FD-2AC64E8BD371}" presName="horzSpace2" presStyleCnt="0"/>
      <dgm:spPr/>
    </dgm:pt>
    <dgm:pt modelId="{7E94DA2E-28AE-471E-8993-B74C33C690CA}" type="pres">
      <dgm:prSet presAssocID="{42B63B54-8DA6-459F-92FD-2AC64E8BD371}" presName="tx2" presStyleLbl="revTx" presStyleIdx="6" presStyleCnt="9"/>
      <dgm:spPr/>
      <dgm:t>
        <a:bodyPr/>
        <a:lstStyle/>
        <a:p>
          <a:endParaRPr lang="en-US"/>
        </a:p>
      </dgm:t>
    </dgm:pt>
    <dgm:pt modelId="{D8B1A565-929A-4A8D-82DE-07CF2120AB5F}" type="pres">
      <dgm:prSet presAssocID="{42B63B54-8DA6-459F-92FD-2AC64E8BD371}" presName="vert2" presStyleCnt="0"/>
      <dgm:spPr/>
    </dgm:pt>
    <dgm:pt modelId="{9575D55C-E408-4ADB-AE4A-EDEE12B3A66F}" type="pres">
      <dgm:prSet presAssocID="{42B63B54-8DA6-459F-92FD-2AC64E8BD371}" presName="thinLine2b" presStyleLbl="callout" presStyleIdx="5" presStyleCnt="8"/>
      <dgm:spPr/>
    </dgm:pt>
    <dgm:pt modelId="{74FF973D-AC93-4C8B-A122-C770FC6823B3}" type="pres">
      <dgm:prSet presAssocID="{42B63B54-8DA6-459F-92FD-2AC64E8BD371}" presName="vertSpace2b" presStyleCnt="0"/>
      <dgm:spPr/>
    </dgm:pt>
    <dgm:pt modelId="{F5D7977D-F9B5-4559-BBAF-4AD5F5643E5E}" type="pres">
      <dgm:prSet presAssocID="{44430AF3-28F9-48A6-A57A-185DEC96A9AA}" presName="horz2" presStyleCnt="0"/>
      <dgm:spPr/>
    </dgm:pt>
    <dgm:pt modelId="{733E709A-A357-417B-93E9-591728F64EF0}" type="pres">
      <dgm:prSet presAssocID="{44430AF3-28F9-48A6-A57A-185DEC96A9AA}" presName="horzSpace2" presStyleCnt="0"/>
      <dgm:spPr/>
    </dgm:pt>
    <dgm:pt modelId="{38C98471-C5A0-42E0-AAFF-46B35C2CE05B}" type="pres">
      <dgm:prSet presAssocID="{44430AF3-28F9-48A6-A57A-185DEC96A9AA}" presName="tx2" presStyleLbl="revTx" presStyleIdx="7" presStyleCnt="9"/>
      <dgm:spPr/>
      <dgm:t>
        <a:bodyPr/>
        <a:lstStyle/>
        <a:p>
          <a:endParaRPr lang="en-US"/>
        </a:p>
      </dgm:t>
    </dgm:pt>
    <dgm:pt modelId="{876FA9B0-285D-471D-B9EF-653FCC249FD5}" type="pres">
      <dgm:prSet presAssocID="{44430AF3-28F9-48A6-A57A-185DEC96A9AA}" presName="vert2" presStyleCnt="0"/>
      <dgm:spPr/>
    </dgm:pt>
    <dgm:pt modelId="{CEC14BD0-B3BF-42E4-8D48-D8F4ECA7A179}" type="pres">
      <dgm:prSet presAssocID="{44430AF3-28F9-48A6-A57A-185DEC96A9AA}" presName="thinLine2b" presStyleLbl="callout" presStyleIdx="6" presStyleCnt="8"/>
      <dgm:spPr/>
    </dgm:pt>
    <dgm:pt modelId="{DBF9ED34-7ED9-47B4-A876-0ABDD4F3F1D4}" type="pres">
      <dgm:prSet presAssocID="{44430AF3-28F9-48A6-A57A-185DEC96A9AA}" presName="vertSpace2b" presStyleCnt="0"/>
      <dgm:spPr/>
    </dgm:pt>
    <dgm:pt modelId="{5883EC35-595C-4E46-BC62-3BEB1CDAFABB}" type="pres">
      <dgm:prSet presAssocID="{C341201E-E4D1-4BE3-AEEC-53CB47CDD8CC}" presName="horz2" presStyleCnt="0"/>
      <dgm:spPr/>
    </dgm:pt>
    <dgm:pt modelId="{0C3D8DD0-B466-438E-AB7F-7F1A2B3E0F2B}" type="pres">
      <dgm:prSet presAssocID="{C341201E-E4D1-4BE3-AEEC-53CB47CDD8CC}" presName="horzSpace2" presStyleCnt="0"/>
      <dgm:spPr/>
    </dgm:pt>
    <dgm:pt modelId="{A2576536-5AF9-4AAA-A0F9-28643E4CE468}" type="pres">
      <dgm:prSet presAssocID="{C341201E-E4D1-4BE3-AEEC-53CB47CDD8CC}" presName="tx2" presStyleLbl="revTx" presStyleIdx="8" presStyleCnt="9"/>
      <dgm:spPr/>
      <dgm:t>
        <a:bodyPr/>
        <a:lstStyle/>
        <a:p>
          <a:endParaRPr lang="en-US"/>
        </a:p>
      </dgm:t>
    </dgm:pt>
    <dgm:pt modelId="{D248F889-8939-41C5-8A50-1B0A26EB3FD5}" type="pres">
      <dgm:prSet presAssocID="{C341201E-E4D1-4BE3-AEEC-53CB47CDD8CC}" presName="vert2" presStyleCnt="0"/>
      <dgm:spPr/>
    </dgm:pt>
    <dgm:pt modelId="{4B9D39AF-DD15-4D00-84E2-3497342D5301}" type="pres">
      <dgm:prSet presAssocID="{C341201E-E4D1-4BE3-AEEC-53CB47CDD8CC}" presName="thinLine2b" presStyleLbl="callout" presStyleIdx="7" presStyleCnt="8"/>
      <dgm:spPr/>
    </dgm:pt>
    <dgm:pt modelId="{4FC43D5E-9047-42A9-8E20-5B683501724D}" type="pres">
      <dgm:prSet presAssocID="{C341201E-E4D1-4BE3-AEEC-53CB47CDD8CC}" presName="vertSpace2b" presStyleCnt="0"/>
      <dgm:spPr/>
    </dgm:pt>
  </dgm:ptLst>
  <dgm:cxnLst>
    <dgm:cxn modelId="{4671BF25-0344-472C-8DC1-953A6037688C}" srcId="{52D1EBC7-A679-4CF5-972F-6841B4949BF5}" destId="{61D9AB17-48AD-4E9D-92C3-C143637352CB}" srcOrd="0" destOrd="0" parTransId="{E3E77D66-05DD-446F-8485-B92CF270E395}" sibTransId="{D22A247E-1B21-4E5F-896F-007C8C2033D4}"/>
    <dgm:cxn modelId="{4048C241-0E0D-48BB-A657-A0C0552D4762}" srcId="{61D9AB17-48AD-4E9D-92C3-C143637352CB}" destId="{C341201E-E4D1-4BE3-AEEC-53CB47CDD8CC}" srcOrd="7" destOrd="0" parTransId="{867EA3D1-BD2F-4D20-9F16-5B8F1C2261D1}" sibTransId="{DC847339-8C64-4C01-9EC8-5FCA7CDEFF8B}"/>
    <dgm:cxn modelId="{075C0CBF-A4F8-4F59-97CD-190A9A4E1470}" type="presOf" srcId="{61D9AB17-48AD-4E9D-92C3-C143637352CB}" destId="{969B3E5C-5310-4AC0-90A6-CA425BDB9E8B}" srcOrd="0" destOrd="0" presId="urn:microsoft.com/office/officeart/2008/layout/LinedList"/>
    <dgm:cxn modelId="{2F3953A1-90DF-46A1-A828-464106D14F37}" srcId="{61D9AB17-48AD-4E9D-92C3-C143637352CB}" destId="{42B63B54-8DA6-459F-92FD-2AC64E8BD371}" srcOrd="5" destOrd="0" parTransId="{D60AD87C-F480-472D-A2B0-C4861375A76B}" sibTransId="{C17077DD-FA75-4189-B633-DFA6C9518BA2}"/>
    <dgm:cxn modelId="{09C537E2-7755-423A-B5ED-C51C4BF6B4BA}" srcId="{61D9AB17-48AD-4E9D-92C3-C143637352CB}" destId="{804691F2-D04E-4988-8B3E-282EE84164C1}" srcOrd="3" destOrd="0" parTransId="{B871D8BB-F32D-4576-9FDF-3FD91DA1EA98}" sibTransId="{FD978D7B-17F9-4DAB-A929-25990998EA31}"/>
    <dgm:cxn modelId="{6757EE0C-4AC2-40B3-BB42-3A8B60FE85B5}" srcId="{61D9AB17-48AD-4E9D-92C3-C143637352CB}" destId="{F5ACBCED-99B0-48CE-ABE4-E47C8DDCC095}" srcOrd="2" destOrd="0" parTransId="{9D036A16-7D37-4225-9D8B-EC217316478E}" sibTransId="{8D7B3B26-2607-4A97-8F3B-8BDD5CCB59AA}"/>
    <dgm:cxn modelId="{F31DC200-99F9-4089-B8F9-87A6997AAE23}" srcId="{61D9AB17-48AD-4E9D-92C3-C143637352CB}" destId="{5494A277-DD6B-49C7-8EB9-1000481655D9}" srcOrd="4" destOrd="0" parTransId="{CA3D4026-9706-4CA9-A95A-86B908BD8C0E}" sibTransId="{727CFC9C-1F24-4ED3-9B20-958D07C33A2B}"/>
    <dgm:cxn modelId="{DFA0C034-E6FF-48C4-83DA-BF33E79E9AFA}" srcId="{61D9AB17-48AD-4E9D-92C3-C143637352CB}" destId="{FE9775E2-8AF7-4887-A18F-04AE41C33B4C}" srcOrd="1" destOrd="0" parTransId="{EDA29DD4-B2B4-4706-8B97-3E7DFD9E3EF8}" sibTransId="{7AAEA801-E4A5-4020-B09A-A03B2F1F4006}"/>
    <dgm:cxn modelId="{DAA8289F-BF5D-4C4A-B6BC-5085D2D346F2}" srcId="{61D9AB17-48AD-4E9D-92C3-C143637352CB}" destId="{44430AF3-28F9-48A6-A57A-185DEC96A9AA}" srcOrd="6" destOrd="0" parTransId="{675114FB-9939-4A43-97E3-A8280C5871B3}" sibTransId="{FDF73AA4-161B-4120-B0EF-09AC1499906C}"/>
    <dgm:cxn modelId="{0724A025-0EB3-4DEA-A943-7F2FCAB93FDD}" type="presOf" srcId="{FE9775E2-8AF7-4887-A18F-04AE41C33B4C}" destId="{153F8D65-E8AC-456A-8FB8-5DF16D41A7D4}" srcOrd="0" destOrd="0" presId="urn:microsoft.com/office/officeart/2008/layout/LinedList"/>
    <dgm:cxn modelId="{99369991-3AD7-4E87-888D-9CE88C47501F}" type="presOf" srcId="{44430AF3-28F9-48A6-A57A-185DEC96A9AA}" destId="{38C98471-C5A0-42E0-AAFF-46B35C2CE05B}" srcOrd="0" destOrd="0" presId="urn:microsoft.com/office/officeart/2008/layout/LinedList"/>
    <dgm:cxn modelId="{7D451454-6696-4639-9216-A18A9EC173BA}" type="presOf" srcId="{C341201E-E4D1-4BE3-AEEC-53CB47CDD8CC}" destId="{A2576536-5AF9-4AAA-A0F9-28643E4CE468}" srcOrd="0" destOrd="0" presId="urn:microsoft.com/office/officeart/2008/layout/LinedList"/>
    <dgm:cxn modelId="{4C8E17FC-E240-41CF-88C1-8665D6857651}" type="presOf" srcId="{52D1EBC7-A679-4CF5-972F-6841B4949BF5}" destId="{DD1BD754-122C-4C01-B9B3-9583D9218D82}" srcOrd="0" destOrd="0" presId="urn:microsoft.com/office/officeart/2008/layout/LinedList"/>
    <dgm:cxn modelId="{11B37A5A-EF56-4727-A57F-099E1F898535}" type="presOf" srcId="{F3141EA5-2B11-415E-B4A5-9F9E8453CE50}" destId="{D39E03BF-7045-41EB-8FB9-2D3B7BF1187B}" srcOrd="0" destOrd="0" presId="urn:microsoft.com/office/officeart/2008/layout/LinedList"/>
    <dgm:cxn modelId="{8B2F35DB-E095-4C94-AC87-87F1C25E7164}" type="presOf" srcId="{5494A277-DD6B-49C7-8EB9-1000481655D9}" destId="{E85C53EE-F0A1-4258-B3B0-EBD710321C4A}" srcOrd="0" destOrd="0" presId="urn:microsoft.com/office/officeart/2008/layout/LinedList"/>
    <dgm:cxn modelId="{42D5F507-4859-4842-B06B-5305637CC44F}" type="presOf" srcId="{F5ACBCED-99B0-48CE-ABE4-E47C8DDCC095}" destId="{A1B882EC-3025-4A1B-BC70-72228FF0C213}" srcOrd="0" destOrd="0" presId="urn:microsoft.com/office/officeart/2008/layout/LinedList"/>
    <dgm:cxn modelId="{DFBDCDCF-13B8-4E87-BF1A-655983FC65A6}" type="presOf" srcId="{804691F2-D04E-4988-8B3E-282EE84164C1}" destId="{DC0AFE7D-F17C-4639-B0C9-A087C7559D8F}" srcOrd="0" destOrd="0" presId="urn:microsoft.com/office/officeart/2008/layout/LinedList"/>
    <dgm:cxn modelId="{D4FD6795-F751-4CAB-82B3-D4921B7DB962}" srcId="{61D9AB17-48AD-4E9D-92C3-C143637352CB}" destId="{F3141EA5-2B11-415E-B4A5-9F9E8453CE50}" srcOrd="0" destOrd="0" parTransId="{020B83F1-DE4E-4FC7-AC3D-4965957ABB8C}" sibTransId="{1B09AA8C-5AC4-49FE-B423-1792B82E45F3}"/>
    <dgm:cxn modelId="{8CFC97B3-05FC-4464-B6DD-2D49D408E527}" type="presOf" srcId="{42B63B54-8DA6-459F-92FD-2AC64E8BD371}" destId="{7E94DA2E-28AE-471E-8993-B74C33C690CA}" srcOrd="0" destOrd="0" presId="urn:microsoft.com/office/officeart/2008/layout/LinedList"/>
    <dgm:cxn modelId="{ED4923DF-2D66-4465-BBD6-E5CB1542FF49}" type="presParOf" srcId="{DD1BD754-122C-4C01-B9B3-9583D9218D82}" destId="{F21994AC-9D77-411D-A96A-0CAE9C15884D}" srcOrd="0" destOrd="0" presId="urn:microsoft.com/office/officeart/2008/layout/LinedList"/>
    <dgm:cxn modelId="{C64341A9-2AA9-44B3-B4CD-A03992EE205E}" type="presParOf" srcId="{DD1BD754-122C-4C01-B9B3-9583D9218D82}" destId="{F1D1CAEC-8D7B-4AFE-A3B4-0047264C16CB}" srcOrd="1" destOrd="0" presId="urn:microsoft.com/office/officeart/2008/layout/LinedList"/>
    <dgm:cxn modelId="{C4EC69DF-BEB5-4DAF-AC7C-0AA71DF12125}" type="presParOf" srcId="{F1D1CAEC-8D7B-4AFE-A3B4-0047264C16CB}" destId="{969B3E5C-5310-4AC0-90A6-CA425BDB9E8B}" srcOrd="0" destOrd="0" presId="urn:microsoft.com/office/officeart/2008/layout/LinedList"/>
    <dgm:cxn modelId="{DAA7E9A8-182B-436A-BE75-92F8BD0B74FB}" type="presParOf" srcId="{F1D1CAEC-8D7B-4AFE-A3B4-0047264C16CB}" destId="{BF6BE400-90A9-48D2-8A76-BA791EEF1F51}" srcOrd="1" destOrd="0" presId="urn:microsoft.com/office/officeart/2008/layout/LinedList"/>
    <dgm:cxn modelId="{9434143C-E9AF-41F2-926D-52F69653BF92}" type="presParOf" srcId="{BF6BE400-90A9-48D2-8A76-BA791EEF1F51}" destId="{360BEE84-4273-4EEE-B4F8-6D8A9E106E1F}" srcOrd="0" destOrd="0" presId="urn:microsoft.com/office/officeart/2008/layout/LinedList"/>
    <dgm:cxn modelId="{86742CAF-47E6-41D8-ACF4-DE31A094674B}" type="presParOf" srcId="{BF6BE400-90A9-48D2-8A76-BA791EEF1F51}" destId="{0F0A9E82-38D6-4DC0-A0B9-FBD8C740C939}" srcOrd="1" destOrd="0" presId="urn:microsoft.com/office/officeart/2008/layout/LinedList"/>
    <dgm:cxn modelId="{65B7859F-1632-45BF-A486-6AF1D2095CF4}" type="presParOf" srcId="{0F0A9E82-38D6-4DC0-A0B9-FBD8C740C939}" destId="{6BA938BC-681A-4FB3-8C31-67CCCC7772A7}" srcOrd="0" destOrd="0" presId="urn:microsoft.com/office/officeart/2008/layout/LinedList"/>
    <dgm:cxn modelId="{4A7991C6-DC6E-44AB-8E7D-CDFFC4CB4AAD}" type="presParOf" srcId="{0F0A9E82-38D6-4DC0-A0B9-FBD8C740C939}" destId="{D39E03BF-7045-41EB-8FB9-2D3B7BF1187B}" srcOrd="1" destOrd="0" presId="urn:microsoft.com/office/officeart/2008/layout/LinedList"/>
    <dgm:cxn modelId="{01729ED9-52F5-4792-96A9-2014A215D625}" type="presParOf" srcId="{0F0A9E82-38D6-4DC0-A0B9-FBD8C740C939}" destId="{B9F6B988-81A3-4F6D-921C-B06AEBE1736B}" srcOrd="2" destOrd="0" presId="urn:microsoft.com/office/officeart/2008/layout/LinedList"/>
    <dgm:cxn modelId="{AD3CE11E-8DC5-424C-B2D1-8BA619C7010F}" type="presParOf" srcId="{BF6BE400-90A9-48D2-8A76-BA791EEF1F51}" destId="{D8411646-5272-4CF7-AE47-8E59F520DE7B}" srcOrd="2" destOrd="0" presId="urn:microsoft.com/office/officeart/2008/layout/LinedList"/>
    <dgm:cxn modelId="{894BBC82-CD1A-48CE-A57D-204D7F703E9E}" type="presParOf" srcId="{BF6BE400-90A9-48D2-8A76-BA791EEF1F51}" destId="{9C9C55DE-AE7D-44B5-BD18-88CBADC1E36C}" srcOrd="3" destOrd="0" presId="urn:microsoft.com/office/officeart/2008/layout/LinedList"/>
    <dgm:cxn modelId="{7714D36A-097D-4542-9F19-605E776BD9C5}" type="presParOf" srcId="{BF6BE400-90A9-48D2-8A76-BA791EEF1F51}" destId="{1095F4DA-499F-4C10-8B52-B395E225E0D6}" srcOrd="4" destOrd="0" presId="urn:microsoft.com/office/officeart/2008/layout/LinedList"/>
    <dgm:cxn modelId="{5BE371B8-4B11-450C-A7AD-8F78237D78BC}" type="presParOf" srcId="{1095F4DA-499F-4C10-8B52-B395E225E0D6}" destId="{055622DF-AEDC-4399-9439-60E6EE58E740}" srcOrd="0" destOrd="0" presId="urn:microsoft.com/office/officeart/2008/layout/LinedList"/>
    <dgm:cxn modelId="{48D7D80D-40F6-4CC4-BB11-369852F6D9C4}" type="presParOf" srcId="{1095F4DA-499F-4C10-8B52-B395E225E0D6}" destId="{153F8D65-E8AC-456A-8FB8-5DF16D41A7D4}" srcOrd="1" destOrd="0" presId="urn:microsoft.com/office/officeart/2008/layout/LinedList"/>
    <dgm:cxn modelId="{6B3D29BF-8117-4BE5-B80E-2D638B23C7FE}" type="presParOf" srcId="{1095F4DA-499F-4C10-8B52-B395E225E0D6}" destId="{C3E2BA88-2557-414F-9124-6A6273D03C44}" srcOrd="2" destOrd="0" presId="urn:microsoft.com/office/officeart/2008/layout/LinedList"/>
    <dgm:cxn modelId="{788FD08D-0821-44F2-80E6-0E9660F0B66A}" type="presParOf" srcId="{BF6BE400-90A9-48D2-8A76-BA791EEF1F51}" destId="{99457EA0-5569-46D8-8FF3-DE91D6BFBF67}" srcOrd="5" destOrd="0" presId="urn:microsoft.com/office/officeart/2008/layout/LinedList"/>
    <dgm:cxn modelId="{CB82ED5F-F882-4702-9FA9-F0CFE4C02839}" type="presParOf" srcId="{BF6BE400-90A9-48D2-8A76-BA791EEF1F51}" destId="{01CABF5D-ACC1-4DC0-97B7-DB9432E776B9}" srcOrd="6" destOrd="0" presId="urn:microsoft.com/office/officeart/2008/layout/LinedList"/>
    <dgm:cxn modelId="{6B492D73-6291-4F83-BC46-61CCD03D24B3}" type="presParOf" srcId="{BF6BE400-90A9-48D2-8A76-BA791EEF1F51}" destId="{42E749AE-AFDA-4D2C-AD5F-81EB019E23B1}" srcOrd="7" destOrd="0" presId="urn:microsoft.com/office/officeart/2008/layout/LinedList"/>
    <dgm:cxn modelId="{54181778-3DF2-4D4D-BEE2-712A0ED0CEEE}" type="presParOf" srcId="{42E749AE-AFDA-4D2C-AD5F-81EB019E23B1}" destId="{A99D3A39-CB3F-4EC5-9A64-956C2240316A}" srcOrd="0" destOrd="0" presId="urn:microsoft.com/office/officeart/2008/layout/LinedList"/>
    <dgm:cxn modelId="{C725C561-9E74-464B-B53B-90C7727B9F55}" type="presParOf" srcId="{42E749AE-AFDA-4D2C-AD5F-81EB019E23B1}" destId="{A1B882EC-3025-4A1B-BC70-72228FF0C213}" srcOrd="1" destOrd="0" presId="urn:microsoft.com/office/officeart/2008/layout/LinedList"/>
    <dgm:cxn modelId="{0BD9BA55-84AB-45B8-8B30-2FF6FF45448D}" type="presParOf" srcId="{42E749AE-AFDA-4D2C-AD5F-81EB019E23B1}" destId="{0A04B721-BB54-402C-A336-3A75345FDDA4}" srcOrd="2" destOrd="0" presId="urn:microsoft.com/office/officeart/2008/layout/LinedList"/>
    <dgm:cxn modelId="{227C2DF9-1FD9-4153-928A-0418349A432D}" type="presParOf" srcId="{BF6BE400-90A9-48D2-8A76-BA791EEF1F51}" destId="{0E016E4A-2414-49F0-87D0-63B1E7BBCF2C}" srcOrd="8" destOrd="0" presId="urn:microsoft.com/office/officeart/2008/layout/LinedList"/>
    <dgm:cxn modelId="{E23BBDA0-DE58-4E05-9F45-048A0EFAA25C}" type="presParOf" srcId="{BF6BE400-90A9-48D2-8A76-BA791EEF1F51}" destId="{81311CC0-0FAB-4304-A021-849D1BBACACA}" srcOrd="9" destOrd="0" presId="urn:microsoft.com/office/officeart/2008/layout/LinedList"/>
    <dgm:cxn modelId="{86E2FB44-4885-4C04-AD51-C5976545D155}" type="presParOf" srcId="{BF6BE400-90A9-48D2-8A76-BA791EEF1F51}" destId="{5A54282D-74C5-484D-8AB3-80AAC6DDC381}" srcOrd="10" destOrd="0" presId="urn:microsoft.com/office/officeart/2008/layout/LinedList"/>
    <dgm:cxn modelId="{026909E2-546C-400A-885C-4821017C53C3}" type="presParOf" srcId="{5A54282D-74C5-484D-8AB3-80AAC6DDC381}" destId="{C6947FF4-57F1-4A6D-9056-C43A25212EF2}" srcOrd="0" destOrd="0" presId="urn:microsoft.com/office/officeart/2008/layout/LinedList"/>
    <dgm:cxn modelId="{5CC093A3-9254-4DE3-AD03-92FB75EEF7CE}" type="presParOf" srcId="{5A54282D-74C5-484D-8AB3-80AAC6DDC381}" destId="{DC0AFE7D-F17C-4639-B0C9-A087C7559D8F}" srcOrd="1" destOrd="0" presId="urn:microsoft.com/office/officeart/2008/layout/LinedList"/>
    <dgm:cxn modelId="{62AE7460-842A-472C-8B18-0F5DEC507AC7}" type="presParOf" srcId="{5A54282D-74C5-484D-8AB3-80AAC6DDC381}" destId="{333F3C32-1465-4AE2-8B63-35944F250EE3}" srcOrd="2" destOrd="0" presId="urn:microsoft.com/office/officeart/2008/layout/LinedList"/>
    <dgm:cxn modelId="{E06EF316-30A5-4570-BE2B-0461475326C2}" type="presParOf" srcId="{BF6BE400-90A9-48D2-8A76-BA791EEF1F51}" destId="{62DE5FE2-06F6-4E95-98E0-CA94350FD94E}" srcOrd="11" destOrd="0" presId="urn:microsoft.com/office/officeart/2008/layout/LinedList"/>
    <dgm:cxn modelId="{3178EF6F-E3A5-4D16-82A3-2DE17F2DE9C0}" type="presParOf" srcId="{BF6BE400-90A9-48D2-8A76-BA791EEF1F51}" destId="{BFB6C273-4546-4C16-8807-AE32D16BE6E5}" srcOrd="12" destOrd="0" presId="urn:microsoft.com/office/officeart/2008/layout/LinedList"/>
    <dgm:cxn modelId="{4F90439E-A7CD-4184-A5EA-C32D8CC33FC5}" type="presParOf" srcId="{BF6BE400-90A9-48D2-8A76-BA791EEF1F51}" destId="{F523C9B9-CE57-4B6C-898A-89E506C9A0D1}" srcOrd="13" destOrd="0" presId="urn:microsoft.com/office/officeart/2008/layout/LinedList"/>
    <dgm:cxn modelId="{5447FE51-1A29-42EA-A94C-81E8C8DE24FF}" type="presParOf" srcId="{F523C9B9-CE57-4B6C-898A-89E506C9A0D1}" destId="{7D0D1178-E5FC-45DA-840D-E0E46F0D85C2}" srcOrd="0" destOrd="0" presId="urn:microsoft.com/office/officeart/2008/layout/LinedList"/>
    <dgm:cxn modelId="{487254F5-2B45-4ECF-9B91-883EFFC1269B}" type="presParOf" srcId="{F523C9B9-CE57-4B6C-898A-89E506C9A0D1}" destId="{E85C53EE-F0A1-4258-B3B0-EBD710321C4A}" srcOrd="1" destOrd="0" presId="urn:microsoft.com/office/officeart/2008/layout/LinedList"/>
    <dgm:cxn modelId="{461703EF-506E-416D-826B-548BF5950E44}" type="presParOf" srcId="{F523C9B9-CE57-4B6C-898A-89E506C9A0D1}" destId="{F218FA7F-EE30-4056-A94B-E150545B7C8E}" srcOrd="2" destOrd="0" presId="urn:microsoft.com/office/officeart/2008/layout/LinedList"/>
    <dgm:cxn modelId="{AE228B34-6322-4CC9-B470-06D356FC2023}" type="presParOf" srcId="{BF6BE400-90A9-48D2-8A76-BA791EEF1F51}" destId="{3DD8F288-A302-4110-A2B6-E6697E39D7F8}" srcOrd="14" destOrd="0" presId="urn:microsoft.com/office/officeart/2008/layout/LinedList"/>
    <dgm:cxn modelId="{254E33B7-A960-4BDA-B89C-C4547BC3C881}" type="presParOf" srcId="{BF6BE400-90A9-48D2-8A76-BA791EEF1F51}" destId="{4A84C9CF-D86D-4D0A-BF04-9F73DD6FB682}" srcOrd="15" destOrd="0" presId="urn:microsoft.com/office/officeart/2008/layout/LinedList"/>
    <dgm:cxn modelId="{318AF447-47F5-4703-9A92-D8F355EBA951}" type="presParOf" srcId="{BF6BE400-90A9-48D2-8A76-BA791EEF1F51}" destId="{58FAD4F7-8D50-4E6B-817E-BD534D8BCA03}" srcOrd="16" destOrd="0" presId="urn:microsoft.com/office/officeart/2008/layout/LinedList"/>
    <dgm:cxn modelId="{68BFFD49-EFD3-4E0E-A77B-42E9F2ED7BEA}" type="presParOf" srcId="{58FAD4F7-8D50-4E6B-817E-BD534D8BCA03}" destId="{12C938AF-7FF1-41B1-903C-3156B2984132}" srcOrd="0" destOrd="0" presId="urn:microsoft.com/office/officeart/2008/layout/LinedList"/>
    <dgm:cxn modelId="{15D592C7-7454-4BDE-82EF-B16A3FAF0ADF}" type="presParOf" srcId="{58FAD4F7-8D50-4E6B-817E-BD534D8BCA03}" destId="{7E94DA2E-28AE-471E-8993-B74C33C690CA}" srcOrd="1" destOrd="0" presId="urn:microsoft.com/office/officeart/2008/layout/LinedList"/>
    <dgm:cxn modelId="{98E2D228-3CE0-471C-8503-27117BBCA0F2}" type="presParOf" srcId="{58FAD4F7-8D50-4E6B-817E-BD534D8BCA03}" destId="{D8B1A565-929A-4A8D-82DE-07CF2120AB5F}" srcOrd="2" destOrd="0" presId="urn:microsoft.com/office/officeart/2008/layout/LinedList"/>
    <dgm:cxn modelId="{C49AEC9D-E0CC-41EF-8E6E-660070ED4AB5}" type="presParOf" srcId="{BF6BE400-90A9-48D2-8A76-BA791EEF1F51}" destId="{9575D55C-E408-4ADB-AE4A-EDEE12B3A66F}" srcOrd="17" destOrd="0" presId="urn:microsoft.com/office/officeart/2008/layout/LinedList"/>
    <dgm:cxn modelId="{AA4571FD-F52B-423D-A3DC-027AB5F193EF}" type="presParOf" srcId="{BF6BE400-90A9-48D2-8A76-BA791EEF1F51}" destId="{74FF973D-AC93-4C8B-A122-C770FC6823B3}" srcOrd="18" destOrd="0" presId="urn:microsoft.com/office/officeart/2008/layout/LinedList"/>
    <dgm:cxn modelId="{66802E4B-8CD4-41D8-9BFB-F85189E7D9FE}" type="presParOf" srcId="{BF6BE400-90A9-48D2-8A76-BA791EEF1F51}" destId="{F5D7977D-F9B5-4559-BBAF-4AD5F5643E5E}" srcOrd="19" destOrd="0" presId="urn:microsoft.com/office/officeart/2008/layout/LinedList"/>
    <dgm:cxn modelId="{7C5C6258-5F2D-456A-89DF-67628FB9D53B}" type="presParOf" srcId="{F5D7977D-F9B5-4559-BBAF-4AD5F5643E5E}" destId="{733E709A-A357-417B-93E9-591728F64EF0}" srcOrd="0" destOrd="0" presId="urn:microsoft.com/office/officeart/2008/layout/LinedList"/>
    <dgm:cxn modelId="{61692D04-6DC5-4205-939F-B923BE5676BA}" type="presParOf" srcId="{F5D7977D-F9B5-4559-BBAF-4AD5F5643E5E}" destId="{38C98471-C5A0-42E0-AAFF-46B35C2CE05B}" srcOrd="1" destOrd="0" presId="urn:microsoft.com/office/officeart/2008/layout/LinedList"/>
    <dgm:cxn modelId="{4A4A8CB2-5ADC-4F0D-A296-68985D324C37}" type="presParOf" srcId="{F5D7977D-F9B5-4559-BBAF-4AD5F5643E5E}" destId="{876FA9B0-285D-471D-B9EF-653FCC249FD5}" srcOrd="2" destOrd="0" presId="urn:microsoft.com/office/officeart/2008/layout/LinedList"/>
    <dgm:cxn modelId="{B771EB7E-0BC6-4E2A-B3B3-60747FA529E9}" type="presParOf" srcId="{BF6BE400-90A9-48D2-8A76-BA791EEF1F51}" destId="{CEC14BD0-B3BF-42E4-8D48-D8F4ECA7A179}" srcOrd="20" destOrd="0" presId="urn:microsoft.com/office/officeart/2008/layout/LinedList"/>
    <dgm:cxn modelId="{375D22E7-8057-44DA-BD73-67C756B23A66}" type="presParOf" srcId="{BF6BE400-90A9-48D2-8A76-BA791EEF1F51}" destId="{DBF9ED34-7ED9-47B4-A876-0ABDD4F3F1D4}" srcOrd="21" destOrd="0" presId="urn:microsoft.com/office/officeart/2008/layout/LinedList"/>
    <dgm:cxn modelId="{62F5B2E1-3AD2-4A50-85E8-8EEF4CCEF464}" type="presParOf" srcId="{BF6BE400-90A9-48D2-8A76-BA791EEF1F51}" destId="{5883EC35-595C-4E46-BC62-3BEB1CDAFABB}" srcOrd="22" destOrd="0" presId="urn:microsoft.com/office/officeart/2008/layout/LinedList"/>
    <dgm:cxn modelId="{8D20B34F-3224-4323-B7F1-BB4F24A796B9}" type="presParOf" srcId="{5883EC35-595C-4E46-BC62-3BEB1CDAFABB}" destId="{0C3D8DD0-B466-438E-AB7F-7F1A2B3E0F2B}" srcOrd="0" destOrd="0" presId="urn:microsoft.com/office/officeart/2008/layout/LinedList"/>
    <dgm:cxn modelId="{ABA26405-DB85-4745-900B-A48AFDAB7781}" type="presParOf" srcId="{5883EC35-595C-4E46-BC62-3BEB1CDAFABB}" destId="{A2576536-5AF9-4AAA-A0F9-28643E4CE468}" srcOrd="1" destOrd="0" presId="urn:microsoft.com/office/officeart/2008/layout/LinedList"/>
    <dgm:cxn modelId="{83406098-40E6-4C08-BB8B-7AF68F27243A}" type="presParOf" srcId="{5883EC35-595C-4E46-BC62-3BEB1CDAFABB}" destId="{D248F889-8939-41C5-8A50-1B0A26EB3FD5}" srcOrd="2" destOrd="0" presId="urn:microsoft.com/office/officeart/2008/layout/LinedList"/>
    <dgm:cxn modelId="{20F70EEA-3E1F-4F00-A7AA-CBE6D57B8194}" type="presParOf" srcId="{BF6BE400-90A9-48D2-8A76-BA791EEF1F51}" destId="{4B9D39AF-DD15-4D00-84E2-3497342D5301}" srcOrd="23" destOrd="0" presId="urn:microsoft.com/office/officeart/2008/layout/LinedList"/>
    <dgm:cxn modelId="{91D90978-CA14-4456-AD51-3405D8ED5FA4}" type="presParOf" srcId="{BF6BE400-90A9-48D2-8A76-BA791EEF1F51}" destId="{4FC43D5E-9047-42A9-8E20-5B683501724D}"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1994AC-9D77-411D-A96A-0CAE9C15884D}">
      <dsp:nvSpPr>
        <dsp:cNvPr id="0" name=""/>
        <dsp:cNvSpPr/>
      </dsp:nvSpPr>
      <dsp:spPr>
        <a:xfrm>
          <a:off x="0" y="0"/>
          <a:ext cx="78465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9B3E5C-5310-4AC0-90A6-CA425BDB9E8B}">
      <dsp:nvSpPr>
        <dsp:cNvPr id="0" name=""/>
        <dsp:cNvSpPr/>
      </dsp:nvSpPr>
      <dsp:spPr>
        <a:xfrm>
          <a:off x="0" y="0"/>
          <a:ext cx="1957775" cy="47990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endPar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endPar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endPar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endPar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defTabSz="1066800">
            <a:lnSpc>
              <a:spcPct val="90000"/>
            </a:lnSpc>
            <a:spcBef>
              <a:spcPct val="0"/>
            </a:spcBef>
            <a:spcAft>
              <a:spcPct val="35000"/>
            </a:spcAft>
          </a:pPr>
          <a:r>
            <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Forms </a:t>
          </a:r>
          <a:r>
            <a:rPr lang="en-US" sz="2400" b="1" kern="1200"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International Business</a:t>
          </a:r>
          <a:endParaRPr lang="en-US" sz="2400" kern="1200" dirty="0">
            <a:solidFill>
              <a:srgbClr val="00B050"/>
            </a:solidFill>
            <a:latin typeface="Times New Roman" panose="02020603050405020304" pitchFamily="18" charset="0"/>
            <a:cs typeface="Times New Roman" panose="02020603050405020304" pitchFamily="18" charset="0"/>
          </a:endParaRPr>
        </a:p>
      </dsp:txBody>
      <dsp:txXfrm>
        <a:off x="0" y="0"/>
        <a:ext cx="1957775" cy="4799083"/>
      </dsp:txXfrm>
    </dsp:sp>
    <dsp:sp modelId="{D39E03BF-7045-41EB-8FB9-2D3B7BF1187B}">
      <dsp:nvSpPr>
        <dsp:cNvPr id="0" name=""/>
        <dsp:cNvSpPr/>
      </dsp:nvSpPr>
      <dsp:spPr>
        <a:xfrm>
          <a:off x="2068117" y="28383"/>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Exporting</a:t>
          </a:r>
          <a:endParaRPr lang="en-US" sz="2400" kern="1200" dirty="0">
            <a:solidFill>
              <a:srgbClr val="002060"/>
            </a:solidFill>
            <a:latin typeface="Times New Roman" panose="02020603050405020304" pitchFamily="18" charset="0"/>
            <a:cs typeface="Times New Roman" panose="02020603050405020304" pitchFamily="18" charset="0"/>
          </a:endParaRPr>
        </a:p>
      </dsp:txBody>
      <dsp:txXfrm>
        <a:off x="2068117" y="28383"/>
        <a:ext cx="5774563" cy="567664"/>
      </dsp:txXfrm>
    </dsp:sp>
    <dsp:sp modelId="{D8411646-5272-4CF7-AE47-8E59F520DE7B}">
      <dsp:nvSpPr>
        <dsp:cNvPr id="0" name=""/>
        <dsp:cNvSpPr/>
      </dsp:nvSpPr>
      <dsp:spPr>
        <a:xfrm>
          <a:off x="1957775" y="596048"/>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53F8D65-E8AC-456A-8FB8-5DF16D41A7D4}">
      <dsp:nvSpPr>
        <dsp:cNvPr id="0" name=""/>
        <dsp:cNvSpPr/>
      </dsp:nvSpPr>
      <dsp:spPr>
        <a:xfrm>
          <a:off x="2068117" y="624431"/>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Licensing</a:t>
          </a:r>
          <a:endParaRPr lang="en-US" sz="18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624431"/>
        <a:ext cx="5774563" cy="567664"/>
      </dsp:txXfrm>
    </dsp:sp>
    <dsp:sp modelId="{99457EA0-5569-46D8-8FF3-DE91D6BFBF67}">
      <dsp:nvSpPr>
        <dsp:cNvPr id="0" name=""/>
        <dsp:cNvSpPr/>
      </dsp:nvSpPr>
      <dsp:spPr>
        <a:xfrm>
          <a:off x="1957775" y="1192096"/>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B882EC-3025-4A1B-BC70-72228FF0C213}">
      <dsp:nvSpPr>
        <dsp:cNvPr id="0" name=""/>
        <dsp:cNvSpPr/>
      </dsp:nvSpPr>
      <dsp:spPr>
        <a:xfrm>
          <a:off x="2068117" y="1220479"/>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Franchising</a:t>
          </a:r>
          <a:endParaRPr lang="en-US" sz="18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1220479"/>
        <a:ext cx="5774563" cy="567664"/>
      </dsp:txXfrm>
    </dsp:sp>
    <dsp:sp modelId="{0E016E4A-2414-49F0-87D0-63B1E7BBCF2C}">
      <dsp:nvSpPr>
        <dsp:cNvPr id="0" name=""/>
        <dsp:cNvSpPr/>
      </dsp:nvSpPr>
      <dsp:spPr>
        <a:xfrm>
          <a:off x="1957775" y="1788144"/>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0AFE7D-F17C-4639-B0C9-A087C7559D8F}">
      <dsp:nvSpPr>
        <dsp:cNvPr id="0" name=""/>
        <dsp:cNvSpPr/>
      </dsp:nvSpPr>
      <dsp:spPr>
        <a:xfrm>
          <a:off x="2068117" y="1816527"/>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Joint</a:t>
          </a:r>
          <a:r>
            <a:rPr lang="en-US" sz="1800" b="1" kern="1200" spc="60" dirty="0" smtClean="0">
              <a:solidFill>
                <a:srgbClr val="002060"/>
              </a:solidFill>
              <a:latin typeface="+mn-lt"/>
              <a:ea typeface="Times New Roman" panose="02020603050405020304" pitchFamily="18" charset="0"/>
              <a:cs typeface="Times New Roman" panose="02020603050405020304" pitchFamily="18" charset="0"/>
            </a:rPr>
            <a:t> </a:t>
          </a: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Venture</a:t>
          </a:r>
          <a:endParaRPr lang="en-US" sz="18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1816527"/>
        <a:ext cx="5774563" cy="567664"/>
      </dsp:txXfrm>
    </dsp:sp>
    <dsp:sp modelId="{62DE5FE2-06F6-4E95-98E0-CA94350FD94E}">
      <dsp:nvSpPr>
        <dsp:cNvPr id="0" name=""/>
        <dsp:cNvSpPr/>
      </dsp:nvSpPr>
      <dsp:spPr>
        <a:xfrm>
          <a:off x="1957775" y="2384192"/>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5C53EE-F0A1-4258-B3B0-EBD710321C4A}">
      <dsp:nvSpPr>
        <dsp:cNvPr id="0" name=""/>
        <dsp:cNvSpPr/>
      </dsp:nvSpPr>
      <dsp:spPr>
        <a:xfrm>
          <a:off x="2068117" y="2412576"/>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Management Contracts</a:t>
          </a:r>
          <a:endParaRPr lang="en-US" sz="24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2412576"/>
        <a:ext cx="5774563" cy="567664"/>
      </dsp:txXfrm>
    </dsp:sp>
    <dsp:sp modelId="{3DD8F288-A302-4110-A2B6-E6697E39D7F8}">
      <dsp:nvSpPr>
        <dsp:cNvPr id="0" name=""/>
        <dsp:cNvSpPr/>
      </dsp:nvSpPr>
      <dsp:spPr>
        <a:xfrm>
          <a:off x="1957775" y="2980241"/>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E94DA2E-28AE-471E-8993-B74C33C690CA}">
      <dsp:nvSpPr>
        <dsp:cNvPr id="0" name=""/>
        <dsp:cNvSpPr/>
      </dsp:nvSpPr>
      <dsp:spPr>
        <a:xfrm>
          <a:off x="2068117" y="3008624"/>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Turnkey Projects</a:t>
          </a:r>
          <a:endParaRPr lang="en-US" sz="24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3008624"/>
        <a:ext cx="5774563" cy="567664"/>
      </dsp:txXfrm>
    </dsp:sp>
    <dsp:sp modelId="{9575D55C-E408-4ADB-AE4A-EDEE12B3A66F}">
      <dsp:nvSpPr>
        <dsp:cNvPr id="0" name=""/>
        <dsp:cNvSpPr/>
      </dsp:nvSpPr>
      <dsp:spPr>
        <a:xfrm>
          <a:off x="1957775" y="3576289"/>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C98471-C5A0-42E0-AAFF-46B35C2CE05B}">
      <dsp:nvSpPr>
        <dsp:cNvPr id="0" name=""/>
        <dsp:cNvSpPr/>
      </dsp:nvSpPr>
      <dsp:spPr>
        <a:xfrm>
          <a:off x="2068117" y="3604672"/>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Strategic International Alliances</a:t>
          </a:r>
          <a:endParaRPr lang="en-US" sz="2400" kern="12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3604672"/>
        <a:ext cx="5774563" cy="567664"/>
      </dsp:txXfrm>
    </dsp:sp>
    <dsp:sp modelId="{CEC14BD0-B3BF-42E4-8D48-D8F4ECA7A179}">
      <dsp:nvSpPr>
        <dsp:cNvPr id="0" name=""/>
        <dsp:cNvSpPr/>
      </dsp:nvSpPr>
      <dsp:spPr>
        <a:xfrm>
          <a:off x="1957775" y="4172337"/>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2576536-5AF9-4AAA-A0F9-28643E4CE468}">
      <dsp:nvSpPr>
        <dsp:cNvPr id="0" name=""/>
        <dsp:cNvSpPr/>
      </dsp:nvSpPr>
      <dsp:spPr>
        <a:xfrm>
          <a:off x="2068117" y="4200720"/>
          <a:ext cx="5774563" cy="567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spc="6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Direct Foreign Investment</a:t>
          </a:r>
          <a:endParaRPr lang="en-US" sz="2400" kern="1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dsp:txBody>
      <dsp:txXfrm>
        <a:off x="2068117" y="4200720"/>
        <a:ext cx="5774563" cy="567664"/>
      </dsp:txXfrm>
    </dsp:sp>
    <dsp:sp modelId="{4B9D39AF-DD15-4D00-84E2-3497342D5301}">
      <dsp:nvSpPr>
        <dsp:cNvPr id="0" name=""/>
        <dsp:cNvSpPr/>
      </dsp:nvSpPr>
      <dsp:spPr>
        <a:xfrm>
          <a:off x="1957775" y="4768385"/>
          <a:ext cx="588490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A9030-6994-466A-9B08-8A60F7B9E568}" type="datetimeFigureOut">
              <a:rPr lang="en-US" smtClean="0"/>
              <a:t>1/13/2021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56E465-2867-4717-B657-965D39A55C76}" type="slidenum">
              <a:rPr lang="en-US" smtClean="0"/>
              <a:t>‹#›</a:t>
            </a:fld>
            <a:endParaRPr lang="en-US"/>
          </a:p>
        </p:txBody>
      </p:sp>
    </p:spTree>
    <p:extLst>
      <p:ext uri="{BB962C8B-B14F-4D97-AF65-F5344CB8AC3E}">
        <p14:creationId xmlns:p14="http://schemas.microsoft.com/office/powerpoint/2010/main" val="96543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6292A70C-7A80-43BF-B93F-0BDC43B3D9EB}" type="slidenum">
              <a:rPr lang="en-US" altLang="en-US"/>
              <a:pPr/>
              <a:t>8</a:t>
            </a:fld>
            <a:endParaRPr lang="en-US" altLang="en-US"/>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p:txBody>
          <a:bodyPr/>
          <a:lstStyle/>
          <a:p>
            <a:r>
              <a:rPr lang="en-US" altLang="en-US"/>
              <a:t>As more business activities takes place across national borders, several global institutions have emerged to manage, regulate, and police the global marketplace, and to promote the establishment of multinational treaties to govern the global business system.  We’ll talk more about these institutions in later chapters, but for now, let’s take a quick look at some of them.</a:t>
            </a:r>
          </a:p>
          <a:p>
            <a:r>
              <a:rPr lang="en-US" altLang="en-US"/>
              <a:t>One of the most important global institutions is the World Trade Organization, or WTO, which is responsible for policing the world trading system, and making sure that members adhere to trade treaties.  The 154 nations that account for about 97 percent of the world’s trade are all WTO members, so the organization is very influential in working toward an open business system where goods can cross national borders without barriers to trade and investment.  </a:t>
            </a:r>
          </a:p>
          <a:p>
            <a:r>
              <a:rPr lang="en-US" altLang="en-US"/>
              <a:t>The International Monetary Fund, or IMF, is responsible for maintaining order in the international monetary system, and as we’ll see in later chapters, is a significant player in the global economy. </a:t>
            </a:r>
          </a:p>
          <a:p>
            <a:endParaRPr lang="en-US" altLang="en-US"/>
          </a:p>
        </p:txBody>
      </p:sp>
    </p:spTree>
    <p:extLst>
      <p:ext uri="{BB962C8B-B14F-4D97-AF65-F5344CB8AC3E}">
        <p14:creationId xmlns:p14="http://schemas.microsoft.com/office/powerpoint/2010/main" val="2948094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8260EB8-F2FB-44FF-B797-17A5902433AD}" type="slidenum">
              <a:rPr lang="en-US" altLang="en-US"/>
              <a:pPr/>
              <a:t>9</a:t>
            </a:fld>
            <a:endParaRPr lang="en-US" altLang="en-US"/>
          </a:p>
        </p:txBody>
      </p:sp>
      <p:sp>
        <p:nvSpPr>
          <p:cNvPr id="561154" name="Rectangle 2"/>
          <p:cNvSpPr>
            <a:spLocks noGrp="1" noRot="1" noChangeAspect="1" noChangeArrowheads="1" noTextEdit="1"/>
          </p:cNvSpPr>
          <p:nvPr>
            <p:ph type="sldImg"/>
          </p:nvPr>
        </p:nvSpPr>
        <p:spPr>
          <a:ln/>
        </p:spPr>
      </p:sp>
      <p:sp>
        <p:nvSpPr>
          <p:cNvPr id="561155" name="Rectangle 3"/>
          <p:cNvSpPr>
            <a:spLocks noGrp="1" noChangeArrowheads="1"/>
          </p:cNvSpPr>
          <p:nvPr>
            <p:ph type="body" idx="1"/>
          </p:nvPr>
        </p:nvSpPr>
        <p:spPr/>
        <p:txBody>
          <a:bodyPr/>
          <a:lstStyle/>
          <a:p>
            <a:r>
              <a:rPr lang="en-US" altLang="en-US"/>
              <a:t>The World Bank promotes economic development by making loans to cash-strapped nations wishing to make significant infrastructure improvements like building dams or roads. </a:t>
            </a:r>
          </a:p>
          <a:p>
            <a:r>
              <a:rPr lang="en-US" altLang="en-US"/>
              <a:t>Finally, the United Nations, or UN, is committed to preserving peace through international cooperation and collective security.  Nearly every country in the world belongs to the UN, and accepts its basic principles of international relations. </a:t>
            </a:r>
          </a:p>
          <a:p>
            <a:endParaRPr lang="en-US" altLang="en-US"/>
          </a:p>
        </p:txBody>
      </p:sp>
    </p:spTree>
    <p:extLst>
      <p:ext uri="{BB962C8B-B14F-4D97-AF65-F5344CB8AC3E}">
        <p14:creationId xmlns:p14="http://schemas.microsoft.com/office/powerpoint/2010/main" val="922132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9129C3C5-9E7F-44F5-B069-7E102D75D298}" type="slidenum">
              <a:rPr lang="en-US" altLang="en-US"/>
              <a:pPr/>
              <a:t>10</a:t>
            </a:fld>
            <a:endParaRPr lang="en-US" altLang="en-US"/>
          </a:p>
        </p:txBody>
      </p:sp>
      <p:sp>
        <p:nvSpPr>
          <p:cNvPr id="562178" name="Rectangle 2"/>
          <p:cNvSpPr>
            <a:spLocks noGrp="1" noRot="1" noChangeAspect="1" noChangeArrowheads="1" noTextEdit="1"/>
          </p:cNvSpPr>
          <p:nvPr>
            <p:ph type="sldImg"/>
          </p:nvPr>
        </p:nvSpPr>
        <p:spPr>
          <a:ln/>
        </p:spPr>
      </p:sp>
      <p:sp>
        <p:nvSpPr>
          <p:cNvPr id="562179" name="Rectangle 3"/>
          <p:cNvSpPr>
            <a:spLocks noGrp="1" noChangeArrowheads="1"/>
          </p:cNvSpPr>
          <p:nvPr>
            <p:ph type="body" idx="1"/>
          </p:nvPr>
        </p:nvSpPr>
        <p:spPr/>
        <p:txBody>
          <a:bodyPr/>
          <a:lstStyle/>
          <a:p>
            <a:r>
              <a:rPr lang="en-US" altLang="en-US"/>
              <a:t>You might be wondering what prompted the move toward globalization.  Two macro factors are important: first, the decline in trade and investment barriers that has taken place since World War II, and second, technological change, specifically dramatic improvements in communication, information processing, and transportation technologies.  Let’s talk about each of these.</a:t>
            </a:r>
          </a:p>
          <a:p>
            <a:endParaRPr lang="en-US" altLang="en-US"/>
          </a:p>
        </p:txBody>
      </p:sp>
    </p:spTree>
    <p:extLst>
      <p:ext uri="{BB962C8B-B14F-4D97-AF65-F5344CB8AC3E}">
        <p14:creationId xmlns:p14="http://schemas.microsoft.com/office/powerpoint/2010/main" val="3600322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14EA1C9B-6834-4E1A-B009-FEABC3E2A5AB}" type="slidenum">
              <a:rPr lang="en-US" altLang="en-US"/>
              <a:pPr/>
              <a:t>11</a:t>
            </a:fld>
            <a:endParaRPr lang="en-US" altLang="en-US"/>
          </a:p>
        </p:txBody>
      </p:sp>
      <p:sp>
        <p:nvSpPr>
          <p:cNvPr id="564226" name="Rectangle 2"/>
          <p:cNvSpPr>
            <a:spLocks noGrp="1" noRot="1" noChangeAspect="1" noChangeArrowheads="1" noTextEdit="1"/>
          </p:cNvSpPr>
          <p:nvPr>
            <p:ph type="sldImg"/>
          </p:nvPr>
        </p:nvSpPr>
        <p:spPr>
          <a:ln/>
        </p:spPr>
      </p:sp>
      <p:sp>
        <p:nvSpPr>
          <p:cNvPr id="564227" name="Rectangle 3"/>
          <p:cNvSpPr>
            <a:spLocks noGrp="1" noChangeArrowheads="1"/>
          </p:cNvSpPr>
          <p:nvPr>
            <p:ph type="body" idx="1"/>
          </p:nvPr>
        </p:nvSpPr>
        <p:spPr/>
        <p:txBody>
          <a:bodyPr/>
          <a:lstStyle/>
          <a:p>
            <a:r>
              <a:rPr lang="en-US" altLang="en-US"/>
              <a:t>It wasn’t always so easy to trade with other countries.  During the 1920s and 1930s, many countries erected barriers to the free flow of goods across borders, and also limited the ability of firms to invest.  When a firm invests resources in business activities outside its home country, we say foreign direct investment or FDI has taken place.    </a:t>
            </a:r>
          </a:p>
          <a:p>
            <a:endParaRPr lang="en-US" altLang="en-US"/>
          </a:p>
        </p:txBody>
      </p:sp>
    </p:spTree>
    <p:extLst>
      <p:ext uri="{BB962C8B-B14F-4D97-AF65-F5344CB8AC3E}">
        <p14:creationId xmlns:p14="http://schemas.microsoft.com/office/powerpoint/2010/main" val="1770693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3D9D3279-456D-46E3-818A-FE4FF65EF7FB}" type="slidenum">
              <a:rPr lang="en-US" altLang="en-US"/>
              <a:pPr/>
              <a:t>12</a:t>
            </a:fld>
            <a:endParaRPr lang="en-US" altLang="en-US"/>
          </a:p>
        </p:txBody>
      </p:sp>
      <p:sp>
        <p:nvSpPr>
          <p:cNvPr id="565250" name="Rectangle 2"/>
          <p:cNvSpPr>
            <a:spLocks noGrp="1" noRot="1" noChangeAspect="1" noChangeArrowheads="1" noTextEdit="1"/>
          </p:cNvSpPr>
          <p:nvPr>
            <p:ph type="sldImg"/>
          </p:nvPr>
        </p:nvSpPr>
        <p:spPr>
          <a:ln/>
        </p:spPr>
      </p:sp>
      <p:sp>
        <p:nvSpPr>
          <p:cNvPr id="565251" name="Rectangle 3"/>
          <p:cNvSpPr>
            <a:spLocks noGrp="1" noChangeArrowheads="1"/>
          </p:cNvSpPr>
          <p:nvPr>
            <p:ph type="body" idx="1"/>
          </p:nvPr>
        </p:nvSpPr>
        <p:spPr/>
        <p:txBody>
          <a:bodyPr/>
          <a:lstStyle/>
          <a:p>
            <a:r>
              <a:rPr lang="en-US" altLang="en-US"/>
              <a:t>At the end of World War II, nations, learning from mistakes made in the 1920s and 1930s, worked toward removing barriers that prevented the free flow of goods, services, and capital between countries.  The process was formalized using the General Agreement on Tariffs and Trade, or GATT. </a:t>
            </a:r>
          </a:p>
          <a:p>
            <a:endParaRPr lang="en-US" altLang="en-US"/>
          </a:p>
          <a:p>
            <a:r>
              <a:rPr lang="en-US" altLang="en-US"/>
              <a:t>The GATT was replaced by the WTO which, like the GATT, provides a forum for dispute resolution and the enforcement of trade laws, and has set new goals for further reducing trade barriers on industrial goods, services, and agricultural products.</a:t>
            </a:r>
          </a:p>
          <a:p>
            <a:endParaRPr lang="en-US" altLang="en-US"/>
          </a:p>
        </p:txBody>
      </p:sp>
    </p:spTree>
    <p:extLst>
      <p:ext uri="{BB962C8B-B14F-4D97-AF65-F5344CB8AC3E}">
        <p14:creationId xmlns:p14="http://schemas.microsoft.com/office/powerpoint/2010/main" val="3888489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D4D28422-A83D-4A66-8F9A-D9845E974FAD}" type="slidenum">
              <a:rPr lang="en-US" altLang="en-US"/>
              <a:pPr/>
              <a:t>13</a:t>
            </a:fld>
            <a:endParaRPr lang="en-US" altLang="en-US"/>
          </a:p>
        </p:txBody>
      </p:sp>
      <p:sp>
        <p:nvSpPr>
          <p:cNvPr id="567298" name="Rectangle 2"/>
          <p:cNvSpPr>
            <a:spLocks noGrp="1" noRot="1" noChangeAspect="1" noChangeArrowheads="1" noTextEdit="1"/>
          </p:cNvSpPr>
          <p:nvPr>
            <p:ph type="sldImg"/>
          </p:nvPr>
        </p:nvSpPr>
        <p:spPr>
          <a:ln/>
        </p:spPr>
      </p:sp>
      <p:sp>
        <p:nvSpPr>
          <p:cNvPr id="567299" name="Rectangle 3"/>
          <p:cNvSpPr>
            <a:spLocks noGrp="1" noChangeArrowheads="1"/>
          </p:cNvSpPr>
          <p:nvPr>
            <p:ph type="body" idx="1"/>
          </p:nvPr>
        </p:nvSpPr>
        <p:spPr/>
        <p:txBody>
          <a:bodyPr/>
          <a:lstStyle/>
          <a:p>
            <a:r>
              <a:rPr lang="en-US" altLang="en-US"/>
              <a:t>As you can see, world trade and production was very limited in the early 1950s, but thanks to the GATT and its role in promoting a reduction in trade barriers, the volume of world trade and world production has increased dramatically, especially since the 1980s.</a:t>
            </a:r>
          </a:p>
          <a:p>
            <a:r>
              <a:rPr lang="en-US" altLang="en-US"/>
              <a:t>Because trade barriers are lower, firms like Boeing and Nike are now able to view the world, rather than a single country, as their market, and as a result, the world as a whole is significantly wealthier.  Production and sales now take place in multiple markets creating interdependency between countries for goods and services.</a:t>
            </a:r>
          </a:p>
          <a:p>
            <a:endParaRPr lang="en-US" altLang="en-US"/>
          </a:p>
        </p:txBody>
      </p:sp>
    </p:spTree>
    <p:extLst>
      <p:ext uri="{BB962C8B-B14F-4D97-AF65-F5344CB8AC3E}">
        <p14:creationId xmlns:p14="http://schemas.microsoft.com/office/powerpoint/2010/main" val="2516991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DA96DBDB-8481-4783-8444-C0957A5EFB18}" type="slidenum">
              <a:rPr lang="en-US" altLang="en-US"/>
              <a:pPr/>
              <a:t>14</a:t>
            </a:fld>
            <a:endParaRPr lang="en-US" altLang="en-US"/>
          </a:p>
        </p:txBody>
      </p:sp>
      <p:sp>
        <p:nvSpPr>
          <p:cNvPr id="568322" name="Rectangle 2"/>
          <p:cNvSpPr>
            <a:spLocks noGrp="1" noRot="1" noChangeAspect="1" noChangeArrowheads="1" noTextEdit="1"/>
          </p:cNvSpPr>
          <p:nvPr>
            <p:ph type="sldImg"/>
          </p:nvPr>
        </p:nvSpPr>
        <p:spPr>
          <a:ln/>
        </p:spPr>
      </p:sp>
      <p:sp>
        <p:nvSpPr>
          <p:cNvPr id="568323" name="Rectangle 3"/>
          <p:cNvSpPr>
            <a:spLocks noGrp="1" noChangeArrowheads="1"/>
          </p:cNvSpPr>
          <p:nvPr>
            <p:ph type="body" idx="1"/>
          </p:nvPr>
        </p:nvSpPr>
        <p:spPr/>
        <p:txBody>
          <a:bodyPr/>
          <a:lstStyle/>
          <a:p>
            <a:pPr>
              <a:lnSpc>
                <a:spcPct val="90000"/>
              </a:lnSpc>
            </a:pPr>
            <a:r>
              <a:rPr lang="en-US" altLang="en-US"/>
              <a:t>The role of technological change has also been critical to the globalization of markets.  Major advances in communication, information processing, and transportation technology have made what had been possibilities into tangible realities! </a:t>
            </a:r>
          </a:p>
          <a:p>
            <a:pPr>
              <a:lnSpc>
                <a:spcPct val="90000"/>
              </a:lnSpc>
            </a:pPr>
            <a:r>
              <a:rPr lang="en-US" altLang="en-US"/>
              <a:t>The cost of global communication has fallen because advances in telecommunications and information processing help firms coordinate and control global organizations at a fraction of what it might have cost even a decade ago.  The microprocessor that facilitates high-power, low-cost computing is perhaps the most important of these developments.  </a:t>
            </a:r>
          </a:p>
          <a:p>
            <a:pPr>
              <a:lnSpc>
                <a:spcPct val="90000"/>
              </a:lnSpc>
            </a:pPr>
            <a:r>
              <a:rPr lang="en-US" altLang="en-US"/>
              <a:t>The Internet has made it possible for even small companies to play a role in the global economy.   Yet, less than twenty years ago, this technology didn’t even exist.  Growth in Internet usage has gone from fewer than 1 million users in 1990 to more than 1.6 billion users in 2009—a quarter of the world’s population!</a:t>
            </a:r>
          </a:p>
          <a:p>
            <a:pPr>
              <a:lnSpc>
                <a:spcPct val="90000"/>
              </a:lnSpc>
            </a:pPr>
            <a:r>
              <a:rPr lang="en-US" altLang="en-US"/>
              <a:t>Improvements in transportation such as containerization and the development of super freighters have also facilitated the growth of globalization. The time it takes people and products to get from one place to another has shrunk, as has the cost. </a:t>
            </a:r>
          </a:p>
          <a:p>
            <a:pPr>
              <a:lnSpc>
                <a:spcPct val="90000"/>
              </a:lnSpc>
            </a:pPr>
            <a:endParaRPr lang="en-US" altLang="en-US"/>
          </a:p>
        </p:txBody>
      </p:sp>
    </p:spTree>
    <p:extLst>
      <p:ext uri="{BB962C8B-B14F-4D97-AF65-F5344CB8AC3E}">
        <p14:creationId xmlns:p14="http://schemas.microsoft.com/office/powerpoint/2010/main" val="4139825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C20F1E73-E7B2-4FC8-85D6-8A61190C6CEA}" type="slidenum">
              <a:rPr lang="en-US" altLang="en-US"/>
              <a:pPr/>
              <a:t>15</a:t>
            </a:fld>
            <a:endParaRPr lang="en-US" altLang="en-US"/>
          </a:p>
        </p:txBody>
      </p:sp>
      <p:sp>
        <p:nvSpPr>
          <p:cNvPr id="569346" name="Rectangle 2"/>
          <p:cNvSpPr>
            <a:spLocks noGrp="1" noRot="1" noChangeAspect="1" noChangeArrowheads="1" noTextEdit="1"/>
          </p:cNvSpPr>
          <p:nvPr>
            <p:ph type="sldImg"/>
          </p:nvPr>
        </p:nvSpPr>
        <p:spPr>
          <a:ln/>
        </p:spPr>
      </p:sp>
      <p:sp>
        <p:nvSpPr>
          <p:cNvPr id="569347" name="Rectangle 3"/>
          <p:cNvSpPr>
            <a:spLocks noGrp="1" noChangeArrowheads="1"/>
          </p:cNvSpPr>
          <p:nvPr>
            <p:ph type="body" idx="1"/>
          </p:nvPr>
        </p:nvSpPr>
        <p:spPr/>
        <p:txBody>
          <a:bodyPr/>
          <a:lstStyle/>
          <a:p>
            <a:r>
              <a:rPr lang="en-US" altLang="en-US"/>
              <a:t>What does all of this mean?  These technological innovations have facilitated the globalization of production.  Dell for example, takes advantage of these innovations to control its globally dispersed production system.  When a customer submits an order via the company’s web site, it’s immediately transmitted to the suppliers of the various components, wherever they are located in the world.  Suppliers have real time access to Dell’s order flows, and can then adjust their production accordingly.  Dell uses inexpensive airfreight to transport its products to meet demand as needed.  The company maintains a customer service operation in India where English speaking personnel handle calls from the U.S. </a:t>
            </a:r>
          </a:p>
          <a:p>
            <a:endParaRPr lang="en-US" altLang="en-US"/>
          </a:p>
        </p:txBody>
      </p:sp>
    </p:spTree>
    <p:extLst>
      <p:ext uri="{BB962C8B-B14F-4D97-AF65-F5344CB8AC3E}">
        <p14:creationId xmlns:p14="http://schemas.microsoft.com/office/powerpoint/2010/main" val="2905984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p:cNvSpPr>
            <a:spLocks noGrp="1" noChangeArrowheads="1"/>
          </p:cNvSpPr>
          <p:nvPr>
            <p:ph type="sldNum" sz="quarter" idx="5"/>
          </p:nvPr>
        </p:nvSpPr>
        <p:spPr>
          <a:ln/>
        </p:spPr>
        <p:txBody>
          <a:bodyPr/>
          <a:lstStyle/>
          <a:p>
            <a:r>
              <a:rPr lang="en-US" altLang="en-US"/>
              <a:t>Multimedia Lecture Support Package to Accompany Basic Marketing</a:t>
            </a:r>
          </a:p>
          <a:p>
            <a:r>
              <a:rPr lang="en-US" altLang="en-US"/>
              <a:t>Lecture Script 6-</a:t>
            </a:r>
            <a:fld id="{32128C76-96BC-4D9D-BB30-005DEAA2750F}" type="slidenum">
              <a:rPr lang="en-US" altLang="en-US"/>
              <a:pPr/>
              <a:t>16</a:t>
            </a:fld>
            <a:endParaRPr lang="en-US" altLang="en-US"/>
          </a:p>
        </p:txBody>
      </p:sp>
      <p:sp>
        <p:nvSpPr>
          <p:cNvPr id="570370" name="Rectangle 2"/>
          <p:cNvSpPr>
            <a:spLocks noGrp="1" noRot="1" noChangeAspect="1" noChangeArrowheads="1" noTextEdit="1"/>
          </p:cNvSpPr>
          <p:nvPr>
            <p:ph type="sldImg"/>
          </p:nvPr>
        </p:nvSpPr>
        <p:spPr>
          <a:ln/>
        </p:spPr>
      </p:sp>
      <p:sp>
        <p:nvSpPr>
          <p:cNvPr id="570371" name="Rectangle 3"/>
          <p:cNvSpPr>
            <a:spLocks noGrp="1" noChangeArrowheads="1"/>
          </p:cNvSpPr>
          <p:nvPr>
            <p:ph type="body" idx="1"/>
          </p:nvPr>
        </p:nvSpPr>
        <p:spPr/>
        <p:txBody>
          <a:bodyPr/>
          <a:lstStyle/>
          <a:p>
            <a:r>
              <a:rPr lang="en-US" altLang="en-US"/>
              <a:t>The globalization of markets has also been facilitated by these technological innovations which have helped create global, electronic marketplaces.  Ecuador for example, has become a global supplier of roses thanks to falling transportation costs that make it possible to ship flowers while they’re still fresh.   Similarly, television networks like MTV and CNN are received in many countries and are contributing to the development of a sort of global culture that transcends national borders. </a:t>
            </a:r>
          </a:p>
          <a:p>
            <a:endParaRPr lang="en-US" altLang="en-US"/>
          </a:p>
        </p:txBody>
      </p:sp>
    </p:spTree>
    <p:extLst>
      <p:ext uri="{BB962C8B-B14F-4D97-AF65-F5344CB8AC3E}">
        <p14:creationId xmlns:p14="http://schemas.microsoft.com/office/powerpoint/2010/main" val="410102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40563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4171839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786101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6AAF8-9F3D-4600-9069-F2369823F84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68770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06AAF8-9F3D-4600-9069-F2369823F844}" type="datetimeFigureOut">
              <a:rPr lang="en-US" smtClean="0"/>
              <a:t>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57125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06AAF8-9F3D-4600-9069-F2369823F844}"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422100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06AAF8-9F3D-4600-9069-F2369823F844}" type="datetimeFigureOut">
              <a:rPr lang="en-US" smtClean="0"/>
              <a:t>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363782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06AAF8-9F3D-4600-9069-F2369823F844}" type="datetimeFigureOut">
              <a:rPr lang="en-US" smtClean="0"/>
              <a:t>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340588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6AAF8-9F3D-4600-9069-F2369823F844}" type="datetimeFigureOut">
              <a:rPr lang="en-US" smtClean="0"/>
              <a:t>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28661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6AAF8-9F3D-4600-9069-F2369823F844}"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158648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6AAF8-9F3D-4600-9069-F2369823F844}" type="datetimeFigureOut">
              <a:rPr lang="en-US" smtClean="0"/>
              <a:t>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0828DB-837F-4EA1-9067-DEA28A64028F}" type="slidenum">
              <a:rPr lang="en-US" smtClean="0"/>
              <a:t>‹#›</a:t>
            </a:fld>
            <a:endParaRPr lang="en-US"/>
          </a:p>
        </p:txBody>
      </p:sp>
    </p:spTree>
    <p:extLst>
      <p:ext uri="{BB962C8B-B14F-4D97-AF65-F5344CB8AC3E}">
        <p14:creationId xmlns:p14="http://schemas.microsoft.com/office/powerpoint/2010/main" val="2345017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6AAF8-9F3D-4600-9069-F2369823F844}" type="datetimeFigureOut">
              <a:rPr lang="en-US" smtClean="0"/>
              <a:t>1/13/2021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828DB-837F-4EA1-9067-DEA28A64028F}" type="slidenum">
              <a:rPr lang="en-US" smtClean="0"/>
              <a:t>‹#›</a:t>
            </a:fld>
            <a:endParaRPr lang="en-US"/>
          </a:p>
        </p:txBody>
      </p:sp>
    </p:spTree>
    <p:extLst>
      <p:ext uri="{BB962C8B-B14F-4D97-AF65-F5344CB8AC3E}">
        <p14:creationId xmlns:p14="http://schemas.microsoft.com/office/powerpoint/2010/main" val="3080323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1989" y="1322047"/>
            <a:ext cx="3966519" cy="523220"/>
          </a:xfrm>
          <a:prstGeom prst="rect">
            <a:avLst/>
          </a:prstGeom>
        </p:spPr>
        <p:txBody>
          <a:bodyPr wrap="square">
            <a:spAutoFit/>
          </a:bodyPr>
          <a:lstStyle/>
          <a:p>
            <a:pPr algn="ctr"/>
            <a:r>
              <a:rPr lang="en-US" altLang="en-US" sz="2800" b="1" dirty="0" smtClean="0">
                <a:solidFill>
                  <a:srgbClr val="00B050"/>
                </a:solidFill>
                <a:latin typeface="Times New Roman" panose="02020603050405020304" pitchFamily="18" charset="0"/>
                <a:cs typeface="Times New Roman" panose="02020603050405020304" pitchFamily="18" charset="0"/>
              </a:rPr>
              <a:t>Chapter </a:t>
            </a:r>
            <a:r>
              <a:rPr lang="en-US" altLang="en-US" sz="2800" b="1" dirty="0">
                <a:solidFill>
                  <a:srgbClr val="00B050"/>
                </a:solidFill>
                <a:latin typeface="Times New Roman" panose="02020603050405020304" pitchFamily="18" charset="0"/>
                <a:cs typeface="Times New Roman" panose="02020603050405020304" pitchFamily="18" charset="0"/>
              </a:rPr>
              <a:t>:</a:t>
            </a:r>
            <a:r>
              <a:rPr lang="en-US" altLang="en-US" sz="2800" b="1" dirty="0" smtClean="0">
                <a:solidFill>
                  <a:srgbClr val="00B050"/>
                </a:solidFill>
                <a:latin typeface="Times New Roman" panose="02020603050405020304" pitchFamily="18" charset="0"/>
                <a:cs typeface="Times New Roman" panose="02020603050405020304" pitchFamily="18" charset="0"/>
              </a:rPr>
              <a:t>1 </a:t>
            </a:r>
            <a:r>
              <a:rPr lang="en-US" altLang="en-US" sz="2800" b="1" smtClean="0">
                <a:solidFill>
                  <a:srgbClr val="00B050"/>
                </a:solidFill>
                <a:latin typeface="Times New Roman" panose="02020603050405020304" pitchFamily="18" charset="0"/>
                <a:cs typeface="Times New Roman" panose="02020603050405020304" pitchFamily="18" charset="0"/>
              </a:rPr>
              <a:t>(Lesson-2)</a:t>
            </a:r>
            <a:endParaRPr lang="en-US" altLang="en-US" sz="2800" b="1" dirty="0" smtClean="0">
              <a:solidFill>
                <a:srgbClr val="00B050"/>
              </a:solidFill>
              <a:latin typeface="Times New Roman" panose="02020603050405020304" pitchFamily="18" charset="0"/>
              <a:cs typeface="Times New Roman" panose="02020603050405020304" pitchFamily="18" charset="0"/>
            </a:endParaRPr>
          </a:p>
        </p:txBody>
      </p:sp>
      <p:pic>
        <p:nvPicPr>
          <p:cNvPr id="3" name="Picture 2" descr="Globalization - Rise of Networks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139" y="1845267"/>
            <a:ext cx="7846540" cy="356699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386766" y="5412259"/>
            <a:ext cx="2420910" cy="523220"/>
          </a:xfrm>
          <a:prstGeom prst="rect">
            <a:avLst/>
          </a:prstGeom>
        </p:spPr>
        <p:txBody>
          <a:bodyPr wrap="square">
            <a:spAutoFit/>
          </a:bodyPr>
          <a:lstStyle/>
          <a:p>
            <a:pPr algn="ctr"/>
            <a:r>
              <a:rPr lang="en-US" altLang="en-US" sz="2800" b="1" dirty="0" smtClean="0">
                <a:solidFill>
                  <a:srgbClr val="00B050"/>
                </a:solidFill>
                <a:latin typeface="Times New Roman" panose="02020603050405020304" pitchFamily="18" charset="0"/>
                <a:cs typeface="Times New Roman" panose="02020603050405020304" pitchFamily="18" charset="0"/>
              </a:rPr>
              <a:t>Globalization</a:t>
            </a:r>
          </a:p>
        </p:txBody>
      </p:sp>
    </p:spTree>
    <p:extLst>
      <p:ext uri="{BB962C8B-B14F-4D97-AF65-F5344CB8AC3E}">
        <p14:creationId xmlns:p14="http://schemas.microsoft.com/office/powerpoint/2010/main" val="318247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
          <p:cNvSpPr>
            <a:spLocks noGrp="1" noChangeArrowheads="1"/>
          </p:cNvSpPr>
          <p:nvPr>
            <p:ph type="title"/>
          </p:nvPr>
        </p:nvSpPr>
        <p:spPr>
          <a:xfrm>
            <a:off x="2125362" y="365126"/>
            <a:ext cx="4534930" cy="598701"/>
          </a:xfrm>
        </p:spPr>
        <p:txBody>
          <a:bodyPr>
            <a:noAutofit/>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Drivers of Globalization</a:t>
            </a:r>
          </a:p>
        </p:txBody>
      </p:sp>
      <p:sp>
        <p:nvSpPr>
          <p:cNvPr id="467971" name="Rectangle 3"/>
          <p:cNvSpPr>
            <a:spLocks noGrp="1" noChangeArrowheads="1"/>
          </p:cNvSpPr>
          <p:nvPr>
            <p:ph type="body" idx="1"/>
          </p:nvPr>
        </p:nvSpPr>
        <p:spPr>
          <a:xfrm>
            <a:off x="234778" y="1343711"/>
            <a:ext cx="8626562" cy="1819619"/>
          </a:xfrm>
        </p:spPr>
        <p:txBody>
          <a:bodyPr>
            <a:normAutofit/>
          </a:bodyPr>
          <a:lstStyle/>
          <a:p>
            <a:pPr marL="609600" indent="-609600" algn="just">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Question:</a:t>
            </a:r>
            <a:r>
              <a:rPr lang="en-US" altLang="en-US" sz="2400" dirty="0">
                <a:latin typeface="Times New Roman" panose="02020603050405020304" pitchFamily="18" charset="0"/>
                <a:cs typeface="Times New Roman" panose="02020603050405020304" pitchFamily="18" charset="0"/>
              </a:rPr>
              <a:t> What is driving the move toward greater globalization? </a:t>
            </a:r>
          </a:p>
          <a:p>
            <a:pPr marL="609600" indent="-609600" algn="just">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Answer:</a:t>
            </a:r>
            <a:r>
              <a:rPr lang="en-US" altLang="en-US" sz="2400" dirty="0">
                <a:latin typeface="Times New Roman" panose="02020603050405020304" pitchFamily="18" charset="0"/>
                <a:cs typeface="Times New Roman" panose="02020603050405020304" pitchFamily="18" charset="0"/>
              </a:rPr>
              <a:t> </a:t>
            </a:r>
          </a:p>
          <a:p>
            <a:pPr marL="990600" lvl="1" indent="-533400" algn="just">
              <a:buFont typeface="Wingdings" panose="05000000000000000000" pitchFamily="2" charset="2"/>
              <a:buAutoNum type="arabicPeriod"/>
            </a:pPr>
            <a:r>
              <a:rPr lang="en-US" altLang="en-US" dirty="0">
                <a:latin typeface="Times New Roman" panose="02020603050405020304" pitchFamily="18" charset="0"/>
                <a:cs typeface="Times New Roman" panose="02020603050405020304" pitchFamily="18" charset="0"/>
              </a:rPr>
              <a:t>declining trade and investment barriers</a:t>
            </a:r>
          </a:p>
          <a:p>
            <a:pPr marL="990600" lvl="1" indent="-533400" algn="just">
              <a:buFont typeface="Wingdings" panose="05000000000000000000" pitchFamily="2" charset="2"/>
              <a:buAutoNum type="arabicPeriod"/>
            </a:pPr>
            <a:r>
              <a:rPr lang="en-US" altLang="en-US" dirty="0">
                <a:latin typeface="Times New Roman" panose="02020603050405020304" pitchFamily="18" charset="0"/>
                <a:cs typeface="Times New Roman" panose="02020603050405020304" pitchFamily="18" charset="0"/>
              </a:rPr>
              <a:t>technological change </a:t>
            </a:r>
          </a:p>
          <a:p>
            <a:pPr marL="609600" indent="-609600" algn="just"/>
            <a:endParaRPr lang="en-US" altLang="en-US" dirty="0"/>
          </a:p>
        </p:txBody>
      </p:sp>
    </p:spTree>
    <p:extLst>
      <p:ext uri="{BB962C8B-B14F-4D97-AF65-F5344CB8AC3E}">
        <p14:creationId xmlns:p14="http://schemas.microsoft.com/office/powerpoint/2010/main" val="3519274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628650" y="365127"/>
            <a:ext cx="7886700" cy="611058"/>
          </a:xfrm>
        </p:spPr>
        <p:txBody>
          <a:bodyPr>
            <a:normAutofit fontScale="90000"/>
          </a:bodyPr>
          <a:lstStyle/>
          <a:p>
            <a:pPr algn="ctr"/>
            <a:r>
              <a:rPr lang="en-US" altLang="en-US" sz="2800" b="1" dirty="0">
                <a:solidFill>
                  <a:srgbClr val="00B0F0"/>
                </a:solidFill>
              </a:rPr>
              <a:t>      </a:t>
            </a:r>
            <a:r>
              <a:rPr lang="en-US" altLang="en-US" sz="3600" b="1" dirty="0">
                <a:solidFill>
                  <a:srgbClr val="00B050"/>
                </a:solidFill>
                <a:latin typeface="Times New Roman" panose="02020603050405020304" pitchFamily="18" charset="0"/>
                <a:cs typeface="Times New Roman" panose="02020603050405020304" pitchFamily="18" charset="0"/>
              </a:rPr>
              <a:t>Declining Trade and Investment Barriers</a:t>
            </a:r>
          </a:p>
        </p:txBody>
      </p:sp>
      <p:sp>
        <p:nvSpPr>
          <p:cNvPr id="472067" name="Rectangle 3"/>
          <p:cNvSpPr>
            <a:spLocks noGrp="1" noChangeArrowheads="1"/>
          </p:cNvSpPr>
          <p:nvPr>
            <p:ph type="body" idx="1"/>
          </p:nvPr>
        </p:nvSpPr>
        <p:spPr>
          <a:xfrm>
            <a:off x="172995" y="976185"/>
            <a:ext cx="8723869" cy="5498756"/>
          </a:xfrm>
        </p:spPr>
        <p:txBody>
          <a:bodyPr>
            <a:normAutofit/>
          </a:bodyPr>
          <a:lstStyle/>
          <a:p>
            <a:pPr marL="280988" indent="-280988" algn="just">
              <a:lnSpc>
                <a:spcPct val="150000"/>
              </a:lnSpc>
            </a:pPr>
            <a:r>
              <a:rPr lang="en-US" altLang="en-US" sz="2400" dirty="0">
                <a:solidFill>
                  <a:srgbClr val="6A96D3"/>
                </a:solidFill>
                <a:latin typeface="Times New Roman" panose="02020603050405020304" pitchFamily="18" charset="0"/>
                <a:cs typeface="Times New Roman" panose="02020603050405020304" pitchFamily="18" charset="0"/>
              </a:rPr>
              <a:t>International trade</a:t>
            </a:r>
            <a:r>
              <a:rPr lang="en-US" altLang="en-US" sz="2400" b="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occurs when a firm exports goods or services to consumers in another country</a:t>
            </a:r>
          </a:p>
          <a:p>
            <a:pPr marL="280988" indent="-280988" algn="just">
              <a:lnSpc>
                <a:spcPct val="150000"/>
              </a:lnSpc>
            </a:pPr>
            <a:r>
              <a:rPr lang="en-US" altLang="en-US" sz="2400" dirty="0">
                <a:solidFill>
                  <a:srgbClr val="6A96D3"/>
                </a:solidFill>
                <a:latin typeface="Times New Roman" panose="02020603050405020304" pitchFamily="18" charset="0"/>
                <a:cs typeface="Times New Roman" panose="02020603050405020304" pitchFamily="18" charset="0"/>
              </a:rPr>
              <a:t>Foreign direct investment (FDI)</a:t>
            </a:r>
            <a:r>
              <a:rPr lang="en-US" altLang="en-US" sz="2400" b="1"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occurs when a firm invests resources in business activities outside its home country </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During the 1920s and 1930s, many nations erected barriers to international trade and FDI to protect domestic industries from foreign </a:t>
            </a:r>
            <a:r>
              <a:rPr lang="en-US" altLang="en-US" sz="2400" dirty="0" smtClean="0">
                <a:latin typeface="Times New Roman" panose="02020603050405020304" pitchFamily="18" charset="0"/>
                <a:cs typeface="Times New Roman" panose="02020603050405020304" pitchFamily="18" charset="0"/>
              </a:rPr>
              <a:t>competition.</a:t>
            </a:r>
          </a:p>
          <a:p>
            <a:pPr marL="280988" indent="-280988" algn="just">
              <a:lnSpc>
                <a:spcPct val="150000"/>
              </a:lnSpc>
            </a:pPr>
            <a:r>
              <a:rPr lang="en-US" altLang="en-US" sz="2400" dirty="0">
                <a:solidFill>
                  <a:srgbClr val="00B050"/>
                </a:solidFill>
                <a:latin typeface="Times New Roman" panose="02020603050405020304" pitchFamily="18" charset="0"/>
                <a:cs typeface="Times New Roman" panose="02020603050405020304" pitchFamily="18" charset="0"/>
              </a:rPr>
              <a:t>After WWII</a:t>
            </a:r>
            <a:r>
              <a:rPr lang="en-US" altLang="en-US" sz="2400" dirty="0">
                <a:latin typeface="Times New Roman" panose="02020603050405020304" pitchFamily="18" charset="0"/>
                <a:cs typeface="Times New Roman" panose="02020603050405020304" pitchFamily="18" charset="0"/>
              </a:rPr>
              <a:t>, advanced Western countries began removing trade and investment barriers </a:t>
            </a:r>
          </a:p>
          <a:p>
            <a:pPr marL="280988" indent="-280988" algn="just">
              <a:lnSpc>
                <a:spcPct val="150000"/>
              </a:lnSpc>
            </a:pP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4090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3" name="Rectangle 3"/>
          <p:cNvSpPr>
            <a:spLocks noGrp="1" noChangeArrowheads="1"/>
          </p:cNvSpPr>
          <p:nvPr>
            <p:ph type="body" idx="1"/>
          </p:nvPr>
        </p:nvSpPr>
        <p:spPr>
          <a:xfrm>
            <a:off x="296562" y="964156"/>
            <a:ext cx="8612660" cy="5436644"/>
          </a:xfrm>
        </p:spPr>
        <p:txBody>
          <a:bodyPr>
            <a:noAutofit/>
          </a:bodyPr>
          <a:lstStyle/>
          <a:p>
            <a:pPr marL="280988" indent="-280988" algn="just">
              <a:lnSpc>
                <a:spcPct val="150000"/>
              </a:lnSpc>
            </a:pPr>
            <a:r>
              <a:rPr lang="en-US" altLang="en-US" sz="2400" b="1" dirty="0" smtClean="0">
                <a:latin typeface="Times New Roman" panose="02020603050405020304" pitchFamily="18" charset="0"/>
                <a:cs typeface="Times New Roman" panose="02020603050405020304" pitchFamily="18" charset="0"/>
              </a:rPr>
              <a:t>Under </a:t>
            </a:r>
            <a:r>
              <a:rPr lang="en-US" altLang="en-US" sz="2400" b="1" dirty="0">
                <a:latin typeface="Times New Roman" panose="02020603050405020304" pitchFamily="18" charset="0"/>
                <a:cs typeface="Times New Roman" panose="02020603050405020304" pitchFamily="18" charset="0"/>
              </a:rPr>
              <a:t>GATT </a:t>
            </a:r>
            <a:r>
              <a:rPr lang="en-US" altLang="en-US" sz="2400" dirty="0">
                <a:latin typeface="Times New Roman" panose="02020603050405020304" pitchFamily="18" charset="0"/>
                <a:cs typeface="Times New Roman" panose="02020603050405020304" pitchFamily="18" charset="0"/>
              </a:rPr>
              <a:t>(the forerunner of the WTO), over </a:t>
            </a:r>
            <a:r>
              <a:rPr lang="en-US" altLang="en-US" sz="2400" dirty="0" smtClean="0">
                <a:latin typeface="Times New Roman" panose="02020603050405020304" pitchFamily="18" charset="0"/>
                <a:cs typeface="Times New Roman" panose="02020603050405020304" pitchFamily="18" charset="0"/>
              </a:rPr>
              <a:t>159 </a:t>
            </a:r>
            <a:r>
              <a:rPr lang="en-US" altLang="en-US" sz="2400" dirty="0">
                <a:latin typeface="Times New Roman" panose="02020603050405020304" pitchFamily="18" charset="0"/>
                <a:cs typeface="Times New Roman" panose="02020603050405020304" pitchFamily="18" charset="0"/>
              </a:rPr>
              <a:t>nations negotiated further decreases in tariffs and made significant progress on a number of non-tariff issues </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Under the WTO, a mechanism now exists for dispute resolution and the enforcement of trade laws, and there is a push to cut tariffs on industrial goods, services, and agricultural </a:t>
            </a:r>
            <a:r>
              <a:rPr lang="en-US" altLang="en-US" sz="2400" dirty="0" smtClean="0">
                <a:latin typeface="Times New Roman" panose="02020603050405020304" pitchFamily="18" charset="0"/>
                <a:cs typeface="Times New Roman" panose="02020603050405020304" pitchFamily="18" charset="0"/>
              </a:rPr>
              <a:t>products</a:t>
            </a:r>
          </a:p>
          <a:p>
            <a:pPr marL="280988" indent="-280988" algn="just"/>
            <a:r>
              <a:rPr lang="en-US" altLang="en-US" sz="2400" dirty="0">
                <a:latin typeface="Times New Roman" panose="02020603050405020304" pitchFamily="18" charset="0"/>
                <a:cs typeface="Times New Roman" panose="02020603050405020304" pitchFamily="18" charset="0"/>
              </a:rPr>
              <a:t>Lower trade barriers help companies view the world as a single market and establish production activities in optimal locations around the globe</a:t>
            </a:r>
          </a:p>
          <a:p>
            <a:pPr marL="280988" indent="-280988" algn="just"/>
            <a:r>
              <a:rPr lang="en-US" altLang="en-US" sz="2400" dirty="0">
                <a:latin typeface="Times New Roman" panose="02020603050405020304" pitchFamily="18" charset="0"/>
                <a:cs typeface="Times New Roman" panose="02020603050405020304" pitchFamily="18" charset="0"/>
              </a:rPr>
              <a:t>This has led to an acceleration in the volume of world trade and investment since the early 1980s</a:t>
            </a:r>
          </a:p>
          <a:p>
            <a:pPr marL="280988" indent="-280988" algn="just">
              <a:lnSpc>
                <a:spcPct val="150000"/>
              </a:lnSpc>
            </a:pPr>
            <a:endParaRPr lang="en-US" altLang="en-US" sz="1800" dirty="0"/>
          </a:p>
          <a:p>
            <a:pPr marL="280988" indent="-280988" algn="just">
              <a:lnSpc>
                <a:spcPct val="150000"/>
              </a:lnSpc>
            </a:pPr>
            <a:endParaRPr lang="en-US" altLang="en-US" sz="1800" dirty="0"/>
          </a:p>
        </p:txBody>
      </p:sp>
      <p:sp>
        <p:nvSpPr>
          <p:cNvPr id="5" name="Rectangle 2"/>
          <p:cNvSpPr>
            <a:spLocks noGrp="1" noChangeArrowheads="1"/>
          </p:cNvSpPr>
          <p:nvPr>
            <p:ph type="title"/>
          </p:nvPr>
        </p:nvSpPr>
        <p:spPr>
          <a:xfrm>
            <a:off x="628650" y="365126"/>
            <a:ext cx="7886700" cy="462777"/>
          </a:xfrm>
        </p:spPr>
        <p:txBody>
          <a:bodyPr>
            <a:normAutofit fontScale="90000"/>
          </a:bodyPr>
          <a:lstStyle/>
          <a:p>
            <a:pPr algn="ctr"/>
            <a:r>
              <a:rPr lang="en-US" altLang="en-US" sz="2800" b="1" dirty="0">
                <a:solidFill>
                  <a:srgbClr val="00B0F0"/>
                </a:solidFill>
              </a:rPr>
              <a:t>      </a:t>
            </a:r>
            <a:r>
              <a:rPr lang="en-US" altLang="en-US" sz="3600" b="1" dirty="0">
                <a:solidFill>
                  <a:srgbClr val="00B050"/>
                </a:solidFill>
                <a:latin typeface="Times New Roman" panose="02020603050405020304" pitchFamily="18" charset="0"/>
                <a:cs typeface="Times New Roman" panose="02020603050405020304" pitchFamily="18" charset="0"/>
              </a:rPr>
              <a:t>Declining Trade and Investment Barriers</a:t>
            </a:r>
          </a:p>
        </p:txBody>
      </p:sp>
    </p:spTree>
    <p:extLst>
      <p:ext uri="{BB962C8B-B14F-4D97-AF65-F5344CB8AC3E}">
        <p14:creationId xmlns:p14="http://schemas.microsoft.com/office/powerpoint/2010/main" val="3893603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1" name="Rectangle 3"/>
          <p:cNvSpPr>
            <a:spLocks noGrp="1" noChangeArrowheads="1"/>
          </p:cNvSpPr>
          <p:nvPr>
            <p:ph type="body" idx="1"/>
          </p:nvPr>
        </p:nvSpPr>
        <p:spPr>
          <a:xfrm>
            <a:off x="288839" y="1059506"/>
            <a:ext cx="8773297" cy="4351338"/>
          </a:xfrm>
        </p:spPr>
        <p:txBody>
          <a:bodyPr/>
          <a:lstStyle/>
          <a:p>
            <a:pPr marL="0" indent="0" algn="ctr">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Figure1.1: Growth in World Merchandise Trade and Production, </a:t>
            </a:r>
            <a:endParaRPr lang="en-US" altLang="en-US" sz="2400" dirty="0" smtClean="0">
              <a:latin typeface="Times New Roman" panose="02020603050405020304" pitchFamily="18" charset="0"/>
              <a:cs typeface="Times New Roman" panose="02020603050405020304" pitchFamily="18" charset="0"/>
            </a:endParaRPr>
          </a:p>
          <a:p>
            <a:pPr marL="0" indent="0" algn="ctr">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1950 </a:t>
            </a:r>
            <a:r>
              <a:rPr lang="en-US" altLang="en-US" sz="2400" dirty="0">
                <a:latin typeface="Times New Roman" panose="02020603050405020304" pitchFamily="18" charset="0"/>
                <a:cs typeface="Times New Roman" panose="02020603050405020304" pitchFamily="18" charset="0"/>
              </a:rPr>
              <a:t>- 2008 </a:t>
            </a:r>
          </a:p>
        </p:txBody>
      </p:sp>
      <p:grpSp>
        <p:nvGrpSpPr>
          <p:cNvPr id="478213" name="Group 5"/>
          <p:cNvGrpSpPr>
            <a:grpSpLocks noChangeAspect="1"/>
          </p:cNvGrpSpPr>
          <p:nvPr/>
        </p:nvGrpSpPr>
        <p:grpSpPr bwMode="auto">
          <a:xfrm>
            <a:off x="628649" y="1837037"/>
            <a:ext cx="8093676" cy="3365500"/>
            <a:chOff x="1680" y="1394"/>
            <a:chExt cx="3321" cy="2120"/>
          </a:xfrm>
        </p:grpSpPr>
        <p:sp>
          <p:nvSpPr>
            <p:cNvPr id="478214" name="AutoShape 6"/>
            <p:cNvSpPr>
              <a:spLocks noChangeAspect="1" noChangeArrowheads="1" noTextEdit="1"/>
            </p:cNvSpPr>
            <p:nvPr/>
          </p:nvSpPr>
          <p:spPr bwMode="auto">
            <a:xfrm>
              <a:off x="1680" y="1394"/>
              <a:ext cx="3321" cy="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47821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394"/>
              <a:ext cx="3326" cy="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Rectangle 2"/>
          <p:cNvSpPr>
            <a:spLocks noGrp="1" noChangeArrowheads="1"/>
          </p:cNvSpPr>
          <p:nvPr>
            <p:ph type="title"/>
          </p:nvPr>
        </p:nvSpPr>
        <p:spPr>
          <a:xfrm>
            <a:off x="877330" y="365126"/>
            <a:ext cx="7216346" cy="499847"/>
          </a:xfrm>
        </p:spPr>
        <p:txBody>
          <a:bodyPr>
            <a:normAutofit fontScale="90000"/>
          </a:bodyPr>
          <a:lstStyle/>
          <a:p>
            <a:pPr algn="ctr"/>
            <a:r>
              <a:rPr lang="en-US" altLang="en-US" sz="28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Declining Trade and Investment Barriers</a:t>
            </a:r>
          </a:p>
        </p:txBody>
      </p:sp>
    </p:spTree>
    <p:extLst>
      <p:ext uri="{BB962C8B-B14F-4D97-AF65-F5344CB8AC3E}">
        <p14:creationId xmlns:p14="http://schemas.microsoft.com/office/powerpoint/2010/main" val="944741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a:xfrm>
            <a:off x="1136822" y="365126"/>
            <a:ext cx="6512010" cy="499847"/>
          </a:xfrm>
        </p:spPr>
        <p:txBody>
          <a:bodyPr>
            <a:normAutofit fontScale="90000"/>
          </a:bodyPr>
          <a:lstStyle/>
          <a:p>
            <a:pPr algn="ctr"/>
            <a:r>
              <a:rPr lang="en-US" altLang="en-US" sz="3200" b="1" dirty="0">
                <a:solidFill>
                  <a:srgbClr val="00B0F0"/>
                </a:solidFill>
              </a:rPr>
              <a:t>    </a:t>
            </a:r>
            <a:r>
              <a:rPr lang="en-US" altLang="en-US" sz="3600" b="1" dirty="0">
                <a:solidFill>
                  <a:srgbClr val="00B050"/>
                </a:solidFill>
                <a:latin typeface="Times New Roman" panose="02020603050405020304" pitchFamily="18" charset="0"/>
                <a:cs typeface="Times New Roman" panose="02020603050405020304" pitchFamily="18" charset="0"/>
              </a:rPr>
              <a:t>The Role of Technological Change</a:t>
            </a:r>
          </a:p>
        </p:txBody>
      </p:sp>
      <p:sp>
        <p:nvSpPr>
          <p:cNvPr id="481283" name="Rectangle 3"/>
          <p:cNvSpPr>
            <a:spLocks noGrp="1" noChangeArrowheads="1"/>
          </p:cNvSpPr>
          <p:nvPr>
            <p:ph type="body" idx="1"/>
          </p:nvPr>
        </p:nvSpPr>
        <p:spPr>
          <a:xfrm>
            <a:off x="282661" y="1047149"/>
            <a:ext cx="8688344" cy="5403078"/>
          </a:xfrm>
        </p:spPr>
        <p:txBody>
          <a:bodyPr>
            <a:normAutofit fontScale="62500" lnSpcReduction="20000"/>
          </a:bodyPr>
          <a:lstStyle/>
          <a:p>
            <a:pPr marL="339725" indent="-339725" algn="just">
              <a:lnSpc>
                <a:spcPct val="150000"/>
              </a:lnSpc>
            </a:pPr>
            <a:r>
              <a:rPr lang="en-US" altLang="en-US" sz="3800" b="1" dirty="0">
                <a:solidFill>
                  <a:srgbClr val="00B050"/>
                </a:solidFill>
                <a:latin typeface="Times New Roman" panose="02020603050405020304" pitchFamily="18" charset="0"/>
                <a:cs typeface="Times New Roman" panose="02020603050405020304" pitchFamily="18" charset="0"/>
              </a:rPr>
              <a:t>Since World War II</a:t>
            </a:r>
            <a:r>
              <a:rPr lang="en-US" altLang="en-US" sz="3800" dirty="0">
                <a:latin typeface="Times New Roman" panose="02020603050405020304" pitchFamily="18" charset="0"/>
                <a:cs typeface="Times New Roman" panose="02020603050405020304" pitchFamily="18" charset="0"/>
              </a:rPr>
              <a:t>, there have been major advances in communication, information processing, and transportation</a:t>
            </a:r>
          </a:p>
          <a:p>
            <a:pPr lvl="1" algn="just">
              <a:lnSpc>
                <a:spcPct val="150000"/>
              </a:lnSpc>
            </a:pPr>
            <a:r>
              <a:rPr lang="en-US" altLang="en-US" sz="3800" dirty="0">
                <a:latin typeface="Times New Roman" panose="02020603050405020304" pitchFamily="18" charset="0"/>
                <a:cs typeface="Times New Roman" panose="02020603050405020304" pitchFamily="18" charset="0"/>
              </a:rPr>
              <a:t>The microprocessor - lowered the cost of global communication and the cost of coordinating and controlling a global organization</a:t>
            </a:r>
          </a:p>
          <a:p>
            <a:pPr lvl="1" algn="just">
              <a:lnSpc>
                <a:spcPct val="150000"/>
              </a:lnSpc>
            </a:pPr>
            <a:r>
              <a:rPr lang="en-US" altLang="en-US" sz="3800" dirty="0">
                <a:latin typeface="Times New Roman" panose="02020603050405020304" pitchFamily="18" charset="0"/>
                <a:cs typeface="Times New Roman" panose="02020603050405020304" pitchFamily="18" charset="0"/>
              </a:rPr>
              <a:t>U.S. web-based transactions - $133 billion in 2008</a:t>
            </a:r>
          </a:p>
          <a:p>
            <a:pPr lvl="1" algn="just">
              <a:lnSpc>
                <a:spcPct val="150000"/>
              </a:lnSpc>
            </a:pPr>
            <a:r>
              <a:rPr lang="en-US" altLang="en-US" sz="3800" dirty="0">
                <a:latin typeface="Times New Roman" panose="02020603050405020304" pitchFamily="18" charset="0"/>
                <a:cs typeface="Times New Roman" panose="02020603050405020304" pitchFamily="18" charset="0"/>
              </a:rPr>
              <a:t>1.6 billion Internet users in 2009 	</a:t>
            </a:r>
          </a:p>
          <a:p>
            <a:pPr lvl="1" algn="just">
              <a:lnSpc>
                <a:spcPct val="150000"/>
              </a:lnSpc>
            </a:pPr>
            <a:r>
              <a:rPr lang="en-US" altLang="en-US" sz="3800" dirty="0">
                <a:latin typeface="Times New Roman" panose="02020603050405020304" pitchFamily="18" charset="0"/>
                <a:cs typeface="Times New Roman" panose="02020603050405020304" pitchFamily="18" charset="0"/>
              </a:rPr>
              <a:t>Commercial jet aircraft and super freighters and the introduction of containerization - simplify trans-shipment from one mode of transport to another</a:t>
            </a:r>
          </a:p>
          <a:p>
            <a:pPr marL="339725" indent="-339725" algn="just">
              <a:lnSpc>
                <a:spcPct val="150000"/>
              </a:lnSpc>
            </a:pPr>
            <a:endParaRPr lang="en-US" altLang="en-US" sz="2400" dirty="0"/>
          </a:p>
        </p:txBody>
      </p:sp>
    </p:spTree>
    <p:extLst>
      <p:ext uri="{BB962C8B-B14F-4D97-AF65-F5344CB8AC3E}">
        <p14:creationId xmlns:p14="http://schemas.microsoft.com/office/powerpoint/2010/main" val="1169614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1" name="Rectangle 3"/>
          <p:cNvSpPr>
            <a:spLocks noGrp="1" noChangeArrowheads="1"/>
          </p:cNvSpPr>
          <p:nvPr>
            <p:ph type="body" idx="1"/>
          </p:nvPr>
        </p:nvSpPr>
        <p:spPr>
          <a:xfrm>
            <a:off x="233234" y="1022436"/>
            <a:ext cx="8787198" cy="2981153"/>
          </a:xfrm>
        </p:spPr>
        <p:txBody>
          <a:bodyPr/>
          <a:lstStyle/>
          <a:p>
            <a:pPr marL="280988" indent="-280988" algn="just">
              <a:lnSpc>
                <a:spcPct val="150000"/>
              </a:lnSpc>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Question:</a:t>
            </a:r>
            <a:r>
              <a:rPr lang="en-US" altLang="en-US" sz="2400" dirty="0">
                <a:latin typeface="Times New Roman" panose="02020603050405020304" pitchFamily="18" charset="0"/>
                <a:cs typeface="Times New Roman" panose="02020603050405020304" pitchFamily="18" charset="0"/>
              </a:rPr>
              <a:t> What are the implications of technological change for the globalization of production?</a:t>
            </a:r>
          </a:p>
          <a:p>
            <a:pPr marL="280988" indent="-280988" algn="just">
              <a:lnSpc>
                <a:spcPct val="150000"/>
              </a:lnSpc>
              <a:buFont typeface="Wingdings" panose="05000000000000000000" pitchFamily="2" charset="2"/>
              <a:buNone/>
            </a:pPr>
            <a:r>
              <a:rPr lang="en-US" altLang="en-US" sz="2400" dirty="0" smtClean="0">
                <a:solidFill>
                  <a:srgbClr val="6A96D3"/>
                </a:solidFill>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Answer: </a:t>
            </a:r>
            <a:r>
              <a:rPr lang="en-US" altLang="en-US" sz="2400" dirty="0">
                <a:latin typeface="Times New Roman" panose="02020603050405020304" pitchFamily="18" charset="0"/>
                <a:cs typeface="Times New Roman" panose="02020603050405020304" pitchFamily="18" charset="0"/>
              </a:rPr>
              <a:t>Lower transportation costs make a geographically dispersed production system more economical and allow firms to better respond to international customer </a:t>
            </a:r>
            <a:r>
              <a:rPr lang="en-US" altLang="en-US" sz="2400" dirty="0" smtClean="0">
                <a:latin typeface="Times New Roman" panose="02020603050405020304" pitchFamily="18" charset="0"/>
                <a:cs typeface="Times New Roman" panose="02020603050405020304" pitchFamily="18" charset="0"/>
              </a:rPr>
              <a:t>demands.</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pPr>
            <a:endParaRPr lang="en-US" altLang="en-US" sz="2400" dirty="0"/>
          </a:p>
        </p:txBody>
      </p:sp>
      <p:sp>
        <p:nvSpPr>
          <p:cNvPr id="5" name="Rectangle 2"/>
          <p:cNvSpPr>
            <a:spLocks noGrp="1" noChangeArrowheads="1"/>
          </p:cNvSpPr>
          <p:nvPr>
            <p:ph type="title"/>
          </p:nvPr>
        </p:nvSpPr>
        <p:spPr>
          <a:xfrm>
            <a:off x="1359243" y="365127"/>
            <a:ext cx="6499654" cy="512204"/>
          </a:xfrm>
        </p:spPr>
        <p:txBody>
          <a:bodyPr>
            <a:noAutofit/>
          </a:bodyPr>
          <a:lstStyle/>
          <a:p>
            <a:pPr algn="ctr"/>
            <a:r>
              <a:rPr lang="en-US" altLang="en-US" sz="3200" b="1" dirty="0">
                <a:solidFill>
                  <a:srgbClr val="00B050"/>
                </a:solidFill>
                <a:latin typeface="Times New Roman" panose="02020603050405020304" pitchFamily="18" charset="0"/>
                <a:cs typeface="Times New Roman" panose="02020603050405020304" pitchFamily="18" charset="0"/>
              </a:rPr>
              <a:t>    The Role of Technological Change</a:t>
            </a:r>
          </a:p>
        </p:txBody>
      </p:sp>
    </p:spTree>
    <p:extLst>
      <p:ext uri="{BB962C8B-B14F-4D97-AF65-F5344CB8AC3E}">
        <p14:creationId xmlns:p14="http://schemas.microsoft.com/office/powerpoint/2010/main" val="3373681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5" name="Rectangle 3"/>
          <p:cNvSpPr>
            <a:spLocks noGrp="1" noChangeArrowheads="1"/>
          </p:cNvSpPr>
          <p:nvPr>
            <p:ph type="body" idx="1"/>
          </p:nvPr>
        </p:nvSpPr>
        <p:spPr>
          <a:xfrm>
            <a:off x="245591" y="1047149"/>
            <a:ext cx="8713058" cy="5032376"/>
          </a:xfrm>
        </p:spPr>
        <p:txBody>
          <a:bodyPr>
            <a:normAutofit/>
          </a:bodyPr>
          <a:lstStyle/>
          <a:p>
            <a:pPr marL="280988" indent="-280988" algn="just">
              <a:lnSpc>
                <a:spcPct val="15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  </a:t>
            </a:r>
            <a:r>
              <a:rPr lang="en-US" altLang="en-US" sz="2400" dirty="0">
                <a:solidFill>
                  <a:srgbClr val="6A96D3"/>
                </a:solidFill>
                <a:latin typeface="Times New Roman" panose="02020603050405020304" pitchFamily="18" charset="0"/>
                <a:cs typeface="Times New Roman" panose="02020603050405020304" pitchFamily="18" charset="0"/>
              </a:rPr>
              <a:t>Question:</a:t>
            </a:r>
            <a:r>
              <a:rPr lang="en-US" altLang="en-US" sz="2400" dirty="0">
                <a:latin typeface="Times New Roman" panose="02020603050405020304" pitchFamily="18" charset="0"/>
                <a:cs typeface="Times New Roman" panose="02020603050405020304" pitchFamily="18" charset="0"/>
              </a:rPr>
              <a:t> What are the implications of technological change for the globalization of markets</a:t>
            </a:r>
            <a:r>
              <a:rPr lang="en-US" altLang="en-US" sz="2400" dirty="0" smtClean="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buFont typeface="Wingdings" panose="05000000000000000000" pitchFamily="2" charset="2"/>
              <a:buNone/>
            </a:pPr>
            <a:r>
              <a:rPr lang="en-US" altLang="en-US" sz="2400" dirty="0">
                <a:solidFill>
                  <a:srgbClr val="6A96D3"/>
                </a:solidFill>
                <a:latin typeface="Times New Roman" panose="02020603050405020304" pitchFamily="18" charset="0"/>
                <a:cs typeface="Times New Roman" panose="02020603050405020304" pitchFamily="18" charset="0"/>
              </a:rPr>
              <a:t>  Answer:</a:t>
            </a:r>
            <a:endParaRPr lang="en-US" altLang="en-US" sz="2400" dirty="0">
              <a:latin typeface="Times New Roman" panose="02020603050405020304" pitchFamily="18" charset="0"/>
              <a:cs typeface="Times New Roman" panose="02020603050405020304" pitchFamily="18" charset="0"/>
            </a:endParaRP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Low cost communications networks help create electronic global marketplaces</a:t>
            </a:r>
          </a:p>
          <a:p>
            <a:pPr marL="280988" indent="-280988" algn="just">
              <a:lnSpc>
                <a:spcPct val="150000"/>
              </a:lnSpc>
            </a:pPr>
            <a:r>
              <a:rPr lang="en-US" altLang="en-US" sz="2400" dirty="0">
                <a:latin typeface="Times New Roman" panose="02020603050405020304" pitchFamily="18" charset="0"/>
                <a:cs typeface="Times New Roman" panose="02020603050405020304" pitchFamily="18" charset="0"/>
              </a:rPr>
              <a:t>Low cost transportation enable firms to create global markets, and facilitate the movement of people from country to country promoting a convergence of consumer tastes and preferences</a:t>
            </a:r>
          </a:p>
        </p:txBody>
      </p:sp>
      <p:sp>
        <p:nvSpPr>
          <p:cNvPr id="5" name="Rectangle 2"/>
          <p:cNvSpPr>
            <a:spLocks noGrp="1" noChangeArrowheads="1"/>
          </p:cNvSpPr>
          <p:nvPr>
            <p:ph type="title"/>
          </p:nvPr>
        </p:nvSpPr>
        <p:spPr>
          <a:xfrm>
            <a:off x="1037968" y="365126"/>
            <a:ext cx="6709718" cy="536917"/>
          </a:xfrm>
        </p:spPr>
        <p:txBody>
          <a:bodyPr/>
          <a:lstStyle/>
          <a:p>
            <a:pPr algn="ctr"/>
            <a:r>
              <a:rPr lang="en-US" altLang="en-US" sz="3200" b="1" dirty="0">
                <a:solidFill>
                  <a:srgbClr val="00B0F0"/>
                </a:solidFill>
              </a:rPr>
              <a:t>    </a:t>
            </a:r>
            <a:r>
              <a:rPr lang="en-US" altLang="en-US" sz="3200" b="1" dirty="0">
                <a:solidFill>
                  <a:srgbClr val="00B050"/>
                </a:solidFill>
                <a:latin typeface="Times New Roman" panose="02020603050405020304" pitchFamily="18" charset="0"/>
                <a:cs typeface="Times New Roman" panose="02020603050405020304" pitchFamily="18" charset="0"/>
              </a:rPr>
              <a:t>The Role of Technological Change</a:t>
            </a:r>
          </a:p>
        </p:txBody>
      </p:sp>
    </p:spTree>
    <p:extLst>
      <p:ext uri="{BB962C8B-B14F-4D97-AF65-F5344CB8AC3E}">
        <p14:creationId xmlns:p14="http://schemas.microsoft.com/office/powerpoint/2010/main" val="2151866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247135" y="2114549"/>
            <a:ext cx="8760941" cy="2469807"/>
          </a:xfrm>
        </p:spPr>
        <p:txBody>
          <a:bodyPr>
            <a:noAutofit/>
          </a:bodyPr>
          <a:lstStyle/>
          <a:p>
            <a:pPr marL="0" indent="0" algn="ctr">
              <a:buFont typeface="Wingdings" panose="05000000000000000000" pitchFamily="2" charset="2"/>
              <a:buNone/>
            </a:pPr>
            <a:r>
              <a:rPr lang="en-US" sz="4000" b="1" dirty="0" smtClean="0">
                <a:solidFill>
                  <a:srgbClr val="008000"/>
                </a:solidFill>
                <a:latin typeface="Times New Roman" panose="02020603050405020304" pitchFamily="18" charset="0"/>
                <a:cs typeface="Times New Roman" panose="02020603050405020304" pitchFamily="18" charset="0"/>
              </a:rPr>
              <a:t>Thank you for you nice cooperation</a:t>
            </a:r>
          </a:p>
          <a:p>
            <a:pPr marL="0" indent="0" algn="ctr">
              <a:buFont typeface="Wingdings" panose="05000000000000000000" pitchFamily="2" charset="2"/>
              <a:buNone/>
            </a:pPr>
            <a:endParaRPr lang="en-US" sz="4000" b="1" dirty="0" smtClean="0">
              <a:solidFill>
                <a:srgbClr val="C00000"/>
              </a:solidFill>
              <a:latin typeface="Times New Roman" panose="02020603050405020304" pitchFamily="18" charset="0"/>
              <a:cs typeface="Times New Roman" panose="02020603050405020304" pitchFamily="18" charset="0"/>
            </a:endParaRPr>
          </a:p>
          <a:p>
            <a:pPr marL="0" indent="0" algn="ctr">
              <a:buFont typeface="Wingdings" panose="05000000000000000000" pitchFamily="2" charset="2"/>
              <a:buNone/>
            </a:pPr>
            <a:r>
              <a:rPr lang="en-US" sz="6600" b="1" dirty="0" smtClean="0">
                <a:solidFill>
                  <a:srgbClr val="C00000"/>
                </a:solidFill>
                <a:latin typeface="Times New Roman" panose="02020603050405020304" pitchFamily="18" charset="0"/>
                <a:cs typeface="Times New Roman" panose="02020603050405020304" pitchFamily="18" charset="0"/>
              </a:rPr>
              <a:t>Any Question?????</a:t>
            </a:r>
          </a:p>
        </p:txBody>
      </p:sp>
    </p:spTree>
    <p:extLst>
      <p:ext uri="{BB962C8B-B14F-4D97-AF65-F5344CB8AC3E}">
        <p14:creationId xmlns:p14="http://schemas.microsoft.com/office/powerpoint/2010/main" val="3998858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9540" y="574064"/>
            <a:ext cx="3639138"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Learning objectives</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299132" y="1474354"/>
            <a:ext cx="8610090" cy="1938992"/>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After reading this </a:t>
            </a:r>
            <a:r>
              <a:rPr lang="en-US" sz="2400" b="1" dirty="0" smtClean="0">
                <a:latin typeface="Times New Roman" panose="02020603050405020304" pitchFamily="18" charset="0"/>
                <a:cs typeface="Times New Roman" panose="02020603050405020304" pitchFamily="18" charset="0"/>
              </a:rPr>
              <a:t>lesson, </a:t>
            </a:r>
            <a:r>
              <a:rPr lang="en-US" sz="2400" b="1" dirty="0">
                <a:latin typeface="Times New Roman" panose="02020603050405020304" pitchFamily="18" charset="0"/>
                <a:cs typeface="Times New Roman" panose="02020603050405020304" pitchFamily="18" charset="0"/>
              </a:rPr>
              <a:t>students will be able </a:t>
            </a:r>
            <a:r>
              <a:rPr lang="en-US" sz="2400" b="1" dirty="0" smtClean="0">
                <a:latin typeface="Times New Roman" panose="02020603050405020304" pitchFamily="18" charset="0"/>
                <a:cs typeface="Times New Roman" panose="02020603050405020304" pitchFamily="18" charset="0"/>
              </a:rPr>
              <a:t>to-</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Describe the changing nature of the global economy.</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2. </a:t>
            </a:r>
            <a:r>
              <a:rPr lang="en-US" sz="2400" dirty="0">
                <a:latin typeface="Times New Roman" panose="02020603050405020304" pitchFamily="18" charset="0"/>
                <a:cs typeface="Times New Roman" panose="02020603050405020304" pitchFamily="18" charset="0"/>
              </a:rPr>
              <a:t>Explain the main arguments in the debate overs the impact of globalization.</a:t>
            </a:r>
          </a:p>
        </p:txBody>
      </p:sp>
    </p:spTree>
    <p:extLst>
      <p:ext uri="{BB962C8B-B14F-4D97-AF65-F5344CB8AC3E}">
        <p14:creationId xmlns:p14="http://schemas.microsoft.com/office/powerpoint/2010/main" val="2067056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9540" y="574064"/>
            <a:ext cx="3070071" cy="613245"/>
          </a:xfrm>
          <a:prstGeom prst="rect">
            <a:avLst/>
          </a:prstGeom>
        </p:spPr>
        <p:txBody>
          <a:bodyPr wrap="none">
            <a:spAutoFit/>
          </a:bodyPr>
          <a:lstStyle/>
          <a:p>
            <a:pPr>
              <a:lnSpc>
                <a:spcPct val="115000"/>
              </a:lnSpc>
              <a:spcAft>
                <a:spcPts val="600"/>
              </a:spcAft>
            </a:pPr>
            <a:r>
              <a:rPr lang="en-US" sz="3200" b="1" dirty="0" smtClean="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Lesson Contents</a:t>
            </a:r>
            <a:endParaRPr lang="en-US" sz="28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1519880" y="1474354"/>
            <a:ext cx="5647039" cy="2677656"/>
          </a:xfrm>
          <a:prstGeom prst="rect">
            <a:avLst/>
          </a:prstGeom>
        </p:spPr>
        <p:txBody>
          <a:bodyPr wrap="square">
            <a:spAutoFit/>
          </a:bodyPr>
          <a:lstStyle/>
          <a:p>
            <a:pPr marL="457200" indent="-457200">
              <a:buAutoNum type="arabicPeriod"/>
            </a:pPr>
            <a:r>
              <a:rPr lang="en-US" sz="2400" dirty="0" smtClean="0">
                <a:latin typeface="Times New Roman" panose="02020603050405020304" pitchFamily="18" charset="0"/>
                <a:cs typeface="Times New Roman" panose="02020603050405020304" pitchFamily="18" charset="0"/>
              </a:rPr>
              <a:t>Forms of international business.</a:t>
            </a:r>
            <a:endParaRPr lang="en-US" sz="2400" dirty="0" smtClean="0">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latin typeface="Times New Roman" panose="02020603050405020304" pitchFamily="18" charset="0"/>
                <a:cs typeface="Times New Roman" panose="02020603050405020304" pitchFamily="18" charset="0"/>
              </a:rPr>
              <a:t>Advantages of international business.</a:t>
            </a:r>
            <a:endParaRPr lang="en-US" sz="2400" dirty="0" smtClean="0">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latin typeface="Times New Roman" panose="02020603050405020304" pitchFamily="18" charset="0"/>
                <a:cs typeface="Times New Roman" panose="02020603050405020304" pitchFamily="18" charset="0"/>
              </a:rPr>
              <a:t>Disadvantages of international business.</a:t>
            </a:r>
            <a:endParaRPr lang="en-US" sz="2400" dirty="0" smtClean="0">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latin typeface="Times New Roman" panose="02020603050405020304" pitchFamily="18" charset="0"/>
                <a:cs typeface="Times New Roman" panose="02020603050405020304" pitchFamily="18" charset="0"/>
              </a:rPr>
              <a:t>The emergences of global institutions.</a:t>
            </a:r>
            <a:endParaRPr lang="en-US" sz="2400" dirty="0" smtClean="0">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latin typeface="Times New Roman" panose="02020603050405020304" pitchFamily="18" charset="0"/>
                <a:cs typeface="Times New Roman" panose="02020603050405020304" pitchFamily="18" charset="0"/>
              </a:rPr>
              <a:t>Drivers of globalization.</a:t>
            </a:r>
            <a:endParaRPr lang="en-US" sz="2400" dirty="0" smtClean="0">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latin typeface="Times New Roman" panose="02020603050405020304" pitchFamily="18" charset="0"/>
                <a:cs typeface="Times New Roman" panose="02020603050405020304" pitchFamily="18" charset="0"/>
              </a:rPr>
              <a:t>Declining trade and investment barriers.</a:t>
            </a:r>
            <a:endParaRPr lang="en-US" sz="2400" dirty="0" smtClean="0">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latin typeface="Times New Roman" panose="02020603050405020304" pitchFamily="18" charset="0"/>
                <a:cs typeface="Times New Roman" panose="02020603050405020304" pitchFamily="18" charset="0"/>
              </a:rPr>
              <a:t>The role of technological changes.</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950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84114" y="548598"/>
            <a:ext cx="5804794" cy="658642"/>
          </a:xfrm>
          <a:prstGeom prst="rect">
            <a:avLst/>
          </a:prstGeom>
        </p:spPr>
        <p:txBody>
          <a:bodyPr wrap="none">
            <a:spAutoFit/>
          </a:bodyPr>
          <a:lstStyle/>
          <a:p>
            <a:pPr>
              <a:lnSpc>
                <a:spcPct val="115000"/>
              </a:lnSpc>
              <a:spcAft>
                <a:spcPts val="1000"/>
              </a:spcAft>
            </a:pP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Forms 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Business</a:t>
            </a:r>
            <a:endParaRPr lang="en-US"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2281138132"/>
              </p:ext>
            </p:extLst>
          </p:nvPr>
        </p:nvGraphicFramePr>
        <p:xfrm>
          <a:off x="580768" y="1578294"/>
          <a:ext cx="7846540" cy="4799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8564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7135" y="891142"/>
            <a:ext cx="8723870" cy="3877985"/>
          </a:xfrm>
          <a:prstGeom prst="rect">
            <a:avLst/>
          </a:prstGeom>
        </p:spPr>
        <p:txBody>
          <a:bodyPr wrap="square">
            <a:spAutoFit/>
          </a:bodyPr>
          <a:lstStyle/>
          <a:p>
            <a:pPr marL="514350" indent="-514350">
              <a:spcAft>
                <a:spcPts val="1000"/>
              </a:spcAft>
              <a:buFont typeface="+mj-lt"/>
              <a:buAutoNum type="arabicPeriod"/>
            </a:pP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Earning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valuable foreign currency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Division of labor</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Optimum utilization of available resources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Increase in the standard of living of people</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Benefits to consumers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Encouragement to industrialization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514350" indent="-514350">
              <a:spcAft>
                <a:spcPts val="1000"/>
              </a:spcAft>
              <a:buFont typeface="+mj-lt"/>
              <a:buAutoNum type="arabicPeriod"/>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International peace and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harmony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6"/>
          <p:cNvSpPr/>
          <p:nvPr/>
        </p:nvSpPr>
        <p:spPr>
          <a:xfrm>
            <a:off x="1010033" y="144513"/>
            <a:ext cx="6716903" cy="613245"/>
          </a:xfrm>
          <a:prstGeom prst="rect">
            <a:avLst/>
          </a:prstGeom>
        </p:spPr>
        <p:txBody>
          <a:bodyPr wrap="none">
            <a:spAutoFit/>
          </a:bodyPr>
          <a:lstStyle/>
          <a:p>
            <a:pPr>
              <a:lnSpc>
                <a:spcPct val="115000"/>
              </a:lnSpc>
              <a:spcAft>
                <a:spcPts val="1000"/>
              </a:spcAft>
            </a:pP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Advantages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Business</a:t>
            </a:r>
            <a:endParaRPr lang="en-US"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5572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69863" y="1677199"/>
            <a:ext cx="5547815" cy="3447098"/>
          </a:xfrm>
          <a:prstGeom prst="rect">
            <a:avLst/>
          </a:prstGeom>
        </p:spPr>
        <p:txBody>
          <a:bodyPr wrap="square">
            <a:spAutoFit/>
          </a:bodyPr>
          <a:lstStyle/>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Cultural development</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Economies of large-scale production</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Stability in prices of product</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Widening the market for products</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Advantageous in emergencies</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Creating employment opportunities</a:t>
            </a:r>
          </a:p>
          <a:p>
            <a:pPr marL="457200" indent="-457200">
              <a:spcAft>
                <a:spcPts val="100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Increase in Government revenue</a:t>
            </a:r>
          </a:p>
        </p:txBody>
      </p:sp>
      <p:sp>
        <p:nvSpPr>
          <p:cNvPr id="7" name="Rectangle 6"/>
          <p:cNvSpPr/>
          <p:nvPr/>
        </p:nvSpPr>
        <p:spPr>
          <a:xfrm>
            <a:off x="985320" y="848848"/>
            <a:ext cx="6716903" cy="613245"/>
          </a:xfrm>
          <a:prstGeom prst="rect">
            <a:avLst/>
          </a:prstGeom>
        </p:spPr>
        <p:txBody>
          <a:bodyPr wrap="none">
            <a:spAutoFit/>
          </a:bodyPr>
          <a:lstStyle/>
          <a:p>
            <a:pPr>
              <a:lnSpc>
                <a:spcPct val="115000"/>
              </a:lnSpc>
              <a:spcAft>
                <a:spcPts val="1000"/>
              </a:spcAft>
            </a:pP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Advantages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Business</a:t>
            </a:r>
            <a:endParaRPr lang="en-US"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8557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60606" y="280437"/>
            <a:ext cx="7196201" cy="613245"/>
          </a:xfrm>
          <a:prstGeom prst="rect">
            <a:avLst/>
          </a:prstGeom>
        </p:spPr>
        <p:txBody>
          <a:bodyPr wrap="none">
            <a:spAutoFit/>
          </a:bodyPr>
          <a:lstStyle/>
          <a:p>
            <a:pPr>
              <a:lnSpc>
                <a:spcPct val="115000"/>
              </a:lnSpc>
              <a:spcAft>
                <a:spcPts val="1000"/>
              </a:spcAft>
            </a:pP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Disadvantages </a:t>
            </a:r>
            <a:r>
              <a:rPr lang="en-US" sz="3200" b="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of </a:t>
            </a:r>
            <a:r>
              <a:rPr lang="en-US" sz="3200"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International Business</a:t>
            </a:r>
            <a:endParaRPr lang="en-US" dirty="0">
              <a:solidFill>
                <a:srgbClr val="00B05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1297459" y="893682"/>
            <a:ext cx="6268750" cy="4524315"/>
          </a:xfrm>
          <a:prstGeom prst="rect">
            <a:avLst/>
          </a:prstGeom>
        </p:spPr>
        <p:txBody>
          <a:bodyPr wrap="square">
            <a:spAutoFit/>
          </a:bodyPr>
          <a:lstStyle/>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Adverse effects on economy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Competition with developed countries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Rivalry among nations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Colonization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Exploitation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Legal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problems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Publicity of undesirable fashions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Language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problems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Dumping policy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Complicated technical procedure</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Shortage of goods in the exporting country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Adverse effects on home industry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3397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a:xfrm>
            <a:off x="628650" y="365126"/>
            <a:ext cx="7886700" cy="499847"/>
          </a:xfrm>
        </p:spPr>
        <p:txBody>
          <a:bodyPr>
            <a:normAutofit fontScale="90000"/>
          </a:bodyPr>
          <a:lstStyle/>
          <a:p>
            <a:pPr algn="ctr"/>
            <a:r>
              <a:rPr lang="en-US" altLang="en-US" sz="3200" b="1" dirty="0">
                <a:solidFill>
                  <a:srgbClr val="00B0F0"/>
                </a:solidFill>
                <a:latin typeface="Book Antiqua" panose="02040602050305030304" pitchFamily="18" charset="0"/>
              </a:rPr>
              <a:t>  </a:t>
            </a:r>
            <a:r>
              <a:rPr lang="en-US" altLang="en-US" sz="3600" b="1" dirty="0">
                <a:solidFill>
                  <a:srgbClr val="00B050"/>
                </a:solidFill>
                <a:latin typeface="Times New Roman" panose="02020603050405020304" pitchFamily="18" charset="0"/>
                <a:cs typeface="Times New Roman" panose="02020603050405020304" pitchFamily="18" charset="0"/>
              </a:rPr>
              <a:t>The Emergence of Global Institutions</a:t>
            </a:r>
          </a:p>
        </p:txBody>
      </p:sp>
      <p:sp>
        <p:nvSpPr>
          <p:cNvPr id="464899" name="Rectangle 3"/>
          <p:cNvSpPr>
            <a:spLocks noGrp="1" noChangeArrowheads="1"/>
          </p:cNvSpPr>
          <p:nvPr>
            <p:ph type="body" idx="1"/>
          </p:nvPr>
        </p:nvSpPr>
        <p:spPr>
          <a:xfrm>
            <a:off x="185351" y="985364"/>
            <a:ext cx="8723871" cy="4525749"/>
          </a:xfrm>
        </p:spPr>
        <p:txBody>
          <a:bodyPr>
            <a:noAutofit/>
          </a:bodyPr>
          <a:lstStyle/>
          <a:p>
            <a:pPr marL="280988" indent="-280988" algn="just">
              <a:lnSpc>
                <a:spcPct val="9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Global institutions </a:t>
            </a:r>
          </a:p>
          <a:p>
            <a:pPr marL="280988" indent="-280988" algn="just">
              <a:lnSpc>
                <a:spcPct val="90000"/>
              </a:lnSpc>
            </a:pPr>
            <a:r>
              <a:rPr lang="en-US" altLang="en-US" sz="2400" dirty="0">
                <a:latin typeface="Times New Roman" panose="02020603050405020304" pitchFamily="18" charset="0"/>
                <a:cs typeface="Times New Roman" panose="02020603050405020304" pitchFamily="18" charset="0"/>
              </a:rPr>
              <a:t>m</a:t>
            </a:r>
            <a:r>
              <a:rPr lang="en-US" altLang="en-US" sz="2400" dirty="0" smtClean="0">
                <a:latin typeface="Times New Roman" panose="02020603050405020304" pitchFamily="18" charset="0"/>
                <a:cs typeface="Times New Roman" panose="02020603050405020304" pitchFamily="18" charset="0"/>
              </a:rPr>
              <a:t>anage</a:t>
            </a:r>
            <a:r>
              <a:rPr lang="en-US" altLang="en-US" sz="2400" dirty="0">
                <a:latin typeface="Times New Roman" panose="02020603050405020304" pitchFamily="18" charset="0"/>
                <a:cs typeface="Times New Roman" panose="02020603050405020304" pitchFamily="18" charset="0"/>
              </a:rPr>
              <a:t>, regulate, and police the global market place</a:t>
            </a:r>
          </a:p>
          <a:p>
            <a:pPr marL="280988" indent="-280988" algn="just">
              <a:lnSpc>
                <a:spcPct val="90000"/>
              </a:lnSpc>
            </a:pPr>
            <a:r>
              <a:rPr lang="en-US" altLang="en-US" sz="2400" dirty="0">
                <a:latin typeface="Times New Roman" panose="02020603050405020304" pitchFamily="18" charset="0"/>
                <a:cs typeface="Times New Roman" panose="02020603050405020304" pitchFamily="18" charset="0"/>
              </a:rPr>
              <a:t>promote the establishment of multinational treaties to govern the global business system</a:t>
            </a:r>
          </a:p>
          <a:p>
            <a:pPr marL="280988" indent="-280988" algn="just">
              <a:lnSpc>
                <a:spcPct val="90000"/>
              </a:lnSpc>
            </a:pPr>
            <a:r>
              <a:rPr lang="en-US" altLang="en-US" sz="2400" dirty="0">
                <a:latin typeface="Times New Roman" panose="02020603050405020304" pitchFamily="18" charset="0"/>
                <a:cs typeface="Times New Roman" panose="02020603050405020304" pitchFamily="18" charset="0"/>
              </a:rPr>
              <a:t>the</a:t>
            </a:r>
            <a:r>
              <a:rPr lang="en-US" altLang="en-US" sz="2400" dirty="0">
                <a:solidFill>
                  <a:srgbClr val="6A96D3"/>
                </a:solidFill>
                <a:latin typeface="Times New Roman" panose="02020603050405020304" pitchFamily="18" charset="0"/>
                <a:cs typeface="Times New Roman" panose="02020603050405020304" pitchFamily="18" charset="0"/>
              </a:rPr>
              <a:t> World Trade Organization (WTO)</a:t>
            </a:r>
            <a:r>
              <a:rPr lang="en-US" altLang="en-US" sz="2400" dirty="0">
                <a:latin typeface="Times New Roman" panose="02020603050405020304" pitchFamily="18" charset="0"/>
                <a:cs typeface="Times New Roman" panose="02020603050405020304" pitchFamily="18" charset="0"/>
              </a:rPr>
              <a:t> - polices world trading system and ensures nations adhere to the rules established in WTO </a:t>
            </a:r>
            <a:r>
              <a:rPr lang="en-US" altLang="en-US" sz="2400" dirty="0" smtClean="0">
                <a:latin typeface="Times New Roman" panose="02020603050405020304" pitchFamily="18" charset="0"/>
                <a:cs typeface="Times New Roman" panose="02020603050405020304" pitchFamily="18" charset="0"/>
              </a:rPr>
              <a:t>treaties</a:t>
            </a:r>
          </a:p>
          <a:p>
            <a:pPr marL="280988" indent="-280988" algn="just">
              <a:lnSpc>
                <a:spcPct val="90000"/>
              </a:lnSpc>
            </a:pPr>
            <a:r>
              <a:rPr lang="en-US" altLang="en-US" dirty="0" smtClean="0">
                <a:latin typeface="Times New Roman" panose="02020603050405020304" pitchFamily="18" charset="0"/>
                <a:cs typeface="Times New Roman" panose="02020603050405020304" pitchFamily="18" charset="0"/>
              </a:rPr>
              <a:t>In </a:t>
            </a:r>
            <a:r>
              <a:rPr lang="en-US" altLang="en-US" dirty="0">
                <a:latin typeface="Times New Roman" panose="02020603050405020304" pitchFamily="18" charset="0"/>
                <a:cs typeface="Times New Roman" panose="02020603050405020304" pitchFamily="18" charset="0"/>
              </a:rPr>
              <a:t>2010, its 154 members accounted for 97% of world trade </a:t>
            </a:r>
          </a:p>
          <a:p>
            <a:pPr marL="280988" indent="-280988" algn="just">
              <a:lnSpc>
                <a:spcPct val="90000"/>
              </a:lnSpc>
            </a:pPr>
            <a:r>
              <a:rPr lang="en-US" altLang="en-US" sz="2400" dirty="0">
                <a:latin typeface="Times New Roman" panose="02020603050405020304" pitchFamily="18" charset="0"/>
                <a:cs typeface="Times New Roman" panose="02020603050405020304" pitchFamily="18" charset="0"/>
              </a:rPr>
              <a:t>the </a:t>
            </a:r>
            <a:r>
              <a:rPr lang="en-US" altLang="en-US" sz="2400" dirty="0">
                <a:solidFill>
                  <a:srgbClr val="6A96D3"/>
                </a:solidFill>
                <a:latin typeface="Times New Roman" panose="02020603050405020304" pitchFamily="18" charset="0"/>
                <a:cs typeface="Times New Roman" panose="02020603050405020304" pitchFamily="18" charset="0"/>
              </a:rPr>
              <a:t>International Monetary Fund (IMF)</a:t>
            </a:r>
            <a:r>
              <a:rPr lang="en-US" altLang="en-US" sz="2400" dirty="0">
                <a:latin typeface="Times New Roman" panose="02020603050405020304" pitchFamily="18" charset="0"/>
                <a:cs typeface="Times New Roman" panose="02020603050405020304" pitchFamily="18" charset="0"/>
              </a:rPr>
              <a:t> - maintains order in the international monetary system </a:t>
            </a:r>
          </a:p>
          <a:p>
            <a:pPr marL="280988" indent="-280988" algn="just">
              <a:lnSpc>
                <a:spcPct val="90000"/>
              </a:lnSpc>
              <a:buFont typeface="Wingdings" panose="05000000000000000000" pitchFamily="2" charset="2"/>
              <a:buNone/>
            </a:pPr>
            <a:r>
              <a:rPr lang="en-US" altLang="en-US" sz="2000" dirty="0"/>
              <a:t> </a:t>
            </a:r>
          </a:p>
        </p:txBody>
      </p:sp>
    </p:spTree>
    <p:extLst>
      <p:ext uri="{BB962C8B-B14F-4D97-AF65-F5344CB8AC3E}">
        <p14:creationId xmlns:p14="http://schemas.microsoft.com/office/powerpoint/2010/main" val="3885643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5" name="Rectangle 3"/>
          <p:cNvSpPr>
            <a:spLocks noGrp="1" noChangeArrowheads="1"/>
          </p:cNvSpPr>
          <p:nvPr>
            <p:ph type="body" idx="1"/>
          </p:nvPr>
        </p:nvSpPr>
        <p:spPr>
          <a:xfrm>
            <a:off x="185351" y="1220144"/>
            <a:ext cx="8760941" cy="3055294"/>
          </a:xfrm>
        </p:spPr>
        <p:txBody>
          <a:bodyPr/>
          <a:lstStyle/>
          <a:p>
            <a:pPr marL="339725" indent="-339725" algn="just">
              <a:lnSpc>
                <a:spcPct val="150000"/>
              </a:lnSpc>
            </a:pPr>
            <a:r>
              <a:rPr lang="en-US" altLang="en-US" sz="2400" dirty="0">
                <a:latin typeface="Times New Roman" panose="02020603050405020304" pitchFamily="18" charset="0"/>
                <a:cs typeface="Times New Roman" panose="02020603050405020304" pitchFamily="18" charset="0"/>
              </a:rPr>
              <a:t>the </a:t>
            </a:r>
            <a:r>
              <a:rPr lang="en-US" altLang="en-US" sz="2400" dirty="0">
                <a:solidFill>
                  <a:srgbClr val="6A96D3"/>
                </a:solidFill>
                <a:latin typeface="Times New Roman" panose="02020603050405020304" pitchFamily="18" charset="0"/>
                <a:cs typeface="Times New Roman" panose="02020603050405020304" pitchFamily="18" charset="0"/>
              </a:rPr>
              <a:t>World Bank</a:t>
            </a:r>
            <a:r>
              <a:rPr lang="en-US" altLang="en-US" sz="2400" dirty="0">
                <a:latin typeface="Times New Roman" panose="02020603050405020304" pitchFamily="18" charset="0"/>
                <a:cs typeface="Times New Roman" panose="02020603050405020304" pitchFamily="18" charset="0"/>
              </a:rPr>
              <a:t> - promotes economic development </a:t>
            </a:r>
          </a:p>
          <a:p>
            <a:pPr marL="339725" indent="-339725" algn="just">
              <a:lnSpc>
                <a:spcPct val="150000"/>
              </a:lnSpc>
            </a:pPr>
            <a:r>
              <a:rPr lang="en-US" altLang="en-US" sz="2400" dirty="0">
                <a:latin typeface="Times New Roman" panose="02020603050405020304" pitchFamily="18" charset="0"/>
                <a:cs typeface="Times New Roman" panose="02020603050405020304" pitchFamily="18" charset="0"/>
              </a:rPr>
              <a:t>the </a:t>
            </a:r>
            <a:r>
              <a:rPr lang="en-US" altLang="en-US" sz="2400" dirty="0">
                <a:solidFill>
                  <a:srgbClr val="6A96D3"/>
                </a:solidFill>
                <a:latin typeface="Times New Roman" panose="02020603050405020304" pitchFamily="18" charset="0"/>
                <a:cs typeface="Times New Roman" panose="02020603050405020304" pitchFamily="18" charset="0"/>
              </a:rPr>
              <a:t>United Nations (UN)</a:t>
            </a:r>
            <a:r>
              <a:rPr lang="en-US" altLang="en-US" sz="2400" dirty="0">
                <a:latin typeface="Times New Roman" panose="02020603050405020304" pitchFamily="18" charset="0"/>
                <a:cs typeface="Times New Roman" panose="02020603050405020304" pitchFamily="18" charset="0"/>
              </a:rPr>
              <a:t> - maintains international peace and security, develops friendly relations among nations, cooperates in solving international problems and promotes respect for human rights, and is a center for harmonizing the actions of </a:t>
            </a:r>
            <a:r>
              <a:rPr lang="en-US" altLang="en-US" sz="2400" dirty="0" smtClean="0">
                <a:latin typeface="Times New Roman" panose="02020603050405020304" pitchFamily="18" charset="0"/>
                <a:cs typeface="Times New Roman" panose="02020603050405020304" pitchFamily="18" charset="0"/>
              </a:rPr>
              <a:t>nations.</a:t>
            </a:r>
            <a:endParaRPr lang="en-US" altLang="en-US" sz="2400" dirty="0">
              <a:latin typeface="Times New Roman" panose="02020603050405020304" pitchFamily="18" charset="0"/>
              <a:cs typeface="Times New Roman" panose="02020603050405020304" pitchFamily="18" charset="0"/>
            </a:endParaRPr>
          </a:p>
        </p:txBody>
      </p:sp>
      <p:sp>
        <p:nvSpPr>
          <p:cNvPr id="5" name="Rectangle 2"/>
          <p:cNvSpPr>
            <a:spLocks noGrp="1" noChangeArrowheads="1"/>
          </p:cNvSpPr>
          <p:nvPr>
            <p:ph type="title"/>
          </p:nvPr>
        </p:nvSpPr>
        <p:spPr>
          <a:xfrm>
            <a:off x="628650" y="365126"/>
            <a:ext cx="7886700" cy="623415"/>
          </a:xfrm>
        </p:spPr>
        <p:txBody>
          <a:bodyPr>
            <a:normAutofit/>
          </a:bodyPr>
          <a:lstStyle/>
          <a:p>
            <a:pPr algn="ctr"/>
            <a:r>
              <a:rPr lang="en-US" altLang="en-US" sz="3200" b="1" dirty="0">
                <a:solidFill>
                  <a:srgbClr val="00B0F0"/>
                </a:solidFill>
                <a:latin typeface="Book Antiqua" panose="02040602050305030304" pitchFamily="18" charset="0"/>
              </a:rPr>
              <a:t>  </a:t>
            </a:r>
            <a:r>
              <a:rPr lang="en-US" altLang="en-US" sz="3200" b="1" dirty="0">
                <a:solidFill>
                  <a:srgbClr val="00B050"/>
                </a:solidFill>
                <a:latin typeface="Times New Roman" panose="02020603050405020304" pitchFamily="18" charset="0"/>
                <a:cs typeface="Times New Roman" panose="02020603050405020304" pitchFamily="18" charset="0"/>
              </a:rPr>
              <a:t>The Emergence of Global Institutions</a:t>
            </a:r>
          </a:p>
        </p:txBody>
      </p:sp>
    </p:spTree>
    <p:extLst>
      <p:ext uri="{BB962C8B-B14F-4D97-AF65-F5344CB8AC3E}">
        <p14:creationId xmlns:p14="http://schemas.microsoft.com/office/powerpoint/2010/main" val="1296255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TotalTime>
  <Words>1807</Words>
  <Application>Microsoft Office PowerPoint</Application>
  <PresentationFormat>On-screen Show (4:3)</PresentationFormat>
  <Paragraphs>139</Paragraphs>
  <Slides>17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Book Antiqua</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The Emergence of Global Institutions</vt:lpstr>
      <vt:lpstr>  The Emergence of Global Institutions</vt:lpstr>
      <vt:lpstr>Drivers of Globalization</vt:lpstr>
      <vt:lpstr>      Declining Trade and Investment Barriers</vt:lpstr>
      <vt:lpstr>      Declining Trade and Investment Barriers</vt:lpstr>
      <vt:lpstr>      Declining Trade and Investment Barriers</vt:lpstr>
      <vt:lpstr>    The Role of Technological Change</vt:lpstr>
      <vt:lpstr>    The Role of Technological Change</vt:lpstr>
      <vt:lpstr>    The Role of Technological Change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Windows User</cp:lastModifiedBy>
  <cp:revision>34</cp:revision>
  <dcterms:created xsi:type="dcterms:W3CDTF">2018-05-15T12:02:59Z</dcterms:created>
  <dcterms:modified xsi:type="dcterms:W3CDTF">2021-01-13T17:27:14Z</dcterms:modified>
</cp:coreProperties>
</file>