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305" r:id="rId2"/>
    <p:sldId id="307" r:id="rId3"/>
    <p:sldId id="308" r:id="rId4"/>
    <p:sldId id="289" r:id="rId5"/>
    <p:sldId id="290" r:id="rId6"/>
    <p:sldId id="291" r:id="rId7"/>
    <p:sldId id="293" r:id="rId8"/>
    <p:sldId id="294" r:id="rId9"/>
    <p:sldId id="296" r:id="rId10"/>
    <p:sldId id="297" r:id="rId11"/>
    <p:sldId id="299" r:id="rId12"/>
    <p:sldId id="300" r:id="rId13"/>
    <p:sldId id="301" r:id="rId14"/>
    <p:sldId id="302" r:id="rId15"/>
    <p:sldId id="303" r:id="rId16"/>
    <p:sldId id="304" r:id="rId17"/>
    <p:sldId id="306"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rek" initials="d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03" autoAdjust="0"/>
    <p:restoredTop sz="94660"/>
  </p:normalViewPr>
  <p:slideViewPr>
    <p:cSldViewPr snapToGrid="0">
      <p:cViewPr varScale="1">
        <p:scale>
          <a:sx n="78" d="100"/>
          <a:sy n="78" d="100"/>
        </p:scale>
        <p:origin x="138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BA9030-6994-466A-9B08-8A60F7B9E568}" type="datetimeFigureOut">
              <a:rPr lang="en-US" smtClean="0"/>
              <a:t>1/15/2021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56E465-2867-4717-B657-965D39A55C76}" type="slidenum">
              <a:rPr lang="en-US" smtClean="0"/>
              <a:t>‹#›</a:t>
            </a:fld>
            <a:endParaRPr lang="en-US"/>
          </a:p>
        </p:txBody>
      </p:sp>
    </p:spTree>
    <p:extLst>
      <p:ext uri="{BB962C8B-B14F-4D97-AF65-F5344CB8AC3E}">
        <p14:creationId xmlns:p14="http://schemas.microsoft.com/office/powerpoint/2010/main" val="9654331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28F53177-5819-4518-8252-858BB357F8EE}" type="slidenum">
              <a:rPr lang="en-US" altLang="en-US"/>
              <a:pPr/>
              <a:t>4</a:t>
            </a:fld>
            <a:endParaRPr lang="en-US" altLang="en-US"/>
          </a:p>
        </p:txBody>
      </p:sp>
      <p:sp>
        <p:nvSpPr>
          <p:cNvPr id="510978" name="Rectangle 2"/>
          <p:cNvSpPr>
            <a:spLocks noGrp="1" noRot="1" noChangeAspect="1" noChangeArrowheads="1" noTextEdit="1"/>
          </p:cNvSpPr>
          <p:nvPr>
            <p:ph type="sldImg"/>
          </p:nvPr>
        </p:nvSpPr>
        <p:spPr>
          <a:ln/>
        </p:spPr>
      </p:sp>
      <p:sp>
        <p:nvSpPr>
          <p:cNvPr id="510979" name="Rectangle 3"/>
          <p:cNvSpPr>
            <a:spLocks noGrp="1" noChangeArrowheads="1"/>
          </p:cNvSpPr>
          <p:nvPr>
            <p:ph type="body" idx="1"/>
          </p:nvPr>
        </p:nvSpPr>
        <p:spPr/>
        <p:txBody>
          <a:bodyPr/>
          <a:lstStyle/>
          <a:p>
            <a:r>
              <a:rPr lang="en-US" altLang="en-US"/>
              <a:t>Let’s move on to look at how the demographics of the global economy have changed over the last 50 years.  </a:t>
            </a:r>
          </a:p>
          <a:p>
            <a:r>
              <a:rPr lang="en-US" altLang="en-US"/>
              <a:t>In the 1960s, the U.S. dominated the world economy and world trade picture.  U.S. multinational companies were powerful, and because of the Cold War, a significant portion of the world was off limits to the Western companies.</a:t>
            </a:r>
          </a:p>
          <a:p>
            <a:r>
              <a:rPr lang="en-US" altLang="en-US"/>
              <a:t>Today, this picture has changed.</a:t>
            </a:r>
          </a:p>
        </p:txBody>
      </p:sp>
    </p:spTree>
    <p:extLst>
      <p:ext uri="{BB962C8B-B14F-4D97-AF65-F5344CB8AC3E}">
        <p14:creationId xmlns:p14="http://schemas.microsoft.com/office/powerpoint/2010/main" val="31785713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9A090C53-B969-4607-8687-208805B17B1C}" type="slidenum">
              <a:rPr lang="en-US" altLang="en-US"/>
              <a:pPr/>
              <a:t>13</a:t>
            </a:fld>
            <a:endParaRPr lang="en-US" altLang="en-US"/>
          </a:p>
        </p:txBody>
      </p:sp>
      <p:sp>
        <p:nvSpPr>
          <p:cNvPr id="516098" name="Rectangle 2"/>
          <p:cNvSpPr>
            <a:spLocks noGrp="1" noRot="1" noChangeAspect="1" noChangeArrowheads="1" noTextEdit="1"/>
          </p:cNvSpPr>
          <p:nvPr>
            <p:ph type="sldImg"/>
          </p:nvPr>
        </p:nvSpPr>
        <p:spPr>
          <a:ln/>
        </p:spPr>
      </p:sp>
      <p:sp>
        <p:nvSpPr>
          <p:cNvPr id="516099" name="Rectangle 3"/>
          <p:cNvSpPr>
            <a:spLocks noGrp="1" noChangeArrowheads="1"/>
          </p:cNvSpPr>
          <p:nvPr>
            <p:ph type="body" idx="1"/>
          </p:nvPr>
        </p:nvSpPr>
        <p:spPr/>
        <p:txBody>
          <a:bodyPr/>
          <a:lstStyle/>
          <a:p>
            <a:r>
              <a:rPr lang="en-US" altLang="en-US"/>
              <a:t>Critics of globalization worry that jobs are being lost to low-wage nations.  They argue that falling trade barriers are allowing companies to move manufacturing jobs to countries where wage rates are low.  For example, clothing manufacturing has increasingly shifted away from the U.S. where workers might earn $9 per hour to countries like Honduras where wages are less than 50 cents per hour.  Critics believe that this leads to falling wages and living standards in the U.S.</a:t>
            </a:r>
          </a:p>
          <a:p>
            <a:r>
              <a:rPr lang="en-US" altLang="en-US"/>
              <a:t>Supporters however, claim that free trade will prompt countries to specialize in what they can produce most efficiently, and to import everything else.  They argue that the whole economy will be better off as a result.  In other words, if you can buy an imported shirt that was made for pennies in Honduras, you’ll have more money to spend on products the U.S. can produce efficiently like software.</a:t>
            </a:r>
          </a:p>
        </p:txBody>
      </p:sp>
    </p:spTree>
    <p:extLst>
      <p:ext uri="{BB962C8B-B14F-4D97-AF65-F5344CB8AC3E}">
        <p14:creationId xmlns:p14="http://schemas.microsoft.com/office/powerpoint/2010/main" val="30642971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311E858C-913D-4444-89E8-D592DE985E5A}" type="slidenum">
              <a:rPr lang="en-US" altLang="en-US"/>
              <a:pPr/>
              <a:t>14</a:t>
            </a:fld>
            <a:endParaRPr lang="en-US" altLang="en-US"/>
          </a:p>
        </p:txBody>
      </p:sp>
      <p:sp>
        <p:nvSpPr>
          <p:cNvPr id="579586" name="Rectangle 2"/>
          <p:cNvSpPr>
            <a:spLocks noGrp="1" noRot="1" noChangeAspect="1" noChangeArrowheads="1" noTextEdit="1"/>
          </p:cNvSpPr>
          <p:nvPr>
            <p:ph type="sldImg"/>
          </p:nvPr>
        </p:nvSpPr>
        <p:spPr>
          <a:ln/>
        </p:spPr>
      </p:sp>
      <p:sp>
        <p:nvSpPr>
          <p:cNvPr id="579587" name="Rectangle 3"/>
          <p:cNvSpPr>
            <a:spLocks noGrp="1" noChangeArrowheads="1"/>
          </p:cNvSpPr>
          <p:nvPr>
            <p:ph type="body" idx="1"/>
          </p:nvPr>
        </p:nvSpPr>
        <p:spPr/>
        <p:txBody>
          <a:bodyPr/>
          <a:lstStyle/>
          <a:p>
            <a:r>
              <a:rPr lang="en-US" altLang="en-US"/>
              <a:t>Another concern raised by protesters is that free trade encourages firms from advanced nations, where there are costly environmental standards, to move manufacturing facilities offshore to less developed countries with lax environmental and labor regulations.</a:t>
            </a:r>
          </a:p>
          <a:p>
            <a:r>
              <a:rPr lang="en-US" altLang="en-US"/>
              <a:t>However, advocates of globalization claim that environmental regulation and stricter labor standards go hand in hand with economic progress, so foreign direct investment actually encourages countries to raise their standards.  Studies support this claim with the exception of carbon dioxide emissions which appear to rise along with income levels.  Advocates of globalization argue that by tying free trade agreements to the implementation of tougher environmental and labor laws, economic growth and globalization can occur together with a decrease in environmental pollution.</a:t>
            </a:r>
          </a:p>
          <a:p>
            <a:endParaRPr lang="en-US" altLang="en-US"/>
          </a:p>
        </p:txBody>
      </p:sp>
    </p:spTree>
    <p:extLst>
      <p:ext uri="{BB962C8B-B14F-4D97-AF65-F5344CB8AC3E}">
        <p14:creationId xmlns:p14="http://schemas.microsoft.com/office/powerpoint/2010/main" val="24670808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AC52CAD7-148B-4EBE-969A-A3E3CABE42B8}" type="slidenum">
              <a:rPr lang="en-US" altLang="en-US"/>
              <a:pPr/>
              <a:t>15</a:t>
            </a:fld>
            <a:endParaRPr lang="en-US" altLang="en-US"/>
          </a:p>
        </p:txBody>
      </p:sp>
      <p:sp>
        <p:nvSpPr>
          <p:cNvPr id="580610" name="Rectangle 2"/>
          <p:cNvSpPr>
            <a:spLocks noGrp="1" noRot="1" noChangeAspect="1" noChangeArrowheads="1" noTextEdit="1"/>
          </p:cNvSpPr>
          <p:nvPr>
            <p:ph type="sldImg"/>
          </p:nvPr>
        </p:nvSpPr>
        <p:spPr>
          <a:ln/>
        </p:spPr>
      </p:sp>
      <p:sp>
        <p:nvSpPr>
          <p:cNvPr id="580611" name="Rectangle 3"/>
          <p:cNvSpPr>
            <a:spLocks noGrp="1" noChangeArrowheads="1"/>
          </p:cNvSpPr>
          <p:nvPr>
            <p:ph type="body" idx="1"/>
          </p:nvPr>
        </p:nvSpPr>
        <p:spPr/>
        <p:txBody>
          <a:bodyPr/>
          <a:lstStyle/>
          <a:p>
            <a:r>
              <a:rPr lang="en-US" altLang="en-US"/>
              <a:t>A third concern raised by critics of globalization is the worry that economic power is shifting away from national governments and towards supranational organizations like the WTO and the European Union, or EU.</a:t>
            </a:r>
          </a:p>
          <a:p>
            <a:r>
              <a:rPr lang="en-US" altLang="en-US"/>
              <a:t>However, globalization’s supporters argue that the power of these organizations is limited to what they are granted by their members.  They also point out that the organizations are designed to promote the collective interests of members, and they won’t gain support for policies that don’t achieve this goal.</a:t>
            </a:r>
          </a:p>
          <a:p>
            <a:endParaRPr lang="en-US" altLang="en-US"/>
          </a:p>
        </p:txBody>
      </p:sp>
    </p:spTree>
    <p:extLst>
      <p:ext uri="{BB962C8B-B14F-4D97-AF65-F5344CB8AC3E}">
        <p14:creationId xmlns:p14="http://schemas.microsoft.com/office/powerpoint/2010/main" val="32067169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DD3EBB1C-D972-450F-8442-716769C05AEE}" type="slidenum">
              <a:rPr lang="en-US" altLang="en-US"/>
              <a:pPr/>
              <a:t>16</a:t>
            </a:fld>
            <a:endParaRPr lang="en-US" altLang="en-US"/>
          </a:p>
        </p:txBody>
      </p:sp>
      <p:sp>
        <p:nvSpPr>
          <p:cNvPr id="581634" name="Rectangle 2"/>
          <p:cNvSpPr>
            <a:spLocks noGrp="1" noRot="1" noChangeAspect="1" noChangeArrowheads="1" noTextEdit="1"/>
          </p:cNvSpPr>
          <p:nvPr>
            <p:ph type="sldImg"/>
          </p:nvPr>
        </p:nvSpPr>
        <p:spPr>
          <a:ln/>
        </p:spPr>
      </p:sp>
      <p:sp>
        <p:nvSpPr>
          <p:cNvPr id="581635" name="Rectangle 3"/>
          <p:cNvSpPr>
            <a:spLocks noGrp="1" noChangeArrowheads="1"/>
          </p:cNvSpPr>
          <p:nvPr>
            <p:ph type="body" idx="1"/>
          </p:nvPr>
        </p:nvSpPr>
        <p:spPr/>
        <p:txBody>
          <a:bodyPr/>
          <a:lstStyle/>
          <a:p>
            <a:r>
              <a:rPr lang="en-US" altLang="en-US"/>
              <a:t>Finally, critics of globalization worry that the gap between rich and poor is growing and that the benefits of globalization haven’t been shared equally.  </a:t>
            </a:r>
          </a:p>
          <a:p>
            <a:r>
              <a:rPr lang="en-US" altLang="en-US"/>
              <a:t>While supporters of globalization concede the gap between rich and poor has gotten wider, they also contend that it has more to do with the policies countries have followed than with globalization.  For example, many countries have chosen to pursue totalitarian regimes, or have failed to contain population growth, and many countries have huge debt loads that are stagnating economic growth.</a:t>
            </a:r>
          </a:p>
          <a:p>
            <a:endParaRPr lang="en-US" altLang="en-US"/>
          </a:p>
        </p:txBody>
      </p:sp>
    </p:spTree>
    <p:extLst>
      <p:ext uri="{BB962C8B-B14F-4D97-AF65-F5344CB8AC3E}">
        <p14:creationId xmlns:p14="http://schemas.microsoft.com/office/powerpoint/2010/main" val="672749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AFE68EEE-AC27-445D-BDA5-A18307EE175A}" type="slidenum">
              <a:rPr lang="en-US" altLang="en-US"/>
              <a:pPr/>
              <a:t>5</a:t>
            </a:fld>
            <a:endParaRPr lang="en-US" altLang="en-US"/>
          </a:p>
        </p:txBody>
      </p:sp>
      <p:sp>
        <p:nvSpPr>
          <p:cNvPr id="512002" name="Rectangle 2"/>
          <p:cNvSpPr>
            <a:spLocks noGrp="1" noRot="1" noChangeAspect="1" noChangeArrowheads="1" noTextEdit="1"/>
          </p:cNvSpPr>
          <p:nvPr>
            <p:ph type="sldImg"/>
          </p:nvPr>
        </p:nvSpPr>
        <p:spPr>
          <a:ln/>
        </p:spPr>
      </p:sp>
      <p:sp>
        <p:nvSpPr>
          <p:cNvPr id="512003" name="Rectangle 3"/>
          <p:cNvSpPr>
            <a:spLocks noGrp="1" noChangeArrowheads="1"/>
          </p:cNvSpPr>
          <p:nvPr>
            <p:ph type="body" idx="1"/>
          </p:nvPr>
        </p:nvSpPr>
        <p:spPr/>
        <p:txBody>
          <a:bodyPr/>
          <a:lstStyle/>
          <a:p>
            <a:r>
              <a:rPr lang="en-US" altLang="en-US"/>
              <a:t>By 2008, the U.S. had gone from its position in the 1960s of accounting for more than 40 percent of the world’s manufacturing output, to accounting for just over 20 percent.  Countries like China, Brazil, and India have emerged as global economic players.</a:t>
            </a:r>
          </a:p>
          <a:p>
            <a:r>
              <a:rPr lang="en-US" altLang="en-US"/>
              <a:t>Most experts expect that similar trends will continue.  Countries like the U.S., the U.K., Germany, and Japan that were among the first to industrialize, will continue to see their standings in world exports and world output slip, while developing nations like China, India, and Brazil will see their economies and role in global trade and investment increase.</a:t>
            </a:r>
          </a:p>
          <a:p>
            <a:endParaRPr lang="en-US" altLang="en-US"/>
          </a:p>
        </p:txBody>
      </p:sp>
    </p:spTree>
    <p:extLst>
      <p:ext uri="{BB962C8B-B14F-4D97-AF65-F5344CB8AC3E}">
        <p14:creationId xmlns:p14="http://schemas.microsoft.com/office/powerpoint/2010/main" val="249457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5DE9D661-4B18-4DEC-BC3D-99F260B5830B}" type="slidenum">
              <a:rPr lang="en-US" altLang="en-US"/>
              <a:pPr/>
              <a:t>6</a:t>
            </a:fld>
            <a:endParaRPr lang="en-US" altLang="en-US"/>
          </a:p>
        </p:txBody>
      </p:sp>
      <p:sp>
        <p:nvSpPr>
          <p:cNvPr id="514050" name="Rectangle 2"/>
          <p:cNvSpPr>
            <a:spLocks noGrp="1" noRot="1" noChangeAspect="1" noChangeArrowheads="1" noTextEdit="1"/>
          </p:cNvSpPr>
          <p:nvPr>
            <p:ph type="sldImg"/>
          </p:nvPr>
        </p:nvSpPr>
        <p:spPr>
          <a:ln/>
        </p:spPr>
      </p:sp>
      <p:sp>
        <p:nvSpPr>
          <p:cNvPr id="514051" name="Rectangle 3"/>
          <p:cNvSpPr>
            <a:spLocks noGrp="1" noChangeArrowheads="1"/>
          </p:cNvSpPr>
          <p:nvPr>
            <p:ph type="body" idx="1"/>
          </p:nvPr>
        </p:nvSpPr>
        <p:spPr/>
        <p:txBody>
          <a:bodyPr/>
          <a:lstStyle/>
          <a:p>
            <a:r>
              <a:rPr lang="en-US" altLang="en-US"/>
              <a:t>As you can see from the Table, the U.S., despite its decline, is still the world’s largest exporter.  However, China has emerged to challenge the U.S. for this position. </a:t>
            </a:r>
          </a:p>
          <a:p>
            <a:endParaRPr lang="en-US" altLang="en-US"/>
          </a:p>
        </p:txBody>
      </p:sp>
    </p:spTree>
    <p:extLst>
      <p:ext uri="{BB962C8B-B14F-4D97-AF65-F5344CB8AC3E}">
        <p14:creationId xmlns:p14="http://schemas.microsoft.com/office/powerpoint/2010/main" val="21247533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9FA60BD6-94F2-4EE1-A859-1F01A00AAA90}" type="slidenum">
              <a:rPr lang="en-US" altLang="en-US"/>
              <a:pPr/>
              <a:t>7</a:t>
            </a:fld>
            <a:endParaRPr lang="en-US" altLang="en-US"/>
          </a:p>
        </p:txBody>
      </p:sp>
      <p:sp>
        <p:nvSpPr>
          <p:cNvPr id="572418" name="Rectangle 2"/>
          <p:cNvSpPr>
            <a:spLocks noGrp="1" noRot="1" noChangeAspect="1" noChangeArrowheads="1" noTextEdit="1"/>
          </p:cNvSpPr>
          <p:nvPr>
            <p:ph type="sldImg"/>
          </p:nvPr>
        </p:nvSpPr>
        <p:spPr>
          <a:ln/>
        </p:spPr>
      </p:sp>
      <p:sp>
        <p:nvSpPr>
          <p:cNvPr id="572419" name="Rectangle 3"/>
          <p:cNvSpPr>
            <a:spLocks noGrp="1" noChangeArrowheads="1"/>
          </p:cNvSpPr>
          <p:nvPr>
            <p:ph type="body" idx="1"/>
          </p:nvPr>
        </p:nvSpPr>
        <p:spPr/>
        <p:txBody>
          <a:bodyPr/>
          <a:lstStyle/>
          <a:p>
            <a:r>
              <a:rPr lang="en-US" altLang="en-US"/>
              <a:t>Figure 1.2 shows that the stock of foreign direct investment by the world’s six most important sources has changed significantly from 1980 to 2008.  In particular, notice the decline by the U.S., and the increase by France, and the world’s developing countries.</a:t>
            </a:r>
          </a:p>
          <a:p>
            <a:endParaRPr lang="en-US" altLang="en-US"/>
          </a:p>
        </p:txBody>
      </p:sp>
    </p:spTree>
    <p:extLst>
      <p:ext uri="{BB962C8B-B14F-4D97-AF65-F5344CB8AC3E}">
        <p14:creationId xmlns:p14="http://schemas.microsoft.com/office/powerpoint/2010/main" val="280307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13A3BCB4-591C-49BE-9491-E1D35E669E22}" type="slidenum">
              <a:rPr lang="en-US" altLang="en-US"/>
              <a:pPr/>
              <a:t>8</a:t>
            </a:fld>
            <a:endParaRPr lang="en-US" altLang="en-US"/>
          </a:p>
        </p:txBody>
      </p:sp>
      <p:sp>
        <p:nvSpPr>
          <p:cNvPr id="573442" name="Rectangle 2"/>
          <p:cNvSpPr>
            <a:spLocks noGrp="1" noRot="1" noChangeAspect="1" noChangeArrowheads="1" noTextEdit="1"/>
          </p:cNvSpPr>
          <p:nvPr>
            <p:ph type="sldImg"/>
          </p:nvPr>
        </p:nvSpPr>
        <p:spPr>
          <a:ln/>
        </p:spPr>
      </p:sp>
      <p:sp>
        <p:nvSpPr>
          <p:cNvPr id="573443" name="Rectangle 3"/>
          <p:cNvSpPr>
            <a:spLocks noGrp="1" noChangeArrowheads="1"/>
          </p:cNvSpPr>
          <p:nvPr>
            <p:ph type="body" idx="1"/>
          </p:nvPr>
        </p:nvSpPr>
        <p:spPr/>
        <p:txBody>
          <a:bodyPr/>
          <a:lstStyle/>
          <a:p>
            <a:r>
              <a:rPr lang="en-US" altLang="en-US"/>
              <a:t>In Figure 1.3, you can see the growth in cross-border flows of foreign direct investment and also the importance of developing nations as destinations for investment.  These two trends reflect the internationalization of companies that we have discussed. </a:t>
            </a:r>
          </a:p>
          <a:p>
            <a:endParaRPr lang="en-US" altLang="en-US"/>
          </a:p>
        </p:txBody>
      </p:sp>
    </p:spTree>
    <p:extLst>
      <p:ext uri="{BB962C8B-B14F-4D97-AF65-F5344CB8AC3E}">
        <p14:creationId xmlns:p14="http://schemas.microsoft.com/office/powerpoint/2010/main" val="23738447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233A1DF6-1568-4A35-97DC-8D4F11960498}" type="slidenum">
              <a:rPr lang="en-US" altLang="en-US"/>
              <a:pPr/>
              <a:t>9</a:t>
            </a:fld>
            <a:endParaRPr lang="en-US" altLang="en-US"/>
          </a:p>
        </p:txBody>
      </p:sp>
      <p:sp>
        <p:nvSpPr>
          <p:cNvPr id="574466" name="Rectangle 2"/>
          <p:cNvSpPr>
            <a:spLocks noGrp="1" noRot="1" noChangeAspect="1" noChangeArrowheads="1" noTextEdit="1"/>
          </p:cNvSpPr>
          <p:nvPr>
            <p:ph type="sldImg"/>
          </p:nvPr>
        </p:nvSpPr>
        <p:spPr>
          <a:ln/>
        </p:spPr>
      </p:sp>
      <p:sp>
        <p:nvSpPr>
          <p:cNvPr id="574467" name="Rectangle 3"/>
          <p:cNvSpPr>
            <a:spLocks noGrp="1" noChangeArrowheads="1"/>
          </p:cNvSpPr>
          <p:nvPr>
            <p:ph type="body" idx="1"/>
          </p:nvPr>
        </p:nvSpPr>
        <p:spPr/>
        <p:txBody>
          <a:bodyPr/>
          <a:lstStyle/>
          <a:p>
            <a:r>
              <a:rPr lang="en-US" altLang="en-US"/>
              <a:t>In the 1960s, global business activity was dominated by large, U.S. multinational firms.  Today, however, things have shifted significantly.  Multinational firms from France, Germany, Britain, and Japan have become more important, and there has been a notable decline in the role of U.S. firms. Firms from developing countries such as China and South Korea have also emerged as important players.  So, in addition to thinking of American companies like Ford and Microsoft, we now think of South Korea’s Samsung and Hong Kong’s Hutchison Whampoa.   </a:t>
            </a:r>
          </a:p>
          <a:p>
            <a:r>
              <a:rPr lang="en-US" altLang="en-US"/>
              <a:t>We have also seen an increase in the number of small and medium-sized multinationals, or mini-multinationals.  China’s Lenovo for example, acquired IBM’s PC division in 2004, in an effort to become a global player in the PC industry.  Lenovo even moved its headquarters to the U.S. as part of its strategy.  Traditionally, global markets have been the venue for large firms, but today, thanks to advances in technology like the Internet, international sales can account for a significant share of revenues for small companies, too. </a:t>
            </a:r>
          </a:p>
          <a:p>
            <a:endParaRPr lang="en-US" altLang="en-US"/>
          </a:p>
          <a:p>
            <a:endParaRPr lang="en-US" altLang="en-US"/>
          </a:p>
        </p:txBody>
      </p:sp>
    </p:spTree>
    <p:extLst>
      <p:ext uri="{BB962C8B-B14F-4D97-AF65-F5344CB8AC3E}">
        <p14:creationId xmlns:p14="http://schemas.microsoft.com/office/powerpoint/2010/main" val="32203136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E7FDBBE5-2BAD-46E4-90B6-21D8E633EA83}" type="slidenum">
              <a:rPr lang="en-US" altLang="en-US"/>
              <a:pPr/>
              <a:t>10</a:t>
            </a:fld>
            <a:endParaRPr lang="en-US" altLang="en-US"/>
          </a:p>
        </p:txBody>
      </p:sp>
      <p:sp>
        <p:nvSpPr>
          <p:cNvPr id="575490" name="Rectangle 2"/>
          <p:cNvSpPr>
            <a:spLocks noGrp="1" noRot="1" noChangeAspect="1" noChangeArrowheads="1" noTextEdit="1"/>
          </p:cNvSpPr>
          <p:nvPr>
            <p:ph type="sldImg"/>
          </p:nvPr>
        </p:nvSpPr>
        <p:spPr>
          <a:ln/>
        </p:spPr>
      </p:sp>
      <p:sp>
        <p:nvSpPr>
          <p:cNvPr id="575491" name="Rectangle 3"/>
          <p:cNvSpPr>
            <a:spLocks noGrp="1" noChangeArrowheads="1"/>
          </p:cNvSpPr>
          <p:nvPr>
            <p:ph type="body" idx="1"/>
          </p:nvPr>
        </p:nvSpPr>
        <p:spPr/>
        <p:txBody>
          <a:bodyPr/>
          <a:lstStyle/>
          <a:p>
            <a:r>
              <a:rPr lang="en-US" altLang="en-US"/>
              <a:t>Finally, the significant change in world order has affected the global economy.  The collapse of communism has brought about new opportunities in Eastern Europe, and China’s economic development and enormous population presents huge opportunities for companies.  </a:t>
            </a:r>
          </a:p>
          <a:p>
            <a:r>
              <a:rPr lang="en-US" altLang="en-US"/>
              <a:t>Mexico and Latin America have also emerged both as new markets, and as source and production locations. </a:t>
            </a:r>
          </a:p>
          <a:p>
            <a:endParaRPr lang="en-US" altLang="en-US"/>
          </a:p>
        </p:txBody>
      </p:sp>
    </p:spTree>
    <p:extLst>
      <p:ext uri="{BB962C8B-B14F-4D97-AF65-F5344CB8AC3E}">
        <p14:creationId xmlns:p14="http://schemas.microsoft.com/office/powerpoint/2010/main" val="289689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9A62D151-34B4-4D65-B2FD-19A0613A09C8}" type="slidenum">
              <a:rPr lang="en-US" altLang="en-US"/>
              <a:pPr/>
              <a:t>11</a:t>
            </a:fld>
            <a:endParaRPr lang="en-US" altLang="en-US"/>
          </a:p>
        </p:txBody>
      </p:sp>
      <p:sp>
        <p:nvSpPr>
          <p:cNvPr id="577538" name="Rectangle 2"/>
          <p:cNvSpPr>
            <a:spLocks noGrp="1" noRot="1" noChangeAspect="1" noChangeArrowheads="1" noTextEdit="1"/>
          </p:cNvSpPr>
          <p:nvPr>
            <p:ph type="sldImg"/>
          </p:nvPr>
        </p:nvSpPr>
        <p:spPr>
          <a:ln/>
        </p:spPr>
      </p:sp>
      <p:sp>
        <p:nvSpPr>
          <p:cNvPr id="577539" name="Rectangle 3"/>
          <p:cNvSpPr>
            <a:spLocks noGrp="1" noChangeArrowheads="1"/>
          </p:cNvSpPr>
          <p:nvPr>
            <p:ph type="body" idx="1"/>
          </p:nvPr>
        </p:nvSpPr>
        <p:spPr/>
        <p:txBody>
          <a:bodyPr/>
          <a:lstStyle/>
          <a:p>
            <a:r>
              <a:rPr lang="en-US" altLang="en-US"/>
              <a:t>So far, we’ve focused primarily on the benefits of globalization.  But is the shift toward a more integrated and interdependent global economy always a good thing?  Not everyone thinks so.</a:t>
            </a:r>
          </a:p>
          <a:p>
            <a:endParaRPr lang="en-US" altLang="en-US"/>
          </a:p>
        </p:txBody>
      </p:sp>
    </p:spTree>
    <p:extLst>
      <p:ext uri="{BB962C8B-B14F-4D97-AF65-F5344CB8AC3E}">
        <p14:creationId xmlns:p14="http://schemas.microsoft.com/office/powerpoint/2010/main" val="39122533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A094768F-37FE-4A83-A4C1-0DB99DB188AA}" type="slidenum">
              <a:rPr lang="en-US" altLang="en-US"/>
              <a:pPr/>
              <a:t>12</a:t>
            </a:fld>
            <a:endParaRPr lang="en-US" altLang="en-US"/>
          </a:p>
        </p:txBody>
      </p:sp>
      <p:sp>
        <p:nvSpPr>
          <p:cNvPr id="578562" name="Rectangle 2"/>
          <p:cNvSpPr>
            <a:spLocks noGrp="1" noRot="1" noChangeAspect="1" noChangeArrowheads="1" noTextEdit="1"/>
          </p:cNvSpPr>
          <p:nvPr>
            <p:ph type="sldImg"/>
          </p:nvPr>
        </p:nvSpPr>
        <p:spPr>
          <a:ln/>
        </p:spPr>
      </p:sp>
      <p:sp>
        <p:nvSpPr>
          <p:cNvPr id="578563" name="Rectangle 3"/>
          <p:cNvSpPr>
            <a:spLocks noGrp="1" noChangeArrowheads="1"/>
          </p:cNvSpPr>
          <p:nvPr>
            <p:ph type="body" idx="1"/>
          </p:nvPr>
        </p:nvSpPr>
        <p:spPr/>
        <p:txBody>
          <a:bodyPr/>
          <a:lstStyle/>
          <a:p>
            <a:r>
              <a:rPr lang="en-US" altLang="en-US"/>
              <a:t>Anti-globalization protesters who fear that globalization is forever changing the world in a negative way now turn up at almost every major meeting of global institutions like the WTO and IMF.  In some cases, for example in Seattle in 1999, and France in 1999, the protests have been violent.  You can learn more about what occurred in France in the Country Focus in your text.  Let’s talk about some of the protesters’ concerns.</a:t>
            </a:r>
          </a:p>
          <a:p>
            <a:endParaRPr lang="en-US" altLang="en-US"/>
          </a:p>
        </p:txBody>
      </p:sp>
    </p:spTree>
    <p:extLst>
      <p:ext uri="{BB962C8B-B14F-4D97-AF65-F5344CB8AC3E}">
        <p14:creationId xmlns:p14="http://schemas.microsoft.com/office/powerpoint/2010/main" val="2589008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406AAF8-9F3D-4600-9069-F2369823F844}" type="datetimeFigureOut">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2405630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06AAF8-9F3D-4600-9069-F2369823F844}" type="datetimeFigureOut">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4171839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06AAF8-9F3D-4600-9069-F2369823F844}" type="datetimeFigureOut">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2786101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06AAF8-9F3D-4600-9069-F2369823F844}" type="datetimeFigureOut">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2687703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06AAF8-9F3D-4600-9069-F2369823F844}" type="datetimeFigureOut">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1571253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406AAF8-9F3D-4600-9069-F2369823F844}" type="datetimeFigureOut">
              <a:rPr lang="en-US" smtClean="0"/>
              <a:t>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4221003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06AAF8-9F3D-4600-9069-F2369823F844}" type="datetimeFigureOut">
              <a:rPr lang="en-US" smtClean="0"/>
              <a:t>1/15/2021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3637822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406AAF8-9F3D-4600-9069-F2369823F844}" type="datetimeFigureOut">
              <a:rPr lang="en-US" smtClean="0"/>
              <a:t>1/15/2021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3405880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6AAF8-9F3D-4600-9069-F2369823F844}" type="datetimeFigureOut">
              <a:rPr lang="en-US" smtClean="0"/>
              <a:t>1/15/2021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1286611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06AAF8-9F3D-4600-9069-F2369823F844}" type="datetimeFigureOut">
              <a:rPr lang="en-US" smtClean="0"/>
              <a:t>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1586485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06AAF8-9F3D-4600-9069-F2369823F844}" type="datetimeFigureOut">
              <a:rPr lang="en-US" smtClean="0"/>
              <a:t>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2345017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06AAF8-9F3D-4600-9069-F2369823F844}" type="datetimeFigureOut">
              <a:rPr lang="en-US" smtClean="0"/>
              <a:t>1/15/2021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0828DB-837F-4EA1-9067-DEA28A64028F}" type="slidenum">
              <a:rPr lang="en-US" smtClean="0"/>
              <a:t>‹#›</a:t>
            </a:fld>
            <a:endParaRPr lang="en-US"/>
          </a:p>
        </p:txBody>
      </p:sp>
    </p:spTree>
    <p:extLst>
      <p:ext uri="{BB962C8B-B14F-4D97-AF65-F5344CB8AC3E}">
        <p14:creationId xmlns:p14="http://schemas.microsoft.com/office/powerpoint/2010/main" val="30803230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31989" y="1322047"/>
            <a:ext cx="3966519" cy="523220"/>
          </a:xfrm>
          <a:prstGeom prst="rect">
            <a:avLst/>
          </a:prstGeom>
        </p:spPr>
        <p:txBody>
          <a:bodyPr wrap="square">
            <a:spAutoFit/>
          </a:bodyPr>
          <a:lstStyle/>
          <a:p>
            <a:pPr algn="ctr"/>
            <a:r>
              <a:rPr lang="en-US" altLang="en-US" sz="2800" b="1" dirty="0" smtClean="0">
                <a:solidFill>
                  <a:srgbClr val="00B050"/>
                </a:solidFill>
                <a:latin typeface="Times New Roman" panose="02020603050405020304" pitchFamily="18" charset="0"/>
                <a:cs typeface="Times New Roman" panose="02020603050405020304" pitchFamily="18" charset="0"/>
              </a:rPr>
              <a:t>Chapter </a:t>
            </a:r>
            <a:r>
              <a:rPr lang="en-US" altLang="en-US" sz="2800" b="1" dirty="0">
                <a:solidFill>
                  <a:srgbClr val="00B050"/>
                </a:solidFill>
                <a:latin typeface="Times New Roman" panose="02020603050405020304" pitchFamily="18" charset="0"/>
                <a:cs typeface="Times New Roman" panose="02020603050405020304" pitchFamily="18" charset="0"/>
              </a:rPr>
              <a:t>:</a:t>
            </a:r>
            <a:r>
              <a:rPr lang="en-US" altLang="en-US" sz="2800" b="1" dirty="0" smtClean="0">
                <a:solidFill>
                  <a:srgbClr val="00B050"/>
                </a:solidFill>
                <a:latin typeface="Times New Roman" panose="02020603050405020304" pitchFamily="18" charset="0"/>
                <a:cs typeface="Times New Roman" panose="02020603050405020304" pitchFamily="18" charset="0"/>
              </a:rPr>
              <a:t>1 </a:t>
            </a:r>
            <a:r>
              <a:rPr lang="en-US" altLang="en-US" sz="2800" b="1" smtClean="0">
                <a:solidFill>
                  <a:srgbClr val="00B050"/>
                </a:solidFill>
                <a:latin typeface="Times New Roman" panose="02020603050405020304" pitchFamily="18" charset="0"/>
                <a:cs typeface="Times New Roman" panose="02020603050405020304" pitchFamily="18" charset="0"/>
              </a:rPr>
              <a:t>(Lesson-3)</a:t>
            </a:r>
            <a:endParaRPr lang="en-US" altLang="en-US" sz="2800" b="1" dirty="0" smtClean="0">
              <a:solidFill>
                <a:srgbClr val="00B050"/>
              </a:solidFill>
              <a:latin typeface="Times New Roman" panose="02020603050405020304" pitchFamily="18" charset="0"/>
              <a:cs typeface="Times New Roman" panose="02020603050405020304" pitchFamily="18" charset="0"/>
            </a:endParaRPr>
          </a:p>
        </p:txBody>
      </p:sp>
      <p:pic>
        <p:nvPicPr>
          <p:cNvPr id="3" name="Picture 2" descr="Globalization - Rise of Networks - YouTub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139" y="1845267"/>
            <a:ext cx="7846540" cy="356699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3386766" y="5412259"/>
            <a:ext cx="2420910" cy="523220"/>
          </a:xfrm>
          <a:prstGeom prst="rect">
            <a:avLst/>
          </a:prstGeom>
        </p:spPr>
        <p:txBody>
          <a:bodyPr wrap="square">
            <a:spAutoFit/>
          </a:bodyPr>
          <a:lstStyle/>
          <a:p>
            <a:pPr algn="ctr"/>
            <a:r>
              <a:rPr lang="en-US" altLang="en-US" sz="2800" b="1" dirty="0" smtClean="0">
                <a:solidFill>
                  <a:srgbClr val="00B050"/>
                </a:solidFill>
                <a:latin typeface="Times New Roman" panose="02020603050405020304" pitchFamily="18" charset="0"/>
                <a:cs typeface="Times New Roman" panose="02020603050405020304" pitchFamily="18" charset="0"/>
              </a:rPr>
              <a:t>Globalization</a:t>
            </a:r>
          </a:p>
        </p:txBody>
      </p:sp>
    </p:spTree>
    <p:extLst>
      <p:ext uri="{BB962C8B-B14F-4D97-AF65-F5344CB8AC3E}">
        <p14:creationId xmlns:p14="http://schemas.microsoft.com/office/powerpoint/2010/main" val="14616882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594" name="Rectangle 2"/>
          <p:cNvSpPr>
            <a:spLocks noGrp="1" noChangeArrowheads="1"/>
          </p:cNvSpPr>
          <p:nvPr>
            <p:ph type="title"/>
          </p:nvPr>
        </p:nvSpPr>
        <p:spPr>
          <a:xfrm>
            <a:off x="2273642" y="365126"/>
            <a:ext cx="5325763" cy="462777"/>
          </a:xfrm>
        </p:spPr>
        <p:txBody>
          <a:bodyPr>
            <a:noAutofit/>
          </a:bodyPr>
          <a:lstStyle/>
          <a:p>
            <a:pPr algn="ctr"/>
            <a:r>
              <a:rPr lang="en-US" altLang="en-US" sz="3200" b="1" dirty="0">
                <a:solidFill>
                  <a:srgbClr val="00B050"/>
                </a:solidFill>
                <a:latin typeface="Times New Roman" panose="02020603050405020304" pitchFamily="18" charset="0"/>
                <a:cs typeface="Times New Roman" panose="02020603050405020304" pitchFamily="18" charset="0"/>
              </a:rPr>
              <a:t>The Changing World Order</a:t>
            </a:r>
          </a:p>
        </p:txBody>
      </p:sp>
      <p:sp>
        <p:nvSpPr>
          <p:cNvPr id="494595" name="Rectangle 3"/>
          <p:cNvSpPr>
            <a:spLocks noGrp="1" noChangeArrowheads="1"/>
          </p:cNvSpPr>
          <p:nvPr>
            <p:ph type="body" idx="1"/>
          </p:nvPr>
        </p:nvSpPr>
        <p:spPr>
          <a:xfrm>
            <a:off x="296562" y="1010078"/>
            <a:ext cx="8583311" cy="3870841"/>
          </a:xfrm>
        </p:spPr>
        <p:txBody>
          <a:bodyPr>
            <a:normAutofit/>
          </a:bodyPr>
          <a:lstStyle/>
          <a:p>
            <a:pPr marL="280988" indent="-280988" algn="just">
              <a:lnSpc>
                <a:spcPct val="150000"/>
              </a:lnSpc>
            </a:pPr>
            <a:r>
              <a:rPr lang="en-US" altLang="en-US" sz="2400" b="1" dirty="0">
                <a:latin typeface="Times New Roman" panose="02020603050405020304" pitchFamily="18" charset="0"/>
                <a:cs typeface="Times New Roman" panose="02020603050405020304" pitchFamily="18" charset="0"/>
              </a:rPr>
              <a:t>The collapse of communism in Eastern Europe</a:t>
            </a:r>
          </a:p>
          <a:p>
            <a:pPr lvl="1" algn="just">
              <a:lnSpc>
                <a:spcPct val="15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export and investment opportunities</a:t>
            </a:r>
          </a:p>
          <a:p>
            <a:pPr marL="280988" indent="-280988" algn="just">
              <a:lnSpc>
                <a:spcPct val="150000"/>
              </a:lnSpc>
            </a:pPr>
            <a:r>
              <a:rPr lang="en-US" altLang="en-US" sz="2400" b="1" dirty="0">
                <a:latin typeface="Times New Roman" panose="02020603050405020304" pitchFamily="18" charset="0"/>
                <a:cs typeface="Times New Roman" panose="02020603050405020304" pitchFamily="18" charset="0"/>
              </a:rPr>
              <a:t>Economic development in China</a:t>
            </a:r>
          </a:p>
          <a:p>
            <a:pPr lvl="1" algn="just">
              <a:lnSpc>
                <a:spcPct val="15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huge opportunities despite continued Communist control</a:t>
            </a:r>
          </a:p>
          <a:p>
            <a:pPr marL="280988" indent="-280988" algn="just">
              <a:lnSpc>
                <a:spcPct val="150000"/>
              </a:lnSpc>
            </a:pPr>
            <a:r>
              <a:rPr lang="en-US" altLang="en-US" sz="2400" b="1" dirty="0">
                <a:latin typeface="Times New Roman" panose="02020603050405020304" pitchFamily="18" charset="0"/>
                <a:cs typeface="Times New Roman" panose="02020603050405020304" pitchFamily="18" charset="0"/>
              </a:rPr>
              <a:t>Free market reforms and democracy in Latin America</a:t>
            </a:r>
          </a:p>
          <a:p>
            <a:pPr lvl="1" algn="just">
              <a:lnSpc>
                <a:spcPct val="15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new markets and new sources of materials and </a:t>
            </a:r>
            <a:r>
              <a:rPr lang="en-US" altLang="en-US" sz="2400" dirty="0" smtClean="0">
                <a:latin typeface="Times New Roman" panose="02020603050405020304" pitchFamily="18" charset="0"/>
                <a:cs typeface="Times New Roman" panose="02020603050405020304" pitchFamily="18" charset="0"/>
              </a:rPr>
              <a:t>production</a:t>
            </a:r>
            <a:endParaRPr lang="en-US"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14006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2"/>
          <p:cNvSpPr>
            <a:spLocks noGrp="1" noChangeArrowheads="1"/>
          </p:cNvSpPr>
          <p:nvPr>
            <p:ph type="title"/>
          </p:nvPr>
        </p:nvSpPr>
        <p:spPr>
          <a:xfrm>
            <a:off x="2384854" y="365127"/>
            <a:ext cx="5115697" cy="512204"/>
          </a:xfrm>
        </p:spPr>
        <p:txBody>
          <a:bodyPr>
            <a:noAutofit/>
          </a:bodyPr>
          <a:lstStyle/>
          <a:p>
            <a:pPr algn="ctr"/>
            <a:r>
              <a:rPr lang="en-US" altLang="en-US" sz="3200" b="1" dirty="0">
                <a:solidFill>
                  <a:srgbClr val="00B050"/>
                </a:solidFill>
                <a:latin typeface="Times New Roman" panose="02020603050405020304" pitchFamily="18" charset="0"/>
                <a:cs typeface="Times New Roman" panose="02020603050405020304" pitchFamily="18" charset="0"/>
              </a:rPr>
              <a:t>The Globalization Debate</a:t>
            </a:r>
          </a:p>
        </p:txBody>
      </p:sp>
      <p:sp>
        <p:nvSpPr>
          <p:cNvPr id="497667" name="Rectangle 3"/>
          <p:cNvSpPr>
            <a:spLocks noGrp="1" noChangeArrowheads="1"/>
          </p:cNvSpPr>
          <p:nvPr>
            <p:ph type="body" idx="1"/>
          </p:nvPr>
        </p:nvSpPr>
        <p:spPr>
          <a:xfrm>
            <a:off x="233234" y="1121290"/>
            <a:ext cx="8811912" cy="4351338"/>
          </a:xfrm>
        </p:spPr>
        <p:txBody>
          <a:bodyPr>
            <a:normAutofit/>
          </a:bodyPr>
          <a:lstStyle/>
          <a:p>
            <a:pPr marL="280988" indent="-280988" algn="just">
              <a:lnSpc>
                <a:spcPct val="150000"/>
              </a:lnSpc>
              <a:buFont typeface="Wingdings" panose="05000000000000000000" pitchFamily="2" charset="2"/>
              <a:buNone/>
            </a:pPr>
            <a:r>
              <a:rPr lang="en-US" altLang="en-US" sz="2400" dirty="0" smtClean="0">
                <a:solidFill>
                  <a:srgbClr val="6A96D3"/>
                </a:solidFill>
                <a:latin typeface="Times New Roman" panose="02020603050405020304" pitchFamily="18" charset="0"/>
                <a:cs typeface="Times New Roman" panose="02020603050405020304" pitchFamily="18" charset="0"/>
              </a:rPr>
              <a:t>  </a:t>
            </a:r>
            <a:r>
              <a:rPr lang="en-US" altLang="en-US" sz="2400" dirty="0">
                <a:solidFill>
                  <a:srgbClr val="6A96D3"/>
                </a:solidFill>
                <a:latin typeface="Times New Roman" panose="02020603050405020304" pitchFamily="18" charset="0"/>
                <a:cs typeface="Times New Roman" panose="02020603050405020304" pitchFamily="18" charset="0"/>
              </a:rPr>
              <a:t>Question:</a:t>
            </a:r>
            <a:r>
              <a:rPr lang="en-US" altLang="en-US" sz="2400" dirty="0">
                <a:latin typeface="Times New Roman" panose="02020603050405020304" pitchFamily="18" charset="0"/>
                <a:cs typeface="Times New Roman" panose="02020603050405020304" pitchFamily="18" charset="0"/>
              </a:rPr>
              <a:t> Is the shift toward a more integrated and interdependent global economy a good thing?  </a:t>
            </a:r>
            <a:endParaRPr lang="en-US" altLang="en-US" sz="2400" u="sng" dirty="0">
              <a:latin typeface="Times New Roman" panose="02020603050405020304" pitchFamily="18" charset="0"/>
              <a:cs typeface="Times New Roman" panose="02020603050405020304" pitchFamily="18" charset="0"/>
            </a:endParaRPr>
          </a:p>
          <a:p>
            <a:pPr marL="280988" indent="-280988" algn="just">
              <a:lnSpc>
                <a:spcPct val="150000"/>
              </a:lnSpc>
              <a:buFont typeface="Wingdings" panose="05000000000000000000" pitchFamily="2" charset="2"/>
              <a:buNone/>
            </a:pPr>
            <a:r>
              <a:rPr lang="en-US" altLang="en-US" sz="2400" dirty="0" smtClean="0">
                <a:solidFill>
                  <a:srgbClr val="6A96D3"/>
                </a:solidFill>
                <a:latin typeface="Times New Roman" panose="02020603050405020304" pitchFamily="18" charset="0"/>
                <a:cs typeface="Times New Roman" panose="02020603050405020304" pitchFamily="18" charset="0"/>
              </a:rPr>
              <a:t>  </a:t>
            </a:r>
            <a:r>
              <a:rPr lang="en-US" altLang="en-US" sz="2400" dirty="0">
                <a:solidFill>
                  <a:srgbClr val="6A96D3"/>
                </a:solidFill>
                <a:latin typeface="Times New Roman" panose="02020603050405020304" pitchFamily="18" charset="0"/>
                <a:cs typeface="Times New Roman" panose="02020603050405020304" pitchFamily="18" charset="0"/>
              </a:rPr>
              <a:t>Answer:</a:t>
            </a:r>
            <a:endParaRPr lang="en-US" altLang="en-US" sz="2400" dirty="0">
              <a:latin typeface="Times New Roman" panose="02020603050405020304" pitchFamily="18" charset="0"/>
              <a:cs typeface="Times New Roman" panose="02020603050405020304" pitchFamily="18" charset="0"/>
            </a:endParaRPr>
          </a:p>
          <a:p>
            <a:pPr marL="280988" indent="-280988" algn="just">
              <a:lnSpc>
                <a:spcPct val="150000"/>
              </a:lnSpc>
            </a:pPr>
            <a:r>
              <a:rPr lang="en-US" altLang="en-US" sz="2400" dirty="0">
                <a:latin typeface="Times New Roman" panose="02020603050405020304" pitchFamily="18" charset="0"/>
                <a:cs typeface="Times New Roman" panose="02020603050405020304" pitchFamily="18" charset="0"/>
              </a:rPr>
              <a:t>Many experts believe that globalization is promoting greater prosperity in the global economy, more jobs, and lower prices for goods and services</a:t>
            </a:r>
          </a:p>
          <a:p>
            <a:pPr marL="280988" indent="-280988" algn="just">
              <a:lnSpc>
                <a:spcPct val="150000"/>
              </a:lnSpc>
            </a:pPr>
            <a:r>
              <a:rPr lang="en-US" altLang="en-US" sz="2400" dirty="0">
                <a:latin typeface="Times New Roman" panose="02020603050405020304" pitchFamily="18" charset="0"/>
                <a:cs typeface="Times New Roman" panose="02020603050405020304" pitchFamily="18" charset="0"/>
              </a:rPr>
              <a:t>Others feel that globalization is not beneficial</a:t>
            </a:r>
          </a:p>
        </p:txBody>
      </p:sp>
    </p:spTree>
    <p:extLst>
      <p:ext uri="{BB962C8B-B14F-4D97-AF65-F5344CB8AC3E}">
        <p14:creationId xmlns:p14="http://schemas.microsoft.com/office/powerpoint/2010/main" val="18913003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8690" name="Rectangle 2"/>
          <p:cNvSpPr>
            <a:spLocks noGrp="1" noChangeArrowheads="1"/>
          </p:cNvSpPr>
          <p:nvPr>
            <p:ph type="title"/>
          </p:nvPr>
        </p:nvSpPr>
        <p:spPr>
          <a:xfrm>
            <a:off x="2261286" y="365126"/>
            <a:ext cx="5041557" cy="536917"/>
          </a:xfrm>
        </p:spPr>
        <p:txBody>
          <a:bodyPr/>
          <a:lstStyle/>
          <a:p>
            <a:pPr algn="ctr"/>
            <a:r>
              <a:rPr lang="en-US" altLang="en-US" sz="3200" b="1" dirty="0" smtClean="0">
                <a:solidFill>
                  <a:srgbClr val="00B050"/>
                </a:solidFill>
                <a:latin typeface="Times New Roman" panose="02020603050405020304" pitchFamily="18" charset="0"/>
                <a:cs typeface="Times New Roman" panose="02020603050405020304" pitchFamily="18" charset="0"/>
              </a:rPr>
              <a:t>Ant globalization </a:t>
            </a:r>
            <a:r>
              <a:rPr lang="en-US" altLang="en-US" sz="3200" b="1" dirty="0">
                <a:solidFill>
                  <a:srgbClr val="00B050"/>
                </a:solidFill>
                <a:latin typeface="Times New Roman" panose="02020603050405020304" pitchFamily="18" charset="0"/>
                <a:cs typeface="Times New Roman" panose="02020603050405020304" pitchFamily="18" charset="0"/>
              </a:rPr>
              <a:t>Protests</a:t>
            </a:r>
          </a:p>
        </p:txBody>
      </p:sp>
      <p:sp>
        <p:nvSpPr>
          <p:cNvPr id="498691" name="Rectangle 3"/>
          <p:cNvSpPr>
            <a:spLocks noGrp="1" noChangeArrowheads="1"/>
          </p:cNvSpPr>
          <p:nvPr>
            <p:ph type="body" idx="1"/>
          </p:nvPr>
        </p:nvSpPr>
        <p:spPr>
          <a:xfrm>
            <a:off x="185351" y="1146004"/>
            <a:ext cx="8847437" cy="3858482"/>
          </a:xfrm>
        </p:spPr>
        <p:txBody>
          <a:bodyPr>
            <a:normAutofit/>
          </a:bodyPr>
          <a:lstStyle/>
          <a:p>
            <a:pPr marL="280988" indent="-280988" algn="just">
              <a:lnSpc>
                <a:spcPct val="150000"/>
              </a:lnSpc>
              <a:buFont typeface="Wingdings" panose="05000000000000000000" pitchFamily="2" charset="2"/>
              <a:buNone/>
            </a:pPr>
            <a:r>
              <a:rPr lang="en-US" altLang="en-US" sz="2400" dirty="0">
                <a:solidFill>
                  <a:srgbClr val="6A96D3"/>
                </a:solidFill>
                <a:latin typeface="Times New Roman" panose="02020603050405020304" pitchFamily="18" charset="0"/>
                <a:cs typeface="Times New Roman" panose="02020603050405020304" pitchFamily="18" charset="0"/>
              </a:rPr>
              <a:t>  Question:</a:t>
            </a:r>
            <a:r>
              <a:rPr lang="en-US" altLang="en-US" sz="2400" dirty="0">
                <a:latin typeface="Times New Roman" panose="02020603050405020304" pitchFamily="18" charset="0"/>
                <a:cs typeface="Times New Roman" panose="02020603050405020304" pitchFamily="18" charset="0"/>
              </a:rPr>
              <a:t> What are the concerns of critics of globalization?  </a:t>
            </a:r>
          </a:p>
          <a:p>
            <a:pPr marL="280988" indent="-280988" algn="just">
              <a:lnSpc>
                <a:spcPct val="150000"/>
              </a:lnSpc>
              <a:buFont typeface="Wingdings" panose="05000000000000000000" pitchFamily="2" charset="2"/>
              <a:buNone/>
            </a:pPr>
            <a:r>
              <a:rPr lang="en-US" altLang="en-US" sz="2400" dirty="0" smtClean="0">
                <a:solidFill>
                  <a:srgbClr val="6A96D3"/>
                </a:solidFill>
                <a:latin typeface="Times New Roman" panose="02020603050405020304" pitchFamily="18" charset="0"/>
                <a:cs typeface="Times New Roman" panose="02020603050405020304" pitchFamily="18" charset="0"/>
              </a:rPr>
              <a:t>  </a:t>
            </a:r>
            <a:r>
              <a:rPr lang="en-US" altLang="en-US" sz="2400" dirty="0">
                <a:solidFill>
                  <a:srgbClr val="6A96D3"/>
                </a:solidFill>
                <a:latin typeface="Times New Roman" panose="02020603050405020304" pitchFamily="18" charset="0"/>
                <a:cs typeface="Times New Roman" panose="02020603050405020304" pitchFamily="18" charset="0"/>
              </a:rPr>
              <a:t>Answer:</a:t>
            </a:r>
            <a:endParaRPr lang="en-US" altLang="en-US" sz="2400" dirty="0">
              <a:latin typeface="Times New Roman" panose="02020603050405020304" pitchFamily="18" charset="0"/>
              <a:cs typeface="Times New Roman" panose="02020603050405020304" pitchFamily="18" charset="0"/>
            </a:endParaRPr>
          </a:p>
          <a:p>
            <a:pPr marL="280988" indent="-280988" algn="just">
              <a:lnSpc>
                <a:spcPct val="150000"/>
              </a:lnSpc>
            </a:pPr>
            <a:r>
              <a:rPr lang="en-US" altLang="en-US" sz="2400" dirty="0">
                <a:latin typeface="Times New Roman" panose="02020603050405020304" pitchFamily="18" charset="0"/>
                <a:cs typeface="Times New Roman" panose="02020603050405020304" pitchFamily="18" charset="0"/>
              </a:rPr>
              <a:t>Anti-globalization protesters now turn up at almost every major meeting of a global institution</a:t>
            </a:r>
          </a:p>
          <a:p>
            <a:pPr marL="280988" indent="-280988" algn="just">
              <a:lnSpc>
                <a:spcPct val="150000"/>
              </a:lnSpc>
            </a:pPr>
            <a:r>
              <a:rPr lang="en-US" altLang="en-US" sz="2400" dirty="0">
                <a:latin typeface="Times New Roman" panose="02020603050405020304" pitchFamily="18" charset="0"/>
                <a:cs typeface="Times New Roman" panose="02020603050405020304" pitchFamily="18" charset="0"/>
              </a:rPr>
              <a:t>Protesters fear that globalization is forever changing the world in a negative way</a:t>
            </a:r>
          </a:p>
          <a:p>
            <a:pPr marL="280988" indent="-280988" algn="just">
              <a:lnSpc>
                <a:spcPct val="150000"/>
              </a:lnSpc>
            </a:pPr>
            <a:endParaRPr lang="en-US" altLang="en-US" sz="2400" dirty="0"/>
          </a:p>
          <a:p>
            <a:pPr marL="280988" indent="-280988" algn="just">
              <a:lnSpc>
                <a:spcPct val="150000"/>
              </a:lnSpc>
            </a:pPr>
            <a:endParaRPr lang="en-US" altLang="en-US" dirty="0"/>
          </a:p>
        </p:txBody>
      </p:sp>
    </p:spTree>
    <p:extLst>
      <p:ext uri="{BB962C8B-B14F-4D97-AF65-F5344CB8AC3E}">
        <p14:creationId xmlns:p14="http://schemas.microsoft.com/office/powerpoint/2010/main" val="4413327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9714" name="Rectangle 2"/>
          <p:cNvSpPr>
            <a:spLocks noGrp="1" noChangeArrowheads="1"/>
          </p:cNvSpPr>
          <p:nvPr>
            <p:ph type="title"/>
          </p:nvPr>
        </p:nvSpPr>
        <p:spPr>
          <a:xfrm>
            <a:off x="1643448" y="365127"/>
            <a:ext cx="6067167" cy="586344"/>
          </a:xfrm>
        </p:spPr>
        <p:txBody>
          <a:bodyPr/>
          <a:lstStyle/>
          <a:p>
            <a:pPr algn="ctr"/>
            <a:r>
              <a:rPr lang="en-US" altLang="en-US" sz="3200" b="1" dirty="0">
                <a:solidFill>
                  <a:srgbClr val="00B050"/>
                </a:solidFill>
                <a:latin typeface="Times New Roman" panose="02020603050405020304" pitchFamily="18" charset="0"/>
                <a:cs typeface="Times New Roman" panose="02020603050405020304" pitchFamily="18" charset="0"/>
              </a:rPr>
              <a:t>Globalization, Jobs, and Income</a:t>
            </a:r>
          </a:p>
        </p:txBody>
      </p:sp>
      <p:sp>
        <p:nvSpPr>
          <p:cNvPr id="499715" name="Rectangle 3"/>
          <p:cNvSpPr>
            <a:spLocks noGrp="1" noChangeArrowheads="1"/>
          </p:cNvSpPr>
          <p:nvPr>
            <p:ph type="body" idx="1"/>
          </p:nvPr>
        </p:nvSpPr>
        <p:spPr>
          <a:xfrm>
            <a:off x="210065" y="1050324"/>
            <a:ext cx="8662086" cy="5126639"/>
          </a:xfrm>
        </p:spPr>
        <p:txBody>
          <a:bodyPr>
            <a:normAutofit lnSpcReduction="10000"/>
          </a:bodyPr>
          <a:lstStyle/>
          <a:p>
            <a:pPr marL="280988" indent="-280988" algn="just">
              <a:lnSpc>
                <a:spcPct val="150000"/>
              </a:lnSpc>
            </a:pPr>
            <a:r>
              <a:rPr lang="en-US" altLang="en-US" sz="2400" dirty="0">
                <a:latin typeface="Times New Roman" panose="02020603050405020304" pitchFamily="18" charset="0"/>
                <a:cs typeface="Times New Roman" panose="02020603050405020304" pitchFamily="18" charset="0"/>
              </a:rPr>
              <a:t>Critics claim jobs in advanced economies are being lost to low-wage nations </a:t>
            </a:r>
          </a:p>
          <a:p>
            <a:pPr marL="280988" indent="-280988" algn="just">
              <a:lnSpc>
                <a:spcPct val="150000"/>
              </a:lnSpc>
            </a:pPr>
            <a:r>
              <a:rPr lang="en-US" altLang="en-US" sz="2400" dirty="0">
                <a:latin typeface="Times New Roman" panose="02020603050405020304" pitchFamily="18" charset="0"/>
                <a:cs typeface="Times New Roman" panose="02020603050405020304" pitchFamily="18" charset="0"/>
              </a:rPr>
              <a:t>Supporters claim while some jobs may be lost, the economy as a whole is better off</a:t>
            </a:r>
          </a:p>
          <a:p>
            <a:pPr lvl="1" algn="just">
              <a:lnSpc>
                <a:spcPct val="150000"/>
              </a:lnSpc>
            </a:pPr>
            <a:r>
              <a:rPr lang="en-US" altLang="en-US" sz="2400" dirty="0">
                <a:latin typeface="Times New Roman" panose="02020603050405020304" pitchFamily="18" charset="0"/>
                <a:cs typeface="Times New Roman" panose="02020603050405020304" pitchFamily="18" charset="0"/>
              </a:rPr>
              <a:t>free trade will result in countries specializing in the production of those goods and services that they can produce most efficiently, while importing goods and services that they cannot produce as efficiently, and that in doing so, </a:t>
            </a:r>
            <a:r>
              <a:rPr lang="en-US" altLang="en-US" sz="2400" i="1" dirty="0">
                <a:latin typeface="Times New Roman" panose="02020603050405020304" pitchFamily="18" charset="0"/>
                <a:cs typeface="Times New Roman" panose="02020603050405020304" pitchFamily="18" charset="0"/>
              </a:rPr>
              <a:t>all </a:t>
            </a:r>
            <a:r>
              <a:rPr lang="en-US" altLang="en-US" sz="2400" dirty="0">
                <a:latin typeface="Times New Roman" panose="02020603050405020304" pitchFamily="18" charset="0"/>
                <a:cs typeface="Times New Roman" panose="02020603050405020304" pitchFamily="18" charset="0"/>
              </a:rPr>
              <a:t>countries will gain</a:t>
            </a:r>
          </a:p>
        </p:txBody>
      </p:sp>
    </p:spTree>
    <p:extLst>
      <p:ext uri="{BB962C8B-B14F-4D97-AF65-F5344CB8AC3E}">
        <p14:creationId xmlns:p14="http://schemas.microsoft.com/office/powerpoint/2010/main" val="23804709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38" name="Rectangle 2"/>
          <p:cNvSpPr>
            <a:spLocks noGrp="1" noChangeArrowheads="1"/>
          </p:cNvSpPr>
          <p:nvPr>
            <p:ph type="title"/>
          </p:nvPr>
        </p:nvSpPr>
        <p:spPr>
          <a:xfrm>
            <a:off x="0" y="365127"/>
            <a:ext cx="9143999" cy="512204"/>
          </a:xfrm>
        </p:spPr>
        <p:txBody>
          <a:bodyPr>
            <a:noAutofit/>
          </a:bodyPr>
          <a:lstStyle/>
          <a:p>
            <a:r>
              <a:rPr lang="en-US" altLang="en-US" sz="3200" b="1" dirty="0" smtClean="0">
                <a:solidFill>
                  <a:srgbClr val="00B050"/>
                </a:solidFill>
                <a:latin typeface="Times New Roman" panose="02020603050405020304" pitchFamily="18" charset="0"/>
                <a:cs typeface="Times New Roman" panose="02020603050405020304" pitchFamily="18" charset="0"/>
              </a:rPr>
              <a:t>Globalization</a:t>
            </a:r>
            <a:r>
              <a:rPr lang="en-US" altLang="en-US" sz="3200" b="1" dirty="0">
                <a:solidFill>
                  <a:srgbClr val="00B050"/>
                </a:solidFill>
                <a:latin typeface="Times New Roman" panose="02020603050405020304" pitchFamily="18" charset="0"/>
                <a:cs typeface="Times New Roman" panose="02020603050405020304" pitchFamily="18" charset="0"/>
              </a:rPr>
              <a:t>, Labor Policies, and the Environment</a:t>
            </a:r>
          </a:p>
        </p:txBody>
      </p:sp>
      <p:sp>
        <p:nvSpPr>
          <p:cNvPr id="500739" name="Rectangle 3"/>
          <p:cNvSpPr>
            <a:spLocks noGrp="1" noChangeArrowheads="1"/>
          </p:cNvSpPr>
          <p:nvPr>
            <p:ph type="body" idx="1"/>
          </p:nvPr>
        </p:nvSpPr>
        <p:spPr>
          <a:xfrm>
            <a:off x="171450" y="1048137"/>
            <a:ext cx="8811912" cy="5599797"/>
          </a:xfrm>
        </p:spPr>
        <p:txBody>
          <a:bodyPr>
            <a:normAutofit lnSpcReduction="10000"/>
          </a:bodyPr>
          <a:lstStyle/>
          <a:p>
            <a:pPr marL="917575" indent="-342900" algn="just">
              <a:lnSpc>
                <a:spcPct val="150000"/>
              </a:lnSpc>
            </a:pPr>
            <a:r>
              <a:rPr lang="en-US" altLang="en-US" sz="2400" dirty="0">
                <a:latin typeface="Times New Roman" panose="02020603050405020304" pitchFamily="18" charset="0"/>
                <a:cs typeface="Times New Roman" panose="02020603050405020304" pitchFamily="18" charset="0"/>
              </a:rPr>
              <a:t>Critics argue free trade encourages firms from advanced nations to move manufacturing facilities offshore to less developed countries with lax environmental and labor regulations </a:t>
            </a:r>
          </a:p>
          <a:p>
            <a:pPr marL="917575" indent="-342900" algn="just">
              <a:lnSpc>
                <a:spcPct val="150000"/>
              </a:lnSpc>
            </a:pPr>
            <a:r>
              <a:rPr lang="en-US" altLang="en-US" sz="2400" dirty="0">
                <a:latin typeface="Times New Roman" panose="02020603050405020304" pitchFamily="18" charset="0"/>
                <a:cs typeface="Times New Roman" panose="02020603050405020304" pitchFamily="18" charset="0"/>
              </a:rPr>
              <a:t>Supporters claim tougher environmental regulation and stricter labor standards reflect economic progress </a:t>
            </a:r>
          </a:p>
          <a:p>
            <a:pPr marL="1546225" lvl="2" indent="-342900" algn="just">
              <a:lnSpc>
                <a:spcPct val="15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as countries get richer as a result of globalization, they raise their environmental and labor standards </a:t>
            </a:r>
          </a:p>
          <a:p>
            <a:pPr marL="1546225" lvl="2" indent="-342900" algn="just">
              <a:lnSpc>
                <a:spcPct val="15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free trade does not lead to more pollution and labor exploitation, it leads to less</a:t>
            </a:r>
          </a:p>
          <a:p>
            <a:pPr marL="574675" indent="0" algn="just">
              <a:lnSpc>
                <a:spcPct val="150000"/>
              </a:lnSpc>
            </a:pPr>
            <a:endParaRPr lang="en-US" altLang="en-US" sz="2400" dirty="0"/>
          </a:p>
        </p:txBody>
      </p:sp>
    </p:spTree>
    <p:extLst>
      <p:ext uri="{BB962C8B-B14F-4D97-AF65-F5344CB8AC3E}">
        <p14:creationId xmlns:p14="http://schemas.microsoft.com/office/powerpoint/2010/main" val="107164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62" name="Rectangle 2"/>
          <p:cNvSpPr>
            <a:spLocks noGrp="1" noChangeArrowheads="1"/>
          </p:cNvSpPr>
          <p:nvPr>
            <p:ph type="title"/>
          </p:nvPr>
        </p:nvSpPr>
        <p:spPr>
          <a:xfrm>
            <a:off x="628650" y="365127"/>
            <a:ext cx="7563880" cy="611058"/>
          </a:xfrm>
        </p:spPr>
        <p:txBody>
          <a:bodyPr/>
          <a:lstStyle/>
          <a:p>
            <a:pPr algn="ctr"/>
            <a:r>
              <a:rPr lang="en-US" altLang="en-US" sz="2800" b="1" dirty="0">
                <a:solidFill>
                  <a:srgbClr val="00B0F0"/>
                </a:solidFill>
              </a:rPr>
              <a:t> </a:t>
            </a:r>
            <a:r>
              <a:rPr lang="en-US" altLang="en-US" sz="3200" b="1" dirty="0" smtClean="0">
                <a:solidFill>
                  <a:srgbClr val="00B050"/>
                </a:solidFill>
                <a:latin typeface="Times New Roman" panose="02020603050405020304" pitchFamily="18" charset="0"/>
                <a:cs typeface="Times New Roman" panose="02020603050405020304" pitchFamily="18" charset="0"/>
              </a:rPr>
              <a:t>Globalization </a:t>
            </a:r>
            <a:r>
              <a:rPr lang="en-US" altLang="en-US" sz="3200" b="1" dirty="0">
                <a:solidFill>
                  <a:srgbClr val="00B050"/>
                </a:solidFill>
                <a:latin typeface="Times New Roman" panose="02020603050405020304" pitchFamily="18" charset="0"/>
                <a:cs typeface="Times New Roman" panose="02020603050405020304" pitchFamily="18" charset="0"/>
              </a:rPr>
              <a:t>and National Sovereignty</a:t>
            </a:r>
          </a:p>
        </p:txBody>
      </p:sp>
      <p:sp>
        <p:nvSpPr>
          <p:cNvPr id="501763" name="Rectangle 3"/>
          <p:cNvSpPr>
            <a:spLocks noGrp="1" noChangeArrowheads="1"/>
          </p:cNvSpPr>
          <p:nvPr>
            <p:ph type="body" idx="1"/>
          </p:nvPr>
        </p:nvSpPr>
        <p:spPr>
          <a:xfrm>
            <a:off x="256403" y="1084219"/>
            <a:ext cx="8640462" cy="4970591"/>
          </a:xfrm>
        </p:spPr>
        <p:txBody>
          <a:bodyPr>
            <a:normAutofit fontScale="92500" lnSpcReduction="10000"/>
          </a:bodyPr>
          <a:lstStyle/>
          <a:p>
            <a:pPr marL="236538" indent="-236538" algn="just">
              <a:lnSpc>
                <a:spcPct val="150000"/>
              </a:lnSpc>
            </a:pPr>
            <a:r>
              <a:rPr lang="en-US" altLang="en-US" sz="2600" dirty="0">
                <a:latin typeface="Times New Roman" panose="02020603050405020304" pitchFamily="18" charset="0"/>
                <a:cs typeface="Times New Roman" panose="02020603050405020304" pitchFamily="18" charset="0"/>
              </a:rPr>
              <a:t>Critics worry economic power is shifting away from national governments and toward supranational organizations such as the WTO, the European Union (EU), and the UN</a:t>
            </a:r>
          </a:p>
          <a:p>
            <a:pPr marL="236538" indent="-236538" algn="just">
              <a:lnSpc>
                <a:spcPct val="150000"/>
              </a:lnSpc>
            </a:pPr>
            <a:r>
              <a:rPr lang="en-US" altLang="en-US" sz="2600" dirty="0">
                <a:latin typeface="Times New Roman" panose="02020603050405020304" pitchFamily="18" charset="0"/>
                <a:cs typeface="Times New Roman" panose="02020603050405020304" pitchFamily="18" charset="0"/>
              </a:rPr>
              <a:t>Supporters argue that the power of these organizations is limited to what nation-states collectively agree to grant</a:t>
            </a:r>
          </a:p>
          <a:p>
            <a:pPr lvl="1" algn="just">
              <a:lnSpc>
                <a:spcPct val="150000"/>
              </a:lnSpc>
              <a:buFont typeface="Wingdings" panose="05000000000000000000" pitchFamily="2" charset="2"/>
              <a:buChar char="ü"/>
            </a:pPr>
            <a:r>
              <a:rPr lang="en-US" altLang="en-US" sz="2600" dirty="0">
                <a:latin typeface="Times New Roman" panose="02020603050405020304" pitchFamily="18" charset="0"/>
                <a:cs typeface="Times New Roman" panose="02020603050405020304" pitchFamily="18" charset="0"/>
              </a:rPr>
              <a:t>the organizations must be able to persuade members states to follow certain actions</a:t>
            </a:r>
          </a:p>
          <a:p>
            <a:pPr lvl="1" algn="just">
              <a:lnSpc>
                <a:spcPct val="150000"/>
              </a:lnSpc>
              <a:buFont typeface="Wingdings" panose="05000000000000000000" pitchFamily="2" charset="2"/>
              <a:buChar char="ü"/>
            </a:pPr>
            <a:r>
              <a:rPr lang="en-US" altLang="en-US" sz="2600" dirty="0">
                <a:latin typeface="Times New Roman" panose="02020603050405020304" pitchFamily="18" charset="0"/>
                <a:cs typeface="Times New Roman" panose="02020603050405020304" pitchFamily="18" charset="0"/>
              </a:rPr>
              <a:t>without the support of members, the organizations have no power </a:t>
            </a:r>
          </a:p>
          <a:p>
            <a:pPr marL="236538" indent="-236538" algn="just">
              <a:lnSpc>
                <a:spcPct val="150000"/>
              </a:lnSpc>
            </a:pPr>
            <a:endParaRPr lang="en-US" altLang="en-US" sz="2400" dirty="0"/>
          </a:p>
        </p:txBody>
      </p:sp>
    </p:spTree>
    <p:extLst>
      <p:ext uri="{BB962C8B-B14F-4D97-AF65-F5344CB8AC3E}">
        <p14:creationId xmlns:p14="http://schemas.microsoft.com/office/powerpoint/2010/main" val="25316572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786" name="Rectangle 2"/>
          <p:cNvSpPr>
            <a:spLocks noGrp="1" noChangeArrowheads="1"/>
          </p:cNvSpPr>
          <p:nvPr>
            <p:ph type="title"/>
          </p:nvPr>
        </p:nvSpPr>
        <p:spPr>
          <a:xfrm>
            <a:off x="1421027" y="426911"/>
            <a:ext cx="6697361" cy="512204"/>
          </a:xfrm>
        </p:spPr>
        <p:txBody>
          <a:bodyPr>
            <a:noAutofit/>
          </a:bodyPr>
          <a:lstStyle/>
          <a:p>
            <a:pPr algn="ctr"/>
            <a:r>
              <a:rPr lang="en-US" altLang="en-US" sz="3200" b="1" dirty="0" smtClean="0">
                <a:solidFill>
                  <a:srgbClr val="00B050"/>
                </a:solidFill>
                <a:latin typeface="Times New Roman" panose="02020603050405020304" pitchFamily="18" charset="0"/>
                <a:cs typeface="Times New Roman" panose="02020603050405020304" pitchFamily="18" charset="0"/>
              </a:rPr>
              <a:t>Globalization </a:t>
            </a:r>
            <a:r>
              <a:rPr lang="en-US" altLang="en-US" sz="3200" b="1" dirty="0">
                <a:solidFill>
                  <a:srgbClr val="00B050"/>
                </a:solidFill>
                <a:latin typeface="Times New Roman" panose="02020603050405020304" pitchFamily="18" charset="0"/>
                <a:cs typeface="Times New Roman" panose="02020603050405020304" pitchFamily="18" charset="0"/>
              </a:rPr>
              <a:t>and the World’s Poor</a:t>
            </a:r>
          </a:p>
        </p:txBody>
      </p:sp>
      <p:sp>
        <p:nvSpPr>
          <p:cNvPr id="502787" name="Rectangle 3"/>
          <p:cNvSpPr>
            <a:spLocks noGrp="1" noChangeArrowheads="1"/>
          </p:cNvSpPr>
          <p:nvPr>
            <p:ph type="body" idx="1"/>
          </p:nvPr>
        </p:nvSpPr>
        <p:spPr>
          <a:xfrm>
            <a:off x="231687" y="1108932"/>
            <a:ext cx="8739317" cy="4204473"/>
          </a:xfrm>
        </p:spPr>
        <p:txBody>
          <a:bodyPr>
            <a:normAutofit/>
          </a:bodyPr>
          <a:lstStyle/>
          <a:p>
            <a:pPr marL="339725" indent="-339725" algn="just">
              <a:lnSpc>
                <a:spcPct val="150000"/>
              </a:lnSpc>
            </a:pPr>
            <a:r>
              <a:rPr lang="en-US" altLang="en-US" sz="2400" dirty="0">
                <a:latin typeface="Times New Roman" panose="02020603050405020304" pitchFamily="18" charset="0"/>
                <a:cs typeface="Times New Roman" panose="02020603050405020304" pitchFamily="18" charset="0"/>
              </a:rPr>
              <a:t>Critics argue the gap between rich and poor has gotten wider and the benefits of globalization have not been shared equally</a:t>
            </a:r>
          </a:p>
          <a:p>
            <a:pPr marL="339725" indent="-339725" algn="just">
              <a:lnSpc>
                <a:spcPct val="150000"/>
              </a:lnSpc>
            </a:pPr>
            <a:r>
              <a:rPr lang="en-US" altLang="en-US" sz="2400" dirty="0">
                <a:latin typeface="Times New Roman" panose="02020603050405020304" pitchFamily="18" charset="0"/>
                <a:cs typeface="Times New Roman" panose="02020603050405020304" pitchFamily="18" charset="0"/>
              </a:rPr>
              <a:t>Supporters suggest that the actions of governments have made limited economic improvement in many countries</a:t>
            </a:r>
          </a:p>
          <a:p>
            <a:pPr lvl="1" algn="just">
              <a:lnSpc>
                <a:spcPct val="15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many of the world’s poorest nations are under totalitarian regimes, suffer from endemic corruption, have few property rights, are involved in war, and are burdened by high debt </a:t>
            </a:r>
          </a:p>
        </p:txBody>
      </p:sp>
    </p:spTree>
    <p:extLst>
      <p:ext uri="{BB962C8B-B14F-4D97-AF65-F5344CB8AC3E}">
        <p14:creationId xmlns:p14="http://schemas.microsoft.com/office/powerpoint/2010/main" val="39708346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247135" y="2114549"/>
            <a:ext cx="8760941" cy="2469807"/>
          </a:xfrm>
        </p:spPr>
        <p:txBody>
          <a:bodyPr>
            <a:noAutofit/>
          </a:bodyPr>
          <a:lstStyle/>
          <a:p>
            <a:pPr marL="0" indent="0" algn="ctr">
              <a:buFont typeface="Wingdings" panose="05000000000000000000" pitchFamily="2" charset="2"/>
              <a:buNone/>
            </a:pPr>
            <a:r>
              <a:rPr lang="en-US" sz="4000" b="1" dirty="0" smtClean="0">
                <a:solidFill>
                  <a:srgbClr val="008000"/>
                </a:solidFill>
                <a:latin typeface="Times New Roman" panose="02020603050405020304" pitchFamily="18" charset="0"/>
                <a:cs typeface="Times New Roman" panose="02020603050405020304" pitchFamily="18" charset="0"/>
              </a:rPr>
              <a:t>Thank you for you nice cooperation</a:t>
            </a:r>
          </a:p>
          <a:p>
            <a:pPr marL="0" indent="0" algn="ctr">
              <a:buFont typeface="Wingdings" panose="05000000000000000000" pitchFamily="2" charset="2"/>
              <a:buNone/>
            </a:pPr>
            <a:endParaRPr lang="en-US" sz="4000" b="1" dirty="0" smtClean="0">
              <a:solidFill>
                <a:srgbClr val="C00000"/>
              </a:solidFill>
              <a:latin typeface="Times New Roman" panose="02020603050405020304" pitchFamily="18" charset="0"/>
              <a:cs typeface="Times New Roman" panose="02020603050405020304" pitchFamily="18" charset="0"/>
            </a:endParaRPr>
          </a:p>
          <a:p>
            <a:pPr marL="0" indent="0" algn="ctr">
              <a:buFont typeface="Wingdings" panose="05000000000000000000" pitchFamily="2" charset="2"/>
              <a:buNone/>
            </a:pPr>
            <a:r>
              <a:rPr lang="en-US" sz="6600" b="1" dirty="0" smtClean="0">
                <a:solidFill>
                  <a:srgbClr val="C00000"/>
                </a:solidFill>
                <a:latin typeface="Times New Roman" panose="02020603050405020304" pitchFamily="18" charset="0"/>
                <a:cs typeface="Times New Roman" panose="02020603050405020304" pitchFamily="18" charset="0"/>
              </a:rPr>
              <a:t>Any Question?????</a:t>
            </a:r>
          </a:p>
        </p:txBody>
      </p:sp>
    </p:spTree>
    <p:extLst>
      <p:ext uri="{BB962C8B-B14F-4D97-AF65-F5344CB8AC3E}">
        <p14:creationId xmlns:p14="http://schemas.microsoft.com/office/powerpoint/2010/main" val="22747170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49540" y="574064"/>
            <a:ext cx="3639138" cy="613245"/>
          </a:xfrm>
          <a:prstGeom prst="rect">
            <a:avLst/>
          </a:prstGeom>
        </p:spPr>
        <p:txBody>
          <a:bodyPr wrap="none">
            <a:spAutoFit/>
          </a:bodyPr>
          <a:lstStyle/>
          <a:p>
            <a:pPr>
              <a:lnSpc>
                <a:spcPct val="115000"/>
              </a:lnSpc>
              <a:spcAft>
                <a:spcPts val="600"/>
              </a:spcAft>
            </a:pP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Learning objectives</a:t>
            </a:r>
            <a:endParaRPr lang="en-US" sz="28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4"/>
          <p:cNvSpPr/>
          <p:nvPr/>
        </p:nvSpPr>
        <p:spPr>
          <a:xfrm>
            <a:off x="299132" y="1474354"/>
            <a:ext cx="8610090" cy="1569660"/>
          </a:xfrm>
          <a:prstGeom prst="rect">
            <a:avLst/>
          </a:prstGeom>
        </p:spPr>
        <p:txBody>
          <a:bodyPr wrap="square">
            <a:spAutoFit/>
          </a:bodyPr>
          <a:lstStyle/>
          <a:p>
            <a:r>
              <a:rPr lang="en-US" sz="2400" b="1" dirty="0">
                <a:latin typeface="Times New Roman" panose="02020603050405020304" pitchFamily="18" charset="0"/>
                <a:cs typeface="Times New Roman" panose="02020603050405020304" pitchFamily="18" charset="0"/>
              </a:rPr>
              <a:t>After reading this </a:t>
            </a:r>
            <a:r>
              <a:rPr lang="en-US" sz="2400" b="1" dirty="0" smtClean="0">
                <a:latin typeface="Times New Roman" panose="02020603050405020304" pitchFamily="18" charset="0"/>
                <a:cs typeface="Times New Roman" panose="02020603050405020304" pitchFamily="18" charset="0"/>
              </a:rPr>
              <a:t>lesson, </a:t>
            </a:r>
            <a:r>
              <a:rPr lang="en-US" sz="2400" b="1" dirty="0">
                <a:latin typeface="Times New Roman" panose="02020603050405020304" pitchFamily="18" charset="0"/>
                <a:cs typeface="Times New Roman" panose="02020603050405020304" pitchFamily="18" charset="0"/>
              </a:rPr>
              <a:t>students will be able </a:t>
            </a:r>
            <a:r>
              <a:rPr lang="en-US" sz="2400" b="1" dirty="0" smtClean="0">
                <a:latin typeface="Times New Roman" panose="02020603050405020304" pitchFamily="18" charset="0"/>
                <a:cs typeface="Times New Roman" panose="02020603050405020304" pitchFamily="18" charset="0"/>
              </a:rPr>
              <a:t>to-</a:t>
            </a:r>
          </a:p>
          <a:p>
            <a:pPr algn="just"/>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1. Understand how </a:t>
            </a:r>
            <a:r>
              <a:rPr lang="en-US" sz="2400" dirty="0">
                <a:latin typeface="Times New Roman" panose="02020603050405020304" pitchFamily="18" charset="0"/>
                <a:cs typeface="Times New Roman" panose="02020603050405020304" pitchFamily="18" charset="0"/>
              </a:rPr>
              <a:t>the process of globalization is creating opportunities and challenges for management practices.</a:t>
            </a:r>
          </a:p>
        </p:txBody>
      </p:sp>
    </p:spTree>
    <p:extLst>
      <p:ext uri="{BB962C8B-B14F-4D97-AF65-F5344CB8AC3E}">
        <p14:creationId xmlns:p14="http://schemas.microsoft.com/office/powerpoint/2010/main" val="40960563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49540" y="574064"/>
            <a:ext cx="3070071" cy="613245"/>
          </a:xfrm>
          <a:prstGeom prst="rect">
            <a:avLst/>
          </a:prstGeom>
        </p:spPr>
        <p:txBody>
          <a:bodyPr wrap="none">
            <a:spAutoFit/>
          </a:bodyPr>
          <a:lstStyle/>
          <a:p>
            <a:pPr>
              <a:lnSpc>
                <a:spcPct val="115000"/>
              </a:lnSpc>
              <a:spcAft>
                <a:spcPts val="600"/>
              </a:spcAft>
            </a:pP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Lesson Contents</a:t>
            </a:r>
            <a:endParaRPr lang="en-US" sz="28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4"/>
          <p:cNvSpPr/>
          <p:nvPr/>
        </p:nvSpPr>
        <p:spPr>
          <a:xfrm>
            <a:off x="716692" y="1400213"/>
            <a:ext cx="7846540" cy="3785652"/>
          </a:xfrm>
          <a:prstGeom prst="rect">
            <a:avLst/>
          </a:prstGeom>
        </p:spPr>
        <p:txBody>
          <a:bodyPr wrap="square">
            <a:spAutoFit/>
          </a:bodyPr>
          <a:lstStyle/>
          <a:p>
            <a:pPr marL="457200" indent="-457200">
              <a:buAutoNum type="arabicPeriod"/>
            </a:pPr>
            <a:r>
              <a:rPr lang="en-US" sz="2400" dirty="0" smtClean="0">
                <a:latin typeface="Times New Roman" panose="02020603050405020304" pitchFamily="18" charset="0"/>
                <a:cs typeface="Times New Roman" panose="02020603050405020304" pitchFamily="18" charset="0"/>
              </a:rPr>
              <a:t>Changing demographics of the global economy.</a:t>
            </a:r>
          </a:p>
          <a:p>
            <a:pPr marL="457200" indent="-457200">
              <a:buAutoNum type="arabicPeriod"/>
            </a:pPr>
            <a:r>
              <a:rPr lang="en-US" sz="2400" dirty="0" smtClean="0">
                <a:latin typeface="Times New Roman" panose="02020603050405020304" pitchFamily="18" charset="0"/>
                <a:cs typeface="Times New Roman" panose="02020603050405020304" pitchFamily="18" charset="0"/>
              </a:rPr>
              <a:t>Changing foreign direct investment picture.</a:t>
            </a:r>
          </a:p>
          <a:p>
            <a:pPr marL="457200" indent="-457200">
              <a:buAutoNum type="arabicPeriod"/>
            </a:pPr>
            <a:r>
              <a:rPr lang="en-US" sz="2400" dirty="0" smtClean="0">
                <a:latin typeface="Times New Roman" panose="02020603050405020304" pitchFamily="18" charset="0"/>
                <a:cs typeface="Times New Roman" panose="02020603050405020304" pitchFamily="18" charset="0"/>
              </a:rPr>
              <a:t>Changing multinational enterprises.</a:t>
            </a:r>
          </a:p>
          <a:p>
            <a:pPr marL="457200" indent="-457200">
              <a:buAutoNum type="arabicPeriod"/>
            </a:pPr>
            <a:r>
              <a:rPr lang="en-US" sz="2400" dirty="0" smtClean="0">
                <a:latin typeface="Times New Roman" panose="02020603050405020304" pitchFamily="18" charset="0"/>
                <a:cs typeface="Times New Roman" panose="02020603050405020304" pitchFamily="18" charset="0"/>
              </a:rPr>
              <a:t>The Changing world order.</a:t>
            </a:r>
          </a:p>
          <a:p>
            <a:pPr marL="457200" indent="-457200">
              <a:buAutoNum type="arabicPeriod"/>
            </a:pPr>
            <a:r>
              <a:rPr lang="en-US" sz="2400" dirty="0" smtClean="0">
                <a:latin typeface="Times New Roman" panose="02020603050405020304" pitchFamily="18" charset="0"/>
                <a:cs typeface="Times New Roman" panose="02020603050405020304" pitchFamily="18" charset="0"/>
              </a:rPr>
              <a:t>The globalization debate.</a:t>
            </a:r>
          </a:p>
          <a:p>
            <a:pPr marL="457200" indent="-457200">
              <a:buAutoNum type="arabicPeriod"/>
            </a:pPr>
            <a:r>
              <a:rPr lang="en-US" sz="2400" dirty="0" smtClean="0">
                <a:latin typeface="Times New Roman" panose="02020603050405020304" pitchFamily="18" charset="0"/>
                <a:cs typeface="Times New Roman" panose="02020603050405020304" pitchFamily="18" charset="0"/>
              </a:rPr>
              <a:t>Ant globalization protests.</a:t>
            </a:r>
          </a:p>
          <a:p>
            <a:pPr marL="457200" indent="-457200">
              <a:buAutoNum type="arabicPeriod"/>
            </a:pPr>
            <a:r>
              <a:rPr lang="en-US" sz="2400" dirty="0" smtClean="0">
                <a:latin typeface="Times New Roman" panose="02020603050405020304" pitchFamily="18" charset="0"/>
                <a:cs typeface="Times New Roman" panose="02020603050405020304" pitchFamily="18" charset="0"/>
              </a:rPr>
              <a:t>Globalization, jobs and income.</a:t>
            </a:r>
          </a:p>
          <a:p>
            <a:pPr marL="457200" indent="-457200">
              <a:buAutoNum type="arabicPeriod"/>
            </a:pPr>
            <a:r>
              <a:rPr lang="en-US" sz="2400" dirty="0" smtClean="0">
                <a:latin typeface="Times New Roman" panose="02020603050405020304" pitchFamily="18" charset="0"/>
                <a:cs typeface="Times New Roman" panose="02020603050405020304" pitchFamily="18" charset="0"/>
              </a:rPr>
              <a:t>Globalization and national sovereignty</a:t>
            </a:r>
          </a:p>
          <a:p>
            <a:pPr marL="457200" indent="-457200">
              <a:buAutoNum type="arabicPeriod"/>
            </a:pPr>
            <a:r>
              <a:rPr lang="en-US" altLang="en-US" sz="2400" dirty="0">
                <a:latin typeface="Times New Roman" panose="02020603050405020304" pitchFamily="18" charset="0"/>
                <a:cs typeface="Times New Roman" panose="02020603050405020304" pitchFamily="18" charset="0"/>
              </a:rPr>
              <a:t> Globalization, Labor Policies, and the </a:t>
            </a:r>
            <a:r>
              <a:rPr lang="en-US" altLang="en-US" sz="2400" dirty="0" smtClean="0">
                <a:latin typeface="Times New Roman" panose="02020603050405020304" pitchFamily="18" charset="0"/>
                <a:cs typeface="Times New Roman" panose="02020603050405020304" pitchFamily="18" charset="0"/>
              </a:rPr>
              <a:t>Environment</a:t>
            </a:r>
          </a:p>
          <a:p>
            <a:pPr marL="457200" indent="-457200">
              <a:buAutoNum type="arabicPeriod"/>
            </a:pPr>
            <a:r>
              <a:rPr lang="en-US" altLang="en-US" sz="2400" dirty="0" smtClean="0">
                <a:latin typeface="Times New Roman" panose="02020603050405020304" pitchFamily="18" charset="0"/>
                <a:cs typeface="Times New Roman" panose="02020603050405020304" pitchFamily="18" charset="0"/>
              </a:rPr>
              <a:t>Globalization and world’s poor</a:t>
            </a:r>
          </a:p>
        </p:txBody>
      </p:sp>
    </p:spTree>
    <p:extLst>
      <p:ext uri="{BB962C8B-B14F-4D97-AF65-F5344CB8AC3E}">
        <p14:creationId xmlns:p14="http://schemas.microsoft.com/office/powerpoint/2010/main" val="30609602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2"/>
          <p:cNvSpPr>
            <a:spLocks noGrp="1" noChangeArrowheads="1"/>
          </p:cNvSpPr>
          <p:nvPr>
            <p:ph type="title"/>
          </p:nvPr>
        </p:nvSpPr>
        <p:spPr>
          <a:xfrm>
            <a:off x="86497" y="636974"/>
            <a:ext cx="8699157" cy="499847"/>
          </a:xfrm>
        </p:spPr>
        <p:txBody>
          <a:bodyPr>
            <a:noAutofit/>
          </a:bodyPr>
          <a:lstStyle/>
          <a:p>
            <a:pPr algn="ctr"/>
            <a:r>
              <a:rPr lang="en-US" altLang="en-US" sz="3200" b="1" dirty="0" smtClean="0">
                <a:solidFill>
                  <a:srgbClr val="00B050"/>
                </a:solidFill>
                <a:latin typeface="Times New Roman" panose="02020603050405020304" pitchFamily="18" charset="0"/>
                <a:cs typeface="Times New Roman" panose="02020603050405020304" pitchFamily="18" charset="0"/>
              </a:rPr>
              <a:t>Changing </a:t>
            </a:r>
            <a:r>
              <a:rPr lang="en-US" altLang="en-US" sz="3200" b="1" dirty="0">
                <a:solidFill>
                  <a:srgbClr val="00B050"/>
                </a:solidFill>
                <a:latin typeface="Times New Roman" panose="02020603050405020304" pitchFamily="18" charset="0"/>
                <a:cs typeface="Times New Roman" panose="02020603050405020304" pitchFamily="18" charset="0"/>
              </a:rPr>
              <a:t>Demographics of the Global Economy</a:t>
            </a:r>
          </a:p>
        </p:txBody>
      </p:sp>
      <p:sp>
        <p:nvSpPr>
          <p:cNvPr id="480259" name="Rectangle 3"/>
          <p:cNvSpPr>
            <a:spLocks noGrp="1" noChangeArrowheads="1"/>
          </p:cNvSpPr>
          <p:nvPr>
            <p:ph type="body" idx="1"/>
          </p:nvPr>
        </p:nvSpPr>
        <p:spPr>
          <a:xfrm>
            <a:off x="86497" y="1331356"/>
            <a:ext cx="8822725" cy="2808158"/>
          </a:xfrm>
        </p:spPr>
        <p:txBody>
          <a:bodyPr/>
          <a:lstStyle/>
          <a:p>
            <a:pPr marL="280988" indent="-280988" algn="just">
              <a:lnSpc>
                <a:spcPct val="80000"/>
              </a:lnSpc>
              <a:buFont typeface="Wingdings" panose="05000000000000000000" pitchFamily="2" charset="2"/>
              <a:buNone/>
            </a:pPr>
            <a:r>
              <a:rPr lang="en-US" altLang="en-US" sz="2400" b="1" dirty="0">
                <a:solidFill>
                  <a:srgbClr val="00B0F0"/>
                </a:solidFill>
                <a:latin typeface="Times New Roman" panose="02020603050405020304" pitchFamily="18" charset="0"/>
                <a:cs typeface="Times New Roman" panose="02020603050405020304" pitchFamily="18" charset="0"/>
              </a:rPr>
              <a:t>In the 1960s: </a:t>
            </a:r>
          </a:p>
          <a:p>
            <a:pPr marL="280988" indent="-280988" algn="just">
              <a:lnSpc>
                <a:spcPct val="80000"/>
              </a:lnSpc>
            </a:pPr>
            <a:r>
              <a:rPr lang="en-US" altLang="en-US" sz="2400" dirty="0">
                <a:latin typeface="Times New Roman" panose="02020603050405020304" pitchFamily="18" charset="0"/>
                <a:cs typeface="Times New Roman" panose="02020603050405020304" pitchFamily="18" charset="0"/>
              </a:rPr>
              <a:t>the U.S. dominated the world economy and world trade and world FDI  </a:t>
            </a:r>
          </a:p>
          <a:p>
            <a:pPr marL="280988" indent="-280988" algn="just">
              <a:lnSpc>
                <a:spcPct val="80000"/>
              </a:lnSpc>
            </a:pPr>
            <a:r>
              <a:rPr lang="en-US" altLang="en-US" sz="2400" dirty="0">
                <a:latin typeface="Times New Roman" panose="02020603050405020304" pitchFamily="18" charset="0"/>
                <a:cs typeface="Times New Roman" panose="02020603050405020304" pitchFamily="18" charset="0"/>
              </a:rPr>
              <a:t>U.S. multinationals dominated the international business scene </a:t>
            </a:r>
          </a:p>
          <a:p>
            <a:pPr marL="280988" indent="-280988" algn="just">
              <a:lnSpc>
                <a:spcPct val="80000"/>
              </a:lnSpc>
            </a:pPr>
            <a:r>
              <a:rPr lang="en-US" altLang="en-US" sz="2400" dirty="0" smtClean="0">
                <a:latin typeface="Times New Roman" panose="02020603050405020304" pitchFamily="18" charset="0"/>
                <a:cs typeface="Times New Roman" panose="02020603050405020304" pitchFamily="18" charset="0"/>
              </a:rPr>
              <a:t>about half the world-- the centrally planned economies of the communist world-- was off limits to Western international business</a:t>
            </a:r>
          </a:p>
          <a:p>
            <a:pPr marL="280988" indent="-280988" algn="just">
              <a:lnSpc>
                <a:spcPct val="80000"/>
              </a:lnSpc>
              <a:buFont typeface="Wingdings" panose="05000000000000000000" pitchFamily="2" charset="2"/>
              <a:buNone/>
            </a:pPr>
            <a:r>
              <a:rPr lang="en-US" altLang="en-US" sz="2400" dirty="0" smtClean="0">
                <a:latin typeface="Times New Roman" panose="02020603050405020304" pitchFamily="18" charset="0"/>
                <a:cs typeface="Times New Roman" panose="02020603050405020304" pitchFamily="18" charset="0"/>
              </a:rPr>
              <a:t>Today, much of this has changed.</a:t>
            </a:r>
          </a:p>
          <a:p>
            <a:pPr marL="280988" indent="-280988" algn="just">
              <a:lnSpc>
                <a:spcPct val="80000"/>
              </a:lnSpc>
            </a:pPr>
            <a:endParaRPr lang="en-US" altLang="en-US" sz="2400" dirty="0"/>
          </a:p>
        </p:txBody>
      </p:sp>
    </p:spTree>
    <p:extLst>
      <p:ext uri="{BB962C8B-B14F-4D97-AF65-F5344CB8AC3E}">
        <p14:creationId xmlns:p14="http://schemas.microsoft.com/office/powerpoint/2010/main" val="41635344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Rectangle 3"/>
          <p:cNvSpPr>
            <a:spLocks noGrp="1" noChangeArrowheads="1"/>
          </p:cNvSpPr>
          <p:nvPr>
            <p:ph type="body" idx="1"/>
          </p:nvPr>
        </p:nvSpPr>
        <p:spPr>
          <a:xfrm>
            <a:off x="222422" y="1084220"/>
            <a:ext cx="8760939" cy="5452504"/>
          </a:xfrm>
        </p:spPr>
        <p:txBody>
          <a:bodyPr>
            <a:normAutofit fontScale="92500" lnSpcReduction="20000"/>
          </a:bodyPr>
          <a:lstStyle/>
          <a:p>
            <a:pPr marL="280988" indent="-280988" algn="just">
              <a:lnSpc>
                <a:spcPct val="150000"/>
              </a:lnSpc>
            </a:pPr>
            <a:r>
              <a:rPr lang="en-US" altLang="en-US" sz="2600" b="1" dirty="0">
                <a:latin typeface="Times New Roman" panose="02020603050405020304" pitchFamily="18" charset="0"/>
                <a:cs typeface="Times New Roman" panose="02020603050405020304" pitchFamily="18" charset="0"/>
              </a:rPr>
              <a:t>In the early </a:t>
            </a:r>
            <a:r>
              <a:rPr lang="en-US" altLang="en-US" sz="2600" b="1" dirty="0" smtClean="0">
                <a:latin typeface="Times New Roman" panose="02020603050405020304" pitchFamily="18" charset="0"/>
                <a:cs typeface="Times New Roman" panose="02020603050405020304" pitchFamily="18" charset="0"/>
              </a:rPr>
              <a:t>1960s: </a:t>
            </a:r>
            <a:r>
              <a:rPr lang="en-US" altLang="en-US" sz="2600" dirty="0" smtClean="0">
                <a:latin typeface="Times New Roman" panose="02020603050405020304" pitchFamily="18" charset="0"/>
                <a:cs typeface="Times New Roman" panose="02020603050405020304" pitchFamily="18" charset="0"/>
              </a:rPr>
              <a:t>U.S</a:t>
            </a:r>
            <a:r>
              <a:rPr lang="en-US" altLang="en-US" sz="2600" dirty="0">
                <a:latin typeface="Times New Roman" panose="02020603050405020304" pitchFamily="18" charset="0"/>
                <a:cs typeface="Times New Roman" panose="02020603050405020304" pitchFamily="18" charset="0"/>
              </a:rPr>
              <a:t>. </a:t>
            </a:r>
            <a:r>
              <a:rPr lang="en-US" altLang="en-US" sz="2600" dirty="0" smtClean="0">
                <a:latin typeface="Times New Roman" panose="02020603050405020304" pitchFamily="18" charset="0"/>
                <a:cs typeface="Times New Roman" panose="02020603050405020304" pitchFamily="18" charset="0"/>
              </a:rPr>
              <a:t>- </a:t>
            </a:r>
            <a:r>
              <a:rPr lang="en-US" altLang="en-US" sz="2600" dirty="0">
                <a:latin typeface="Times New Roman" panose="02020603050405020304" pitchFamily="18" charset="0"/>
                <a:cs typeface="Times New Roman" panose="02020603050405020304" pitchFamily="18" charset="0"/>
              </a:rPr>
              <a:t>dominant industrial power accounting for about 40.3% of world manufacturing output  </a:t>
            </a:r>
          </a:p>
          <a:p>
            <a:pPr marL="280988" indent="-280988" algn="just">
              <a:lnSpc>
                <a:spcPct val="150000"/>
              </a:lnSpc>
            </a:pPr>
            <a:r>
              <a:rPr lang="en-US" altLang="en-US" sz="2600" b="1" dirty="0">
                <a:latin typeface="Times New Roman" panose="02020603050405020304" pitchFamily="18" charset="0"/>
                <a:cs typeface="Times New Roman" panose="02020603050405020304" pitchFamily="18" charset="0"/>
              </a:rPr>
              <a:t>By 2008: </a:t>
            </a:r>
          </a:p>
          <a:p>
            <a:pPr lvl="1" algn="just">
              <a:lnSpc>
                <a:spcPct val="150000"/>
              </a:lnSpc>
              <a:buFont typeface="Wingdings" panose="05000000000000000000" pitchFamily="2" charset="2"/>
              <a:buChar char="ü"/>
            </a:pPr>
            <a:r>
              <a:rPr lang="en-US" altLang="en-US" sz="2600" dirty="0">
                <a:latin typeface="Times New Roman" panose="02020603050405020304" pitchFamily="18" charset="0"/>
                <a:cs typeface="Times New Roman" panose="02020603050405020304" pitchFamily="18" charset="0"/>
              </a:rPr>
              <a:t>U.S. accounted for only 20.7%</a:t>
            </a:r>
          </a:p>
          <a:p>
            <a:pPr lvl="1" algn="just">
              <a:lnSpc>
                <a:spcPct val="150000"/>
              </a:lnSpc>
              <a:buFont typeface="Wingdings" panose="05000000000000000000" pitchFamily="2" charset="2"/>
              <a:buChar char="ü"/>
            </a:pPr>
            <a:r>
              <a:rPr lang="en-US" altLang="en-US" sz="2600" dirty="0">
                <a:latin typeface="Times New Roman" panose="02020603050405020304" pitchFamily="18" charset="0"/>
                <a:cs typeface="Times New Roman" panose="02020603050405020304" pitchFamily="18" charset="0"/>
              </a:rPr>
              <a:t>Other developed nations experienced a similar decline</a:t>
            </a:r>
          </a:p>
          <a:p>
            <a:pPr lvl="1" algn="just">
              <a:lnSpc>
                <a:spcPct val="150000"/>
              </a:lnSpc>
              <a:buFont typeface="Wingdings" panose="05000000000000000000" pitchFamily="2" charset="2"/>
              <a:buChar char="ü"/>
            </a:pPr>
            <a:r>
              <a:rPr lang="en-US" altLang="en-US" sz="2600" dirty="0">
                <a:latin typeface="Times New Roman" panose="02020603050405020304" pitchFamily="18" charset="0"/>
                <a:cs typeface="Times New Roman" panose="02020603050405020304" pitchFamily="18" charset="0"/>
              </a:rPr>
              <a:t>Rapid economic growth now in countries like China, India, and Brazil</a:t>
            </a:r>
          </a:p>
          <a:p>
            <a:pPr lvl="1" algn="just">
              <a:lnSpc>
                <a:spcPct val="150000"/>
              </a:lnSpc>
              <a:buFont typeface="Wingdings" panose="05000000000000000000" pitchFamily="2" charset="2"/>
              <a:buChar char="ü"/>
            </a:pPr>
            <a:r>
              <a:rPr lang="en-US" altLang="en-US" sz="2600" dirty="0">
                <a:latin typeface="Times New Roman" panose="02020603050405020304" pitchFamily="18" charset="0"/>
                <a:cs typeface="Times New Roman" panose="02020603050405020304" pitchFamily="18" charset="0"/>
              </a:rPr>
              <a:t>Further relative decline by the U.S. is likely</a:t>
            </a:r>
          </a:p>
          <a:p>
            <a:pPr marL="280988" indent="-280988" algn="just">
              <a:lnSpc>
                <a:spcPct val="150000"/>
              </a:lnSpc>
            </a:pPr>
            <a:r>
              <a:rPr lang="en-US" altLang="en-US" sz="2600" dirty="0">
                <a:latin typeface="Times New Roman" panose="02020603050405020304" pitchFamily="18" charset="0"/>
                <a:cs typeface="Times New Roman" panose="02020603050405020304" pitchFamily="18" charset="0"/>
              </a:rPr>
              <a:t>So companies may find both new markets and new competitors in the developing regions of the world </a:t>
            </a:r>
          </a:p>
          <a:p>
            <a:pPr marL="280988" indent="-280988" algn="just">
              <a:lnSpc>
                <a:spcPct val="150000"/>
              </a:lnSpc>
            </a:pPr>
            <a:endParaRPr lang="en-US" altLang="en-US" sz="2000" dirty="0">
              <a:latin typeface="Times New Roman" panose="02020603050405020304" pitchFamily="18" charset="0"/>
              <a:cs typeface="Times New Roman" panose="02020603050405020304" pitchFamily="18" charset="0"/>
            </a:endParaRPr>
          </a:p>
          <a:p>
            <a:pPr marL="280988" indent="-280988" algn="just">
              <a:lnSpc>
                <a:spcPct val="150000"/>
              </a:lnSpc>
            </a:pPr>
            <a:endParaRPr lang="en-US" altLang="en-US" sz="2000" dirty="0">
              <a:latin typeface="Times New Roman" panose="02020603050405020304" pitchFamily="18" charset="0"/>
              <a:cs typeface="Times New Roman" panose="02020603050405020304" pitchFamily="18" charset="0"/>
            </a:endParaRPr>
          </a:p>
          <a:p>
            <a:pPr marL="280988" indent="-280988" algn="just">
              <a:lnSpc>
                <a:spcPct val="150000"/>
              </a:lnSpc>
            </a:pPr>
            <a:endParaRPr lang="en-US" altLang="en-US" sz="2000" dirty="0">
              <a:latin typeface="Times New Roman" panose="02020603050405020304" pitchFamily="18" charset="0"/>
              <a:cs typeface="Times New Roman" panose="02020603050405020304" pitchFamily="18" charset="0"/>
            </a:endParaRPr>
          </a:p>
          <a:p>
            <a:pPr marL="280988" indent="-280988" algn="just">
              <a:lnSpc>
                <a:spcPct val="150000"/>
              </a:lnSpc>
            </a:pPr>
            <a:endParaRPr lang="en-US" altLang="en-US" sz="2000" dirty="0">
              <a:latin typeface="Times New Roman" panose="02020603050405020304" pitchFamily="18" charset="0"/>
              <a:cs typeface="Times New Roman" panose="02020603050405020304" pitchFamily="18" charset="0"/>
            </a:endParaRPr>
          </a:p>
        </p:txBody>
      </p:sp>
      <p:sp>
        <p:nvSpPr>
          <p:cNvPr id="5" name="Rectangle 2"/>
          <p:cNvSpPr>
            <a:spLocks noGrp="1" noChangeArrowheads="1"/>
          </p:cNvSpPr>
          <p:nvPr>
            <p:ph type="title"/>
          </p:nvPr>
        </p:nvSpPr>
        <p:spPr>
          <a:xfrm>
            <a:off x="222422" y="365127"/>
            <a:ext cx="8587946" cy="549274"/>
          </a:xfrm>
        </p:spPr>
        <p:txBody>
          <a:bodyPr>
            <a:noAutofit/>
          </a:bodyPr>
          <a:lstStyle/>
          <a:p>
            <a:pPr algn="ctr"/>
            <a:r>
              <a:rPr lang="en-US" altLang="en-US" sz="3200" b="1" dirty="0" smtClean="0">
                <a:solidFill>
                  <a:srgbClr val="00B050"/>
                </a:solidFill>
                <a:latin typeface="Times New Roman" panose="02020603050405020304" pitchFamily="18" charset="0"/>
                <a:cs typeface="Times New Roman" panose="02020603050405020304" pitchFamily="18" charset="0"/>
              </a:rPr>
              <a:t>Changing </a:t>
            </a:r>
            <a:r>
              <a:rPr lang="en-US" altLang="en-US" sz="3200" b="1" dirty="0">
                <a:solidFill>
                  <a:srgbClr val="00B050"/>
                </a:solidFill>
                <a:latin typeface="Times New Roman" panose="02020603050405020304" pitchFamily="18" charset="0"/>
                <a:cs typeface="Times New Roman" panose="02020603050405020304" pitchFamily="18" charset="0"/>
              </a:rPr>
              <a:t>Demographics of the Global Economy</a:t>
            </a:r>
          </a:p>
        </p:txBody>
      </p:sp>
    </p:spTree>
    <p:extLst>
      <p:ext uri="{BB962C8B-B14F-4D97-AF65-F5344CB8AC3E}">
        <p14:creationId xmlns:p14="http://schemas.microsoft.com/office/powerpoint/2010/main" val="22204122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7" name="Rectangle 3"/>
          <p:cNvSpPr>
            <a:spLocks noGrp="1" noChangeArrowheads="1"/>
          </p:cNvSpPr>
          <p:nvPr>
            <p:ph type="body" idx="1"/>
          </p:nvPr>
        </p:nvSpPr>
        <p:spPr>
          <a:xfrm>
            <a:off x="148281" y="1149178"/>
            <a:ext cx="8822725" cy="5027785"/>
          </a:xfrm>
        </p:spPr>
        <p:txBody>
          <a:bodyPr/>
          <a:lstStyle/>
          <a:p>
            <a:pPr marL="0" indent="0" algn="ctr">
              <a:buFont typeface="Wingdings" panose="05000000000000000000" pitchFamily="2" charset="2"/>
              <a:buNone/>
            </a:pPr>
            <a:r>
              <a:rPr lang="en-US" altLang="en-US" sz="2400" dirty="0">
                <a:latin typeface="Times New Roman" panose="02020603050405020304" pitchFamily="18" charset="0"/>
                <a:cs typeface="Times New Roman" panose="02020603050405020304" pitchFamily="18" charset="0"/>
              </a:rPr>
              <a:t>Table 1.2: The Changing Demographics of World GDP </a:t>
            </a:r>
          </a:p>
          <a:p>
            <a:pPr marL="0" indent="0" algn="ctr">
              <a:buFont typeface="Wingdings" panose="05000000000000000000" pitchFamily="2" charset="2"/>
              <a:buNone/>
            </a:pPr>
            <a:r>
              <a:rPr lang="en-US" altLang="en-US" sz="2400" dirty="0">
                <a:latin typeface="Times New Roman" panose="02020603050405020304" pitchFamily="18" charset="0"/>
                <a:cs typeface="Times New Roman" panose="02020603050405020304" pitchFamily="18" charset="0"/>
              </a:rPr>
              <a:t>and Trade</a:t>
            </a:r>
          </a:p>
          <a:p>
            <a:pPr marL="0" indent="0"/>
            <a:endParaRPr lang="en-US" altLang="en-US" sz="2400" dirty="0"/>
          </a:p>
        </p:txBody>
      </p:sp>
      <p:pic>
        <p:nvPicPr>
          <p:cNvPr id="4874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557" y="2063578"/>
            <a:ext cx="8340811" cy="3773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2"/>
          <p:cNvSpPr>
            <a:spLocks noGrp="1" noChangeArrowheads="1"/>
          </p:cNvSpPr>
          <p:nvPr>
            <p:ph type="title"/>
          </p:nvPr>
        </p:nvSpPr>
        <p:spPr>
          <a:xfrm>
            <a:off x="383060" y="463981"/>
            <a:ext cx="8587946" cy="549274"/>
          </a:xfrm>
        </p:spPr>
        <p:txBody>
          <a:bodyPr>
            <a:noAutofit/>
          </a:bodyPr>
          <a:lstStyle/>
          <a:p>
            <a:pPr algn="ctr"/>
            <a:r>
              <a:rPr lang="en-US" altLang="en-US" sz="3200" b="1" dirty="0" smtClean="0">
                <a:solidFill>
                  <a:srgbClr val="00B050"/>
                </a:solidFill>
                <a:latin typeface="Times New Roman" panose="02020603050405020304" pitchFamily="18" charset="0"/>
                <a:cs typeface="Times New Roman" panose="02020603050405020304" pitchFamily="18" charset="0"/>
              </a:rPr>
              <a:t>Changing </a:t>
            </a:r>
            <a:r>
              <a:rPr lang="en-US" altLang="en-US" sz="3200" b="1" dirty="0">
                <a:solidFill>
                  <a:srgbClr val="00B050"/>
                </a:solidFill>
                <a:latin typeface="Times New Roman" panose="02020603050405020304" pitchFamily="18" charset="0"/>
                <a:cs typeface="Times New Roman" panose="02020603050405020304" pitchFamily="18" charset="0"/>
              </a:rPr>
              <a:t>Demographics of the Global Economy</a:t>
            </a:r>
          </a:p>
        </p:txBody>
      </p:sp>
    </p:spTree>
    <p:extLst>
      <p:ext uri="{BB962C8B-B14F-4D97-AF65-F5344CB8AC3E}">
        <p14:creationId xmlns:p14="http://schemas.microsoft.com/office/powerpoint/2010/main" val="32686809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Rectangle 2"/>
          <p:cNvSpPr>
            <a:spLocks noGrp="1" noChangeArrowheads="1"/>
          </p:cNvSpPr>
          <p:nvPr>
            <p:ph type="title"/>
          </p:nvPr>
        </p:nvSpPr>
        <p:spPr>
          <a:xfrm>
            <a:off x="628650" y="365127"/>
            <a:ext cx="7886700" cy="549274"/>
          </a:xfrm>
        </p:spPr>
        <p:txBody>
          <a:bodyPr>
            <a:normAutofit fontScale="90000"/>
          </a:bodyPr>
          <a:lstStyle/>
          <a:p>
            <a:pPr algn="ctr"/>
            <a:r>
              <a:rPr lang="en-US" altLang="en-US" sz="2400" b="1" dirty="0">
                <a:solidFill>
                  <a:srgbClr val="00B0F0"/>
                </a:solidFill>
              </a:rPr>
              <a:t>  </a:t>
            </a:r>
            <a:r>
              <a:rPr lang="en-US" altLang="en-US" sz="3200" b="1" dirty="0">
                <a:solidFill>
                  <a:srgbClr val="00B050"/>
                </a:solidFill>
                <a:latin typeface="Times New Roman" panose="02020603050405020304" pitchFamily="18" charset="0"/>
                <a:cs typeface="Times New Roman" panose="02020603050405020304" pitchFamily="18" charset="0"/>
              </a:rPr>
              <a:t>Changing Foreign Direct Investment Picture</a:t>
            </a:r>
          </a:p>
        </p:txBody>
      </p:sp>
      <p:sp>
        <p:nvSpPr>
          <p:cNvPr id="490499" name="Rectangle 3"/>
          <p:cNvSpPr>
            <a:spLocks noGrp="1" noChangeArrowheads="1"/>
          </p:cNvSpPr>
          <p:nvPr>
            <p:ph type="body" idx="1"/>
          </p:nvPr>
        </p:nvSpPr>
        <p:spPr>
          <a:xfrm>
            <a:off x="628650" y="1046935"/>
            <a:ext cx="8229600" cy="4708525"/>
          </a:xfrm>
        </p:spPr>
        <p:txBody>
          <a:bodyPr/>
          <a:lstStyle/>
          <a:p>
            <a:pPr marL="0" indent="0" algn="ctr">
              <a:buFont typeface="Wingdings" panose="05000000000000000000" pitchFamily="2" charset="2"/>
              <a:buNone/>
            </a:pPr>
            <a:r>
              <a:rPr lang="en-US" altLang="en-US" sz="2400" dirty="0">
                <a:latin typeface="Times New Roman" panose="02020603050405020304" pitchFamily="18" charset="0"/>
                <a:cs typeface="Times New Roman" panose="02020603050405020304" pitchFamily="18" charset="0"/>
              </a:rPr>
              <a:t>Figure 1.2: Percentage Share of Total FDI Stock, </a:t>
            </a:r>
          </a:p>
          <a:p>
            <a:pPr marL="0" indent="0" algn="ctr">
              <a:buFont typeface="Wingdings" panose="05000000000000000000" pitchFamily="2" charset="2"/>
              <a:buNone/>
            </a:pPr>
            <a:r>
              <a:rPr lang="en-US" altLang="en-US" sz="2400" dirty="0">
                <a:latin typeface="Times New Roman" panose="02020603050405020304" pitchFamily="18" charset="0"/>
                <a:cs typeface="Times New Roman" panose="02020603050405020304" pitchFamily="18" charset="0"/>
              </a:rPr>
              <a:t>1980 - 2008</a:t>
            </a:r>
          </a:p>
        </p:txBody>
      </p:sp>
      <p:pic>
        <p:nvPicPr>
          <p:cNvPr id="4905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4270" y="1833563"/>
            <a:ext cx="8363979" cy="383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94702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3" name="Rectangle 3"/>
          <p:cNvSpPr>
            <a:spLocks noGrp="1" noChangeArrowheads="1"/>
          </p:cNvSpPr>
          <p:nvPr>
            <p:ph type="body" idx="1"/>
          </p:nvPr>
        </p:nvSpPr>
        <p:spPr>
          <a:xfrm>
            <a:off x="148281" y="1124465"/>
            <a:ext cx="8847438" cy="4485760"/>
          </a:xfrm>
        </p:spPr>
        <p:txBody>
          <a:bodyPr/>
          <a:lstStyle/>
          <a:p>
            <a:pPr marL="0" indent="0" algn="ctr">
              <a:buFont typeface="Wingdings" panose="05000000000000000000" pitchFamily="2" charset="2"/>
              <a:buNone/>
            </a:pPr>
            <a:r>
              <a:rPr lang="en-US" altLang="en-US" sz="2400" dirty="0">
                <a:latin typeface="Times New Roman" panose="02020603050405020304" pitchFamily="18" charset="0"/>
                <a:cs typeface="Times New Roman" panose="02020603050405020304" pitchFamily="18" charset="0"/>
              </a:rPr>
              <a:t>Figure 1.3: FDI Inflows, 1988 - 2008</a:t>
            </a:r>
          </a:p>
        </p:txBody>
      </p:sp>
      <p:pic>
        <p:nvPicPr>
          <p:cNvPr id="4915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416" y="1705232"/>
            <a:ext cx="8600303" cy="3904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2"/>
          <p:cNvSpPr>
            <a:spLocks noGrp="1" noChangeArrowheads="1"/>
          </p:cNvSpPr>
          <p:nvPr>
            <p:ph type="title"/>
          </p:nvPr>
        </p:nvSpPr>
        <p:spPr>
          <a:xfrm>
            <a:off x="628650" y="365127"/>
            <a:ext cx="7886700" cy="549274"/>
          </a:xfrm>
        </p:spPr>
        <p:txBody>
          <a:bodyPr>
            <a:normAutofit fontScale="90000"/>
          </a:bodyPr>
          <a:lstStyle/>
          <a:p>
            <a:pPr algn="ctr"/>
            <a:r>
              <a:rPr lang="en-US" altLang="en-US" sz="2400" b="1" dirty="0">
                <a:solidFill>
                  <a:srgbClr val="00B0F0"/>
                </a:solidFill>
              </a:rPr>
              <a:t>  </a:t>
            </a:r>
            <a:r>
              <a:rPr lang="en-US" altLang="en-US" sz="3200" b="1" dirty="0">
                <a:solidFill>
                  <a:srgbClr val="00B050"/>
                </a:solidFill>
                <a:latin typeface="Times New Roman" panose="02020603050405020304" pitchFamily="18" charset="0"/>
                <a:cs typeface="Times New Roman" panose="02020603050405020304" pitchFamily="18" charset="0"/>
              </a:rPr>
              <a:t>Changing Foreign Direct Investment Picture</a:t>
            </a:r>
          </a:p>
        </p:txBody>
      </p:sp>
    </p:spTree>
    <p:extLst>
      <p:ext uri="{BB962C8B-B14F-4D97-AF65-F5344CB8AC3E}">
        <p14:creationId xmlns:p14="http://schemas.microsoft.com/office/powerpoint/2010/main" val="32645150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0" name="Rectangle 2"/>
          <p:cNvSpPr>
            <a:spLocks noGrp="1" noChangeArrowheads="1"/>
          </p:cNvSpPr>
          <p:nvPr>
            <p:ph type="title"/>
          </p:nvPr>
        </p:nvSpPr>
        <p:spPr>
          <a:xfrm>
            <a:off x="1075038" y="303343"/>
            <a:ext cx="7279674" cy="734625"/>
          </a:xfrm>
        </p:spPr>
        <p:txBody>
          <a:bodyPr>
            <a:normAutofit fontScale="90000"/>
          </a:bodyPr>
          <a:lstStyle/>
          <a:p>
            <a:pPr algn="ctr"/>
            <a:r>
              <a:rPr lang="en-US" altLang="en-US" sz="2800" b="1" dirty="0">
                <a:solidFill>
                  <a:srgbClr val="00B0F0"/>
                </a:solidFill>
              </a:rPr>
              <a:t>    </a:t>
            </a:r>
            <a:r>
              <a:rPr lang="en-US" altLang="en-US" sz="3200" b="1" dirty="0">
                <a:solidFill>
                  <a:srgbClr val="00B050"/>
                </a:solidFill>
                <a:latin typeface="Times New Roman" panose="02020603050405020304" pitchFamily="18" charset="0"/>
                <a:cs typeface="Times New Roman" panose="02020603050405020304" pitchFamily="18" charset="0"/>
              </a:rPr>
              <a:t>The Changing Multinational Enterprise</a:t>
            </a:r>
          </a:p>
        </p:txBody>
      </p:sp>
      <p:sp>
        <p:nvSpPr>
          <p:cNvPr id="493571" name="Rectangle 3"/>
          <p:cNvSpPr>
            <a:spLocks noGrp="1" noChangeArrowheads="1"/>
          </p:cNvSpPr>
          <p:nvPr>
            <p:ph type="body" idx="1"/>
          </p:nvPr>
        </p:nvSpPr>
        <p:spPr>
          <a:xfrm>
            <a:off x="172995" y="1037967"/>
            <a:ext cx="8773297" cy="4806779"/>
          </a:xfrm>
        </p:spPr>
        <p:txBody>
          <a:bodyPr>
            <a:normAutofit fontScale="77500" lnSpcReduction="20000"/>
          </a:bodyPr>
          <a:lstStyle/>
          <a:p>
            <a:pPr marL="236538" indent="-236538" algn="just">
              <a:lnSpc>
                <a:spcPct val="150000"/>
              </a:lnSpc>
            </a:pPr>
            <a:r>
              <a:rPr lang="en-US" altLang="en-US" sz="3100" dirty="0">
                <a:latin typeface="Times New Roman" panose="02020603050405020304" pitchFamily="18" charset="0"/>
                <a:cs typeface="Times New Roman" panose="02020603050405020304" pitchFamily="18" charset="0"/>
              </a:rPr>
              <a:t>Globalization has resulted in a decline in the dominance of U.S. firms in the global marketplace</a:t>
            </a:r>
          </a:p>
          <a:p>
            <a:pPr lvl="1" algn="just">
              <a:lnSpc>
                <a:spcPct val="150000"/>
              </a:lnSpc>
              <a:buFont typeface="Wingdings" panose="05000000000000000000" pitchFamily="2" charset="2"/>
              <a:buChar char="ü"/>
            </a:pPr>
            <a:r>
              <a:rPr lang="en-US" altLang="en-US" sz="3100" dirty="0">
                <a:latin typeface="Times New Roman" panose="02020603050405020304" pitchFamily="18" charset="0"/>
                <a:cs typeface="Times New Roman" panose="02020603050405020304" pitchFamily="18" charset="0"/>
              </a:rPr>
              <a:t>In 1973, 48.5 % of the world’s 260 largest MNEs were U.S. firms </a:t>
            </a:r>
          </a:p>
          <a:p>
            <a:pPr lvl="1" algn="just">
              <a:lnSpc>
                <a:spcPct val="150000"/>
              </a:lnSpc>
              <a:buFont typeface="Wingdings" panose="05000000000000000000" pitchFamily="2" charset="2"/>
              <a:buChar char="ü"/>
            </a:pPr>
            <a:r>
              <a:rPr lang="en-US" altLang="en-US" sz="3100" dirty="0">
                <a:latin typeface="Times New Roman" panose="02020603050405020304" pitchFamily="18" charset="0"/>
                <a:cs typeface="Times New Roman" panose="02020603050405020304" pitchFamily="18" charset="0"/>
              </a:rPr>
              <a:t>By 2008, just 19 of the world’s 100 largest non-financial MNEs were from the U.S., 13 were from France, 13 from Germany, 14 were from Britain, and 10 were from Japan</a:t>
            </a:r>
          </a:p>
          <a:p>
            <a:pPr marL="236538" indent="-236538" algn="just">
              <a:lnSpc>
                <a:spcPct val="150000"/>
              </a:lnSpc>
            </a:pPr>
            <a:r>
              <a:rPr lang="en-US" altLang="en-US" sz="3100" dirty="0">
                <a:latin typeface="Times New Roman" panose="02020603050405020304" pitchFamily="18" charset="0"/>
                <a:cs typeface="Times New Roman" panose="02020603050405020304" pitchFamily="18" charset="0"/>
              </a:rPr>
              <a:t>Small and medium-size firms are now expanding internationally</a:t>
            </a:r>
          </a:p>
          <a:p>
            <a:pPr lvl="1" algn="just">
              <a:lnSpc>
                <a:spcPct val="150000"/>
              </a:lnSpc>
              <a:buFont typeface="Wingdings" panose="05000000000000000000" pitchFamily="2" charset="2"/>
              <a:buChar char="ü"/>
            </a:pPr>
            <a:r>
              <a:rPr lang="en-US" altLang="en-US" sz="3100" dirty="0">
                <a:latin typeface="Times New Roman" panose="02020603050405020304" pitchFamily="18" charset="0"/>
                <a:cs typeface="Times New Roman" panose="02020603050405020304" pitchFamily="18" charset="0"/>
              </a:rPr>
              <a:t>easier to build international sales via the Internet </a:t>
            </a:r>
          </a:p>
        </p:txBody>
      </p:sp>
    </p:spTree>
    <p:extLst>
      <p:ext uri="{BB962C8B-B14F-4D97-AF65-F5344CB8AC3E}">
        <p14:creationId xmlns:p14="http://schemas.microsoft.com/office/powerpoint/2010/main" val="20712478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196</TotalTime>
  <Words>2120</Words>
  <Application>Microsoft Office PowerPoint</Application>
  <PresentationFormat>On-screen Show (4:3)</PresentationFormat>
  <Paragraphs>133</Paragraphs>
  <Slides>17</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Changing Demographics of the Global Economy</vt:lpstr>
      <vt:lpstr>Changing Demographics of the Global Economy</vt:lpstr>
      <vt:lpstr>Changing Demographics of the Global Economy</vt:lpstr>
      <vt:lpstr>  Changing Foreign Direct Investment Picture</vt:lpstr>
      <vt:lpstr>  Changing Foreign Direct Investment Picture</vt:lpstr>
      <vt:lpstr>    The Changing Multinational Enterprise</vt:lpstr>
      <vt:lpstr>The Changing World Order</vt:lpstr>
      <vt:lpstr>The Globalization Debate</vt:lpstr>
      <vt:lpstr>Ant globalization Protests</vt:lpstr>
      <vt:lpstr>Globalization, Jobs, and Income</vt:lpstr>
      <vt:lpstr>Globalization, Labor Policies, and the Environment</vt:lpstr>
      <vt:lpstr> Globalization and National Sovereignty</vt:lpstr>
      <vt:lpstr>Globalization and the World’s Poor</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dc:creator>
  <cp:lastModifiedBy>Windows User</cp:lastModifiedBy>
  <cp:revision>33</cp:revision>
  <dcterms:created xsi:type="dcterms:W3CDTF">2018-05-15T12:02:59Z</dcterms:created>
  <dcterms:modified xsi:type="dcterms:W3CDTF">2021-01-15T13:02:23Z</dcterms:modified>
</cp:coreProperties>
</file>