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67" r:id="rId4"/>
    <p:sldId id="268" r:id="rId5"/>
    <p:sldId id="269" r:id="rId6"/>
    <p:sldId id="270" r:id="rId7"/>
    <p:sldId id="272" r:id="rId8"/>
    <p:sldId id="273" r:id="rId9"/>
    <p:sldId id="274" r:id="rId10"/>
    <p:sldId id="275" r:id="rId11"/>
    <p:sldId id="276" r:id="rId12"/>
    <p:sldId id="277" r:id="rId13"/>
    <p:sldId id="278" r:id="rId14"/>
    <p:sldId id="279" r:id="rId15"/>
    <p:sldId id="280" r:id="rId16"/>
    <p:sldId id="281"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82" d="100"/>
          <a:sy n="82" d="100"/>
        </p:scale>
        <p:origin x="2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9423A-AECC-4EAB-B240-7C4238F2ADEC}"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71DB0-E480-4636-9DF2-065B6F164221}" type="slidenum">
              <a:rPr lang="en-US" smtClean="0"/>
              <a:t>‹#›</a:t>
            </a:fld>
            <a:endParaRPr lang="en-US"/>
          </a:p>
        </p:txBody>
      </p:sp>
    </p:spTree>
    <p:extLst>
      <p:ext uri="{BB962C8B-B14F-4D97-AF65-F5344CB8AC3E}">
        <p14:creationId xmlns:p14="http://schemas.microsoft.com/office/powerpoint/2010/main" val="119477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00D1636-37D1-4625-9EC8-3AAA616D75A1}" type="slidenum">
              <a:rPr lang="en-US" altLang="en-US" smtClean="0">
                <a:latin typeface="Times New Roman" panose="02020603050405020304" pitchFamily="18" charset="0"/>
              </a:rPr>
              <a:pPr/>
              <a:t>3</a:t>
            </a:fld>
            <a:endParaRPr lang="en-US" altLang="en-US" smtClean="0">
              <a:latin typeface="Times New Roman" panose="02020603050405020304" pitchFamily="18"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r>
              <a:rPr lang="en-US" altLang="en-US" smtClean="0"/>
              <a:t>You probably already know that the political, economic, and legal systems of countries differ, but do you know why these differences are important to companies that do business in foreign markets?  </a:t>
            </a:r>
          </a:p>
          <a:p>
            <a:pPr eaLnBrk="1" hangingPunct="1"/>
            <a:r>
              <a:rPr lang="en-US" altLang="en-US" smtClean="0"/>
              <a:t>In this chapter, we’re going to explore these systems, known collectively as the political economy of a country, and what they mean for multinational enterprises. </a:t>
            </a:r>
          </a:p>
          <a:p>
            <a:pPr eaLnBrk="1" hangingPunct="1"/>
            <a:endParaRPr lang="en-US" altLang="en-US" smtClean="0"/>
          </a:p>
        </p:txBody>
      </p:sp>
    </p:spTree>
    <p:extLst>
      <p:ext uri="{BB962C8B-B14F-4D97-AF65-F5344CB8AC3E}">
        <p14:creationId xmlns:p14="http://schemas.microsoft.com/office/powerpoint/2010/main" val="2608646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D510FD8-5F3C-4574-8256-0E4810585E68}" type="slidenum">
              <a:rPr lang="en-US" altLang="en-US" smtClean="0">
                <a:latin typeface="Times New Roman" panose="02020603050405020304" pitchFamily="18" charset="0"/>
              </a:rPr>
              <a:pPr/>
              <a:t>12</a:t>
            </a:fld>
            <a:endParaRPr lang="en-US" altLang="en-US" smtClean="0">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smtClean="0"/>
              <a:t>In contrast to the market economy, in a command economy the goods and services that a country produces, the quantity in which they are produced, and the price at which they are sold are planned by the government.  Businesses are state-owned and the government allocates resources for the good of society as a whole.  However, because state-owned companies lack the profit incentive to be efficient and develop the new products that you find in market economies, command economies tend to stagnate.</a:t>
            </a:r>
          </a:p>
          <a:p>
            <a:pPr eaLnBrk="1" hangingPunct="1"/>
            <a:endParaRPr lang="en-US" altLang="en-US" smtClean="0"/>
          </a:p>
        </p:txBody>
      </p:sp>
    </p:spTree>
    <p:extLst>
      <p:ext uri="{BB962C8B-B14F-4D97-AF65-F5344CB8AC3E}">
        <p14:creationId xmlns:p14="http://schemas.microsoft.com/office/powerpoint/2010/main" val="37348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1A5558B-40B5-449C-90F3-8D275DD3911C}" type="slidenum">
              <a:rPr lang="en-US" altLang="en-US" smtClean="0">
                <a:latin typeface="Times New Roman" panose="02020603050405020304" pitchFamily="18" charset="0"/>
              </a:rPr>
              <a:pPr/>
              <a:t>13</a:t>
            </a:fld>
            <a:endParaRPr lang="en-US" altLang="en-US" smtClean="0">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t>Finally, a mixed economy includes some elements of a market economy and some elements of a command economy.  Governments often take control of industries that are considered vital to national interest.  Until their recent shift to market economies, France, Great Britain, and Sweden were mixed economies.</a:t>
            </a:r>
          </a:p>
          <a:p>
            <a:pPr eaLnBrk="1" hangingPunct="1"/>
            <a:endParaRPr lang="en-US" altLang="en-US" smtClean="0"/>
          </a:p>
        </p:txBody>
      </p:sp>
    </p:spTree>
    <p:extLst>
      <p:ext uri="{BB962C8B-B14F-4D97-AF65-F5344CB8AC3E}">
        <p14:creationId xmlns:p14="http://schemas.microsoft.com/office/powerpoint/2010/main" val="1365844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6E7FB89-A8C6-4948-A794-26A9FCE95D68}" type="slidenum">
              <a:rPr lang="en-US" altLang="en-US" smtClean="0">
                <a:latin typeface="Times New Roman" panose="02020603050405020304" pitchFamily="18" charset="0"/>
              </a:rPr>
              <a:pPr/>
              <a:t>14</a:t>
            </a:fld>
            <a:endParaRPr lang="en-US" altLang="en-US" smtClean="0">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t>Now, let’s move on to explore legal systems, or the rules that regulate behavior, along with the processes by which the laws of a country are enforced and through which redress for grievances is obtained.  </a:t>
            </a:r>
          </a:p>
          <a:p>
            <a:pPr eaLnBrk="1" hangingPunct="1"/>
            <a:r>
              <a:rPr lang="en-US" altLang="en-US" smtClean="0"/>
              <a:t>A country’s legal system is influenced by its political system.  As we discussed, countries that are collectivistic totalitarian states restrict private enterprise, while individualistic market economies are pro private enterprise and pro consumer.</a:t>
            </a:r>
          </a:p>
          <a:p>
            <a:pPr eaLnBrk="1" hangingPunct="1"/>
            <a:r>
              <a:rPr lang="en-US" altLang="en-US" smtClean="0"/>
              <a:t>The legal environment of a country is important because a country’s laws regulate business practice, define the manner in which business transactions are to be executed, and set down the rights and obligations of those involved in business transactions.  So, the legal system impacts the attractiveness of a country as an investment or a potential target market.</a:t>
            </a:r>
          </a:p>
          <a:p>
            <a:pPr eaLnBrk="1" hangingPunct="1"/>
            <a:endParaRPr lang="en-US" altLang="en-US" smtClean="0"/>
          </a:p>
        </p:txBody>
      </p:sp>
    </p:spTree>
    <p:extLst>
      <p:ext uri="{BB962C8B-B14F-4D97-AF65-F5344CB8AC3E}">
        <p14:creationId xmlns:p14="http://schemas.microsoft.com/office/powerpoint/2010/main" val="1203664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99A31EB-853D-43BC-8ADC-87AAC583C2EE}" type="slidenum">
              <a:rPr lang="en-US" altLang="en-US" smtClean="0">
                <a:latin typeface="Times New Roman" panose="02020603050405020304" pitchFamily="18" charset="0"/>
              </a:rPr>
              <a:pPr/>
              <a:t>15</a:t>
            </a:fld>
            <a:endParaRPr lang="en-US" altLang="en-US"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smtClean="0"/>
              <a:t>There are three types of legal systems—common law, civil law and theocratic law.  The common law system, which evolved in England, and is now the system in most of Great Britain’s former colonies including the U.S., is based on tradition, precedent, and custom.  So, judges look at how previous cases have been treated to decide how to treat current cases.  Then, as new precedents are made, laws can be amended if necessary.  </a:t>
            </a:r>
          </a:p>
          <a:p>
            <a:pPr eaLnBrk="1" hangingPunct="1"/>
            <a:r>
              <a:rPr lang="en-US" altLang="en-US" smtClean="0"/>
              <a:t>The second type of legal system is civil law which is based on a detailed set of laws organized into codes.  This type of system, which is practiced in more than 80 countries including Germany, Japan, and Russia, is less adversarial than common law because under civil law, judges only have the power to apply the existing law, not interpret the law.</a:t>
            </a:r>
          </a:p>
          <a:p>
            <a:pPr eaLnBrk="1" hangingPunct="1"/>
            <a:r>
              <a:rPr lang="en-US" altLang="en-US" smtClean="0"/>
              <a:t>Finally, theocratic law is based on religious teachings.  You might already know that today, Islamic law is the most widely practiced theocratic law system in the world.  The foundation for Islamic law is the Koran which sets forth a set of morals that are intended to govern all aspects of life.  In practice, Islamic jurors and scholars are struggling to apply the foundations of Islamic law to the modern world, and many Muslim countries today are actually practicing Islamic law combined with common law or civil law.</a:t>
            </a:r>
          </a:p>
          <a:p>
            <a:pPr eaLnBrk="1" hangingPunct="1"/>
            <a:endParaRPr lang="en-US" altLang="en-US" smtClean="0"/>
          </a:p>
        </p:txBody>
      </p:sp>
    </p:spTree>
    <p:extLst>
      <p:ext uri="{BB962C8B-B14F-4D97-AF65-F5344CB8AC3E}">
        <p14:creationId xmlns:p14="http://schemas.microsoft.com/office/powerpoint/2010/main" val="1208118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72021D7-444C-4007-8ACB-CC37ED9F5B98}" type="slidenum">
              <a:rPr lang="en-US" altLang="en-US" smtClean="0">
                <a:latin typeface="Times New Roman" panose="02020603050405020304" pitchFamily="18" charset="0"/>
              </a:rPr>
              <a:pPr/>
              <a:t>16</a:t>
            </a:fld>
            <a:endParaRPr lang="en-US" altLang="en-US"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t>You might be wondering why it is important for international companies to be familiar with the legal system in the countries in which they operate.  One key reason is because each system approaches the enforcement of contracts in a different way.  Remember that a contract is a document that specifies the conditions under which an exchange is to occur and details the rights and obligations of the parties involved. </a:t>
            </a:r>
          </a:p>
          <a:p>
            <a:pPr eaLnBrk="1" hangingPunct="1"/>
            <a:r>
              <a:rPr lang="en-US" altLang="en-US" smtClean="0"/>
              <a:t>Contract law then is the body of law that governs contract enforcement.  You might expect from our earlier discussion that common law systems tend to spell out detailed contingencies related to the enforcement of a contract, while in civil law systems contracts tend to be much shorter because many issues are already covered in a civil code.  What does this mean for companies?  Well, compared to a civil law system, contracts in common law states will be more expensive to draw up, and contract disputes tend to be very adversarial.  However, in a common law system remember that the judge interprets the law with regard to the situation at hand, so there may be more flexibility in how a dispute is handled. </a:t>
            </a:r>
          </a:p>
          <a:p>
            <a:pPr eaLnBrk="1" hangingPunct="1"/>
            <a:endParaRPr lang="en-US" altLang="en-US" smtClean="0"/>
          </a:p>
        </p:txBody>
      </p:sp>
    </p:spTree>
    <p:extLst>
      <p:ext uri="{BB962C8B-B14F-4D97-AF65-F5344CB8AC3E}">
        <p14:creationId xmlns:p14="http://schemas.microsoft.com/office/powerpoint/2010/main" val="1509628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5E681150-5C8C-4BE2-BCC9-32C0C823F2FE}" type="slidenum">
              <a:rPr lang="en-US" altLang="en-US" smtClean="0">
                <a:latin typeface="Times New Roman" panose="02020603050405020304" pitchFamily="18" charset="0"/>
              </a:rPr>
              <a:pPr/>
              <a:t>4</a:t>
            </a:fld>
            <a:endParaRPr lang="en-US" altLang="en-US"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r>
              <a:rPr lang="en-US" altLang="en-US" smtClean="0"/>
              <a:t>We’ll begin with political systems, or the system of government in a nation.  We can assess political systems using two dimensions.  First, the degree to which they emphasize collectivism as opposed to individualism, and second, the degree to which they are democratic or totalitarian.  </a:t>
            </a:r>
          </a:p>
          <a:p>
            <a:pPr eaLnBrk="1" hangingPunct="1"/>
            <a:r>
              <a:rPr lang="en-US" altLang="en-US" smtClean="0"/>
              <a:t>Keep in mind that these systems are interrelated.  So, a collectivistic system tends to be more totalitarian and an individualistic system tends to be more democratic. </a:t>
            </a:r>
          </a:p>
          <a:p>
            <a:pPr eaLnBrk="1" hangingPunct="1"/>
            <a:endParaRPr lang="en-US" altLang="en-US" smtClean="0"/>
          </a:p>
        </p:txBody>
      </p:sp>
    </p:spTree>
    <p:extLst>
      <p:ext uri="{BB962C8B-B14F-4D97-AF65-F5344CB8AC3E}">
        <p14:creationId xmlns:p14="http://schemas.microsoft.com/office/powerpoint/2010/main" val="1500747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3078C0C-F948-4C03-B27C-2E24D536849B}" type="slidenum">
              <a:rPr lang="en-US" altLang="en-US" smtClean="0">
                <a:latin typeface="Times New Roman" panose="02020603050405020304" pitchFamily="18" charset="0"/>
              </a:rPr>
              <a:pPr/>
              <a:t>5</a:t>
            </a:fld>
            <a:endParaRPr lang="en-US" altLang="en-US"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r>
              <a:rPr lang="en-US" altLang="en-US" smtClean="0"/>
              <a:t>Let’s begin with the first dimension—collectivism and individualism.  Collectivism refers to a system that stresses the primacy of collective goals over individual goals.  In other words, in a collectivistic society, the needs of a society as a whole are generally viewed as being more important than individual freedoms.</a:t>
            </a:r>
          </a:p>
          <a:p>
            <a:pPr eaLnBrk="1" hangingPunct="1"/>
            <a:r>
              <a:rPr lang="en-US" altLang="en-US" smtClean="0"/>
              <a:t>Collectivism isn’t new --  we can trace it back to the ancient Greek philosopher, Plato.  In modern times though, collectivism is equated with socialism. </a:t>
            </a:r>
          </a:p>
          <a:p>
            <a:pPr eaLnBrk="1" hangingPunct="1"/>
            <a:endParaRPr lang="en-US" altLang="en-US" smtClean="0"/>
          </a:p>
        </p:txBody>
      </p:sp>
    </p:spTree>
    <p:extLst>
      <p:ext uri="{BB962C8B-B14F-4D97-AF65-F5344CB8AC3E}">
        <p14:creationId xmlns:p14="http://schemas.microsoft.com/office/powerpoint/2010/main" val="421950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B9833CF9-EED9-4EC6-B628-1892BF6B2264}" type="slidenum">
              <a:rPr lang="en-US" altLang="en-US" smtClean="0">
                <a:latin typeface="Times New Roman" panose="02020603050405020304" pitchFamily="18" charset="0"/>
              </a:rPr>
              <a:pPr/>
              <a:t>6</a:t>
            </a:fld>
            <a:endParaRPr lang="en-US" altLang="en-US" smtClean="0">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US" altLang="en-US" smtClean="0"/>
              <a:t>Modern day socialists trace their roots to Karl Marx who argued that when individual benefits are not restricted, a few people benefit at the expense of many.  Marx claimed that successful capitalists got richer, while most workers earned only subsistence wages.  He believed that with state ownership of the basic means of production, distribution, and exchange, workers would be fairly compensated.  In other words, state owned enterprises could be managed to benefit society as a whole, rather than benefiting individual capitalists.</a:t>
            </a:r>
          </a:p>
          <a:p>
            <a:pPr eaLnBrk="1" hangingPunct="1"/>
            <a:endParaRPr lang="en-US" altLang="en-US" smtClean="0"/>
          </a:p>
        </p:txBody>
      </p:sp>
    </p:spTree>
    <p:extLst>
      <p:ext uri="{BB962C8B-B14F-4D97-AF65-F5344CB8AC3E}">
        <p14:creationId xmlns:p14="http://schemas.microsoft.com/office/powerpoint/2010/main" val="74170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EBDD5EE0-5F44-48F1-95E3-25AA6E21119E}" type="slidenum">
              <a:rPr lang="en-US" altLang="en-US" smtClean="0">
                <a:latin typeface="Times New Roman" panose="02020603050405020304" pitchFamily="18" charset="0"/>
              </a:rPr>
              <a:pPr/>
              <a:t>7</a:t>
            </a:fld>
            <a:endParaRPr lang="en-US" altLang="en-US" smtClean="0">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lnSpc>
                <a:spcPct val="90000"/>
              </a:lnSpc>
            </a:pPr>
            <a:r>
              <a:rPr lang="en-US" altLang="en-US" smtClean="0"/>
              <a:t>Now, let’s move on to the second dimension of political systems, the degree to which they are democratic or totalitarian.  You can think of these as being at opposite ends of a political spectrum where at one end, democracy is a political system in which government is by the people, and is exercised either directly or through elected individuals, and at the other end, totalitarianism, where one person or political party exercises absolute control over all spheres of life, and opposing political parties are forbidden. </a:t>
            </a:r>
          </a:p>
          <a:p>
            <a:pPr eaLnBrk="1" hangingPunct="1">
              <a:lnSpc>
                <a:spcPct val="90000"/>
              </a:lnSpc>
            </a:pPr>
            <a:r>
              <a:rPr lang="en-US" altLang="en-US" smtClean="0"/>
              <a:t>While we generally think of democracy as going hand-in-hand with individualism, and totalitarianism being associated with collectivism, gray areas do exist.  For example, China is still under totalitarian rule, but has adopted free market policies that tend to be associated with individualism. </a:t>
            </a:r>
          </a:p>
          <a:p>
            <a:pPr eaLnBrk="1" hangingPunct="1">
              <a:lnSpc>
                <a:spcPct val="90000"/>
              </a:lnSpc>
            </a:pPr>
            <a:r>
              <a:rPr lang="en-US" altLang="en-US" smtClean="0"/>
              <a:t>The most common form of democracy today is representative democracy, where elected representatives vote on behalf of constituents.  This is the type of system that is present in the U.S.  Some of the characteristics of democracies include freedom of expression, free media, regular elections, a fair court system, and free access to state information.  Of course, these freedoms do not exist in totalitarian systems.</a:t>
            </a:r>
          </a:p>
          <a:p>
            <a:pPr eaLnBrk="1" hangingPunct="1">
              <a:lnSpc>
                <a:spcPct val="90000"/>
              </a:lnSpc>
            </a:pPr>
            <a:endParaRPr lang="en-US" altLang="en-US" smtClean="0"/>
          </a:p>
          <a:p>
            <a:pPr eaLnBrk="1" hangingPunct="1">
              <a:lnSpc>
                <a:spcPct val="90000"/>
              </a:lnSpc>
            </a:pPr>
            <a:endParaRPr lang="en-US" altLang="en-US" smtClean="0"/>
          </a:p>
        </p:txBody>
      </p:sp>
    </p:spTree>
    <p:extLst>
      <p:ext uri="{BB962C8B-B14F-4D97-AF65-F5344CB8AC3E}">
        <p14:creationId xmlns:p14="http://schemas.microsoft.com/office/powerpoint/2010/main" val="2970742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F60E761-8EC4-474F-AF0C-236D6527FAB2}" type="slidenum">
              <a:rPr lang="en-US" altLang="en-US" smtClean="0">
                <a:latin typeface="Times New Roman" panose="02020603050405020304" pitchFamily="18" charset="0"/>
              </a:rPr>
              <a:pPr/>
              <a:t>8</a:t>
            </a:fld>
            <a:endParaRPr lang="en-US" altLang="en-US"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Usually totalitarian regimes are characterized by widespread political repression, a lack of free and fair elections, censored media, and a lack of basic civil liberties.  It’s also hard to challenge this type of regime.  You may recall hearing about Google’s problems in China for example.  Google would like to provide Chinese citizens with the same search results it provides to citizens in democratic countries like the United States, but is finding that its efforts to do so are hampered by restrictions from the Chinese government.  </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3336140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83EB4D1F-DFA1-4797-B1E6-D405C0561D48}" type="slidenum">
              <a:rPr lang="en-US" altLang="en-US" smtClean="0">
                <a:latin typeface="Times New Roman" panose="02020603050405020304" pitchFamily="18" charset="0"/>
              </a:rPr>
              <a:pPr/>
              <a:t>9</a:t>
            </a:fld>
            <a:endParaRPr lang="en-US" altLang="en-US" smtClean="0">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There are four major forms of totalitarianism.  Communist totalitarianism advocates achieving socialism through totalitarian dictatorship.  While this form of totalitarianism is declining worldwide, countries like Vietnam, Cuba, and North Korea still follow the philosophy. </a:t>
            </a:r>
          </a:p>
          <a:p>
            <a:pPr eaLnBrk="1" hangingPunct="1"/>
            <a:r>
              <a:rPr lang="en-US" altLang="en-US" smtClean="0"/>
              <a:t>In a theocratic totalitarian system political power is monopolized by a party, group, or individual that governs according to religious principles.  You might think of countries like Saudi Arabia or Iran when you think of this type of system.  Both countries are greatly influenced by the principles of Islam, and both countries restrict political and religious freedom.</a:t>
            </a:r>
          </a:p>
          <a:p>
            <a:pPr eaLnBrk="1" hangingPunct="1"/>
            <a:r>
              <a:rPr lang="en-US" altLang="en-US" smtClean="0"/>
              <a:t>In a tribal totalitarian system a political party that represents the interests of a particular tribe monopolizes power.  This type of system is present in some African nations like Zimbabwe and Tanzania.</a:t>
            </a:r>
          </a:p>
          <a:p>
            <a:pPr eaLnBrk="1" hangingPunct="1"/>
            <a:r>
              <a:rPr lang="en-US" altLang="en-US" smtClean="0"/>
              <a:t>Finally, in a right wing totalitarian system individual economic freedom is allowed, but individual political freedom is restricted because it might lead to communism.  A nation’s military often backs this type of system.  Right wind totalitarianism has been declining since 1980, but you might recall its presence in Germany and Italy during the 1930s and 1940s. </a:t>
            </a:r>
          </a:p>
          <a:p>
            <a:pPr eaLnBrk="1" hangingPunct="1"/>
            <a:endParaRPr lang="en-US" altLang="en-US" smtClean="0"/>
          </a:p>
        </p:txBody>
      </p:sp>
    </p:spTree>
    <p:extLst>
      <p:ext uri="{BB962C8B-B14F-4D97-AF65-F5344CB8AC3E}">
        <p14:creationId xmlns:p14="http://schemas.microsoft.com/office/powerpoint/2010/main" val="1514977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5E6225F6-E1B8-44F2-B7DD-3F3FF88985F7}" type="slidenum">
              <a:rPr lang="en-US" altLang="en-US" smtClean="0">
                <a:latin typeface="Times New Roman" panose="02020603050405020304" pitchFamily="18" charset="0"/>
              </a:rPr>
              <a:pPr/>
              <a:t>10</a:t>
            </a:fld>
            <a:endParaRPr lang="en-US" altLang="en-US" smtClean="0">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lang="en-US" altLang="en-US" smtClean="0"/>
              <a:t>Now that we’ve explored the various types of political systems, let’s move on to economic systems.  Keep in mind that a nation’s political system and its economic system are connected.  </a:t>
            </a:r>
          </a:p>
          <a:p>
            <a:pPr eaLnBrk="1" hangingPunct="1"/>
            <a:r>
              <a:rPr lang="en-US" altLang="en-US" smtClean="0"/>
              <a:t>As we mentioned before, in countries where individual goals are given primacy over collective goals, free market systems are likely to exist, but in countries where collective goals are dominant, markets are likely to be restricted and state-owned enterprises are common.</a:t>
            </a:r>
          </a:p>
          <a:p>
            <a:pPr eaLnBrk="1" hangingPunct="1"/>
            <a:endParaRPr lang="en-US" altLang="en-US" smtClean="0"/>
          </a:p>
        </p:txBody>
      </p:sp>
    </p:spTree>
    <p:extLst>
      <p:ext uri="{BB962C8B-B14F-4D97-AF65-F5344CB8AC3E}">
        <p14:creationId xmlns:p14="http://schemas.microsoft.com/office/powerpoint/2010/main" val="2292490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A71FE6E2-2A75-4EC4-AD08-1D4CCFBC1758}" type="slidenum">
              <a:rPr lang="en-US" altLang="en-US" smtClean="0">
                <a:latin typeface="Times New Roman" panose="02020603050405020304" pitchFamily="18" charset="0"/>
              </a:rPr>
              <a:pPr/>
              <a:t>11</a:t>
            </a:fld>
            <a:endParaRPr lang="en-US" altLang="en-US" smtClean="0">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altLang="en-US" smtClean="0"/>
              <a:t>There are three broad types of economic systems—the market economy, the command economy, and the mixed economy.  Let’s begin with the market economy where the goods and services that a country produces are privately owned and production quantities are determined by supply and demand.  </a:t>
            </a:r>
          </a:p>
          <a:p>
            <a:pPr eaLnBrk="1" hangingPunct="1"/>
            <a:r>
              <a:rPr lang="en-US" altLang="en-US" smtClean="0"/>
              <a:t>In a market economy, like the U.S., governments encourage free and fair competition and discourage monopolies. </a:t>
            </a:r>
          </a:p>
          <a:p>
            <a:pPr eaLnBrk="1" hangingPunct="1"/>
            <a:endParaRPr lang="en-US" altLang="en-US" smtClean="0"/>
          </a:p>
        </p:txBody>
      </p:sp>
    </p:spTree>
    <p:extLst>
      <p:ext uri="{BB962C8B-B14F-4D97-AF65-F5344CB8AC3E}">
        <p14:creationId xmlns:p14="http://schemas.microsoft.com/office/powerpoint/2010/main" val="287475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547723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03758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405086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20081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6704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15020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910B51-3BB7-494A-8D27-522A3CE3E5D6}"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15061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910B51-3BB7-494A-8D27-522A3CE3E5D6}"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90342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10B51-3BB7-494A-8D27-522A3CE3E5D6}"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99210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68384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71982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10B51-3BB7-494A-8D27-522A3CE3E5D6}"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DFE08-DC6E-4B06-B9E7-A24C2F90B5EA}" type="slidenum">
              <a:rPr lang="en-US" smtClean="0"/>
              <a:t>‹#›</a:t>
            </a:fld>
            <a:endParaRPr lang="en-US"/>
          </a:p>
        </p:txBody>
      </p:sp>
    </p:spTree>
    <p:extLst>
      <p:ext uri="{BB962C8B-B14F-4D97-AF65-F5344CB8AC3E}">
        <p14:creationId xmlns:p14="http://schemas.microsoft.com/office/powerpoint/2010/main" val="2840888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175163" y="5510458"/>
            <a:ext cx="7772400" cy="532314"/>
          </a:xfrm>
        </p:spPr>
        <p:txBody>
          <a:bodyPr>
            <a:normAutofit fontScale="90000"/>
          </a:bodyPr>
          <a:lstStyle/>
          <a:p>
            <a:r>
              <a:rPr lang="en-US" altLang="en-US" sz="3600" b="1" dirty="0" smtClean="0">
                <a:solidFill>
                  <a:srgbClr val="002060"/>
                </a:solidFill>
                <a:latin typeface="Times New Roman" panose="02020603050405020304" pitchFamily="18" charset="0"/>
                <a:cs typeface="Times New Roman" panose="02020603050405020304" pitchFamily="18" charset="0"/>
              </a:rPr>
              <a:t>National </a:t>
            </a:r>
            <a:r>
              <a:rPr lang="en-US" altLang="en-US" sz="3600" b="1" dirty="0">
                <a:solidFill>
                  <a:srgbClr val="002060"/>
                </a:solidFill>
                <a:latin typeface="Times New Roman" panose="02020603050405020304" pitchFamily="18" charset="0"/>
                <a:cs typeface="Times New Roman" panose="02020603050405020304" pitchFamily="18" charset="0"/>
              </a:rPr>
              <a:t>Differences </a:t>
            </a:r>
            <a:r>
              <a:rPr lang="en-US" altLang="en-US" sz="3600" b="1" dirty="0" smtClean="0">
                <a:solidFill>
                  <a:srgbClr val="002060"/>
                </a:solidFill>
                <a:latin typeface="Times New Roman" panose="02020603050405020304" pitchFamily="18" charset="0"/>
                <a:cs typeface="Times New Roman" panose="02020603050405020304" pitchFamily="18" charset="0"/>
              </a:rPr>
              <a:t>in </a:t>
            </a:r>
            <a:r>
              <a:rPr lang="en-US" altLang="en-US" sz="3600" b="1" dirty="0">
                <a:solidFill>
                  <a:srgbClr val="002060"/>
                </a:solidFill>
                <a:latin typeface="Times New Roman" panose="02020603050405020304" pitchFamily="18" charset="0"/>
                <a:cs typeface="Times New Roman" panose="02020603050405020304" pitchFamily="18" charset="0"/>
              </a:rPr>
              <a:t>Political Economy</a:t>
            </a:r>
          </a:p>
        </p:txBody>
      </p:sp>
      <p:sp>
        <p:nvSpPr>
          <p:cNvPr id="857091" name="Rectangle 3"/>
          <p:cNvSpPr>
            <a:spLocks noGrp="1" noChangeArrowheads="1"/>
          </p:cNvSpPr>
          <p:nvPr>
            <p:ph type="subTitle" idx="1"/>
          </p:nvPr>
        </p:nvSpPr>
        <p:spPr>
          <a:xfrm>
            <a:off x="3906981" y="864560"/>
            <a:ext cx="4308765" cy="490040"/>
          </a:xfrm>
        </p:spPr>
        <p:txBody>
          <a:bodyPr>
            <a:normAutofit lnSpcReduction="10000"/>
          </a:bodyPr>
          <a:lstStyle/>
          <a:p>
            <a:pPr eaLnBrk="1" hangingPunct="1">
              <a:defRPr/>
            </a:pPr>
            <a:r>
              <a:rPr lang="en-US" sz="3200" b="1" dirty="0" smtClean="0">
                <a:solidFill>
                  <a:srgbClr val="00B050"/>
                </a:solidFill>
                <a:latin typeface="Times New Roman" panose="02020603050405020304" pitchFamily="18" charset="0"/>
                <a:cs typeface="Times New Roman" panose="02020603050405020304" pitchFamily="18" charset="0"/>
              </a:rPr>
              <a:t>Chapter-02 (Lesson:01)</a:t>
            </a:r>
          </a:p>
          <a:p>
            <a:pPr eaLnBrk="1" hangingPunct="1">
              <a:defRPr/>
            </a:pPr>
            <a:endParaRPr lang="en-US" sz="3200" b="1" dirty="0">
              <a:solidFill>
                <a:srgbClr val="00B050"/>
              </a:solidFill>
              <a:latin typeface="Times New Roman" panose="02020603050405020304" pitchFamily="18" charset="0"/>
              <a:cs typeface="Times New Roman" panose="02020603050405020304" pitchFamily="18" charset="0"/>
            </a:endParaRPr>
          </a:p>
        </p:txBody>
      </p:sp>
      <p:pic>
        <p:nvPicPr>
          <p:cNvPr id="1026" name="Picture 2" descr="National Differences in Political Economy by daniel yo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4" y="1503349"/>
            <a:ext cx="8382000" cy="3858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07418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032739" y="529249"/>
            <a:ext cx="3856892" cy="560998"/>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Economic Systems</a:t>
            </a:r>
          </a:p>
        </p:txBody>
      </p:sp>
      <p:sp>
        <p:nvSpPr>
          <p:cNvPr id="23555" name="Rectangle 3"/>
          <p:cNvSpPr>
            <a:spLocks noGrp="1" noChangeArrowheads="1"/>
          </p:cNvSpPr>
          <p:nvPr>
            <p:ph idx="1"/>
          </p:nvPr>
        </p:nvSpPr>
        <p:spPr>
          <a:xfrm>
            <a:off x="1606061" y="1277814"/>
            <a:ext cx="9272953" cy="3176955"/>
          </a:xfrm>
        </p:spPr>
        <p:txBody>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Political ideology and economic systems are connected</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There are three types of economic systems: the market economy, the command economy, and the mixed economy </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 free market system is likely in countries where individual goals are given primacy over collective goals</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State-owned enterprises and restricted markets are common in countries where collective goals are dominant</a:t>
            </a:r>
          </a:p>
          <a:p>
            <a:pPr algn="just" eaLnBrk="1" hangingPunct="1">
              <a:lnSpc>
                <a:spcPct val="150000"/>
              </a:lnSpc>
              <a:buFont typeface="Wingdings" panose="05000000000000000000" pitchFamily="2" charset="2"/>
              <a:buNone/>
            </a:pPr>
            <a:endParaRPr lang="en-US" altLang="en-US" sz="2400" dirty="0"/>
          </a:p>
          <a:p>
            <a:pPr algn="just" eaLnBrk="1" hangingPunct="1">
              <a:lnSpc>
                <a:spcPct val="150000"/>
              </a:lnSpc>
            </a:pPr>
            <a:endParaRPr lang="en-US" altLang="en-US" sz="2400" dirty="0"/>
          </a:p>
        </p:txBody>
      </p:sp>
    </p:spTree>
    <p:extLst>
      <p:ext uri="{BB962C8B-B14F-4D97-AF65-F5344CB8AC3E}">
        <p14:creationId xmlns:p14="http://schemas.microsoft.com/office/powerpoint/2010/main" val="4155631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443046" y="365125"/>
            <a:ext cx="3188677" cy="467213"/>
          </a:xfrm>
          <a:noFill/>
        </p:spPr>
        <p:txBody>
          <a:bodyPr>
            <a:normAutofit fontScale="90000"/>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Market Economy</a:t>
            </a:r>
          </a:p>
        </p:txBody>
      </p:sp>
      <p:sp>
        <p:nvSpPr>
          <p:cNvPr id="25603" name="Rectangle 3"/>
          <p:cNvSpPr>
            <a:spLocks noGrp="1" noChangeArrowheads="1"/>
          </p:cNvSpPr>
          <p:nvPr>
            <p:ph idx="1"/>
          </p:nvPr>
        </p:nvSpPr>
        <p:spPr>
          <a:xfrm>
            <a:off x="1447799" y="1075347"/>
            <a:ext cx="9419493" cy="3332529"/>
          </a:xfrm>
        </p:spPr>
        <p:txBody>
          <a:bodyPr>
            <a:normAutofit/>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In a pure market economy the goods and services that a country produces, and the quantity in which they are produced is determined by supply and demand</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Consumers, through their purchases, determine what is produced and in what quantity </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role of government is to encourage free and fair competition between private producers</a:t>
            </a:r>
          </a:p>
        </p:txBody>
      </p:sp>
    </p:spTree>
    <p:extLst>
      <p:ext uri="{BB962C8B-B14F-4D97-AF65-F5344CB8AC3E}">
        <p14:creationId xmlns:p14="http://schemas.microsoft.com/office/powerpoint/2010/main" val="331170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114800" y="365126"/>
            <a:ext cx="3845169" cy="560998"/>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Command Economy</a:t>
            </a:r>
          </a:p>
        </p:txBody>
      </p:sp>
      <p:sp>
        <p:nvSpPr>
          <p:cNvPr id="29699" name="Rectangle 3"/>
          <p:cNvSpPr>
            <a:spLocks noGrp="1" noChangeArrowheads="1"/>
          </p:cNvSpPr>
          <p:nvPr>
            <p:ph idx="1"/>
          </p:nvPr>
        </p:nvSpPr>
        <p:spPr>
          <a:xfrm>
            <a:off x="1512277" y="1192579"/>
            <a:ext cx="9495692" cy="2980837"/>
          </a:xfrm>
        </p:spPr>
        <p:txBody>
          <a:bodyPr rtlCol="0">
            <a:normAutofit/>
          </a:bodyPr>
          <a:lstStyle/>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In a pure command economy the goods and services that a country produces, the quantity in which they are produced, and the price at which they are sold are all planned by the government</a:t>
            </a:r>
          </a:p>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All businesses are state owned, and so have little incentive to control costs and be efficient</a:t>
            </a:r>
          </a:p>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Because there is no private ownership, there is little incentive to better serve consumer needs</a:t>
            </a:r>
          </a:p>
        </p:txBody>
      </p:sp>
    </p:spTree>
    <p:extLst>
      <p:ext uri="{BB962C8B-B14F-4D97-AF65-F5344CB8AC3E}">
        <p14:creationId xmlns:p14="http://schemas.microsoft.com/office/powerpoint/2010/main" val="1057343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384432" y="763711"/>
            <a:ext cx="3118338" cy="560997"/>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Mixed Economy</a:t>
            </a:r>
          </a:p>
        </p:txBody>
      </p:sp>
      <p:sp>
        <p:nvSpPr>
          <p:cNvPr id="29699" name="Rectangle 3"/>
          <p:cNvSpPr>
            <a:spLocks noGrp="1" noChangeArrowheads="1"/>
          </p:cNvSpPr>
          <p:nvPr>
            <p:ph idx="1"/>
          </p:nvPr>
        </p:nvSpPr>
        <p:spPr>
          <a:xfrm>
            <a:off x="1805354" y="1462210"/>
            <a:ext cx="8534400" cy="2336067"/>
          </a:xfrm>
        </p:spPr>
        <p:txBody>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 mixed economy includes some elements of a market economy and some elements of a command economy</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Governments tend to take over troubled firms that are considered to be vital to national interests</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number of mixed economies in the world today is falling</a:t>
            </a:r>
          </a:p>
        </p:txBody>
      </p:sp>
    </p:spTree>
    <p:extLst>
      <p:ext uri="{BB962C8B-B14F-4D97-AF65-F5344CB8AC3E}">
        <p14:creationId xmlns:p14="http://schemas.microsoft.com/office/powerpoint/2010/main" val="2370587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431323" y="658203"/>
            <a:ext cx="2919046" cy="560998"/>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Legal Systems</a:t>
            </a:r>
          </a:p>
        </p:txBody>
      </p:sp>
      <p:sp>
        <p:nvSpPr>
          <p:cNvPr id="31747" name="Rectangle 3"/>
          <p:cNvSpPr>
            <a:spLocks noGrp="1" noChangeArrowheads="1"/>
          </p:cNvSpPr>
          <p:nvPr>
            <p:ph idx="1"/>
          </p:nvPr>
        </p:nvSpPr>
        <p:spPr>
          <a:xfrm>
            <a:off x="1371600" y="1359876"/>
            <a:ext cx="9331569" cy="3540370"/>
          </a:xfrm>
          <a:extLst/>
        </p:spPr>
        <p:txBody>
          <a:bodyPr rtlCol="0">
            <a:noAutofit/>
          </a:bodyPr>
          <a:lstStyle/>
          <a:p>
            <a:pPr marL="0" indent="0" algn="just" eaLnBrk="1" hangingPunct="1">
              <a:lnSpc>
                <a:spcPct val="100000"/>
              </a:lnSpc>
              <a:buNone/>
              <a:defRPr/>
            </a:pPr>
            <a:r>
              <a:rPr lang="en-US" altLang="en-US" sz="2400" dirty="0">
                <a:latin typeface="Times New Roman" panose="02020603050405020304" pitchFamily="18" charset="0"/>
                <a:cs typeface="Times New Roman" panose="02020603050405020304" pitchFamily="18" charset="0"/>
              </a:rPr>
              <a:t>The legal system of a country refers to the rules, or laws, that regulate behavior, along with the processes by which the laws of a country are enforced and through which redress for grievances is obtained</a:t>
            </a:r>
          </a:p>
          <a:p>
            <a:pPr marL="0" indent="0" algn="just" eaLnBrk="1" hangingPunct="1">
              <a:lnSpc>
                <a:spcPct val="100000"/>
              </a:lnSpc>
              <a:buNone/>
              <a:defRPr/>
            </a:pPr>
            <a:r>
              <a:rPr lang="en-US" altLang="en-US" sz="2400" dirty="0">
                <a:latin typeface="Times New Roman" panose="02020603050405020304" pitchFamily="18" charset="0"/>
                <a:cs typeface="Times New Roman" panose="02020603050405020304" pitchFamily="18" charset="0"/>
              </a:rPr>
              <a:t>A country’s legal system is important because</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regulate business practice</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define the manner in which business transactions are to be executed</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set down the rights and obligations of those involved in business transactions</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156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423138" y="365125"/>
            <a:ext cx="4583724" cy="596167"/>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Different Legal Systems</a:t>
            </a:r>
          </a:p>
        </p:txBody>
      </p:sp>
      <p:sp>
        <p:nvSpPr>
          <p:cNvPr id="33795" name="Rectangle 3"/>
          <p:cNvSpPr>
            <a:spLocks noGrp="1" noChangeArrowheads="1"/>
          </p:cNvSpPr>
          <p:nvPr>
            <p:ph idx="1"/>
          </p:nvPr>
        </p:nvSpPr>
        <p:spPr>
          <a:xfrm>
            <a:off x="1301262" y="1084385"/>
            <a:ext cx="9272953" cy="4351338"/>
          </a:xfrm>
          <a:extLst/>
        </p:spPr>
        <p:txBody>
          <a:bodyPr rtlCol="0">
            <a:normAutofit fontScale="92500" lnSpcReduction="20000"/>
          </a:bodyPr>
          <a:lstStyle/>
          <a:p>
            <a:pPr marL="533400" indent="-533400" algn="just">
              <a:lnSpc>
                <a:spcPct val="120000"/>
              </a:lnSpc>
              <a:buNone/>
              <a:defRPr/>
            </a:pPr>
            <a:r>
              <a:rPr lang="en-US" altLang="en-US" dirty="0">
                <a:latin typeface="Times New Roman" panose="02020603050405020304" pitchFamily="18" charset="0"/>
                <a:cs typeface="Times New Roman" panose="02020603050405020304" pitchFamily="18" charset="0"/>
              </a:rPr>
              <a:t>There are three main types of legal systems:</a:t>
            </a:r>
          </a:p>
          <a:p>
            <a:pPr marL="533400" indent="-533400" algn="just">
              <a:lnSpc>
                <a:spcPct val="120000"/>
              </a:lnSpc>
              <a:buFont typeface="Wingdings" panose="05000000000000000000" pitchFamily="2" charset="2"/>
              <a:buAutoNum type="arabicPeriod"/>
              <a:defRPr/>
            </a:pPr>
            <a:r>
              <a:rPr lang="en-US" altLang="en-US" dirty="0">
                <a:latin typeface="Times New Roman" panose="02020603050405020304" pitchFamily="18" charset="0"/>
                <a:cs typeface="Times New Roman" panose="02020603050405020304" pitchFamily="18" charset="0"/>
              </a:rPr>
              <a:t>Common law - based on tradition, precedent, and custom </a:t>
            </a:r>
            <a:r>
              <a:rPr lang="en-US" altLang="en-US" sz="2800" dirty="0" smtClean="0">
                <a:latin typeface="Times New Roman" panose="02020603050405020304" pitchFamily="18" charset="0"/>
                <a:cs typeface="Times New Roman" panose="02020603050405020304" pitchFamily="18" charset="0"/>
              </a:rPr>
              <a:t>found </a:t>
            </a:r>
            <a:r>
              <a:rPr lang="en-US" altLang="en-US" sz="2800" dirty="0">
                <a:latin typeface="Times New Roman" panose="02020603050405020304" pitchFamily="18" charset="0"/>
                <a:cs typeface="Times New Roman" panose="02020603050405020304" pitchFamily="18" charset="0"/>
              </a:rPr>
              <a:t>in most of Great Britain’s former colonies, including the United States</a:t>
            </a:r>
          </a:p>
          <a:p>
            <a:pPr marL="533400" indent="-533400" algn="just">
              <a:lnSpc>
                <a:spcPct val="120000"/>
              </a:lnSpc>
              <a:buFont typeface="Wingdings" panose="05000000000000000000" pitchFamily="2" charset="2"/>
              <a:buAutoNum type="arabicPeriod"/>
              <a:defRPr/>
            </a:pPr>
            <a:r>
              <a:rPr lang="en-US" altLang="en-US" dirty="0">
                <a:latin typeface="Times New Roman" panose="02020603050405020304" pitchFamily="18" charset="0"/>
                <a:cs typeface="Times New Roman" panose="02020603050405020304" pitchFamily="18" charset="0"/>
              </a:rPr>
              <a:t>Civil law - based on a very detailed set of laws organized into </a:t>
            </a:r>
            <a:r>
              <a:rPr lang="en-US" altLang="en-US" dirty="0" smtClean="0">
                <a:latin typeface="Times New Roman" panose="02020603050405020304" pitchFamily="18" charset="0"/>
                <a:cs typeface="Times New Roman" panose="02020603050405020304" pitchFamily="18" charset="0"/>
              </a:rPr>
              <a:t>codes </a:t>
            </a:r>
            <a:r>
              <a:rPr lang="en-US" altLang="en-US" sz="2800" dirty="0" smtClean="0">
                <a:latin typeface="Times New Roman" panose="02020603050405020304" pitchFamily="18" charset="0"/>
                <a:cs typeface="Times New Roman" panose="02020603050405020304" pitchFamily="18" charset="0"/>
              </a:rPr>
              <a:t>found </a:t>
            </a:r>
            <a:r>
              <a:rPr lang="en-US" altLang="en-US" sz="2800" dirty="0">
                <a:latin typeface="Times New Roman" panose="02020603050405020304" pitchFamily="18" charset="0"/>
                <a:cs typeface="Times New Roman" panose="02020603050405020304" pitchFamily="18" charset="0"/>
              </a:rPr>
              <a:t>in over 80 countries, including Germany, France, Japan, and Russia</a:t>
            </a:r>
          </a:p>
          <a:p>
            <a:pPr marL="533400" indent="-533400" algn="just">
              <a:lnSpc>
                <a:spcPct val="120000"/>
              </a:lnSpc>
              <a:buFont typeface="Wingdings" panose="05000000000000000000" pitchFamily="2" charset="2"/>
              <a:buAutoNum type="arabicPeriod"/>
              <a:defRPr/>
            </a:pPr>
            <a:r>
              <a:rPr lang="en-US" altLang="en-US" dirty="0">
                <a:latin typeface="Times New Roman" panose="02020603050405020304" pitchFamily="18" charset="0"/>
                <a:cs typeface="Times New Roman" panose="02020603050405020304" pitchFamily="18" charset="0"/>
              </a:rPr>
              <a:t>Theocratic law - based on religious </a:t>
            </a:r>
            <a:r>
              <a:rPr lang="en-US" altLang="en-US" dirty="0" smtClean="0">
                <a:latin typeface="Times New Roman" panose="02020603050405020304" pitchFamily="18" charset="0"/>
                <a:cs typeface="Times New Roman" panose="02020603050405020304" pitchFamily="18" charset="0"/>
              </a:rPr>
              <a:t>teachings Islamic</a:t>
            </a:r>
            <a:r>
              <a:rPr lang="en-US" altLang="en-US" sz="2800" dirty="0" smtClean="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law is the most widely practiced</a:t>
            </a:r>
          </a:p>
          <a:p>
            <a:pPr marL="533400" indent="-533400" algn="just">
              <a:lnSpc>
                <a:spcPct val="150000"/>
              </a:lnSpc>
              <a:defRPr/>
            </a:pPr>
            <a:endParaRPr lang="en-US" altLang="en-US" sz="2400" dirty="0"/>
          </a:p>
        </p:txBody>
      </p:sp>
    </p:spTree>
    <p:extLst>
      <p:ext uri="{BB962C8B-B14F-4D97-AF65-F5344CB8AC3E}">
        <p14:creationId xmlns:p14="http://schemas.microsoft.com/office/powerpoint/2010/main" val="3280941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71447" y="693372"/>
            <a:ext cx="5486400" cy="584444"/>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547445" y="1430215"/>
            <a:ext cx="8968155" cy="3528646"/>
          </a:xfrm>
        </p:spPr>
        <p:txBody>
          <a:bodyPr rtlCol="0">
            <a:normAutofit/>
          </a:bodyPr>
          <a:lstStyle/>
          <a:p>
            <a:pPr algn="just">
              <a:lnSpc>
                <a:spcPct val="100000"/>
              </a:lnSpc>
              <a:buNone/>
              <a:defRPr/>
            </a:pPr>
            <a:r>
              <a:rPr lang="en-US" altLang="en-US" sz="2400" dirty="0">
                <a:latin typeface="Times New Roman" panose="02020603050405020304" pitchFamily="18" charset="0"/>
                <a:cs typeface="Times New Roman" panose="02020603050405020304" pitchFamily="18" charset="0"/>
              </a:rPr>
              <a:t>Question: How do common law and civil differ?</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The two systems approach contract law (the body of law that governs contract enforcement) in different ways </a:t>
            </a:r>
          </a:p>
          <a:p>
            <a:pPr lvl="1" algn="just">
              <a:lnSpc>
                <a:spcPct val="10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a contract - specifies the conditions under which an exchange is to occur and details the rights and obligations of the parties involved</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common law state, contracts are very detailed will all contingencies spelled out</a:t>
            </a:r>
          </a:p>
          <a:p>
            <a:pPr marL="0" indent="0" algn="just">
              <a:lnSpc>
                <a:spcPct val="100000"/>
              </a:lnSpc>
              <a:buNone/>
              <a:defRPr/>
            </a:pPr>
            <a:r>
              <a:rPr lang="en-US" altLang="en-US" sz="2400" dirty="0" smtClean="0">
                <a:latin typeface="Times New Roman" panose="02020603050405020304" pitchFamily="18" charset="0"/>
                <a:cs typeface="Times New Roman" panose="02020603050405020304" pitchFamily="18" charset="0"/>
              </a:rPr>
              <a:t>In </a:t>
            </a:r>
            <a:r>
              <a:rPr lang="en-US" altLang="en-US" sz="2400" dirty="0">
                <a:latin typeface="Times New Roman" panose="02020603050405020304" pitchFamily="18" charset="0"/>
                <a:cs typeface="Times New Roman" panose="02020603050405020304" pitchFamily="18" charset="0"/>
              </a:rPr>
              <a:t>a civil law state, contracts are shorter and much less specific</a:t>
            </a:r>
          </a:p>
        </p:txBody>
      </p:sp>
    </p:spTree>
    <p:extLst>
      <p:ext uri="{BB962C8B-B14F-4D97-AF65-F5344CB8AC3E}">
        <p14:creationId xmlns:p14="http://schemas.microsoft.com/office/powerpoint/2010/main" val="3318611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8839200" cy="2286000"/>
          </a:xfrm>
        </p:spPr>
        <p:txBody>
          <a:bodyPr/>
          <a:lstStyle/>
          <a:p>
            <a:pPr marL="0" indent="0" algn="ctr">
              <a:buNone/>
              <a:defRPr/>
            </a:pPr>
            <a:r>
              <a:rPr lang="en-US" sz="4800" b="1" dirty="0">
                <a:solidFill>
                  <a:srgbClr val="FF0000"/>
                </a:solidFill>
                <a:latin typeface="Times New Roman" panose="02020603050405020304" pitchFamily="18" charset="0"/>
                <a:cs typeface="Times New Roman" panose="02020603050405020304" pitchFamily="18" charset="0"/>
              </a:rPr>
              <a:t>Any Confusion?????</a:t>
            </a:r>
          </a:p>
          <a:p>
            <a:pPr marL="0" indent="0" algn="ctr">
              <a:buNone/>
              <a:defRPr/>
            </a:pPr>
            <a:endParaRPr lang="en-US" b="1" dirty="0">
              <a:solidFill>
                <a:srgbClr val="7030A0"/>
              </a:solidFill>
              <a:latin typeface="Times New Roman" panose="02020603050405020304" pitchFamily="18" charset="0"/>
              <a:cs typeface="Times New Roman" panose="02020603050405020304" pitchFamily="18" charset="0"/>
            </a:endParaRPr>
          </a:p>
          <a:p>
            <a:pPr marL="0" indent="0" algn="ctr">
              <a:buNone/>
              <a:defRPr/>
            </a:pPr>
            <a:r>
              <a:rPr lang="en-US" sz="3200" b="1" dirty="0">
                <a:solidFill>
                  <a:srgbClr val="00B050"/>
                </a:solidFill>
                <a:latin typeface="Times New Roman" panose="02020603050405020304" pitchFamily="18" charset="0"/>
                <a:cs typeface="Times New Roman" panose="02020603050405020304" pitchFamily="18" charset="0"/>
              </a:rPr>
              <a:t>Thank you so much for your nice cooperation…...</a:t>
            </a:r>
          </a:p>
        </p:txBody>
      </p:sp>
    </p:spTree>
    <p:extLst>
      <p:ext uri="{BB962C8B-B14F-4D97-AF65-F5344CB8AC3E}">
        <p14:creationId xmlns:p14="http://schemas.microsoft.com/office/powerpoint/2010/main" val="592498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54560" y="513683"/>
            <a:ext cx="5943600" cy="609600"/>
          </a:xfrm>
        </p:spPr>
        <p:txBody>
          <a:bodyPr>
            <a:normAutofit/>
          </a:bodyPr>
          <a:lstStyle/>
          <a:p>
            <a:pPr algn="ctr"/>
            <a:r>
              <a:rPr lang="en-US" sz="3600" b="1" dirty="0" smtClean="0">
                <a:solidFill>
                  <a:srgbClr val="00B050"/>
                </a:solidFill>
                <a:latin typeface="Times New Roman" panose="02020603050405020304" pitchFamily="18" charset="0"/>
                <a:cs typeface="Times New Roman" panose="02020603050405020304" pitchFamily="18" charset="0"/>
              </a:rPr>
              <a:t>Lesson Learning Objectives</a:t>
            </a:r>
          </a:p>
        </p:txBody>
      </p:sp>
      <p:sp>
        <p:nvSpPr>
          <p:cNvPr id="3" name="Content Placeholder 2"/>
          <p:cNvSpPr>
            <a:spLocks noGrp="1"/>
          </p:cNvSpPr>
          <p:nvPr>
            <p:ph idx="1"/>
          </p:nvPr>
        </p:nvSpPr>
        <p:spPr>
          <a:xfrm>
            <a:off x="2583871" y="1437281"/>
            <a:ext cx="8222673" cy="4367774"/>
          </a:xfrm>
        </p:spPr>
        <p:txBody>
          <a:bodyPr>
            <a:normAutofit fontScale="92500" lnSpcReduction="20000"/>
          </a:bodyPr>
          <a:lstStyle/>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What is political economy of a country?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Political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Collectivism and individualism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Democracy and totalitarianism </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Economic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Market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Command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Mixed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Legal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 in legal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Differences in contact law</a:t>
            </a:r>
          </a:p>
          <a:p>
            <a:pPr marL="0" indent="0">
              <a:buNone/>
              <a:defRP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3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934308" y="415927"/>
            <a:ext cx="7725507" cy="603981"/>
          </a:xfrm>
        </p:spPr>
        <p:txBody>
          <a:bodyPr rtlCol="0">
            <a:noAutofit/>
          </a:bodyPr>
          <a:lstStyle/>
          <a:p>
            <a:pPr>
              <a:defRPr/>
            </a:pPr>
            <a:r>
              <a:rPr lang="en-US" altLang="en-US" sz="3200" b="1" dirty="0">
                <a:solidFill>
                  <a:srgbClr val="00B050"/>
                </a:solidFill>
                <a:latin typeface="Times New Roman" panose="02020603050405020304" pitchFamily="18" charset="0"/>
                <a:cs typeface="Times New Roman" panose="02020603050405020304" pitchFamily="18" charset="0"/>
              </a:rPr>
              <a:t>What is the political economy of a country? </a:t>
            </a:r>
          </a:p>
        </p:txBody>
      </p:sp>
      <p:sp>
        <p:nvSpPr>
          <p:cNvPr id="7171" name="Rectangle 5"/>
          <p:cNvSpPr>
            <a:spLocks noGrp="1" noChangeArrowheads="1"/>
          </p:cNvSpPr>
          <p:nvPr>
            <p:ph idx="1"/>
          </p:nvPr>
        </p:nvSpPr>
        <p:spPr>
          <a:xfrm>
            <a:off x="1029431" y="1190506"/>
            <a:ext cx="9535259" cy="3193926"/>
          </a:xfrm>
        </p:spPr>
        <p:txBody>
          <a:bodyPr rtlCol="0">
            <a:normAutofit/>
          </a:bodyPr>
          <a:lstStyle/>
          <a:p>
            <a:pPr algn="just">
              <a:buFont typeface="Wingdings" panose="05000000000000000000" pitchFamily="2" charset="2"/>
              <a:buChar char="ü"/>
              <a:defRPr/>
            </a:pPr>
            <a:r>
              <a:rPr lang="en-US" altLang="en-US" sz="2400" dirty="0" smtClean="0">
                <a:latin typeface="Times New Roman" panose="02020603050405020304" pitchFamily="18" charset="0"/>
                <a:cs typeface="Times New Roman" panose="02020603050405020304" pitchFamily="18" charset="0"/>
              </a:rPr>
              <a:t>A </a:t>
            </a:r>
            <a:r>
              <a:rPr lang="en-US" altLang="en-US" sz="2400" dirty="0">
                <a:latin typeface="Times New Roman" panose="02020603050405020304" pitchFamily="18" charset="0"/>
                <a:cs typeface="Times New Roman" panose="02020603050405020304" pitchFamily="18" charset="0"/>
              </a:rPr>
              <a:t>country’s </a:t>
            </a:r>
            <a:r>
              <a:rPr lang="en-US" altLang="en-US" sz="2400" b="1" dirty="0">
                <a:latin typeface="Times New Roman" panose="02020603050405020304" pitchFamily="18" charset="0"/>
                <a:cs typeface="Times New Roman" panose="02020603050405020304" pitchFamily="18" charset="0"/>
              </a:rPr>
              <a:t>political economy </a:t>
            </a:r>
            <a:r>
              <a:rPr lang="en-US" altLang="en-US" sz="2400" dirty="0">
                <a:latin typeface="Times New Roman" panose="02020603050405020304" pitchFamily="18" charset="0"/>
                <a:cs typeface="Times New Roman" panose="02020603050405020304" pitchFamily="18" charset="0"/>
              </a:rPr>
              <a:t>refers to its political, economic, and legal systems</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These systems are interdependent, and interact and influence each other</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A country’s political system has major implications for the practice of international business   </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This chapter will review these systems and explore how differences in political economy influence the benefits, costs, and risks associated with doing business in different countries</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743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1559169" y="1696671"/>
            <a:ext cx="9401909" cy="2183667"/>
          </a:xfrm>
        </p:spPr>
        <p:txBody>
          <a:bodyPr/>
          <a:lstStyle/>
          <a:p>
            <a:pPr algn="just" eaLnBrk="1" hangingPunct="1"/>
            <a:r>
              <a:rPr lang="en-US" altLang="en-US" sz="2400" dirty="0">
                <a:latin typeface="Times New Roman" panose="02020603050405020304" pitchFamily="18" charset="0"/>
                <a:cs typeface="Times New Roman" panose="02020603050405020304" pitchFamily="18" charset="0"/>
              </a:rPr>
              <a:t>A political system - the system of government in a </a:t>
            </a:r>
            <a:r>
              <a:rPr lang="en-US" altLang="en-US" sz="2400" dirty="0" smtClean="0">
                <a:latin typeface="Times New Roman" panose="02020603050405020304" pitchFamily="18" charset="0"/>
                <a:cs typeface="Times New Roman" panose="02020603050405020304" pitchFamily="18" charset="0"/>
              </a:rPr>
              <a:t>nation</a:t>
            </a:r>
            <a:endParaRPr lang="en-US" altLang="en-US" sz="2400" dirty="0">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Political systems can be assessed</a:t>
            </a:r>
          </a:p>
          <a:p>
            <a:pPr lvl="1" algn="just" eaLnBrk="1" hangingPunct="1">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 terms of the degree to which they emphasize collectivism as opposed to individualism</a:t>
            </a:r>
          </a:p>
          <a:p>
            <a:pPr lvl="1" algn="just" eaLnBrk="1" hangingPunct="1">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 terms of the degree to which they are democratic or totalitarian</a:t>
            </a:r>
          </a:p>
          <a:p>
            <a:pPr algn="just" eaLnBrk="1" hangingPunct="1"/>
            <a:endParaRPr lang="en-US" altLang="en-US" dirty="0"/>
          </a:p>
        </p:txBody>
      </p:sp>
      <p:sp>
        <p:nvSpPr>
          <p:cNvPr id="4" name="Rectangle 4"/>
          <p:cNvSpPr txBox="1">
            <a:spLocks noChangeArrowheads="1"/>
          </p:cNvSpPr>
          <p:nvPr/>
        </p:nvSpPr>
        <p:spPr>
          <a:xfrm>
            <a:off x="4021016" y="931742"/>
            <a:ext cx="3235569" cy="6039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Political Systems</a:t>
            </a:r>
          </a:p>
        </p:txBody>
      </p:sp>
    </p:spTree>
    <p:extLst>
      <p:ext uri="{BB962C8B-B14F-4D97-AF65-F5344CB8AC3E}">
        <p14:creationId xmlns:p14="http://schemas.microsoft.com/office/powerpoint/2010/main" val="540707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97014" y="469902"/>
            <a:ext cx="5709139" cy="479668"/>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Collectivism and Individualism</a:t>
            </a:r>
          </a:p>
        </p:txBody>
      </p:sp>
      <p:sp>
        <p:nvSpPr>
          <p:cNvPr id="11267" name="Rectangle 3"/>
          <p:cNvSpPr>
            <a:spLocks noGrp="1" noChangeArrowheads="1"/>
          </p:cNvSpPr>
          <p:nvPr>
            <p:ph idx="1"/>
          </p:nvPr>
        </p:nvSpPr>
        <p:spPr>
          <a:xfrm>
            <a:off x="984737" y="1122240"/>
            <a:ext cx="9554309" cy="3965575"/>
          </a:xfrm>
        </p:spPr>
        <p:txBody>
          <a:bodyPr>
            <a:normAutofit fontScale="62500" lnSpcReduction="20000"/>
          </a:bodyPr>
          <a:lstStyle/>
          <a:p>
            <a:pPr marL="0" indent="0" algn="just" eaLnBrk="1" hangingPunct="1">
              <a:buNone/>
            </a:pPr>
            <a:r>
              <a:rPr lang="en-US" altLang="en-US" sz="4000" b="1" dirty="0" smtClean="0">
                <a:latin typeface="Times New Roman" panose="02020603050405020304" pitchFamily="18" charset="0"/>
                <a:cs typeface="Times New Roman" panose="02020603050405020304" pitchFamily="18" charset="0"/>
              </a:rPr>
              <a:t>Collectivism:</a:t>
            </a:r>
          </a:p>
          <a:p>
            <a:pPr marL="0" indent="0" algn="just" eaLnBrk="1" hangingPunct="1">
              <a:buNone/>
            </a:pPr>
            <a:r>
              <a:rPr lang="en-US" altLang="en-US" sz="3800" dirty="0" smtClean="0">
                <a:latin typeface="Times New Roman" panose="02020603050405020304" pitchFamily="18" charset="0"/>
                <a:cs typeface="Times New Roman" panose="02020603050405020304" pitchFamily="18" charset="0"/>
              </a:rPr>
              <a:t>A </a:t>
            </a:r>
            <a:r>
              <a:rPr lang="en-US" altLang="en-US" sz="3800" dirty="0">
                <a:latin typeface="Times New Roman" panose="02020603050405020304" pitchFamily="18" charset="0"/>
                <a:cs typeface="Times New Roman" panose="02020603050405020304" pitchFamily="18" charset="0"/>
              </a:rPr>
              <a:t>system that stresses the primacy of collective goals over individual </a:t>
            </a:r>
            <a:r>
              <a:rPr lang="en-US" altLang="en-US" sz="3800" dirty="0" smtClean="0">
                <a:latin typeface="Times New Roman" panose="02020603050405020304" pitchFamily="18" charset="0"/>
                <a:cs typeface="Times New Roman" panose="02020603050405020304" pitchFamily="18" charset="0"/>
              </a:rPr>
              <a:t>goals-</a:t>
            </a:r>
            <a:endParaRPr lang="en-US" altLang="en-US" sz="3800" dirty="0">
              <a:latin typeface="Times New Roman" panose="02020603050405020304" pitchFamily="18" charset="0"/>
              <a:cs typeface="Times New Roman" panose="02020603050405020304" pitchFamily="18" charset="0"/>
            </a:endParaRPr>
          </a:p>
          <a:p>
            <a:pPr lvl="1" algn="just" eaLnBrk="1" hangingPunct="1">
              <a:buFont typeface="Wingdings" panose="05000000000000000000" pitchFamily="2" charset="2"/>
              <a:buChar char="ü"/>
            </a:pPr>
            <a:r>
              <a:rPr lang="en-US" altLang="en-US" sz="3800" dirty="0">
                <a:latin typeface="Times New Roman" panose="02020603050405020304" pitchFamily="18" charset="0"/>
                <a:cs typeface="Times New Roman" panose="02020603050405020304" pitchFamily="18" charset="0"/>
              </a:rPr>
              <a:t>can be traced to the ancient Greek philosopher Plato</a:t>
            </a:r>
          </a:p>
          <a:p>
            <a:pPr lvl="1" algn="just" eaLnBrk="1" hangingPunct="1">
              <a:buFont typeface="Wingdings" panose="05000000000000000000" pitchFamily="2" charset="2"/>
              <a:buChar char="ü"/>
            </a:pPr>
            <a:r>
              <a:rPr lang="en-US" altLang="en-US" sz="3800" dirty="0">
                <a:latin typeface="Times New Roman" panose="02020603050405020304" pitchFamily="18" charset="0"/>
                <a:cs typeface="Times New Roman" panose="02020603050405020304" pitchFamily="18" charset="0"/>
              </a:rPr>
              <a:t>today, socialists support </a:t>
            </a:r>
            <a:r>
              <a:rPr lang="en-US" altLang="en-US" sz="3800" dirty="0" smtClean="0">
                <a:latin typeface="Times New Roman" panose="02020603050405020304" pitchFamily="18" charset="0"/>
                <a:cs typeface="Times New Roman" panose="02020603050405020304" pitchFamily="18" charset="0"/>
              </a:rPr>
              <a:t>collectivism</a:t>
            </a:r>
            <a:endParaRPr lang="en-US" altLang="en-US" sz="3600" dirty="0">
              <a:latin typeface="Times New Roman" panose="02020603050405020304" pitchFamily="18" charset="0"/>
              <a:cs typeface="Times New Roman" panose="02020603050405020304" pitchFamily="18" charset="0"/>
            </a:endParaRPr>
          </a:p>
          <a:p>
            <a:pPr marL="0" indent="0" algn="just" eaLnBrk="1" hangingPunct="1">
              <a:buNone/>
            </a:pPr>
            <a:r>
              <a:rPr lang="en-US" altLang="en-US" sz="3600" dirty="0">
                <a:latin typeface="Times New Roman" panose="02020603050405020304" pitchFamily="18" charset="0"/>
                <a:cs typeface="Times New Roman" panose="02020603050405020304" pitchFamily="18" charset="0"/>
              </a:rPr>
              <a:t>When collectivism is emphasized, the needs of the society as whole are generally viewed as being more important than individual </a:t>
            </a:r>
            <a:r>
              <a:rPr lang="en-US" altLang="en-US" sz="3600" dirty="0" smtClean="0">
                <a:latin typeface="Times New Roman" panose="02020603050405020304" pitchFamily="18" charset="0"/>
                <a:cs typeface="Times New Roman" panose="02020603050405020304" pitchFamily="18" charset="0"/>
              </a:rPr>
              <a:t>freedoms</a:t>
            </a:r>
            <a:endParaRPr lang="en-US" altLang="en-US" sz="3600" dirty="0">
              <a:latin typeface="Times New Roman" panose="02020603050405020304" pitchFamily="18" charset="0"/>
              <a:cs typeface="Times New Roman" panose="02020603050405020304" pitchFamily="18" charset="0"/>
            </a:endParaRPr>
          </a:p>
          <a:p>
            <a:pPr algn="just">
              <a:buNone/>
              <a:defRPr/>
            </a:pPr>
            <a:r>
              <a:rPr lang="en-US" altLang="en-US" sz="4500" b="1" dirty="0" smtClean="0">
                <a:latin typeface="Times New Roman" panose="02020603050405020304" pitchFamily="18" charset="0"/>
                <a:cs typeface="Times New Roman" panose="02020603050405020304" pitchFamily="18" charset="0"/>
              </a:rPr>
              <a:t>Socialism:</a:t>
            </a:r>
            <a:endParaRPr lang="en-US" altLang="en-US" sz="4500" b="1" dirty="0">
              <a:latin typeface="Times New Roman" panose="02020603050405020304" pitchFamily="18" charset="0"/>
              <a:cs typeface="Times New Roman" panose="02020603050405020304" pitchFamily="18" charset="0"/>
            </a:endParaRPr>
          </a:p>
          <a:p>
            <a:pPr marL="0" indent="0" algn="just">
              <a:buNone/>
              <a:defRPr/>
            </a:pPr>
            <a:r>
              <a:rPr lang="en-US" altLang="en-US" sz="3800" dirty="0">
                <a:latin typeface="Times New Roman" panose="02020603050405020304" pitchFamily="18" charset="0"/>
                <a:cs typeface="Times New Roman" panose="02020603050405020304" pitchFamily="18" charset="0"/>
              </a:rPr>
              <a:t>Modern socialists trace their roots to Karl Marx</a:t>
            </a:r>
          </a:p>
          <a:p>
            <a:pPr lvl="1" algn="just">
              <a:buFont typeface="Wingdings" panose="05000000000000000000" pitchFamily="2" charset="2"/>
              <a:buChar char="ü"/>
              <a:defRPr/>
            </a:pPr>
            <a:r>
              <a:rPr lang="en-US" altLang="en-US" sz="3800" dirty="0">
                <a:latin typeface="Times New Roman" panose="02020603050405020304" pitchFamily="18" charset="0"/>
                <a:cs typeface="Times New Roman" panose="02020603050405020304" pitchFamily="18" charset="0"/>
              </a:rPr>
              <a:t>advocated state ownership of the basic means of production, distribution, and exchange</a:t>
            </a:r>
          </a:p>
          <a:p>
            <a:pPr lvl="1" algn="just">
              <a:buFont typeface="Wingdings" panose="05000000000000000000" pitchFamily="2" charset="2"/>
              <a:buChar char="ü"/>
              <a:defRPr/>
            </a:pPr>
            <a:r>
              <a:rPr lang="en-US" altLang="en-US" sz="3800" dirty="0">
                <a:latin typeface="Times New Roman" panose="02020603050405020304" pitchFamily="18" charset="0"/>
                <a:cs typeface="Times New Roman" panose="02020603050405020304" pitchFamily="18" charset="0"/>
              </a:rPr>
              <a:t>the state then manages the enterprises for the benefit of society as </a:t>
            </a:r>
            <a:r>
              <a:rPr lang="en-US" altLang="en-US" sz="3800" dirty="0" smtClean="0">
                <a:latin typeface="Times New Roman" panose="02020603050405020304" pitchFamily="18" charset="0"/>
                <a:cs typeface="Times New Roman" panose="02020603050405020304" pitchFamily="18" charset="0"/>
              </a:rPr>
              <a:t>whole</a:t>
            </a:r>
            <a:endParaRPr lang="en-US" alt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005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1312985" y="1078524"/>
            <a:ext cx="9741877" cy="5122984"/>
          </a:xfrm>
          <a:extLst/>
        </p:spPr>
        <p:txBody>
          <a:bodyPr rtlCol="0">
            <a:normAutofit fontScale="25000" lnSpcReduction="20000"/>
          </a:bodyPr>
          <a:lstStyle/>
          <a:p>
            <a:pPr marL="0" indent="0" algn="just" eaLnBrk="1" hangingPunct="1">
              <a:buNone/>
              <a:defRPr/>
            </a:pPr>
            <a:r>
              <a:rPr lang="en-US" altLang="en-US" sz="9600" dirty="0" smtClean="0">
                <a:latin typeface="Times New Roman" panose="02020603050405020304" pitchFamily="18" charset="0"/>
                <a:cs typeface="Times New Roman" panose="02020603050405020304" pitchFamily="18" charset="0"/>
              </a:rPr>
              <a:t>In </a:t>
            </a:r>
            <a:r>
              <a:rPr lang="en-US" altLang="en-US" sz="9600" dirty="0">
                <a:latin typeface="Times New Roman" panose="02020603050405020304" pitchFamily="18" charset="0"/>
                <a:cs typeface="Times New Roman" panose="02020603050405020304" pitchFamily="18" charset="0"/>
              </a:rPr>
              <a:t>the early 20</a:t>
            </a:r>
            <a:r>
              <a:rPr lang="en-US" altLang="en-US" sz="9600" baseline="30000" dirty="0">
                <a:latin typeface="Times New Roman" panose="02020603050405020304" pitchFamily="18" charset="0"/>
                <a:cs typeface="Times New Roman" panose="02020603050405020304" pitchFamily="18" charset="0"/>
              </a:rPr>
              <a:t>th</a:t>
            </a:r>
            <a:r>
              <a:rPr lang="en-US" altLang="en-US" sz="9600" dirty="0">
                <a:latin typeface="Times New Roman" panose="02020603050405020304" pitchFamily="18" charset="0"/>
                <a:cs typeface="Times New Roman" panose="02020603050405020304" pitchFamily="18" charset="0"/>
              </a:rPr>
              <a:t> century, socialism split into communists and social </a:t>
            </a:r>
            <a:r>
              <a:rPr lang="en-US" altLang="en-US" sz="9600" dirty="0" smtClean="0">
                <a:latin typeface="Times New Roman" panose="02020603050405020304" pitchFamily="18" charset="0"/>
                <a:cs typeface="Times New Roman" panose="02020603050405020304" pitchFamily="18" charset="0"/>
              </a:rPr>
              <a:t>democrats</a:t>
            </a:r>
          </a:p>
          <a:p>
            <a:pPr lvl="1" algn="just" eaLnBrk="1" hangingPunct="1">
              <a:buFont typeface="Wingdings" panose="05000000000000000000" pitchFamily="2" charset="2"/>
              <a:buChar char="ü"/>
              <a:defRPr/>
            </a:pPr>
            <a:r>
              <a:rPr lang="en-US" altLang="en-US" sz="9600" dirty="0" smtClean="0">
                <a:latin typeface="Times New Roman" panose="02020603050405020304" pitchFamily="18" charset="0"/>
                <a:cs typeface="Times New Roman" panose="02020603050405020304" pitchFamily="18" charset="0"/>
              </a:rPr>
              <a:t>communists believed that collectivism could only be achieved though revolution and totalitarian dictatorship</a:t>
            </a:r>
          </a:p>
          <a:p>
            <a:pPr lvl="1" algn="just" eaLnBrk="1" hangingPunct="1">
              <a:buFont typeface="Wingdings" panose="05000000000000000000" pitchFamily="2" charset="2"/>
              <a:buChar char="ü"/>
              <a:defRPr/>
            </a:pPr>
            <a:r>
              <a:rPr lang="en-US" altLang="en-US" sz="9600" dirty="0" smtClean="0">
                <a:latin typeface="Times New Roman" panose="02020603050405020304" pitchFamily="18" charset="0"/>
                <a:cs typeface="Times New Roman" panose="02020603050405020304" pitchFamily="18" charset="0"/>
              </a:rPr>
              <a:t>social democrats worked to achieve the same goals by democratic means</a:t>
            </a:r>
          </a:p>
          <a:p>
            <a:pPr marL="0" indent="0" algn="just" eaLnBrk="1" hangingPunct="1">
              <a:buNone/>
              <a:defRPr/>
            </a:pPr>
            <a:r>
              <a:rPr lang="en-US" altLang="en-US" sz="9600" dirty="0">
                <a:latin typeface="Times New Roman" panose="02020603050405020304" pitchFamily="18" charset="0"/>
                <a:cs typeface="Times New Roman" panose="02020603050405020304" pitchFamily="18" charset="0"/>
              </a:rPr>
              <a:t>Many state-owned enterprises failed to succeed, and today, many nations are implementing privatization programs whereby state-owned enterprises to private </a:t>
            </a:r>
            <a:r>
              <a:rPr lang="en-US" altLang="en-US" sz="9600" dirty="0" smtClean="0">
                <a:latin typeface="Times New Roman" panose="02020603050405020304" pitchFamily="18" charset="0"/>
                <a:cs typeface="Times New Roman" panose="02020603050405020304" pitchFamily="18" charset="0"/>
              </a:rPr>
              <a:t>investors.</a:t>
            </a:r>
          </a:p>
          <a:p>
            <a:pPr algn="just">
              <a:buNone/>
            </a:pPr>
            <a:r>
              <a:rPr lang="en-US" altLang="en-US" sz="9600" dirty="0" smtClean="0">
                <a:latin typeface="Times New Roman" panose="02020603050405020304" pitchFamily="18" charset="0"/>
                <a:cs typeface="Times New Roman" panose="02020603050405020304" pitchFamily="18" charset="0"/>
              </a:rPr>
              <a:t>Individualism: A political </a:t>
            </a:r>
            <a:r>
              <a:rPr lang="en-US" altLang="en-US" sz="9600" dirty="0">
                <a:latin typeface="Times New Roman" panose="02020603050405020304" pitchFamily="18" charset="0"/>
                <a:cs typeface="Times New Roman" panose="02020603050405020304" pitchFamily="18" charset="0"/>
              </a:rPr>
              <a:t>philosophy that suggests individuals should have freedom over their economic and political </a:t>
            </a:r>
            <a:r>
              <a:rPr lang="en-US" altLang="en-US" sz="9600" dirty="0" smtClean="0">
                <a:latin typeface="Times New Roman" panose="02020603050405020304" pitchFamily="18" charset="0"/>
                <a:cs typeface="Times New Roman" panose="02020603050405020304" pitchFamily="18" charset="0"/>
              </a:rPr>
              <a:t>pursuits can </a:t>
            </a:r>
            <a:r>
              <a:rPr lang="en-US" altLang="en-US" sz="9600" dirty="0">
                <a:latin typeface="Times New Roman" panose="02020603050405020304" pitchFamily="18" charset="0"/>
                <a:cs typeface="Times New Roman" panose="02020603050405020304" pitchFamily="18" charset="0"/>
              </a:rPr>
              <a:t>be traced to Aristotle who argued that individual </a:t>
            </a:r>
            <a:r>
              <a:rPr lang="en-US" altLang="en-US" sz="9600" dirty="0" smtClean="0">
                <a:latin typeface="Times New Roman" panose="02020603050405020304" pitchFamily="18" charset="0"/>
                <a:cs typeface="Times New Roman" panose="02020603050405020304" pitchFamily="18" charset="0"/>
              </a:rPr>
              <a:t>diversity </a:t>
            </a:r>
            <a:r>
              <a:rPr lang="en-US" altLang="en-US" sz="9600" dirty="0">
                <a:latin typeface="Times New Roman" panose="02020603050405020304" pitchFamily="18" charset="0"/>
                <a:cs typeface="Times New Roman" panose="02020603050405020304" pitchFamily="18" charset="0"/>
              </a:rPr>
              <a:t>and private ownership are </a:t>
            </a:r>
            <a:r>
              <a:rPr lang="en-US" altLang="en-US" sz="9600" dirty="0" smtClean="0">
                <a:latin typeface="Times New Roman" panose="02020603050405020304" pitchFamily="18" charset="0"/>
                <a:cs typeface="Times New Roman" panose="02020603050405020304" pitchFamily="18" charset="0"/>
              </a:rPr>
              <a:t>desirable</a:t>
            </a:r>
            <a:r>
              <a:rPr lang="en-US" altLang="en-US" sz="9600" b="1" dirty="0" smtClean="0">
                <a:latin typeface="Times New Roman" panose="02020603050405020304" pitchFamily="18" charset="0"/>
                <a:cs typeface="Times New Roman" panose="02020603050405020304" pitchFamily="18" charset="0"/>
              </a:rPr>
              <a:t>  </a:t>
            </a:r>
          </a:p>
          <a:p>
            <a:pPr marL="0" indent="0" algn="just">
              <a:buNone/>
            </a:pPr>
            <a:r>
              <a:rPr lang="en-US" altLang="en-US" sz="9600" b="1" dirty="0" smtClean="0">
                <a:latin typeface="Times New Roman" panose="02020603050405020304" pitchFamily="18" charset="0"/>
                <a:cs typeface="Times New Roman" panose="02020603050405020304" pitchFamily="18" charset="0"/>
              </a:rPr>
              <a:t>Individualism stresses:</a:t>
            </a:r>
          </a:p>
          <a:p>
            <a:pPr lvl="1" algn="just">
              <a:buFont typeface="Wingdings" panose="05000000000000000000" pitchFamily="2" charset="2"/>
              <a:buChar char="ü"/>
            </a:pPr>
            <a:r>
              <a:rPr lang="en-US" altLang="en-US" sz="9600" dirty="0" smtClean="0">
                <a:latin typeface="Times New Roman" panose="02020603050405020304" pitchFamily="18" charset="0"/>
                <a:cs typeface="Times New Roman" panose="02020603050405020304" pitchFamily="18" charset="0"/>
              </a:rPr>
              <a:t>individual </a:t>
            </a:r>
            <a:r>
              <a:rPr lang="en-US" altLang="en-US" sz="9600" dirty="0">
                <a:latin typeface="Times New Roman" panose="02020603050405020304" pitchFamily="18" charset="0"/>
                <a:cs typeface="Times New Roman" panose="02020603050405020304" pitchFamily="18" charset="0"/>
              </a:rPr>
              <a:t>freedom and self-expression</a:t>
            </a:r>
          </a:p>
          <a:p>
            <a:pPr lvl="1" algn="just">
              <a:buFont typeface="Wingdings" panose="05000000000000000000" pitchFamily="2" charset="2"/>
              <a:buChar char="ü"/>
            </a:pPr>
            <a:r>
              <a:rPr lang="en-US" altLang="en-US" sz="9600" dirty="0">
                <a:latin typeface="Times New Roman" panose="02020603050405020304" pitchFamily="18" charset="0"/>
                <a:cs typeface="Times New Roman" panose="02020603050405020304" pitchFamily="18" charset="0"/>
              </a:rPr>
              <a:t>letting people pursue their own self-interests to achieve the best overall good for society</a:t>
            </a:r>
          </a:p>
          <a:p>
            <a:pPr lvl="1" algn="just">
              <a:buFont typeface="Wingdings" panose="05000000000000000000" pitchFamily="2" charset="2"/>
              <a:buChar char="ü"/>
            </a:pPr>
            <a:r>
              <a:rPr lang="en-US" altLang="en-US" sz="9600" dirty="0">
                <a:latin typeface="Times New Roman" panose="02020603050405020304" pitchFamily="18" charset="0"/>
                <a:cs typeface="Times New Roman" panose="02020603050405020304" pitchFamily="18" charset="0"/>
              </a:rPr>
              <a:t>democratic systems and free markets</a:t>
            </a:r>
          </a:p>
          <a:p>
            <a:pPr algn="just" eaLnBrk="1" hangingPunct="1">
              <a:defRPr/>
            </a:pPr>
            <a:endParaRPr lang="en-US" altLang="en-US" sz="2000" dirty="0"/>
          </a:p>
          <a:p>
            <a:pPr lvl="1" algn="just" eaLnBrk="1" hangingPunct="1">
              <a:defRPr/>
            </a:pPr>
            <a:endParaRPr lang="en-US" altLang="en-US" dirty="0" smtClean="0"/>
          </a:p>
        </p:txBody>
      </p:sp>
      <p:sp>
        <p:nvSpPr>
          <p:cNvPr id="5" name="Rectangle 2"/>
          <p:cNvSpPr txBox="1">
            <a:spLocks noChangeArrowheads="1"/>
          </p:cNvSpPr>
          <p:nvPr/>
        </p:nvSpPr>
        <p:spPr>
          <a:xfrm>
            <a:off x="3352799" y="376850"/>
            <a:ext cx="5756031" cy="478936"/>
          </a:xfrm>
          <a:prstGeom prst="rect">
            <a:avLst/>
          </a:prstGeom>
          <a:noFill/>
        </p:spPr>
        <p:txBody>
          <a:bodyPr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Collectivism and Individualism</a:t>
            </a:r>
          </a:p>
        </p:txBody>
      </p:sp>
    </p:spTree>
    <p:extLst>
      <p:ext uri="{BB962C8B-B14F-4D97-AF65-F5344CB8AC3E}">
        <p14:creationId xmlns:p14="http://schemas.microsoft.com/office/powerpoint/2010/main" val="4104258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88677" y="306511"/>
            <a:ext cx="6049108" cy="502382"/>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
        <p:nvSpPr>
          <p:cNvPr id="17411" name="Rectangle 3"/>
          <p:cNvSpPr>
            <a:spLocks noGrp="1" noChangeArrowheads="1"/>
          </p:cNvSpPr>
          <p:nvPr>
            <p:ph idx="1"/>
          </p:nvPr>
        </p:nvSpPr>
        <p:spPr>
          <a:xfrm>
            <a:off x="1172308" y="1113693"/>
            <a:ext cx="9823937" cy="3563816"/>
          </a:xfrm>
          <a:extLst/>
        </p:spPr>
        <p:txBody>
          <a:bodyPr rtlCol="0">
            <a:noAutofit/>
          </a:bodyPr>
          <a:lstStyle/>
          <a:p>
            <a:pPr algn="just" eaLnBrk="1" hangingPunct="1">
              <a:lnSpc>
                <a:spcPct val="100000"/>
              </a:lnSpc>
              <a:buFont typeface="Wingdings" panose="05000000000000000000" pitchFamily="2" charset="2"/>
              <a:buNone/>
              <a:defRPr/>
            </a:pPr>
            <a:r>
              <a:rPr lang="en-US" altLang="en-US" sz="2400" b="1" dirty="0">
                <a:latin typeface="Times New Roman" panose="02020603050405020304" pitchFamily="18" charset="0"/>
                <a:cs typeface="Times New Roman" panose="02020603050405020304" pitchFamily="18" charset="0"/>
              </a:rPr>
              <a:t>What is the difference between a democracy and totalitarianism?</a:t>
            </a:r>
          </a:p>
          <a:p>
            <a:pPr algn="just" eaLnBrk="1" hangingPunct="1">
              <a:lnSpc>
                <a:spcPct val="100000"/>
              </a:lnSpc>
              <a:defRPr/>
            </a:pPr>
            <a:r>
              <a:rPr lang="en-US" altLang="en-US" sz="2400" b="1" dirty="0">
                <a:latin typeface="Times New Roman" panose="02020603050405020304" pitchFamily="18" charset="0"/>
                <a:cs typeface="Times New Roman" panose="02020603050405020304" pitchFamily="18" charset="0"/>
              </a:rPr>
              <a:t>Democracy</a:t>
            </a:r>
            <a:r>
              <a:rPr lang="en-US" altLang="en-US" sz="2400" dirty="0">
                <a:latin typeface="Times New Roman" panose="02020603050405020304" pitchFamily="18" charset="0"/>
                <a:cs typeface="Times New Roman" panose="02020603050405020304" pitchFamily="18" charset="0"/>
              </a:rPr>
              <a:t> - political system in which government is by the people, exercised either directly or through elected </a:t>
            </a:r>
            <a:r>
              <a:rPr lang="en-US" altLang="en-US" sz="2400" dirty="0" smtClean="0">
                <a:latin typeface="Times New Roman" panose="02020603050405020304" pitchFamily="18" charset="0"/>
                <a:cs typeface="Times New Roman" panose="02020603050405020304" pitchFamily="18" charset="0"/>
              </a:rPr>
              <a:t>representatives</a:t>
            </a:r>
          </a:p>
          <a:p>
            <a:pPr algn="just" eaLnBrk="1" hangingPunct="1">
              <a:lnSpc>
                <a:spcPct val="100000"/>
              </a:lnSpc>
              <a:defRPr/>
            </a:pPr>
            <a:r>
              <a:rPr lang="en-US" altLang="en-US" sz="2800" dirty="0" smtClean="0">
                <a:latin typeface="Times New Roman" panose="02020603050405020304" pitchFamily="18" charset="0"/>
                <a:cs typeface="Times New Roman" panose="02020603050405020304" pitchFamily="18" charset="0"/>
              </a:rPr>
              <a:t>most common form today is representative democracy, where elected representatives vote on behalf of constituents</a:t>
            </a:r>
          </a:p>
          <a:p>
            <a:pPr algn="just" eaLnBrk="1" hangingPunct="1">
              <a:lnSpc>
                <a:spcPct val="100000"/>
              </a:lnSpc>
              <a:defRPr/>
            </a:pPr>
            <a:r>
              <a:rPr lang="en-US" altLang="en-US" sz="2400" b="1" dirty="0">
                <a:latin typeface="Times New Roman" panose="02020603050405020304" pitchFamily="18" charset="0"/>
                <a:cs typeface="Times New Roman" panose="02020603050405020304" pitchFamily="18" charset="0"/>
              </a:rPr>
              <a:t>Totalitarianism</a:t>
            </a:r>
            <a:r>
              <a:rPr lang="en-US" altLang="en-US" sz="2400" dirty="0">
                <a:latin typeface="Times New Roman" panose="02020603050405020304" pitchFamily="18" charset="0"/>
                <a:cs typeface="Times New Roman" panose="02020603050405020304" pitchFamily="18" charset="0"/>
              </a:rPr>
              <a:t> - form of government in which one person or political party exercises absolute control over all spheres of human life, and opposing political parties are prohibited</a:t>
            </a:r>
          </a:p>
        </p:txBody>
      </p:sp>
    </p:spTree>
    <p:extLst>
      <p:ext uri="{BB962C8B-B14F-4D97-AF65-F5344CB8AC3E}">
        <p14:creationId xmlns:p14="http://schemas.microsoft.com/office/powerpoint/2010/main" val="20840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977661" y="1371599"/>
            <a:ext cx="6576647" cy="2590800"/>
          </a:xfrm>
        </p:spPr>
        <p:txBody>
          <a:bodyPr>
            <a:normAutofit lnSpcReduction="10000"/>
          </a:bodyPr>
          <a:lstStyle/>
          <a:p>
            <a:pPr marL="0" indent="0" eaLnBrk="1" hangingPunct="1">
              <a:lnSpc>
                <a:spcPct val="100000"/>
              </a:lnSpc>
              <a:buNone/>
            </a:pPr>
            <a:r>
              <a:rPr lang="en-US" altLang="en-US" sz="2400" dirty="0">
                <a:latin typeface="Times New Roman" panose="02020603050405020304" pitchFamily="18" charset="0"/>
                <a:cs typeface="Times New Roman" panose="02020603050405020304" pitchFamily="18" charset="0"/>
              </a:rPr>
              <a:t>In most totalitarian regimes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there is widespread political repression</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there are no free and fair elections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media is censored</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basic civil liberties are denied</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challenges to the regime are prohibited </a:t>
            </a:r>
          </a:p>
        </p:txBody>
      </p:sp>
      <p:sp>
        <p:nvSpPr>
          <p:cNvPr id="5" name="Rectangle 2"/>
          <p:cNvSpPr>
            <a:spLocks noGrp="1" noChangeArrowheads="1"/>
          </p:cNvSpPr>
          <p:nvPr>
            <p:ph type="title"/>
          </p:nvPr>
        </p:nvSpPr>
        <p:spPr>
          <a:xfrm>
            <a:off x="2977661" y="505803"/>
            <a:ext cx="5767754" cy="537552"/>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Tree>
    <p:extLst>
      <p:ext uri="{BB962C8B-B14F-4D97-AF65-F5344CB8AC3E}">
        <p14:creationId xmlns:p14="http://schemas.microsoft.com/office/powerpoint/2010/main" val="315204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383323" y="1040179"/>
            <a:ext cx="9659816" cy="4446221"/>
          </a:xfrm>
        </p:spPr>
        <p:txBody>
          <a:bodyPr rtlCol="0">
            <a:normAutofit fontScale="40000" lnSpcReduction="20000"/>
          </a:bodyPr>
          <a:lstStyle/>
          <a:p>
            <a:pPr marL="457200" indent="-457200" algn="just">
              <a:lnSpc>
                <a:spcPct val="120000"/>
              </a:lnSpc>
              <a:buNone/>
              <a:defRPr/>
            </a:pPr>
            <a:r>
              <a:rPr lang="en-US" altLang="en-US" sz="5100" b="1" dirty="0">
                <a:latin typeface="Times New Roman" panose="02020603050405020304" pitchFamily="18" charset="0"/>
                <a:cs typeface="Times New Roman" panose="02020603050405020304" pitchFamily="18" charset="0"/>
              </a:rPr>
              <a:t>There are four major forms of totalitarianism today:</a:t>
            </a:r>
          </a:p>
          <a:p>
            <a:pPr marL="457200" indent="-457200" algn="just">
              <a:lnSpc>
                <a:spcPct val="120000"/>
              </a:lnSpc>
              <a:buFont typeface="Wingdings" panose="05000000000000000000" pitchFamily="2" charset="2"/>
              <a:buAutoNum type="arabicPeriod"/>
              <a:defRPr/>
            </a:pPr>
            <a:r>
              <a:rPr lang="en-US" altLang="en-US" sz="6000" dirty="0">
                <a:latin typeface="Times New Roman" panose="02020603050405020304" pitchFamily="18" charset="0"/>
                <a:cs typeface="Times New Roman" panose="02020603050405020304" pitchFamily="18" charset="0"/>
              </a:rPr>
              <a:t>C</a:t>
            </a:r>
            <a:r>
              <a:rPr lang="en-US" altLang="en-US" sz="6000" dirty="0" smtClean="0">
                <a:latin typeface="Times New Roman" panose="02020603050405020304" pitchFamily="18" charset="0"/>
                <a:cs typeface="Times New Roman" panose="02020603050405020304" pitchFamily="18" charset="0"/>
              </a:rPr>
              <a:t>ommunist </a:t>
            </a:r>
            <a:r>
              <a:rPr lang="en-US" altLang="en-US" sz="6000" dirty="0">
                <a:latin typeface="Times New Roman" panose="02020603050405020304" pitchFamily="18" charset="0"/>
                <a:cs typeface="Times New Roman" panose="02020603050405020304" pitchFamily="18" charset="0"/>
              </a:rPr>
              <a:t>totalitarianism: advocates achieving socialism through totalitarian dictatorship  </a:t>
            </a:r>
          </a:p>
          <a:p>
            <a:pPr marL="457200" indent="-457200" algn="just">
              <a:lnSpc>
                <a:spcPct val="120000"/>
              </a:lnSpc>
              <a:buFont typeface="Wingdings" panose="05000000000000000000" pitchFamily="2" charset="2"/>
              <a:buAutoNum type="arabicPeriod"/>
              <a:defRPr/>
            </a:pPr>
            <a:r>
              <a:rPr lang="en-US" altLang="en-US" sz="6000" dirty="0">
                <a:latin typeface="Times New Roman" panose="02020603050405020304" pitchFamily="18" charset="0"/>
                <a:cs typeface="Times New Roman" panose="02020603050405020304" pitchFamily="18" charset="0"/>
              </a:rPr>
              <a:t>T</a:t>
            </a:r>
            <a:r>
              <a:rPr lang="en-US" altLang="en-US" sz="6000" dirty="0" smtClean="0">
                <a:latin typeface="Times New Roman" panose="02020603050405020304" pitchFamily="18" charset="0"/>
                <a:cs typeface="Times New Roman" panose="02020603050405020304" pitchFamily="18" charset="0"/>
              </a:rPr>
              <a:t>heocratic </a:t>
            </a:r>
            <a:r>
              <a:rPr lang="en-US" altLang="en-US" sz="6000" dirty="0">
                <a:latin typeface="Times New Roman" panose="02020603050405020304" pitchFamily="18" charset="0"/>
                <a:cs typeface="Times New Roman" panose="02020603050405020304" pitchFamily="18" charset="0"/>
              </a:rPr>
              <a:t>totalitarianism: political power is monopolized by a party, group, or individual that governs according to religious principles </a:t>
            </a:r>
          </a:p>
          <a:p>
            <a:pPr marL="457200" indent="-457200" algn="just">
              <a:lnSpc>
                <a:spcPct val="120000"/>
              </a:lnSpc>
              <a:buFont typeface="Wingdings" panose="05000000000000000000" pitchFamily="2" charset="2"/>
              <a:buAutoNum type="arabicPeriod"/>
              <a:defRPr/>
            </a:pPr>
            <a:r>
              <a:rPr lang="en-US" altLang="en-US" sz="6000" dirty="0">
                <a:latin typeface="Times New Roman" panose="02020603050405020304" pitchFamily="18" charset="0"/>
                <a:cs typeface="Times New Roman" panose="02020603050405020304" pitchFamily="18" charset="0"/>
              </a:rPr>
              <a:t>T</a:t>
            </a:r>
            <a:r>
              <a:rPr lang="en-US" altLang="en-US" sz="6000" dirty="0" smtClean="0">
                <a:latin typeface="Times New Roman" panose="02020603050405020304" pitchFamily="18" charset="0"/>
                <a:cs typeface="Times New Roman" panose="02020603050405020304" pitchFamily="18" charset="0"/>
              </a:rPr>
              <a:t>ribal </a:t>
            </a:r>
            <a:r>
              <a:rPr lang="en-US" altLang="en-US" sz="6000" dirty="0">
                <a:latin typeface="Times New Roman" panose="02020603050405020304" pitchFamily="18" charset="0"/>
                <a:cs typeface="Times New Roman" panose="02020603050405020304" pitchFamily="18" charset="0"/>
              </a:rPr>
              <a:t>totalitarianism: a political party that represents the interests of a particular tribe monopolizes power </a:t>
            </a:r>
          </a:p>
          <a:p>
            <a:pPr marL="457200" indent="-457200" algn="just">
              <a:lnSpc>
                <a:spcPct val="120000"/>
              </a:lnSpc>
              <a:buFont typeface="Wingdings" panose="05000000000000000000" pitchFamily="2" charset="2"/>
              <a:buAutoNum type="arabicPeriod"/>
              <a:defRPr/>
            </a:pPr>
            <a:r>
              <a:rPr lang="en-US" altLang="en-US" sz="6000" dirty="0">
                <a:latin typeface="Times New Roman" panose="02020603050405020304" pitchFamily="18" charset="0"/>
                <a:cs typeface="Times New Roman" panose="02020603050405020304" pitchFamily="18" charset="0"/>
              </a:rPr>
              <a:t>R</a:t>
            </a:r>
            <a:r>
              <a:rPr lang="en-US" altLang="en-US" sz="6000" dirty="0" smtClean="0">
                <a:latin typeface="Times New Roman" panose="02020603050405020304" pitchFamily="18" charset="0"/>
                <a:cs typeface="Times New Roman" panose="02020603050405020304" pitchFamily="18" charset="0"/>
              </a:rPr>
              <a:t>ight </a:t>
            </a:r>
            <a:r>
              <a:rPr lang="en-US" altLang="en-US" sz="6000" dirty="0">
                <a:latin typeface="Times New Roman" panose="02020603050405020304" pitchFamily="18" charset="0"/>
                <a:cs typeface="Times New Roman" panose="02020603050405020304" pitchFamily="18" charset="0"/>
              </a:rPr>
              <a:t>wing totalitarianism:</a:t>
            </a:r>
            <a:r>
              <a:rPr lang="en-US" altLang="en-US" sz="6000" b="1" dirty="0">
                <a:latin typeface="Times New Roman" panose="02020603050405020304" pitchFamily="18" charset="0"/>
                <a:cs typeface="Times New Roman" panose="02020603050405020304" pitchFamily="18" charset="0"/>
              </a:rPr>
              <a:t> </a:t>
            </a:r>
            <a:r>
              <a:rPr lang="en-US" altLang="en-US" sz="6000" dirty="0">
                <a:latin typeface="Times New Roman" panose="02020603050405020304" pitchFamily="18" charset="0"/>
                <a:cs typeface="Times New Roman" panose="02020603050405020304" pitchFamily="18" charset="0"/>
              </a:rPr>
              <a:t>individual economic freedom is allowed but individual political freedom is restricted in the belief that it could lead to communism  </a:t>
            </a:r>
          </a:p>
          <a:p>
            <a:pPr marL="457200" indent="-457200" algn="just">
              <a:lnSpc>
                <a:spcPct val="150000"/>
              </a:lnSpc>
              <a:buNone/>
              <a:defRPr/>
            </a:pPr>
            <a:endParaRPr lang="en-US" altLang="en-US" sz="2400" dirty="0"/>
          </a:p>
        </p:txBody>
      </p:sp>
      <p:sp>
        <p:nvSpPr>
          <p:cNvPr id="5" name="Rectangle 2"/>
          <p:cNvSpPr>
            <a:spLocks noGrp="1" noChangeArrowheads="1"/>
          </p:cNvSpPr>
          <p:nvPr>
            <p:ph type="title"/>
          </p:nvPr>
        </p:nvSpPr>
        <p:spPr>
          <a:xfrm>
            <a:off x="2567353" y="353403"/>
            <a:ext cx="5943600" cy="560998"/>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Tree>
    <p:extLst>
      <p:ext uri="{BB962C8B-B14F-4D97-AF65-F5344CB8AC3E}">
        <p14:creationId xmlns:p14="http://schemas.microsoft.com/office/powerpoint/2010/main" val="1601240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2916</Words>
  <Application>Microsoft Office PowerPoint</Application>
  <PresentationFormat>Widescreen</PresentationFormat>
  <Paragraphs>156</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National Differences in Political Economy</vt:lpstr>
      <vt:lpstr>Lesson Learning Objectives</vt:lpstr>
      <vt:lpstr>What is the political economy of a country? </vt:lpstr>
      <vt:lpstr>PowerPoint Presentation</vt:lpstr>
      <vt:lpstr>Collectivism and Individualism</vt:lpstr>
      <vt:lpstr>PowerPoint Presentation</vt:lpstr>
      <vt:lpstr>Democracy and Totalitarianism</vt:lpstr>
      <vt:lpstr>Democracy and Totalitarianism</vt:lpstr>
      <vt:lpstr>Democracy and Totalitarianism</vt:lpstr>
      <vt:lpstr>Economic Systems</vt:lpstr>
      <vt:lpstr>Market Economy</vt:lpstr>
      <vt:lpstr>Command Economy</vt:lpstr>
      <vt:lpstr>Mixed Economy</vt:lpstr>
      <vt:lpstr>Legal Systems</vt:lpstr>
      <vt:lpstr>Different Legal Systems</vt:lpstr>
      <vt:lpstr>Differences in Contract Law</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cp:revision>
  <dcterms:created xsi:type="dcterms:W3CDTF">2020-06-03T03:21:10Z</dcterms:created>
  <dcterms:modified xsi:type="dcterms:W3CDTF">2021-01-25T16:56:11Z</dcterms:modified>
</cp:coreProperties>
</file>