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2" r:id="rId2"/>
    <p:sldId id="258"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26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4660"/>
  </p:normalViewPr>
  <p:slideViewPr>
    <p:cSldViewPr snapToGrid="0">
      <p:cViewPr varScale="1">
        <p:scale>
          <a:sx n="82" d="100"/>
          <a:sy n="8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9423A-AECC-4EAB-B240-7C4238F2ADEC}"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71DB0-E480-4636-9DF2-065B6F164221}" type="slidenum">
              <a:rPr lang="en-US" smtClean="0"/>
              <a:t>‹#›</a:t>
            </a:fld>
            <a:endParaRPr lang="en-US"/>
          </a:p>
        </p:txBody>
      </p:sp>
    </p:spTree>
    <p:extLst>
      <p:ext uri="{BB962C8B-B14F-4D97-AF65-F5344CB8AC3E}">
        <p14:creationId xmlns:p14="http://schemas.microsoft.com/office/powerpoint/2010/main" val="1194779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4A328274-BC77-49BD-84DE-3DFFF0B201F4}" type="slidenum">
              <a:rPr lang="en-US" altLang="en-US" smtClean="0">
                <a:latin typeface="Times New Roman" panose="02020603050405020304" pitchFamily="18" charset="0"/>
              </a:rPr>
              <a:pPr/>
              <a:t>3</a:t>
            </a:fld>
            <a:endParaRPr lang="en-US" altLang="en-US"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smtClean="0"/>
              <a:t>You might be wondering why it is important for international companies to be familiar with the legal system in the countries in which they operate.  One key reason is because each system approaches the enforcement of contracts in a different way.  Remember that a contract is a document that specifies the conditions under which an exchange is to occur and details the rights and obligations of the parties involved. </a:t>
            </a:r>
          </a:p>
          <a:p>
            <a:pPr eaLnBrk="1" hangingPunct="1"/>
            <a:r>
              <a:rPr lang="en-US" altLang="en-US" smtClean="0"/>
              <a:t>Contract law then is the body of law that governs contract enforcement.  You might expect from our earlier discussion that common law systems tend to spell out detailed contingencies related to the enforcement of a contract, while in civil law systems contracts tend to be much shorter because many issues are already covered in a civil code.  What does this mean for companies?  Well, compared to a civil law system, contracts in common law states will be more expensive to draw up, and contract disputes tend to be very adversarial.  However, in a common law system remember that the judge interprets the law with regard to the situation at hand, so there may be more flexibility in how a dispute is handled. </a:t>
            </a:r>
          </a:p>
          <a:p>
            <a:pPr eaLnBrk="1" hangingPunct="1"/>
            <a:endParaRPr lang="en-US" altLang="en-US" smtClean="0"/>
          </a:p>
        </p:txBody>
      </p:sp>
    </p:spTree>
    <p:extLst>
      <p:ext uri="{BB962C8B-B14F-4D97-AF65-F5344CB8AC3E}">
        <p14:creationId xmlns:p14="http://schemas.microsoft.com/office/powerpoint/2010/main" val="1306194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CF898A3F-5B9D-400B-ABBF-AD4376E8E127}" type="slidenum">
              <a:rPr lang="en-US" altLang="en-US" smtClean="0">
                <a:latin typeface="Times New Roman" panose="02020603050405020304" pitchFamily="18" charset="0"/>
              </a:rPr>
              <a:pPr/>
              <a:t>12</a:t>
            </a:fld>
            <a:endParaRPr lang="en-US" altLang="en-US" smtClean="0">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t>The UN has incorporated Sen’s ideas in its Human Development Index, or HDI, which measures the quality of life in different countries.  HDI is based on life expectancy at birth, educational attainment, and whether average incomes in a country are sufficient to meet the basic needs of life in a country. </a:t>
            </a:r>
          </a:p>
          <a:p>
            <a:pPr eaLnBrk="1" hangingPunct="1"/>
            <a:endParaRPr lang="en-US" altLang="en-US" smtClean="0"/>
          </a:p>
        </p:txBody>
      </p:sp>
    </p:spTree>
    <p:extLst>
      <p:ext uri="{BB962C8B-B14F-4D97-AF65-F5344CB8AC3E}">
        <p14:creationId xmlns:p14="http://schemas.microsoft.com/office/powerpoint/2010/main" val="2927755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1DDE44E7-0AB2-4651-8A9C-158E1F390248}" type="slidenum">
              <a:rPr lang="en-US" altLang="en-US" smtClean="0">
                <a:latin typeface="Times New Roman" panose="02020603050405020304" pitchFamily="18" charset="0"/>
              </a:rPr>
              <a:pPr/>
              <a:t>13</a:t>
            </a:fld>
            <a:endParaRPr lang="en-US" altLang="en-US" smtClean="0">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US" altLang="en-US" smtClean="0"/>
              <a:t>Why is it important to look at the relationship between political economy and economic progress?  </a:t>
            </a:r>
          </a:p>
          <a:p>
            <a:pPr eaLnBrk="1" hangingPunct="1"/>
            <a:r>
              <a:rPr lang="en-US" altLang="en-US" smtClean="0"/>
              <a:t>There is broad agreement among policy makers and scholars that innovation and entrepreneurship are the engines of long-run economic growth, and that furthermore innovation and entrepreneurship require a market economy.  In other words, new products and business processes can increase the productivity of labor and capital.  Just think of some of the innovations by Microsoft or Dell, both of which were formed by entrepreneurs, and how they have changed not only the way of doing business, but also how we live today.  Remember that without the market economy that creates incentives for entrepreneurs like Bill Gates and Michael Dell, these companies and their innovations may never have been created! </a:t>
            </a:r>
          </a:p>
        </p:txBody>
      </p:sp>
    </p:spTree>
    <p:extLst>
      <p:ext uri="{BB962C8B-B14F-4D97-AF65-F5344CB8AC3E}">
        <p14:creationId xmlns:p14="http://schemas.microsoft.com/office/powerpoint/2010/main" val="1484555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D61AB707-0701-4A3C-83C2-7EC64644C1C1}" type="slidenum">
              <a:rPr lang="en-US" altLang="en-US" smtClean="0">
                <a:latin typeface="Times New Roman" panose="02020603050405020304" pitchFamily="18" charset="0"/>
              </a:rPr>
              <a:pPr/>
              <a:t>14</a:t>
            </a:fld>
            <a:endParaRPr lang="en-US" altLang="en-US" smtClean="0">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lnSpc>
                <a:spcPct val="90000"/>
              </a:lnSpc>
            </a:pPr>
            <a:r>
              <a:rPr lang="en-US" altLang="en-US" sz="1200" smtClean="0"/>
              <a:t>Similarly, innovation and entrepreneurship require strong property rights.  If the innovations by Microsoft were not given protection, there would have been little incentive for the company to continue to develop new software and other products.  </a:t>
            </a:r>
          </a:p>
          <a:p>
            <a:pPr eaLnBrk="1" hangingPunct="1">
              <a:lnSpc>
                <a:spcPct val="90000"/>
              </a:lnSpc>
            </a:pPr>
            <a:r>
              <a:rPr lang="en-US" altLang="en-US" sz="1200" smtClean="0"/>
              <a:t>What type of political system is best for economic development?  People in the West would argue that a representative democracy with a strong market system is most conducive to economic growth.  However, keep in mind that countries like China, South Korea, Hong Kong, and Singapore, all of which are recognized as being among the fastest-growing economies in the last 30 years, all began their growth with an undemocratic government in place.  So, what’s the right answer?  Most experts agree that sustained economic growth requires a free market system and strong protection of property rights, and that while a totalitarian regime may initially experience growth, it is unlikely that even a benevolent dictatorship is best in the long run. </a:t>
            </a:r>
          </a:p>
          <a:p>
            <a:pPr eaLnBrk="1" hangingPunct="1">
              <a:lnSpc>
                <a:spcPct val="90000"/>
              </a:lnSpc>
            </a:pPr>
            <a:r>
              <a:rPr lang="en-US" altLang="en-US" sz="1200" smtClean="0"/>
              <a:t>Finally, remember that economic progress often leads to the establishment of democracy.  When a free market system is in place, individual freedoms and democracy will follow.  Think about countries, like South Korea and Taiwan that have adopted more democratic governments in the last twenty years, and of China which appears to be on the road to a free market system.  The Country Focus on your text explores a recent effort by China to provide landholders with better property rights.  Social unrest provoked by land disputes have increased in recent years and it is hoped that new laws will help prevent future problems. </a:t>
            </a:r>
          </a:p>
          <a:p>
            <a:pPr eaLnBrk="1" hangingPunct="1">
              <a:lnSpc>
                <a:spcPct val="90000"/>
              </a:lnSpc>
            </a:pPr>
            <a:endParaRPr lang="en-US" altLang="en-US" sz="1200" smtClean="0"/>
          </a:p>
        </p:txBody>
      </p:sp>
    </p:spTree>
    <p:extLst>
      <p:ext uri="{BB962C8B-B14F-4D97-AF65-F5344CB8AC3E}">
        <p14:creationId xmlns:p14="http://schemas.microsoft.com/office/powerpoint/2010/main" val="3677467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1A3AFAE3-9328-463B-847D-934AB06ECFF9}" type="slidenum">
              <a:rPr lang="en-US" altLang="en-US" smtClean="0">
                <a:latin typeface="Times New Roman" panose="02020603050405020304" pitchFamily="18" charset="0"/>
              </a:rPr>
              <a:pPr/>
              <a:t>15</a:t>
            </a:fld>
            <a:endParaRPr lang="en-US" altLang="en-US" smtClean="0">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lnSpc>
                <a:spcPct val="80000"/>
              </a:lnSpc>
            </a:pPr>
            <a:r>
              <a:rPr lang="en-US" altLang="en-US" sz="1200" smtClean="0"/>
              <a:t>So, how do countries make the change from a centrally planned or mixed economy to a free market economy?  </a:t>
            </a:r>
          </a:p>
          <a:p>
            <a:pPr eaLnBrk="1" hangingPunct="1">
              <a:lnSpc>
                <a:spcPct val="80000"/>
              </a:lnSpc>
            </a:pPr>
            <a:r>
              <a:rPr lang="en-US" altLang="en-US" sz="1200" smtClean="0"/>
              <a:t>There are three steps that must take place—deregulation, privatization, and the legal enforcement of property rights.</a:t>
            </a:r>
          </a:p>
          <a:p>
            <a:pPr eaLnBrk="1" hangingPunct="1">
              <a:lnSpc>
                <a:spcPct val="80000"/>
              </a:lnSpc>
            </a:pPr>
            <a:r>
              <a:rPr lang="en-US" altLang="en-US" sz="1200" smtClean="0"/>
              <a:t>Deregulation involves removing legal restrictions to the free play of markets, the establishment of private enterprises, and the manner in which private enterprises operate.  So in other words, price controls are eliminated so that price is set by supply and demand, private enterprises are permitted, and so is foreign investment and trade.  In Egypt, for example, major economic reforms have helped the country become a destination for companies like Microsoft, Oracle, and Vodafone.  You can find out more about these reforms and their implications for Egypt in the Closing Case in your text.</a:t>
            </a:r>
          </a:p>
          <a:p>
            <a:pPr eaLnBrk="1" hangingPunct="1">
              <a:lnSpc>
                <a:spcPct val="80000"/>
              </a:lnSpc>
            </a:pPr>
            <a:r>
              <a:rPr lang="en-US" altLang="en-US" sz="1200" smtClean="0"/>
              <a:t>The second step, privatization, transfers ownership of state property to private investors.  Because private investors are motivated by profit, the companies should become more efficient and productive.  In Great Britain for example, over 100 companies were privatized.  If the process is to be successful though, deregulation and an open economy have to occur as well.  Otherwise, the competition that leads to greater efficiency isn’t present. </a:t>
            </a:r>
          </a:p>
          <a:p>
            <a:pPr eaLnBrk="1" hangingPunct="1">
              <a:lnSpc>
                <a:spcPct val="80000"/>
              </a:lnSpc>
            </a:pPr>
            <a:r>
              <a:rPr lang="en-US" altLang="en-US" sz="1200" smtClean="0"/>
              <a:t>Finally, remember that if a market economy is to function, there must also be a strong legal system in place to protect property rights and provide contract enforcement.   This is often a challenge to countries going through the shift towards being a market economy.  In Eastern Europe for example, since property had been owned by the state, there was no mechanism in place to protect private property.  Even now, while most countries have improved their systems, there are still gaps that can create huge difficulties for companies. </a:t>
            </a:r>
          </a:p>
          <a:p>
            <a:pPr eaLnBrk="1" hangingPunct="1">
              <a:lnSpc>
                <a:spcPct val="80000"/>
              </a:lnSpc>
            </a:pPr>
            <a:endParaRPr lang="en-US" altLang="en-US" sz="1200" smtClean="0"/>
          </a:p>
        </p:txBody>
      </p:sp>
    </p:spTree>
    <p:extLst>
      <p:ext uri="{BB962C8B-B14F-4D97-AF65-F5344CB8AC3E}">
        <p14:creationId xmlns:p14="http://schemas.microsoft.com/office/powerpoint/2010/main" val="3414859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7DF44D9-9CBD-49A8-9B69-B96A2F4E22B8}" type="slidenum">
              <a:rPr lang="en-US" altLang="en-US" smtClean="0">
                <a:latin typeface="Times New Roman" panose="02020603050405020304" pitchFamily="18" charset="0"/>
              </a:rPr>
              <a:pPr/>
              <a:t>16</a:t>
            </a:fld>
            <a:endParaRPr lang="en-US" altLang="en-US" smtClean="0">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smtClean="0"/>
              <a:t>Still, despite the problems, companies now have access to new markets like China and its 1.2 billion people, and India’s 1.1 billion people!  Latin America has also emerged as a new market of about 400 million consumers.  Keep in mind that these countries are still transitioning and while the potential benefits are enormous, there is still significant risk. </a:t>
            </a:r>
          </a:p>
          <a:p>
            <a:pPr eaLnBrk="1" hangingPunct="1"/>
            <a:endParaRPr lang="en-US" altLang="en-US" smtClean="0"/>
          </a:p>
        </p:txBody>
      </p:sp>
    </p:spTree>
    <p:extLst>
      <p:ext uri="{BB962C8B-B14F-4D97-AF65-F5344CB8AC3E}">
        <p14:creationId xmlns:p14="http://schemas.microsoft.com/office/powerpoint/2010/main" val="2717221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9E1CCB26-9216-4D59-93F0-74CC5BAA198D}" type="slidenum">
              <a:rPr lang="en-US" altLang="en-US" smtClean="0">
                <a:latin typeface="Times New Roman" panose="02020603050405020304" pitchFamily="18" charset="0"/>
              </a:rPr>
              <a:pPr/>
              <a:t>17</a:t>
            </a:fld>
            <a:endParaRPr lang="en-US" altLang="en-US" smtClean="0">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smtClean="0"/>
              <a:t>We’ve already talked about what much of this means for companies, but let’s look at two broad implications for managers of international companies.    </a:t>
            </a:r>
          </a:p>
          <a:p>
            <a:pPr eaLnBrk="1" hangingPunct="1"/>
            <a:r>
              <a:rPr lang="en-US" altLang="en-US" smtClean="0"/>
              <a:t>First, political, economic, and legal systems of a country raise important ethical issues that have implications for the practice of international business.  For example, should a company operate in a country where basic human rights are denied, or corruption is rampant?  We’ll be talking more about these ideas in later chapters.</a:t>
            </a:r>
          </a:p>
          <a:p>
            <a:pPr eaLnBrk="1" hangingPunct="1"/>
            <a:r>
              <a:rPr lang="en-US" altLang="en-US" smtClean="0"/>
              <a:t>Second, the political, economic, and legal environment of a country influences the attractiveness of that country as a potential market or investment destination. </a:t>
            </a:r>
          </a:p>
          <a:p>
            <a:pPr eaLnBrk="1" hangingPunct="1"/>
            <a:endParaRPr lang="en-US" altLang="en-US" smtClean="0"/>
          </a:p>
        </p:txBody>
      </p:sp>
    </p:spTree>
    <p:extLst>
      <p:ext uri="{BB962C8B-B14F-4D97-AF65-F5344CB8AC3E}">
        <p14:creationId xmlns:p14="http://schemas.microsoft.com/office/powerpoint/2010/main" val="3667251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3785A0C-F2AB-4F72-A805-17DE3602FA63}" type="slidenum">
              <a:rPr lang="en-US" altLang="en-US" smtClean="0">
                <a:latin typeface="Times New Roman" panose="02020603050405020304" pitchFamily="18" charset="0"/>
              </a:rPr>
              <a:pPr/>
              <a:t>18</a:t>
            </a:fld>
            <a:endParaRPr lang="en-US" altLang="en-US" smtClean="0">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altLang="en-US" smtClean="0"/>
              <a:t>Keep in mind that a large population doesn’t always mean a large profit.  The benefits of doing business in a market are a function of not only its size, but also the current and future purchasing power of its consumers.  So, in 1960, if you looked at South Korea, it may not have looked too attractive.  Of course now you know that the companies that invested then, and gained first mover advantages are benefiting from their foresight.   Companies just coming into the market are having a much more difficult time building brand loyalty and gaining experience. </a:t>
            </a:r>
          </a:p>
          <a:p>
            <a:pPr eaLnBrk="1" hangingPunct="1"/>
            <a:r>
              <a:rPr lang="en-US" altLang="en-US" smtClean="0"/>
              <a:t>Today, we see many companies expanding in China in the hopes that they will be able to achieve first mover benefits. </a:t>
            </a:r>
          </a:p>
          <a:p>
            <a:pPr eaLnBrk="1" hangingPunct="1"/>
            <a:endParaRPr lang="en-US" altLang="en-US" smtClean="0"/>
          </a:p>
        </p:txBody>
      </p:sp>
    </p:spTree>
    <p:extLst>
      <p:ext uri="{BB962C8B-B14F-4D97-AF65-F5344CB8AC3E}">
        <p14:creationId xmlns:p14="http://schemas.microsoft.com/office/powerpoint/2010/main" val="17543692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270D9E20-FD70-4862-8B22-E8C126BC16C7}" type="slidenum">
              <a:rPr lang="en-US" altLang="en-US" smtClean="0">
                <a:latin typeface="Times New Roman" panose="02020603050405020304" pitchFamily="18" charset="0"/>
              </a:rPr>
              <a:pPr/>
              <a:t>19</a:t>
            </a:fld>
            <a:endParaRPr lang="en-US" altLang="en-US" smtClean="0">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smtClean="0"/>
              <a:t>What are the costs of doing business in a foreign market?  We’ll talk more about this in later chapters, but for now, know that it may be necessary to make payments to the host government just to be allowed to operate in a country.  </a:t>
            </a:r>
          </a:p>
          <a:p>
            <a:pPr eaLnBrk="1" hangingPunct="1"/>
            <a:r>
              <a:rPr lang="en-US" altLang="en-US" smtClean="0"/>
              <a:t>There may also be costs associated with the economic systems of the country.  For example if a country’s infrastructure is poor, a company may find it has to make additional investments.  McDonald’s has done this in Moscow where it had to vertically integrate backwards just to maintain food quality levels.  Russian grown meat and potatoes were so poor the company couldn’t use them, and so it set up its own dairy farms, cattle ranches, vegetable plots, and food processing plants.  </a:t>
            </a:r>
          </a:p>
          <a:p>
            <a:pPr eaLnBrk="1" hangingPunct="1"/>
            <a:r>
              <a:rPr lang="en-US" altLang="en-US" smtClean="0"/>
              <a:t>Finally, there may be legal costs associated with the country.  Complying with local laws and workplace regulations, product safety standards, and environmental pollution laws can all affect the bottom line.  So companies doing business in the U.S. for example, may find insurance costs exorbitant.  And, as we mentioned earlier, if a country has a poor legal system, costs will rise.</a:t>
            </a:r>
          </a:p>
          <a:p>
            <a:pPr eaLnBrk="1" hangingPunct="1"/>
            <a:endParaRPr lang="en-US" altLang="en-US" smtClean="0"/>
          </a:p>
        </p:txBody>
      </p:sp>
    </p:spTree>
    <p:extLst>
      <p:ext uri="{BB962C8B-B14F-4D97-AF65-F5344CB8AC3E}">
        <p14:creationId xmlns:p14="http://schemas.microsoft.com/office/powerpoint/2010/main" val="2626392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C15BF85F-9BA8-4676-A476-6288B006BA57}" type="slidenum">
              <a:rPr lang="en-US" altLang="en-US" smtClean="0">
                <a:latin typeface="Times New Roman" panose="02020603050405020304" pitchFamily="18" charset="0"/>
              </a:rPr>
              <a:pPr/>
              <a:t>20</a:t>
            </a:fld>
            <a:endParaRPr lang="en-US" altLang="en-US" smtClean="0">
              <a:latin typeface="Times New Roman" panose="02020603050405020304"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altLang="en-US" sz="1200" smtClean="0"/>
              <a:t>So, given the costs of doing business in a foreign market, is it worth it?  Well, you’ll need to look at the risks involved.  </a:t>
            </a:r>
          </a:p>
          <a:p>
            <a:pPr eaLnBrk="1" hangingPunct="1"/>
            <a:r>
              <a:rPr lang="en-US" altLang="en-US" sz="1200" smtClean="0"/>
              <a:t>Political risk is the likelihood that political forces will cause drastic changes in a country’s business environment that adversely affects the profit and other goals of a company.  So, this type of risk is going to be higher in countries that are in the midst of social unrest or disorder, and its effects can be sudden and dramatic.  In 1979, following the Islamic revolution in Iran for example, the new government simply seized the Iranian assets of many U.S. companies without compensation.</a:t>
            </a:r>
          </a:p>
          <a:p>
            <a:pPr eaLnBrk="1" hangingPunct="1"/>
            <a:r>
              <a:rPr lang="en-US" altLang="en-US" sz="1200" smtClean="0"/>
              <a:t>Economic risk is the likelihood that economic mismanagement will cause drastic changes in a country’s business environment that adversely affects the profits and other goals of a company.  You might think of the Asian financial crisis and its implications here.  Over-investment in factories and office space, and poor loans sent the economy into a downward spiral.  We’ll talk more about this in later chapters. </a:t>
            </a:r>
          </a:p>
          <a:p>
            <a:pPr eaLnBrk="1" hangingPunct="1"/>
            <a:r>
              <a:rPr lang="en-US" altLang="en-US" sz="1200" smtClean="0"/>
              <a:t>Finally, legal risk is the likelihood that a trading partner will opportunistically break a contract or expropriate property rights.  We’ve already talked about the importance of a strong legal system to making a country an attractive market. </a:t>
            </a:r>
          </a:p>
          <a:p>
            <a:pPr eaLnBrk="1" hangingPunct="1"/>
            <a:endParaRPr lang="en-US" altLang="en-US" sz="1200" smtClean="0"/>
          </a:p>
        </p:txBody>
      </p:sp>
    </p:spTree>
    <p:extLst>
      <p:ext uri="{BB962C8B-B14F-4D97-AF65-F5344CB8AC3E}">
        <p14:creationId xmlns:p14="http://schemas.microsoft.com/office/powerpoint/2010/main" val="3114574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DBCCF53D-8049-4E83-8AF8-16B7A596C460}" type="slidenum">
              <a:rPr lang="en-US" altLang="en-US" smtClean="0">
                <a:latin typeface="Times New Roman" panose="02020603050405020304" pitchFamily="18" charset="0"/>
              </a:rPr>
              <a:pPr/>
              <a:t>4</a:t>
            </a:fld>
            <a:endParaRPr lang="en-US" altLang="en-US" smtClean="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Now, suppose you come from a common law state, and you’ve signed an agreement with a company operating under a civil law system.  Which law should apply?  To deal with this type of scenario, many countries, including the U.S., have signed the United Nations Convention on Contracts for the International Sale of Goods, or CIGS.  CIGS established a uniform set of rules governing certain aspects of the making and performance of everyday contracts between sellers and buyers who have their places of business in different nations.  </a:t>
            </a:r>
          </a:p>
          <a:p>
            <a:pPr eaLnBrk="1" hangingPunct="1"/>
            <a:r>
              <a:rPr lang="en-US" altLang="en-US" smtClean="0"/>
              <a:t>Unfortunately, at the moment, only about 70 countries have ratified CIGS, and many major trading countries like the United Kingdom and Japan have still not signed the agreement. </a:t>
            </a:r>
          </a:p>
          <a:p>
            <a:pPr eaLnBrk="1" hangingPunct="1"/>
            <a:endParaRPr lang="en-US" altLang="en-US" smtClean="0"/>
          </a:p>
        </p:txBody>
      </p:sp>
    </p:spTree>
    <p:extLst>
      <p:ext uri="{BB962C8B-B14F-4D97-AF65-F5344CB8AC3E}">
        <p14:creationId xmlns:p14="http://schemas.microsoft.com/office/powerpoint/2010/main" val="624972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F9D767C3-E4B0-48C3-BD66-AC59B421C10E}" type="slidenum">
              <a:rPr lang="en-US" altLang="en-US" smtClean="0">
                <a:latin typeface="Times New Roman" panose="02020603050405020304" pitchFamily="18" charset="0"/>
              </a:rPr>
              <a:pPr/>
              <a:t>5</a:t>
            </a:fld>
            <a:endParaRPr lang="en-US" altLang="en-US" smtClean="0">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altLang="en-US" sz="1000" smtClean="0"/>
              <a:t>Let’s move on to look at property rights and corruption.  Think of property as a resource that you might own like land, buildings, trademarks, or capital.  Property rights are the legal rights over the use to which a resource is put and over the use of any income that may be derived from that resource.  As you’ve probably already guessed, the laws on property rights differ across countries.  </a:t>
            </a:r>
          </a:p>
          <a:p>
            <a:pPr eaLnBrk="1" hangingPunct="1"/>
            <a:endParaRPr lang="en-US" altLang="en-US" sz="1000" smtClean="0"/>
          </a:p>
          <a:p>
            <a:pPr eaLnBrk="1" hangingPunct="1"/>
            <a:r>
              <a:rPr lang="en-US" altLang="en-US" sz="1000" smtClean="0"/>
              <a:t>Property rights can be violated through private action or through public action.  Private violations like theft, piracy, or blackmail are done by individuals.  Keep in mind that this type of violation can take place in any country, but countries with weak legal systems like Russia have a much bigger problem with it.  In the time after the collapse of communism, the Russian Mafia forced many company to pay protection money or face violent repercussions.  The Mafia in the U.S. has played a similar, though less persuasive role in the U.S., and in Japan, the yakuza, which is a version of the Mafia, also extorts funds from companies.</a:t>
            </a:r>
          </a:p>
          <a:p>
            <a:pPr eaLnBrk="1" hangingPunct="1"/>
            <a:r>
              <a:rPr lang="en-US" altLang="en-US" sz="1000" smtClean="0"/>
              <a:t>When public officials like politicians and bureaucrats violate property rights, they might use legal mechanisms such as levying excessive taxes like Chavez did in Venezuela, or requiring special expensive licenses, or even simply taking assets into state control.  Public violation can also be illegal.  You might think of having to pay a bribe in order to get the right to operate in a certain country like companies had to do in the Philippines when Ferdinand Marcos was in power. </a:t>
            </a:r>
          </a:p>
          <a:p>
            <a:pPr eaLnBrk="1" hangingPunct="1"/>
            <a:endParaRPr lang="en-US" altLang="en-US" sz="1000" smtClean="0"/>
          </a:p>
        </p:txBody>
      </p:sp>
    </p:spTree>
    <p:extLst>
      <p:ext uri="{BB962C8B-B14F-4D97-AF65-F5344CB8AC3E}">
        <p14:creationId xmlns:p14="http://schemas.microsoft.com/office/powerpoint/2010/main" val="85073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FEDBF25-DD39-4C76-B05E-37CCD7EAD3ED}" type="slidenum">
              <a:rPr lang="en-US" altLang="en-US" smtClean="0">
                <a:latin typeface="Times New Roman" panose="02020603050405020304" pitchFamily="18" charset="0"/>
              </a:rPr>
              <a:pPr/>
              <a:t>6</a:t>
            </a:fld>
            <a:endParaRPr lang="en-US" altLang="en-US" smtClean="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ltLang="en-US" smtClean="0"/>
              <a:t>In some countries, even though there are laws protecting property, the laws are not consistently enforced.  You can learn more about corruption by exploring the Country Focus in your text on  the corruption that took place in Venezuela in the late 1990s and early 2000s when the president of the country, Victor Chavez began to take control over foreign oil companies doing business in Venezuela, and also the Country Focus on the corruption during the 1990s in Nigeria by then military dictator Sani Abacha.  </a:t>
            </a:r>
          </a:p>
          <a:p>
            <a:pPr eaLnBrk="1" hangingPunct="1"/>
            <a:endParaRPr lang="en-US" altLang="en-US" smtClean="0"/>
          </a:p>
        </p:txBody>
      </p:sp>
    </p:spTree>
    <p:extLst>
      <p:ext uri="{BB962C8B-B14F-4D97-AF65-F5344CB8AC3E}">
        <p14:creationId xmlns:p14="http://schemas.microsoft.com/office/powerpoint/2010/main" val="37965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4ACEC590-39A0-4A4B-B643-ECA296959D96}" type="slidenum">
              <a:rPr lang="en-US" altLang="en-US" smtClean="0">
                <a:latin typeface="Times New Roman" panose="02020603050405020304" pitchFamily="18" charset="0"/>
              </a:rPr>
              <a:pPr/>
              <a:t>7</a:t>
            </a:fld>
            <a:endParaRPr lang="en-US" altLang="en-US" smtClean="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sz="1200" smtClean="0"/>
              <a:t>Let’s go on to talk about protecting intellectual property.  Remember that intellectual property is property that is the product of intellectual activity.  So, it can include anything from computer software or a chemical formula for a new drug to a screenplay or a music score. </a:t>
            </a:r>
          </a:p>
          <a:p>
            <a:pPr eaLnBrk="1" hangingPunct="1"/>
            <a:r>
              <a:rPr lang="en-US" altLang="en-US" sz="1200" smtClean="0"/>
              <a:t>There are various ways to protect intellectual property. A patent gives the inventor of a new product or process exclusive rights to manufacture, use or sell the invention.  A copyright is the exclusive right of authors, composers, playwrights, artists, and publishers to publish and dispose of their work as they see fit.  Finally, a trademark is a design or name that may be officially registered, that allows merchants or manufacturers to designate or differentiate their products.  </a:t>
            </a:r>
          </a:p>
          <a:p>
            <a:pPr eaLnBrk="1" hangingPunct="1"/>
            <a:r>
              <a:rPr lang="en-US" altLang="en-US" sz="1200" smtClean="0"/>
              <a:t>The basic idea behind all of these is that the inventor of the intellectual property devoted time and other resources to its development, and therefore should be allowed to benefit from it.  So, for example, if a pharmaceutical company spends $800 million dollars over the course of a decade to develop a new drug, the company can take out a patent on it, and enjoy the benefits of the effort at least for a period of time.  Without the protection of the patent, the drug company would have little incentive to develop new intellectual property. </a:t>
            </a:r>
          </a:p>
          <a:p>
            <a:pPr eaLnBrk="1" hangingPunct="1"/>
            <a:endParaRPr lang="en-US" altLang="en-US" sz="1200" smtClean="0"/>
          </a:p>
          <a:p>
            <a:pPr eaLnBrk="1" hangingPunct="1"/>
            <a:endParaRPr lang="en-US" altLang="en-US" sz="1200" smtClean="0"/>
          </a:p>
        </p:txBody>
      </p:sp>
    </p:spTree>
    <p:extLst>
      <p:ext uri="{BB962C8B-B14F-4D97-AF65-F5344CB8AC3E}">
        <p14:creationId xmlns:p14="http://schemas.microsoft.com/office/powerpoint/2010/main" val="3044974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93602C36-EF03-4ECD-B35B-23FC9C883B53}" type="slidenum">
              <a:rPr lang="en-US" altLang="en-US" smtClean="0">
                <a:latin typeface="Times New Roman" panose="02020603050405020304" pitchFamily="18" charset="0"/>
              </a:rPr>
              <a:pPr/>
              <a:t>8</a:t>
            </a:fld>
            <a:endParaRPr lang="en-US" altLang="en-US" smtClean="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altLang="en-US" smtClean="0"/>
              <a:t>The protection of intellectual property differs by country.  China and Thailand are currently among the world’s biggest violators of intellectual property rights.  Pirated products like Rolex watches, Levi’s jeans, and computer software are widely available in both countries. In Central and Eastern Europe, about 66 percent of all software is pirated, and in China alone, 80 percent of software is pirated! </a:t>
            </a:r>
          </a:p>
          <a:p>
            <a:pPr eaLnBrk="1" hangingPunct="1"/>
            <a:r>
              <a:rPr lang="en-US" altLang="en-US" smtClean="0"/>
              <a:t>Nearly 200 countries have signed the Paris Convention for the Protection of Industrial Property to protect intellectual property rights, and are part of the World Property Organization, but enforcement of property regulations is still lax in many countries.  </a:t>
            </a:r>
          </a:p>
          <a:p>
            <a:pPr eaLnBrk="1" hangingPunct="1"/>
            <a:r>
              <a:rPr lang="en-US" altLang="en-US" smtClean="0"/>
              <a:t>So, what can you do if your intellectual property is stolen?  You can lobby your government to take action.  Many companies have done this already, and as a result this is one of the areas that the WTO is working on though the Trade Related Aspects of Intellectual Property Rights or TRIPS agreement.  You can also file your own lawsuit.  Starbucks was successful at doing this against a Chinese firm that opened stores that were virtually replicas of the traditional Starbucks store.  You can learn more about this case in the Management Focus in your text. </a:t>
            </a:r>
          </a:p>
          <a:p>
            <a:pPr eaLnBrk="1" hangingPunct="1"/>
            <a:endParaRPr lang="en-US" altLang="en-US" smtClean="0"/>
          </a:p>
        </p:txBody>
      </p:sp>
    </p:spTree>
    <p:extLst>
      <p:ext uri="{BB962C8B-B14F-4D97-AF65-F5344CB8AC3E}">
        <p14:creationId xmlns:p14="http://schemas.microsoft.com/office/powerpoint/2010/main" val="2585407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6CF97FEC-53D9-427A-8D52-ACA4EB6C93D4}" type="slidenum">
              <a:rPr lang="en-US" altLang="en-US" smtClean="0">
                <a:latin typeface="Times New Roman" panose="02020603050405020304" pitchFamily="18" charset="0"/>
              </a:rPr>
              <a:pPr/>
              <a:t>9</a:t>
            </a:fld>
            <a:endParaRPr lang="en-US" altLang="en-US" smtClean="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smtClean="0"/>
              <a:t>Another area that companies need to be aware of when they do business in other countries is product safety and product liability.  Product safety laws set certain standards to which a product must adhere and product liability involves holding a firm and its officers responsible when a product causes injury, death, or damage.  </a:t>
            </a:r>
          </a:p>
          <a:p>
            <a:pPr eaLnBrk="1" hangingPunct="1"/>
            <a:r>
              <a:rPr lang="en-US" altLang="en-US" smtClean="0"/>
              <a:t>You probably already known that the U.S. has some of the strictest laws in the world in this area.  Developing nations usually have less comprehensive laws.  This often leads to an ethical dilemma for companies.  What should a company do if the standards in a foreign market are lower than the standards at home?  Should they incur the costs of complying with the home country standards, even if this puts them at a competitive disadvantage, or should they simply meet the standards of the host market even if this means that consumers may not be assured of the same product safety levels?  We’ll be talking more about these types of issues in Chapter 4.</a:t>
            </a:r>
          </a:p>
          <a:p>
            <a:pPr eaLnBrk="1" hangingPunct="1"/>
            <a:endParaRPr lang="en-US" altLang="en-US" smtClean="0"/>
          </a:p>
        </p:txBody>
      </p:sp>
    </p:spTree>
    <p:extLst>
      <p:ext uri="{BB962C8B-B14F-4D97-AF65-F5344CB8AC3E}">
        <p14:creationId xmlns:p14="http://schemas.microsoft.com/office/powerpoint/2010/main" val="1202700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0264D2CB-79FB-4762-BB06-0FBC94922D4B}" type="slidenum">
              <a:rPr lang="en-US" altLang="en-US" smtClean="0">
                <a:latin typeface="Times New Roman" panose="02020603050405020304" pitchFamily="18" charset="0"/>
              </a:rPr>
              <a:pPr/>
              <a:t>10</a:t>
            </a:fld>
            <a:endParaRPr lang="en-US" altLang="en-US" smtClean="0">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smtClean="0"/>
              <a:t>Now, let’s move on to the determinants of economic development. </a:t>
            </a:r>
          </a:p>
          <a:p>
            <a:pPr eaLnBrk="1" hangingPunct="1"/>
            <a:r>
              <a:rPr lang="en-US" altLang="en-US" smtClean="0"/>
              <a:t>As we already mentioned in the case of Nigeria, the political, economic, and legal environments of a country can have a significant impact on its economic development, and on its attractiveness as a potential investment location or target market. </a:t>
            </a:r>
          </a:p>
          <a:p>
            <a:pPr eaLnBrk="1" hangingPunct="1"/>
            <a:r>
              <a:rPr lang="en-US" altLang="en-US" smtClean="0"/>
              <a:t>There are different ways to measure differences in economic development.  One way is to use gross national income per person, or GNI.  You probably already know that countries like the U.S., Japan, and Switzerland rank high using this measure.  In fact, in Japan, GNI in 2008 was $37,670.  In contrast, China’s GNI was $2,940, and India’s an amazingly low $950!</a:t>
            </a:r>
          </a:p>
          <a:p>
            <a:pPr eaLnBrk="1" hangingPunct="1"/>
            <a:r>
              <a:rPr lang="en-US" altLang="en-US" smtClean="0"/>
              <a:t>But, GNI measures can be misleading because they don’t take into account cost of living differences.  So, we adjust these numbers by purchasing power.  Using purchasing power parity or PPP, we can adjust the numbers to reflect how far your money actually goes in a particular country.  Making these adjustments would mean that the $2,940 in China would actually be equivalent to making $6,020 in the U.S., still very low, but a bit better. </a:t>
            </a:r>
          </a:p>
          <a:p>
            <a:pPr eaLnBrk="1" hangingPunct="1"/>
            <a:endParaRPr lang="en-US" altLang="en-US" smtClean="0"/>
          </a:p>
        </p:txBody>
      </p:sp>
    </p:spTree>
    <p:extLst>
      <p:ext uri="{BB962C8B-B14F-4D97-AF65-F5344CB8AC3E}">
        <p14:creationId xmlns:p14="http://schemas.microsoft.com/office/powerpoint/2010/main" val="198582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8"/>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57238" indent="-290513">
              <a:defRPr>
                <a:solidFill>
                  <a:schemeClr val="tx1"/>
                </a:solidFill>
                <a:latin typeface="Arial" panose="020B0604020202020204" pitchFamily="34" charset="0"/>
              </a:defRPr>
            </a:lvl2pPr>
            <a:lvl3pPr marL="1165225" indent="-231775">
              <a:defRPr>
                <a:solidFill>
                  <a:schemeClr val="tx1"/>
                </a:solidFill>
                <a:latin typeface="Arial" panose="020B0604020202020204" pitchFamily="34" charset="0"/>
              </a:defRPr>
            </a:lvl3pPr>
            <a:lvl4pPr marL="1631950" indent="-231775">
              <a:defRPr>
                <a:solidFill>
                  <a:schemeClr val="tx1"/>
                </a:solidFill>
                <a:latin typeface="Arial" panose="020B0604020202020204" pitchFamily="34" charset="0"/>
              </a:defRPr>
            </a:lvl4pPr>
            <a:lvl5pPr marL="2098675" indent="-231775">
              <a:defRPr>
                <a:solidFill>
                  <a:schemeClr val="tx1"/>
                </a:solidFill>
                <a:latin typeface="Arial" panose="020B0604020202020204" pitchFamily="34" charset="0"/>
              </a:defRPr>
            </a:lvl5pPr>
            <a:lvl6pPr marL="2555875" indent="-231775" eaLnBrk="0" fontAlgn="base" hangingPunct="0">
              <a:spcBef>
                <a:spcPct val="0"/>
              </a:spcBef>
              <a:spcAft>
                <a:spcPct val="0"/>
              </a:spcAft>
              <a:defRPr>
                <a:solidFill>
                  <a:schemeClr val="tx1"/>
                </a:solidFill>
                <a:latin typeface="Arial" panose="020B0604020202020204" pitchFamily="34" charset="0"/>
              </a:defRPr>
            </a:lvl6pPr>
            <a:lvl7pPr marL="3013075" indent="-231775" eaLnBrk="0" fontAlgn="base" hangingPunct="0">
              <a:spcBef>
                <a:spcPct val="0"/>
              </a:spcBef>
              <a:spcAft>
                <a:spcPct val="0"/>
              </a:spcAft>
              <a:defRPr>
                <a:solidFill>
                  <a:schemeClr val="tx1"/>
                </a:solidFill>
                <a:latin typeface="Arial" panose="020B0604020202020204" pitchFamily="34" charset="0"/>
              </a:defRPr>
            </a:lvl7pPr>
            <a:lvl8pPr marL="3470275" indent="-231775" eaLnBrk="0" fontAlgn="base" hangingPunct="0">
              <a:spcBef>
                <a:spcPct val="0"/>
              </a:spcBef>
              <a:spcAft>
                <a:spcPct val="0"/>
              </a:spcAft>
              <a:defRPr>
                <a:solidFill>
                  <a:schemeClr val="tx1"/>
                </a:solidFill>
                <a:latin typeface="Arial" panose="020B0604020202020204" pitchFamily="34" charset="0"/>
              </a:defRPr>
            </a:lvl8pPr>
            <a:lvl9pPr marL="3927475" indent="-231775"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latin typeface="Times New Roman" panose="02020603050405020304" pitchFamily="18" charset="0"/>
              </a:rPr>
              <a:t>Multimedia Lecture Support Package to Accompany Basic Marketing</a:t>
            </a:r>
          </a:p>
          <a:p>
            <a:r>
              <a:rPr lang="en-US" altLang="en-US" smtClean="0">
                <a:latin typeface="Times New Roman" panose="02020603050405020304" pitchFamily="18" charset="0"/>
              </a:rPr>
              <a:t>Lecture Script 6-</a:t>
            </a:r>
            <a:fld id="{A8CF8038-ADCF-4F49-B1C8-F21F364650E6}" type="slidenum">
              <a:rPr lang="en-US" altLang="en-US" smtClean="0">
                <a:latin typeface="Times New Roman" panose="02020603050405020304" pitchFamily="18" charset="0"/>
              </a:rPr>
              <a:pPr/>
              <a:t>11</a:t>
            </a:fld>
            <a:endParaRPr lang="en-US" altLang="en-US" smtClean="0">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smtClean="0"/>
              <a:t>Nobel-prize winning economist Amartya Sen has argued that rather than simply focusing on material output measures like GNI per capital, we should consider the capabilities and opportunities people enjoy when measuring economic development.  Sen believes that economic progress includes things such as removing impediments to freedom like tyranny, poverty, and the neglect of public facilities, and a democratization of political communities so that citizens have a voice in decisions.  So, for example, Sen argues that providing basic health care and education is essential for economic growth.</a:t>
            </a:r>
          </a:p>
          <a:p>
            <a:pPr eaLnBrk="1" hangingPunct="1"/>
            <a:endParaRPr lang="en-US" altLang="en-US" smtClean="0"/>
          </a:p>
        </p:txBody>
      </p:sp>
    </p:spTree>
    <p:extLst>
      <p:ext uri="{BB962C8B-B14F-4D97-AF65-F5344CB8AC3E}">
        <p14:creationId xmlns:p14="http://schemas.microsoft.com/office/powerpoint/2010/main" val="1605966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547723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037583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405086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20081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10B51-3BB7-494A-8D27-522A3CE3E5D6}"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6704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910B51-3BB7-494A-8D27-522A3CE3E5D6}"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150206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910B51-3BB7-494A-8D27-522A3CE3E5D6}"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15061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910B51-3BB7-494A-8D27-522A3CE3E5D6}"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903426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10B51-3BB7-494A-8D27-522A3CE3E5D6}"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992102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10B51-3BB7-494A-8D27-522A3CE3E5D6}"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1683845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10B51-3BB7-494A-8D27-522A3CE3E5D6}"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DFE08-DC6E-4B06-B9E7-A24C2F90B5EA}" type="slidenum">
              <a:rPr lang="en-US" smtClean="0"/>
              <a:t>‹#›</a:t>
            </a:fld>
            <a:endParaRPr lang="en-US"/>
          </a:p>
        </p:txBody>
      </p:sp>
    </p:spTree>
    <p:extLst>
      <p:ext uri="{BB962C8B-B14F-4D97-AF65-F5344CB8AC3E}">
        <p14:creationId xmlns:p14="http://schemas.microsoft.com/office/powerpoint/2010/main" val="271982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10B51-3BB7-494A-8D27-522A3CE3E5D6}" type="datetimeFigureOut">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DFE08-DC6E-4B06-B9E7-A24C2F90B5EA}" type="slidenum">
              <a:rPr lang="en-US" smtClean="0"/>
              <a:t>‹#›</a:t>
            </a:fld>
            <a:endParaRPr lang="en-US"/>
          </a:p>
        </p:txBody>
      </p:sp>
    </p:spTree>
    <p:extLst>
      <p:ext uri="{BB962C8B-B14F-4D97-AF65-F5344CB8AC3E}">
        <p14:creationId xmlns:p14="http://schemas.microsoft.com/office/powerpoint/2010/main" val="2840888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175163" y="5510458"/>
            <a:ext cx="7772400" cy="532314"/>
          </a:xfrm>
        </p:spPr>
        <p:txBody>
          <a:bodyPr>
            <a:normAutofit fontScale="90000"/>
          </a:bodyPr>
          <a:lstStyle/>
          <a:p>
            <a:r>
              <a:rPr lang="en-US" altLang="en-US" sz="3600" b="1" dirty="0" smtClean="0">
                <a:solidFill>
                  <a:srgbClr val="002060"/>
                </a:solidFill>
                <a:latin typeface="Times New Roman" panose="02020603050405020304" pitchFamily="18" charset="0"/>
                <a:cs typeface="Times New Roman" panose="02020603050405020304" pitchFamily="18" charset="0"/>
              </a:rPr>
              <a:t>National </a:t>
            </a:r>
            <a:r>
              <a:rPr lang="en-US" altLang="en-US" sz="3600" b="1" dirty="0">
                <a:solidFill>
                  <a:srgbClr val="002060"/>
                </a:solidFill>
                <a:latin typeface="Times New Roman" panose="02020603050405020304" pitchFamily="18" charset="0"/>
                <a:cs typeface="Times New Roman" panose="02020603050405020304" pitchFamily="18" charset="0"/>
              </a:rPr>
              <a:t>Differences </a:t>
            </a:r>
            <a:r>
              <a:rPr lang="en-US" altLang="en-US" sz="3600" b="1" dirty="0" smtClean="0">
                <a:solidFill>
                  <a:srgbClr val="002060"/>
                </a:solidFill>
                <a:latin typeface="Times New Roman" panose="02020603050405020304" pitchFamily="18" charset="0"/>
                <a:cs typeface="Times New Roman" panose="02020603050405020304" pitchFamily="18" charset="0"/>
              </a:rPr>
              <a:t>in </a:t>
            </a:r>
            <a:r>
              <a:rPr lang="en-US" altLang="en-US" sz="3600" b="1" dirty="0">
                <a:solidFill>
                  <a:srgbClr val="002060"/>
                </a:solidFill>
                <a:latin typeface="Times New Roman" panose="02020603050405020304" pitchFamily="18" charset="0"/>
                <a:cs typeface="Times New Roman" panose="02020603050405020304" pitchFamily="18" charset="0"/>
              </a:rPr>
              <a:t>Political Economy</a:t>
            </a:r>
          </a:p>
        </p:txBody>
      </p:sp>
      <p:sp>
        <p:nvSpPr>
          <p:cNvPr id="857091" name="Rectangle 3"/>
          <p:cNvSpPr>
            <a:spLocks noGrp="1" noChangeArrowheads="1"/>
          </p:cNvSpPr>
          <p:nvPr>
            <p:ph type="subTitle" idx="1"/>
          </p:nvPr>
        </p:nvSpPr>
        <p:spPr>
          <a:xfrm>
            <a:off x="3906981" y="864560"/>
            <a:ext cx="4308765" cy="490040"/>
          </a:xfrm>
        </p:spPr>
        <p:txBody>
          <a:bodyPr>
            <a:normAutofit lnSpcReduction="10000"/>
          </a:bodyPr>
          <a:lstStyle/>
          <a:p>
            <a:pPr eaLnBrk="1" hangingPunct="1">
              <a:defRPr/>
            </a:pPr>
            <a:r>
              <a:rPr lang="en-US" sz="3200" b="1" dirty="0" smtClean="0">
                <a:solidFill>
                  <a:srgbClr val="00B050"/>
                </a:solidFill>
                <a:latin typeface="Times New Roman" panose="02020603050405020304" pitchFamily="18" charset="0"/>
                <a:cs typeface="Times New Roman" panose="02020603050405020304" pitchFamily="18" charset="0"/>
              </a:rPr>
              <a:t>Chapter-02 </a:t>
            </a:r>
            <a:r>
              <a:rPr lang="en-US" sz="3200" b="1" smtClean="0">
                <a:solidFill>
                  <a:srgbClr val="00B050"/>
                </a:solidFill>
                <a:latin typeface="Times New Roman" panose="02020603050405020304" pitchFamily="18" charset="0"/>
                <a:cs typeface="Times New Roman" panose="02020603050405020304" pitchFamily="18" charset="0"/>
              </a:rPr>
              <a:t>(Lesson:02)</a:t>
            </a:r>
            <a:endParaRPr lang="en-US" sz="3200" b="1" dirty="0" smtClean="0">
              <a:solidFill>
                <a:srgbClr val="00B050"/>
              </a:solidFill>
              <a:latin typeface="Times New Roman" panose="02020603050405020304" pitchFamily="18" charset="0"/>
              <a:cs typeface="Times New Roman" panose="02020603050405020304" pitchFamily="18" charset="0"/>
            </a:endParaRPr>
          </a:p>
          <a:p>
            <a:pPr eaLnBrk="1" hangingPunct="1">
              <a:defRPr/>
            </a:pPr>
            <a:endParaRPr lang="en-US" sz="3200" b="1" dirty="0">
              <a:solidFill>
                <a:srgbClr val="00B050"/>
              </a:solidFill>
              <a:latin typeface="Times New Roman" panose="02020603050405020304" pitchFamily="18" charset="0"/>
              <a:cs typeface="Times New Roman" panose="02020603050405020304" pitchFamily="18" charset="0"/>
            </a:endParaRPr>
          </a:p>
        </p:txBody>
      </p:sp>
      <p:pic>
        <p:nvPicPr>
          <p:cNvPr id="1026" name="Picture 2" descr="National Differences in Political Economy by daniel yo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4" y="1503349"/>
            <a:ext cx="8382000" cy="3858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11115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27385" y="294786"/>
            <a:ext cx="7326923" cy="549275"/>
          </a:xfrm>
        </p:spPr>
        <p:txBody>
          <a:bodyPr/>
          <a:lstStyle/>
          <a:p>
            <a:pPr algn="ctr" eaLnBrk="1" hangingPunct="1">
              <a:defRPr/>
            </a:pPr>
            <a:r>
              <a:rPr lang="en-US" altLang="en-US" sz="3200" b="1" dirty="0" smtClean="0">
                <a:solidFill>
                  <a:srgbClr val="00B050"/>
                </a:solidFill>
                <a:latin typeface="Times New Roman" panose="02020603050405020304" pitchFamily="18" charset="0"/>
                <a:cs typeface="Times New Roman" panose="02020603050405020304" pitchFamily="18" charset="0"/>
              </a:rPr>
              <a:t>Determinants </a:t>
            </a:r>
            <a:r>
              <a:rPr lang="en-US" altLang="en-US" sz="3200" b="1" dirty="0">
                <a:solidFill>
                  <a:srgbClr val="00B050"/>
                </a:solidFill>
                <a:latin typeface="Times New Roman" panose="02020603050405020304" pitchFamily="18" charset="0"/>
                <a:cs typeface="Times New Roman" panose="02020603050405020304" pitchFamily="18" charset="0"/>
              </a:rPr>
              <a:t>of Economic Development</a:t>
            </a:r>
          </a:p>
        </p:txBody>
      </p:sp>
      <p:sp>
        <p:nvSpPr>
          <p:cNvPr id="50179" name="Rectangle 3"/>
          <p:cNvSpPr>
            <a:spLocks noGrp="1" noChangeArrowheads="1"/>
          </p:cNvSpPr>
          <p:nvPr>
            <p:ph idx="1"/>
          </p:nvPr>
        </p:nvSpPr>
        <p:spPr>
          <a:xfrm>
            <a:off x="1019908" y="969841"/>
            <a:ext cx="10046677" cy="5114436"/>
          </a:xfrm>
          <a:extLst/>
        </p:spPr>
        <p:txBody>
          <a:bodyPr rtlCol="0">
            <a:normAutofit/>
          </a:bodyPr>
          <a:lstStyle/>
          <a:p>
            <a:pPr marL="0" indent="0" algn="just" eaLnBrk="1" hangingPunct="1">
              <a:lnSpc>
                <a:spcPct val="150000"/>
              </a:lnSpc>
              <a:buNone/>
              <a:defRPr/>
            </a:pPr>
            <a:r>
              <a:rPr lang="en-US" altLang="en-US" sz="2400" dirty="0">
                <a:latin typeface="Times New Roman" panose="02020603050405020304" pitchFamily="18" charset="0"/>
                <a:cs typeface="Times New Roman" panose="02020603050405020304" pitchFamily="18" charset="0"/>
              </a:rPr>
              <a:t>A country’s level of economic development affects its attractiveness as a possible market or production location for firms </a:t>
            </a:r>
          </a:p>
          <a:p>
            <a:pPr lvl="1" algn="just" eaLnBrk="1" hangingPunct="1">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One common measure is a country’s gross national income (GNI) per head of population</a:t>
            </a:r>
          </a:p>
          <a:p>
            <a:pPr marL="0" indent="0" algn="just" eaLnBrk="1" hangingPunct="1">
              <a:lnSpc>
                <a:spcPct val="150000"/>
              </a:lnSpc>
              <a:buNone/>
              <a:defRPr/>
            </a:pPr>
            <a:r>
              <a:rPr lang="en-US" altLang="en-US" sz="2400" dirty="0" smtClean="0">
                <a:latin typeface="Times New Roman" panose="02020603050405020304" pitchFamily="18" charset="0"/>
                <a:cs typeface="Times New Roman" panose="02020603050405020304" pitchFamily="18" charset="0"/>
              </a:rPr>
              <a:t>A </a:t>
            </a:r>
            <a:r>
              <a:rPr lang="en-US" altLang="en-US" sz="2400" dirty="0">
                <a:latin typeface="Times New Roman" panose="02020603050405020304" pitchFamily="18" charset="0"/>
                <a:cs typeface="Times New Roman" panose="02020603050405020304" pitchFamily="18" charset="0"/>
              </a:rPr>
              <a:t>purchasing power parity (PPP) adjustment allows for a more direct comparison of living standards in different countries  </a:t>
            </a:r>
          </a:p>
          <a:p>
            <a:pPr marL="0" indent="0" algn="just" eaLnBrk="1" hangingPunct="1">
              <a:lnSpc>
                <a:spcPct val="150000"/>
              </a:lnSpc>
              <a:buNone/>
              <a:defRPr/>
            </a:pPr>
            <a:r>
              <a:rPr lang="en-US" altLang="en-US" sz="2400" dirty="0">
                <a:latin typeface="Times New Roman" panose="02020603050405020304" pitchFamily="18" charset="0"/>
                <a:cs typeface="Times New Roman" panose="02020603050405020304" pitchFamily="18" charset="0"/>
              </a:rPr>
              <a:t>GNI and PPP data provide a static picture of development</a:t>
            </a:r>
          </a:p>
          <a:p>
            <a:pPr lvl="1" algn="just" eaLnBrk="1" hangingPunct="1">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it is also important to consider growth rates</a:t>
            </a:r>
          </a:p>
          <a:p>
            <a:pPr eaLnBrk="1" hangingPunct="1">
              <a:lnSpc>
                <a:spcPct val="150000"/>
              </a:lnSpc>
              <a:defRPr/>
            </a:pPr>
            <a:endParaRPr lang="en-US" altLang="en-US" sz="2400" dirty="0"/>
          </a:p>
        </p:txBody>
      </p:sp>
    </p:spTree>
    <p:extLst>
      <p:ext uri="{BB962C8B-B14F-4D97-AF65-F5344CB8AC3E}">
        <p14:creationId xmlns:p14="http://schemas.microsoft.com/office/powerpoint/2010/main" val="2855283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012831" y="376850"/>
            <a:ext cx="5978769" cy="584444"/>
          </a:xfrm>
          <a:noFill/>
        </p:spPr>
        <p:txBody>
          <a:bodyPr/>
          <a:lstStyle/>
          <a:p>
            <a:pPr algn="ctr" eaLnBrk="1" hangingPunct="1"/>
            <a:r>
              <a:rPr lang="en-US" altLang="en-US" sz="2800" b="1" dirty="0" smtClean="0">
                <a:solidFill>
                  <a:srgbClr val="00B050"/>
                </a:solidFill>
                <a:latin typeface="Times New Roman" panose="02020603050405020304" pitchFamily="18" charset="0"/>
                <a:cs typeface="Times New Roman" panose="02020603050405020304" pitchFamily="18" charset="0"/>
              </a:rPr>
              <a:t>Broader </a:t>
            </a:r>
            <a:r>
              <a:rPr lang="en-US" altLang="en-US" sz="2800" b="1" dirty="0">
                <a:solidFill>
                  <a:srgbClr val="00B050"/>
                </a:solidFill>
                <a:latin typeface="Times New Roman" panose="02020603050405020304" pitchFamily="18" charset="0"/>
                <a:cs typeface="Times New Roman" panose="02020603050405020304" pitchFamily="18" charset="0"/>
              </a:rPr>
              <a:t>Conceptions of Development</a:t>
            </a:r>
          </a:p>
        </p:txBody>
      </p:sp>
      <p:sp>
        <p:nvSpPr>
          <p:cNvPr id="52227" name="Rectangle 3"/>
          <p:cNvSpPr>
            <a:spLocks noGrp="1" noChangeArrowheads="1"/>
          </p:cNvSpPr>
          <p:nvPr>
            <p:ph idx="1"/>
          </p:nvPr>
        </p:nvSpPr>
        <p:spPr>
          <a:xfrm>
            <a:off x="973015" y="1098794"/>
            <a:ext cx="10058400" cy="5278560"/>
          </a:xfrm>
          <a:extLst/>
        </p:spPr>
        <p:txBody>
          <a:bodyPr rtlCol="0">
            <a:noAutofit/>
          </a:bodyPr>
          <a:lstStyle/>
          <a:p>
            <a:pPr marL="0" indent="0" algn="just" eaLnBrk="1" hangingPunct="1">
              <a:lnSpc>
                <a:spcPct val="150000"/>
              </a:lnSpc>
              <a:buNone/>
              <a:defRPr/>
            </a:pPr>
            <a:r>
              <a:rPr lang="en-US" altLang="en-US" dirty="0" err="1">
                <a:latin typeface="Times New Roman" panose="02020603050405020304" pitchFamily="18" charset="0"/>
                <a:cs typeface="Times New Roman" panose="02020603050405020304" pitchFamily="18" charset="0"/>
              </a:rPr>
              <a:t>Amartya</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Sen</a:t>
            </a:r>
            <a:r>
              <a:rPr lang="en-US" altLang="en-US" dirty="0">
                <a:latin typeface="Times New Roman" panose="02020603050405020304" pitchFamily="18" charset="0"/>
                <a:cs typeface="Times New Roman" panose="02020603050405020304" pitchFamily="18" charset="0"/>
              </a:rPr>
              <a:t> - development should be assessed less by material output and more by the capabilities and opportunities that people enjoy </a:t>
            </a:r>
          </a:p>
          <a:p>
            <a:pPr marL="0" indent="0" algn="just" eaLnBrk="1" hangingPunct="1">
              <a:lnSpc>
                <a:spcPct val="150000"/>
              </a:lnSpc>
              <a:buNone/>
              <a:defRPr/>
            </a:pPr>
            <a:r>
              <a:rPr lang="en-US" altLang="en-US" dirty="0">
                <a:latin typeface="Times New Roman" panose="02020603050405020304" pitchFamily="18" charset="0"/>
                <a:cs typeface="Times New Roman" panose="02020603050405020304" pitchFamily="18" charset="0"/>
              </a:rPr>
              <a:t>The United Nations created the </a:t>
            </a:r>
            <a:r>
              <a:rPr lang="en-US" altLang="en-US" dirty="0">
                <a:solidFill>
                  <a:srgbClr val="6A96D3"/>
                </a:solidFill>
                <a:latin typeface="Times New Roman" panose="02020603050405020304" pitchFamily="18" charset="0"/>
                <a:cs typeface="Times New Roman" panose="02020603050405020304" pitchFamily="18" charset="0"/>
              </a:rPr>
              <a:t>Human Development Index</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based on life expectancy, education attainment, and whether average incomes are sufficient to meet the basic needs of life in a country</a:t>
            </a:r>
          </a:p>
          <a:p>
            <a:pPr lvl="1" algn="just" eaLnBrk="1" hangingPunct="1">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reflects </a:t>
            </a:r>
            <a:r>
              <a:rPr lang="en-US" altLang="en-US" sz="2800" dirty="0" err="1" smtClean="0">
                <a:latin typeface="Times New Roman" panose="02020603050405020304" pitchFamily="18" charset="0"/>
                <a:cs typeface="Times New Roman" panose="02020603050405020304" pitchFamily="18" charset="0"/>
              </a:rPr>
              <a:t>Sen's</a:t>
            </a:r>
            <a:r>
              <a:rPr lang="en-US" altLang="en-US" sz="2800" dirty="0" smtClean="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ideas and gauges a country’s economic development and likely future growth rate</a:t>
            </a:r>
          </a:p>
        </p:txBody>
      </p:sp>
    </p:spTree>
    <p:extLst>
      <p:ext uri="{BB962C8B-B14F-4D97-AF65-F5344CB8AC3E}">
        <p14:creationId xmlns:p14="http://schemas.microsoft.com/office/powerpoint/2010/main" val="946447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485292" y="365125"/>
            <a:ext cx="6975231" cy="596167"/>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Broader </a:t>
            </a:r>
            <a:r>
              <a:rPr lang="en-US" altLang="en-US" sz="3200" b="1" dirty="0">
                <a:solidFill>
                  <a:srgbClr val="00B050"/>
                </a:solidFill>
                <a:latin typeface="Times New Roman" panose="02020603050405020304" pitchFamily="18" charset="0"/>
                <a:cs typeface="Times New Roman" panose="02020603050405020304" pitchFamily="18" charset="0"/>
              </a:rPr>
              <a:t>Conceptions of Development</a:t>
            </a:r>
          </a:p>
        </p:txBody>
      </p:sp>
      <p:sp>
        <p:nvSpPr>
          <p:cNvPr id="54275" name="Rectangle 3"/>
          <p:cNvSpPr>
            <a:spLocks noGrp="1" noChangeArrowheads="1"/>
          </p:cNvSpPr>
          <p:nvPr>
            <p:ph idx="1"/>
          </p:nvPr>
        </p:nvSpPr>
        <p:spPr>
          <a:xfrm>
            <a:off x="3516923" y="1324709"/>
            <a:ext cx="5298830" cy="386861"/>
          </a:xfrm>
        </p:spPr>
        <p:txBody>
          <a:bodyPr>
            <a:normAutofit/>
          </a:bodyPr>
          <a:lstStyle/>
          <a:p>
            <a:pPr marL="0" indent="0" algn="ctr">
              <a:buNone/>
            </a:pPr>
            <a:r>
              <a:rPr lang="en-US" altLang="en-US" sz="2000" dirty="0" smtClean="0"/>
              <a:t>Map </a:t>
            </a:r>
            <a:r>
              <a:rPr lang="en-US" altLang="en-US" sz="2000" dirty="0"/>
              <a:t>2.4: Human Development Indicators, 2007</a:t>
            </a:r>
          </a:p>
        </p:txBody>
      </p:sp>
      <p:pic>
        <p:nvPicPr>
          <p:cNvPr id="542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4010757" y="-868973"/>
            <a:ext cx="4064977" cy="9483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6652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016370" y="388571"/>
            <a:ext cx="7889630" cy="572721"/>
          </a:xfrm>
          <a:noFill/>
        </p:spPr>
        <p:txBody>
          <a:bodyPr>
            <a:no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Political </a:t>
            </a:r>
            <a:r>
              <a:rPr lang="en-US" altLang="en-US" sz="3200" b="1" dirty="0">
                <a:solidFill>
                  <a:srgbClr val="00B050"/>
                </a:solidFill>
                <a:latin typeface="Times New Roman" panose="02020603050405020304" pitchFamily="18" charset="0"/>
                <a:cs typeface="Times New Roman" panose="02020603050405020304" pitchFamily="18" charset="0"/>
              </a:rPr>
              <a:t>Economy and Economic </a:t>
            </a:r>
            <a:r>
              <a:rPr lang="en-US" altLang="en-US" sz="3200" b="1" dirty="0" smtClean="0">
                <a:solidFill>
                  <a:srgbClr val="00B050"/>
                </a:solidFill>
                <a:latin typeface="Times New Roman" panose="02020603050405020304" pitchFamily="18" charset="0"/>
                <a:cs typeface="Times New Roman" panose="02020603050405020304" pitchFamily="18" charset="0"/>
              </a:rPr>
              <a:t>Progress</a:t>
            </a:r>
            <a:endParaRPr lang="en-US" altLang="en-US" sz="2000" b="1" dirty="0">
              <a:solidFill>
                <a:srgbClr val="00B050"/>
              </a:solidFill>
              <a:latin typeface="Times New Roman" panose="02020603050405020304" pitchFamily="18" charset="0"/>
              <a:cs typeface="Times New Roman" panose="02020603050405020304" pitchFamily="18" charset="0"/>
            </a:endParaRPr>
          </a:p>
        </p:txBody>
      </p:sp>
      <p:sp>
        <p:nvSpPr>
          <p:cNvPr id="56323" name="Rectangle 3"/>
          <p:cNvSpPr>
            <a:spLocks noGrp="1" noChangeArrowheads="1"/>
          </p:cNvSpPr>
          <p:nvPr>
            <p:ph idx="1"/>
          </p:nvPr>
        </p:nvSpPr>
        <p:spPr>
          <a:xfrm>
            <a:off x="890954" y="1163151"/>
            <a:ext cx="10140462" cy="5237649"/>
          </a:xfrm>
        </p:spPr>
        <p:txBody>
          <a:bodyPr>
            <a:noAutofit/>
          </a:bodyPr>
          <a:lstStyle/>
          <a:p>
            <a:pPr algn="just" eaLnBrk="1" hangingPunct="1">
              <a:lnSpc>
                <a:spcPct val="150000"/>
              </a:lnSpc>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Question</a:t>
            </a:r>
            <a:r>
              <a:rPr lang="en-US" altLang="en-US" sz="2400" dirty="0" smtClean="0">
                <a:latin typeface="Times New Roman" panose="02020603050405020304" pitchFamily="18" charset="0"/>
                <a:cs typeface="Times New Roman" panose="02020603050405020304" pitchFamily="18" charset="0"/>
              </a:rPr>
              <a:t>: What is the relationship between political economy and economic progress? </a:t>
            </a:r>
          </a:p>
          <a:p>
            <a:pPr algn="just" eaLnBrk="1" hangingPunct="1">
              <a:lnSpc>
                <a:spcPct val="150000"/>
              </a:lnSpc>
              <a:spcBef>
                <a:spcPct val="0"/>
              </a:spcBef>
              <a:buFontTx/>
              <a:buNone/>
            </a:pPr>
            <a:r>
              <a:rPr lang="en-US" altLang="en-US" sz="2400" dirty="0" smtClean="0">
                <a:latin typeface="Times New Roman" panose="02020603050405020304" pitchFamily="18" charset="0"/>
                <a:cs typeface="Times New Roman" panose="02020603050405020304" pitchFamily="18" charset="0"/>
              </a:rPr>
              <a:t>Answer</a:t>
            </a:r>
            <a:r>
              <a:rPr lang="en-US" altLang="en-US" sz="2400" dirty="0" smtClean="0">
                <a:latin typeface="Times New Roman" panose="02020603050405020304" pitchFamily="18" charset="0"/>
                <a:cs typeface="Times New Roman" panose="02020603050405020304" pitchFamily="18" charset="0"/>
              </a:rPr>
              <a:t>:</a:t>
            </a:r>
          </a:p>
          <a:p>
            <a:pPr algn="just" eaLnBrk="1" hangingPunct="1">
              <a:lnSpc>
                <a:spcPct val="150000"/>
              </a:lnSpc>
              <a:spcBef>
                <a:spcPct val="0"/>
              </a:spcBef>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Innovation (new products, new processes, new organizations, new management practices, and new strategies) and entrepreneurship are the engines of long-run economic growth </a:t>
            </a:r>
            <a:endParaRPr lang="en-US" altLang="en-US" sz="2400" dirty="0" smtClean="0">
              <a:latin typeface="Times New Roman" panose="02020603050405020304" pitchFamily="18" charset="0"/>
              <a:cs typeface="Times New Roman" panose="02020603050405020304" pitchFamily="18" charset="0"/>
            </a:endParaRPr>
          </a:p>
          <a:p>
            <a:pPr algn="just" eaLnBrk="1" hangingPunct="1">
              <a:lnSpc>
                <a:spcPct val="150000"/>
              </a:lnSpc>
              <a:spcBef>
                <a:spcPct val="0"/>
              </a:spcBef>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Entrepreneurs </a:t>
            </a:r>
            <a:r>
              <a:rPr lang="en-US" altLang="en-US" sz="2400" dirty="0" smtClean="0">
                <a:latin typeface="Times New Roman" panose="02020603050405020304" pitchFamily="18" charset="0"/>
                <a:cs typeface="Times New Roman" panose="02020603050405020304" pitchFamily="18" charset="0"/>
              </a:rPr>
              <a:t>first commercialize innovative new products and processes</a:t>
            </a:r>
          </a:p>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Economic freedom in a market economy creates greater incentives for innovation and entrepreneurship than in either a planned or mixed </a:t>
            </a:r>
            <a:r>
              <a:rPr lang="en-US" altLang="en-US" sz="2400" dirty="0" smtClean="0">
                <a:latin typeface="Times New Roman" panose="02020603050405020304" pitchFamily="18" charset="0"/>
                <a:cs typeface="Times New Roman" panose="02020603050405020304" pitchFamily="18" charset="0"/>
              </a:rPr>
              <a:t>economy</a:t>
            </a:r>
            <a:endParaRPr lang="en-US" alt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45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110154" y="479181"/>
            <a:ext cx="7737231" cy="596167"/>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Political </a:t>
            </a:r>
            <a:r>
              <a:rPr lang="en-US" altLang="en-US" sz="3200" b="1" dirty="0">
                <a:solidFill>
                  <a:srgbClr val="00B050"/>
                </a:solidFill>
                <a:latin typeface="Times New Roman" panose="02020603050405020304" pitchFamily="18" charset="0"/>
                <a:cs typeface="Times New Roman" panose="02020603050405020304" pitchFamily="18" charset="0"/>
              </a:rPr>
              <a:t>Economy and Economic Progress</a:t>
            </a:r>
          </a:p>
        </p:txBody>
      </p:sp>
      <p:sp>
        <p:nvSpPr>
          <p:cNvPr id="58371" name="Rectangle 3"/>
          <p:cNvSpPr>
            <a:spLocks noGrp="1" noChangeArrowheads="1"/>
          </p:cNvSpPr>
          <p:nvPr>
            <p:ph idx="1"/>
          </p:nvPr>
        </p:nvSpPr>
        <p:spPr>
          <a:xfrm>
            <a:off x="1090246" y="1075348"/>
            <a:ext cx="10070124" cy="3133237"/>
          </a:xfrm>
        </p:spPr>
        <p:txBody>
          <a:bodyPr>
            <a:normAutofit/>
          </a:bodyPr>
          <a:lstStyle/>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Strong legal protection of property rights is another requirement for a business environment conducive to innovation, entrepreneurship, and economic growth</a:t>
            </a:r>
          </a:p>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Democratic regimes are more conducive to long-term economic growth than a dictatorship, even one of the benevolent kind</a:t>
            </a:r>
          </a:p>
          <a:p>
            <a:pPr algn="just" eaLnBrk="1" hangingPunct="1">
              <a:lnSpc>
                <a:spcPct val="150000"/>
              </a:lnSpc>
              <a:buFont typeface="Wingdings" panose="05000000000000000000" pitchFamily="2" charset="2"/>
              <a:buChar char="ü"/>
            </a:pPr>
            <a:r>
              <a:rPr lang="en-US" altLang="en-US" sz="2400" dirty="0" smtClean="0">
                <a:latin typeface="Times New Roman" panose="02020603050405020304" pitchFamily="18" charset="0"/>
                <a:cs typeface="Times New Roman" panose="02020603050405020304" pitchFamily="18" charset="0"/>
              </a:rPr>
              <a:t>Subsequent economic growth leads to establishment of democratic </a:t>
            </a:r>
            <a:r>
              <a:rPr lang="en-US" altLang="en-US" sz="2400" dirty="0" smtClean="0">
                <a:latin typeface="Times New Roman" panose="02020603050405020304" pitchFamily="18" charset="0"/>
                <a:cs typeface="Times New Roman" panose="02020603050405020304" pitchFamily="18" charset="0"/>
              </a:rPr>
              <a:t>regimes</a:t>
            </a:r>
            <a:endParaRPr lang="en-US" alt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773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379785" y="365126"/>
            <a:ext cx="7420708" cy="560997"/>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The </a:t>
            </a:r>
            <a:r>
              <a:rPr lang="en-US" altLang="en-US" sz="3200" b="1" dirty="0">
                <a:solidFill>
                  <a:srgbClr val="00B050"/>
                </a:solidFill>
                <a:latin typeface="Times New Roman" panose="02020603050405020304" pitchFamily="18" charset="0"/>
                <a:cs typeface="Times New Roman" panose="02020603050405020304" pitchFamily="18" charset="0"/>
              </a:rPr>
              <a:t>Nature of Economic Transformation</a:t>
            </a:r>
          </a:p>
        </p:txBody>
      </p:sp>
      <p:sp>
        <p:nvSpPr>
          <p:cNvPr id="60419" name="Rectangle 3"/>
          <p:cNvSpPr>
            <a:spLocks noGrp="1" noChangeArrowheads="1"/>
          </p:cNvSpPr>
          <p:nvPr>
            <p:ph idx="1"/>
          </p:nvPr>
        </p:nvSpPr>
        <p:spPr>
          <a:xfrm>
            <a:off x="1594337" y="926122"/>
            <a:ext cx="9015047" cy="5345723"/>
          </a:xfrm>
        </p:spPr>
        <p:txBody>
          <a:bodyPr>
            <a:normAutofit/>
          </a:bodyPr>
          <a:lstStyle/>
          <a:p>
            <a:pPr marL="0" indent="0" algn="just">
              <a:buNone/>
            </a:pPr>
            <a:r>
              <a:rPr lang="en-US" altLang="en-US" sz="2400" dirty="0">
                <a:latin typeface="Times New Roman" panose="02020603050405020304" pitchFamily="18" charset="0"/>
                <a:cs typeface="Times New Roman" panose="02020603050405020304" pitchFamily="18" charset="0"/>
              </a:rPr>
              <a:t>The shift toward a market-based economic system involves: </a:t>
            </a:r>
          </a:p>
          <a:p>
            <a:pPr marL="381000" indent="-381000" algn="just">
              <a:buFont typeface="Wingdings" panose="05000000000000000000" pitchFamily="2" charset="2"/>
              <a:buAutoNum type="arabicPeriod"/>
            </a:pPr>
            <a:r>
              <a:rPr lang="en-US" altLang="en-US" sz="2400" dirty="0">
                <a:latin typeface="Times New Roman" panose="02020603050405020304" pitchFamily="18" charset="0"/>
                <a:cs typeface="Times New Roman" panose="02020603050405020304" pitchFamily="18" charset="0"/>
              </a:rPr>
              <a:t>Deregulation – involves removing legal restrictions on the free play of markets, the establishment of private enterprises, and the manner in which private enterprises operate</a:t>
            </a:r>
          </a:p>
          <a:p>
            <a:pPr marL="381000" indent="-381000" algn="just">
              <a:buFont typeface="Wingdings" panose="05000000000000000000" pitchFamily="2" charset="2"/>
              <a:buAutoNum type="arabicPeriod" startAt="2"/>
            </a:pPr>
            <a:r>
              <a:rPr lang="en-US" altLang="en-US" sz="2400" dirty="0">
                <a:latin typeface="Times New Roman" panose="02020603050405020304" pitchFamily="18" charset="0"/>
                <a:cs typeface="Times New Roman" panose="02020603050405020304" pitchFamily="18" charset="0"/>
              </a:rPr>
              <a:t>Privatization - transfers the ownership of state property into the hands of private investors</a:t>
            </a:r>
          </a:p>
          <a:p>
            <a:pPr marL="1216025" lvl="1" indent="-533400" algn="just"/>
            <a:r>
              <a:rPr lang="en-US" altLang="en-US" dirty="0">
                <a:latin typeface="Times New Roman" panose="02020603050405020304" pitchFamily="18" charset="0"/>
                <a:cs typeface="Times New Roman" panose="02020603050405020304" pitchFamily="18" charset="0"/>
              </a:rPr>
              <a:t>because private investors are motivated by potential profits to increase productivity, privatization should increase economic efficiency</a:t>
            </a:r>
          </a:p>
          <a:p>
            <a:pPr marL="381000" indent="-381000" algn="just">
              <a:buFont typeface="Wingdings" panose="05000000000000000000" pitchFamily="2" charset="2"/>
              <a:buAutoNum type="arabicPeriod" startAt="3"/>
            </a:pPr>
            <a:r>
              <a:rPr lang="en-US" altLang="en-US" sz="2400" dirty="0">
                <a:latin typeface="Times New Roman" panose="02020603050405020304" pitchFamily="18" charset="0"/>
                <a:cs typeface="Times New Roman" panose="02020603050405020304" pitchFamily="18" charset="0"/>
              </a:rPr>
              <a:t>Legal system - that protects property rights and the machinery to enforce that system</a:t>
            </a:r>
          </a:p>
          <a:p>
            <a:pPr marL="1216025" lvl="1" indent="-533400" algn="just"/>
            <a:r>
              <a:rPr lang="en-US" altLang="en-US" dirty="0">
                <a:latin typeface="Times New Roman" panose="02020603050405020304" pitchFamily="18" charset="0"/>
                <a:cs typeface="Times New Roman" panose="02020603050405020304" pitchFamily="18" charset="0"/>
              </a:rPr>
              <a:t>many countries have made significant strides toward creating a strong legal system, but more work is necessary</a:t>
            </a:r>
          </a:p>
          <a:p>
            <a:pPr marL="1216025" lvl="1" indent="-533400" algn="just"/>
            <a:endParaRPr lang="en-US" altLang="en-US" dirty="0" smtClean="0"/>
          </a:p>
          <a:p>
            <a:pPr marL="381000" indent="-381000" algn="just"/>
            <a:endParaRPr lang="en-US" altLang="en-US" sz="1800" dirty="0"/>
          </a:p>
          <a:p>
            <a:pPr marL="381000" indent="-381000" algn="just">
              <a:buFont typeface="Wingdings" panose="05000000000000000000" pitchFamily="2" charset="2"/>
              <a:buAutoNum type="arabicPeriod"/>
            </a:pPr>
            <a:endParaRPr lang="en-US" altLang="en-US" sz="1800" dirty="0"/>
          </a:p>
          <a:p>
            <a:pPr marL="381000" indent="-381000" algn="just"/>
            <a:endParaRPr lang="en-US" altLang="en-US" sz="2000" dirty="0"/>
          </a:p>
        </p:txBody>
      </p:sp>
    </p:spTree>
    <p:extLst>
      <p:ext uri="{BB962C8B-B14F-4D97-AF65-F5344CB8AC3E}">
        <p14:creationId xmlns:p14="http://schemas.microsoft.com/office/powerpoint/2010/main" val="1872918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672862" y="271341"/>
            <a:ext cx="6986953" cy="654783"/>
          </a:xfrm>
          <a:noFill/>
        </p:spPr>
        <p:txBody>
          <a:bodyPr>
            <a:norm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 Implications of a Changing Economy</a:t>
            </a:r>
          </a:p>
        </p:txBody>
      </p:sp>
      <p:sp>
        <p:nvSpPr>
          <p:cNvPr id="62467" name="Rectangle 3"/>
          <p:cNvSpPr>
            <a:spLocks noGrp="1" noChangeArrowheads="1"/>
          </p:cNvSpPr>
          <p:nvPr>
            <p:ph idx="1"/>
          </p:nvPr>
        </p:nvSpPr>
        <p:spPr>
          <a:xfrm>
            <a:off x="1324708" y="926124"/>
            <a:ext cx="9425354" cy="3188676"/>
          </a:xfrm>
        </p:spPr>
        <p:txBody>
          <a:bodyPr/>
          <a:lstStyle/>
          <a:p>
            <a:pPr marL="0" indent="0" algn="just" eaLnBrk="1" hangingPunct="1">
              <a:lnSpc>
                <a:spcPct val="150000"/>
              </a:lnSpc>
              <a:buNone/>
            </a:pPr>
            <a:r>
              <a:rPr lang="en-US" altLang="en-US" sz="2400" dirty="0">
                <a:latin typeface="Times New Roman" panose="02020603050405020304" pitchFamily="18" charset="0"/>
                <a:cs typeface="Times New Roman" panose="02020603050405020304" pitchFamily="18" charset="0"/>
              </a:rPr>
              <a:t>Markets that were formerly off-limits to Western business are now open</a:t>
            </a:r>
          </a:p>
          <a:p>
            <a:pPr lvl="1" algn="just" eaLnBrk="1" hangingPunct="1">
              <a:lnSpc>
                <a:spcPct val="150000"/>
              </a:lnSpc>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China (population of 1.2 billion) could be a bigger market than the U.S., the EU, and Japan combined</a:t>
            </a:r>
          </a:p>
          <a:p>
            <a:pPr lvl="1" algn="just" eaLnBrk="1" hangingPunct="1">
              <a:lnSpc>
                <a:spcPct val="150000"/>
              </a:lnSpc>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India (population 1.1 billion) is also a potentially huge market   </a:t>
            </a:r>
          </a:p>
          <a:p>
            <a:pPr marL="0" indent="0" algn="just" eaLnBrk="1" hangingPunct="1">
              <a:lnSpc>
                <a:spcPct val="150000"/>
              </a:lnSpc>
              <a:buNone/>
            </a:pPr>
            <a:r>
              <a:rPr lang="en-US" altLang="en-US" sz="2400" dirty="0">
                <a:latin typeface="Times New Roman" panose="02020603050405020304" pitchFamily="18" charset="0"/>
                <a:cs typeface="Times New Roman" panose="02020603050405020304" pitchFamily="18" charset="0"/>
              </a:rPr>
              <a:t>However, just as the potential gains are large, so are the risks </a:t>
            </a:r>
          </a:p>
          <a:p>
            <a:pPr algn="just" eaLnBrk="1" hangingPunct="1">
              <a:lnSpc>
                <a:spcPct val="150000"/>
              </a:lnSpc>
            </a:pPr>
            <a:endParaRPr lang="en-US" altLang="en-US" sz="2400" dirty="0"/>
          </a:p>
        </p:txBody>
      </p:sp>
    </p:spTree>
    <p:extLst>
      <p:ext uri="{BB962C8B-B14F-4D97-AF65-F5344CB8AC3E}">
        <p14:creationId xmlns:p14="http://schemas.microsoft.com/office/powerpoint/2010/main" val="1793989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10000" y="365126"/>
            <a:ext cx="4806462" cy="514106"/>
          </a:xfrm>
          <a:noFill/>
        </p:spPr>
        <p:txBody>
          <a:bodyPr>
            <a:no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Implications for Managers</a:t>
            </a:r>
          </a:p>
        </p:txBody>
      </p:sp>
      <p:sp>
        <p:nvSpPr>
          <p:cNvPr id="64515" name="Rectangle 3"/>
          <p:cNvSpPr>
            <a:spLocks noGrp="1" noChangeArrowheads="1"/>
          </p:cNvSpPr>
          <p:nvPr>
            <p:ph idx="1"/>
          </p:nvPr>
        </p:nvSpPr>
        <p:spPr>
          <a:xfrm>
            <a:off x="1172308" y="1014047"/>
            <a:ext cx="10046677" cy="5093676"/>
          </a:xfrm>
        </p:spPr>
        <p:txBody>
          <a:bodyPr>
            <a:noAutofit/>
          </a:bodyPr>
          <a:lstStyle/>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Question: What are the implications of the political economy for international businesses?</a:t>
            </a:r>
          </a:p>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Answer:</a:t>
            </a:r>
          </a:p>
          <a:p>
            <a:pPr marL="0" indent="0" algn="just">
              <a:lnSpc>
                <a:spcPct val="150000"/>
              </a:lnSpc>
              <a:buNone/>
            </a:pPr>
            <a:r>
              <a:rPr lang="en-US" altLang="en-US" sz="2400" dirty="0" smtClean="0">
                <a:latin typeface="Times New Roman" panose="02020603050405020304" pitchFamily="18" charset="0"/>
                <a:cs typeface="Times New Roman" panose="02020603050405020304" pitchFamily="18" charset="0"/>
              </a:rPr>
              <a:t>There are two main implications:</a:t>
            </a:r>
          </a:p>
          <a:p>
            <a:pPr marL="0" indent="0" algn="just">
              <a:lnSpc>
                <a:spcPct val="150000"/>
              </a:lnSpc>
              <a:buFont typeface="Wingdings" panose="05000000000000000000" pitchFamily="2" charset="2"/>
              <a:buAutoNum type="arabicPeriod"/>
            </a:pPr>
            <a:r>
              <a:rPr lang="en-US" altLang="en-US" sz="2400" dirty="0" smtClean="0">
                <a:latin typeface="Times New Roman" panose="02020603050405020304" pitchFamily="18" charset="0"/>
                <a:cs typeface="Times New Roman" panose="02020603050405020304" pitchFamily="18" charset="0"/>
              </a:rPr>
              <a:t> the political, economic, and legal systems of a country raise important ethical issues that have implications for the practice of international business</a:t>
            </a:r>
          </a:p>
          <a:p>
            <a:pPr marL="0" indent="0" algn="just">
              <a:lnSpc>
                <a:spcPct val="150000"/>
              </a:lnSpc>
              <a:buFont typeface="Wingdings" panose="05000000000000000000" pitchFamily="2" charset="2"/>
              <a:buAutoNum type="arabicPeriod"/>
            </a:pPr>
            <a:r>
              <a:rPr lang="en-US" altLang="en-US" sz="2400" dirty="0" smtClean="0">
                <a:latin typeface="Times New Roman" panose="02020603050405020304" pitchFamily="18" charset="0"/>
                <a:cs typeface="Times New Roman" panose="02020603050405020304" pitchFamily="18" charset="0"/>
              </a:rPr>
              <a:t> the political, economic, and legal environment of a country clearly influences the attractiveness of that country as a market and/or investment site</a:t>
            </a:r>
          </a:p>
        </p:txBody>
      </p:sp>
    </p:spTree>
    <p:extLst>
      <p:ext uri="{BB962C8B-B14F-4D97-AF65-F5344CB8AC3E}">
        <p14:creationId xmlns:p14="http://schemas.microsoft.com/office/powerpoint/2010/main" val="1437339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80892" y="365125"/>
            <a:ext cx="1652954" cy="478937"/>
          </a:xfrm>
          <a:noFill/>
        </p:spPr>
        <p:txBody>
          <a:bodyPr>
            <a:no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Benefits</a:t>
            </a:r>
          </a:p>
        </p:txBody>
      </p:sp>
      <p:sp>
        <p:nvSpPr>
          <p:cNvPr id="66563" name="Rectangle 3"/>
          <p:cNvSpPr>
            <a:spLocks noGrp="1" noChangeArrowheads="1"/>
          </p:cNvSpPr>
          <p:nvPr>
            <p:ph idx="1"/>
          </p:nvPr>
        </p:nvSpPr>
        <p:spPr>
          <a:xfrm>
            <a:off x="1465385" y="981563"/>
            <a:ext cx="9694984" cy="3074622"/>
          </a:xfrm>
        </p:spPr>
        <p:txBody>
          <a:bodyPr/>
          <a:lstStyle/>
          <a:p>
            <a:pPr marL="0" indent="0" algn="just" eaLnBrk="1" hangingPunct="1">
              <a:lnSpc>
                <a:spcPct val="150000"/>
              </a:lnSpc>
              <a:buNone/>
            </a:pPr>
            <a:r>
              <a:rPr lang="en-US" altLang="en-US" sz="2400" dirty="0">
                <a:latin typeface="Times New Roman" panose="02020603050405020304" pitchFamily="18" charset="0"/>
                <a:cs typeface="Times New Roman" panose="02020603050405020304" pitchFamily="18" charset="0"/>
              </a:rPr>
              <a:t>The benefits of doing business in a country are a function of market size, and current and future consumer purchasing power </a:t>
            </a:r>
          </a:p>
          <a:p>
            <a:pPr lvl="1" algn="just" eaLnBrk="1" hangingPunct="1">
              <a:lnSpc>
                <a:spcPct val="150000"/>
              </a:lnSpc>
              <a:buFont typeface="Wingdings" panose="05000000000000000000" pitchFamily="2" charset="2"/>
              <a:buChar char="ü"/>
            </a:pPr>
            <a:r>
              <a:rPr lang="en-US" altLang="en-US" dirty="0">
                <a:latin typeface="Times New Roman" panose="02020603050405020304" pitchFamily="18" charset="0"/>
                <a:cs typeface="Times New Roman" panose="02020603050405020304" pitchFamily="18" charset="0"/>
              </a:rPr>
              <a:t>by identifying and investing early in a potential future economic stars, firms may be able to gain first mover advantages (advantages that accrue to early entrants into a market</a:t>
            </a:r>
            <a:r>
              <a:rPr lang="en-US" altLang="en-US" dirty="0" smtClean="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923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521568" y="365125"/>
            <a:ext cx="1277817" cy="619613"/>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Costs</a:t>
            </a:r>
          </a:p>
        </p:txBody>
      </p:sp>
      <p:sp>
        <p:nvSpPr>
          <p:cNvPr id="68611" name="Rectangle 3"/>
          <p:cNvSpPr>
            <a:spLocks noGrp="1" noChangeArrowheads="1"/>
          </p:cNvSpPr>
          <p:nvPr>
            <p:ph idx="1"/>
          </p:nvPr>
        </p:nvSpPr>
        <p:spPr>
          <a:xfrm>
            <a:off x="1277815" y="984738"/>
            <a:ext cx="9812215" cy="4794739"/>
          </a:xfrm>
        </p:spPr>
        <p:txBody>
          <a:bodyPr>
            <a:normAutofit/>
          </a:bodyPr>
          <a:lstStyle/>
          <a:p>
            <a:pPr marL="0" indent="0" algn="just">
              <a:lnSpc>
                <a:spcPct val="150000"/>
              </a:lnSpc>
              <a:buNone/>
            </a:pPr>
            <a:r>
              <a:rPr lang="en-US" altLang="en-US" sz="2400" dirty="0">
                <a:latin typeface="Times New Roman" panose="02020603050405020304" pitchFamily="18" charset="0"/>
                <a:cs typeface="Times New Roman" panose="02020603050405020304" pitchFamily="18" charset="0"/>
              </a:rPr>
              <a:t>Firms must be prepared to deal costs of doing business in foreign markets </a:t>
            </a:r>
          </a:p>
          <a:p>
            <a:pPr marL="914400" lvl="1" indent="-457200" algn="just">
              <a:lnSpc>
                <a:spcPct val="150000"/>
              </a:lnSpc>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Political costs - include the cost of paying bribes or lobbying for favorable or fair treatment  </a:t>
            </a:r>
          </a:p>
          <a:p>
            <a:pPr marL="914400" lvl="1" indent="-457200" algn="just">
              <a:lnSpc>
                <a:spcPct val="150000"/>
              </a:lnSpc>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Economic costs  - relate primarily to the sophistication of the economic system, including the infrastructure and supporting businesses</a:t>
            </a:r>
          </a:p>
          <a:p>
            <a:pPr marL="914400" lvl="1" indent="-457200" algn="just">
              <a:lnSpc>
                <a:spcPct val="150000"/>
              </a:lnSpc>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Legal costs  - can be higher in countries with dramatically different product, workplace, and pollution standards, or where there is poor legal protection for property rights </a:t>
            </a:r>
          </a:p>
        </p:txBody>
      </p:sp>
    </p:spTree>
    <p:extLst>
      <p:ext uri="{BB962C8B-B14F-4D97-AF65-F5344CB8AC3E}">
        <p14:creationId xmlns:p14="http://schemas.microsoft.com/office/powerpoint/2010/main" val="1647198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37509" y="360219"/>
            <a:ext cx="5943600" cy="609600"/>
          </a:xfrm>
        </p:spPr>
        <p:txBody>
          <a:bodyPr>
            <a:normAutofit/>
          </a:bodyPr>
          <a:lstStyle/>
          <a:p>
            <a:pPr algn="ctr"/>
            <a:r>
              <a:rPr lang="en-US" sz="3600" b="1" dirty="0" smtClean="0">
                <a:solidFill>
                  <a:srgbClr val="00B050"/>
                </a:solidFill>
                <a:latin typeface="Times New Roman" panose="02020603050405020304" pitchFamily="18" charset="0"/>
                <a:cs typeface="Times New Roman" panose="02020603050405020304" pitchFamily="18" charset="0"/>
              </a:rPr>
              <a:t>Lesson Learning Objectives</a:t>
            </a:r>
          </a:p>
        </p:txBody>
      </p:sp>
      <p:sp>
        <p:nvSpPr>
          <p:cNvPr id="3" name="Content Placeholder 2"/>
          <p:cNvSpPr>
            <a:spLocks noGrp="1"/>
          </p:cNvSpPr>
          <p:nvPr>
            <p:ph idx="1"/>
          </p:nvPr>
        </p:nvSpPr>
        <p:spPr>
          <a:xfrm>
            <a:off x="1960418" y="1108364"/>
            <a:ext cx="8153400" cy="4367774"/>
          </a:xfrm>
        </p:spPr>
        <p:txBody>
          <a:bodyPr>
            <a:normAutofit fontScale="92500" lnSpcReduction="10000"/>
          </a:bodyPr>
          <a:lstStyle/>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Differences in contract law?</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Property right and corruption</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The protection on intellectual property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Product safety and product liability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Determinant of economic development</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Border conception of development</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Political economy and economic progress</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The nature of economic transformation</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Implications of a changing economy</a:t>
            </a:r>
          </a:p>
          <a:p>
            <a:pPr marL="514350" indent="-514350">
              <a:buFont typeface="Wingdings" panose="05000000000000000000" pitchFamily="2" charset="2"/>
              <a:buAutoNum type="arabicPeriod"/>
              <a:defRPr/>
            </a:pPr>
            <a:r>
              <a:rPr lang="en-US" sz="2600" dirty="0" smtClean="0">
                <a:latin typeface="Times New Roman" panose="02020603050405020304" pitchFamily="18" charset="0"/>
                <a:cs typeface="Times New Roman" panose="02020603050405020304" pitchFamily="18" charset="0"/>
              </a:rPr>
              <a:t>Implication for managers, benefits, costs, and risks</a:t>
            </a: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a:p>
            <a:pPr marL="514350" indent="-514350">
              <a:buFont typeface="Wingdings" panose="05000000000000000000" pitchFamily="2" charset="2"/>
              <a:buAutoNum type="arabicPeriod"/>
              <a:defRPr/>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33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5193322" y="365125"/>
            <a:ext cx="1312985" cy="572721"/>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Risks</a:t>
            </a:r>
          </a:p>
        </p:txBody>
      </p:sp>
      <p:sp>
        <p:nvSpPr>
          <p:cNvPr id="70659" name="Rectangle 3"/>
          <p:cNvSpPr>
            <a:spLocks noGrp="1" noChangeArrowheads="1"/>
          </p:cNvSpPr>
          <p:nvPr>
            <p:ph idx="1"/>
          </p:nvPr>
        </p:nvSpPr>
        <p:spPr>
          <a:xfrm>
            <a:off x="1348155" y="937845"/>
            <a:ext cx="9659814" cy="5580185"/>
          </a:xfrm>
        </p:spPr>
        <p:txBody>
          <a:bodyPr>
            <a:normAutofit/>
          </a:bodyPr>
          <a:lstStyle/>
          <a:p>
            <a:pPr marL="0" indent="0" algn="just" eaLnBrk="1" hangingPunct="1">
              <a:lnSpc>
                <a:spcPct val="150000"/>
              </a:lnSpc>
              <a:buNone/>
            </a:pPr>
            <a:r>
              <a:rPr lang="en-US" altLang="en-US" dirty="0">
                <a:latin typeface="Times New Roman" panose="02020603050405020304" pitchFamily="18" charset="0"/>
                <a:cs typeface="Times New Roman" panose="02020603050405020304" pitchFamily="18" charset="0"/>
              </a:rPr>
              <a:t>Doing business in foreign markets involves risk</a:t>
            </a:r>
          </a:p>
          <a:p>
            <a:pPr lvl="1" algn="just" eaLnBrk="1" hangingPunct="1">
              <a:lnSpc>
                <a:spcPct val="150000"/>
              </a:lnSpc>
            </a:pPr>
            <a:r>
              <a:rPr lang="en-US" altLang="en-US" dirty="0">
                <a:latin typeface="Times New Roman" panose="02020603050405020304" pitchFamily="18" charset="0"/>
                <a:cs typeface="Times New Roman" panose="02020603050405020304" pitchFamily="18" charset="0"/>
              </a:rPr>
              <a:t>Political risk - the likelihood that political forces will cause drastic changes in a country's business environment that adversely affects the profit and other goals of a business enterprise </a:t>
            </a:r>
          </a:p>
          <a:p>
            <a:pPr lvl="1" algn="just" eaLnBrk="1" hangingPunct="1">
              <a:lnSpc>
                <a:spcPct val="150000"/>
              </a:lnSpc>
            </a:pPr>
            <a:r>
              <a:rPr lang="en-US" altLang="en-US" dirty="0">
                <a:latin typeface="Times New Roman" panose="02020603050405020304" pitchFamily="18" charset="0"/>
                <a:cs typeface="Times New Roman" panose="02020603050405020304" pitchFamily="18" charset="0"/>
              </a:rPr>
              <a:t>Economic risk - the likelihood that economic mismanagement will cause drastic changes in a country's business environment that adversely affects the profit and other goals of a business enterprise </a:t>
            </a:r>
          </a:p>
          <a:p>
            <a:pPr lvl="1" algn="just" eaLnBrk="1" hangingPunct="1">
              <a:lnSpc>
                <a:spcPct val="150000"/>
              </a:lnSpc>
            </a:pPr>
            <a:r>
              <a:rPr lang="en-US" altLang="en-US" dirty="0">
                <a:latin typeface="Times New Roman" panose="02020603050405020304" pitchFamily="18" charset="0"/>
                <a:cs typeface="Times New Roman" panose="02020603050405020304" pitchFamily="18" charset="0"/>
              </a:rPr>
              <a:t>Legal risk - the likelihood that a trading partner will opportunistically break a contract or expropriate property rights</a:t>
            </a:r>
          </a:p>
          <a:p>
            <a:pPr algn="just" eaLnBrk="1" hangingPunct="1">
              <a:lnSpc>
                <a:spcPct val="150000"/>
              </a:lnSpc>
            </a:pPr>
            <a:endParaRPr lang="en-US" altLang="en-US" sz="2400" dirty="0"/>
          </a:p>
        </p:txBody>
      </p:sp>
    </p:spTree>
    <p:extLst>
      <p:ext uri="{BB962C8B-B14F-4D97-AF65-F5344CB8AC3E}">
        <p14:creationId xmlns:p14="http://schemas.microsoft.com/office/powerpoint/2010/main" val="40487004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8839200" cy="2286000"/>
          </a:xfrm>
        </p:spPr>
        <p:txBody>
          <a:bodyPr/>
          <a:lstStyle/>
          <a:p>
            <a:pPr marL="0" indent="0" algn="ctr">
              <a:buNone/>
              <a:defRPr/>
            </a:pPr>
            <a:r>
              <a:rPr lang="en-US" sz="4800" b="1" dirty="0">
                <a:solidFill>
                  <a:srgbClr val="FF0000"/>
                </a:solidFill>
                <a:latin typeface="Times New Roman" panose="02020603050405020304" pitchFamily="18" charset="0"/>
                <a:cs typeface="Times New Roman" panose="02020603050405020304" pitchFamily="18" charset="0"/>
              </a:rPr>
              <a:t>Any Confusion?????</a:t>
            </a:r>
          </a:p>
          <a:p>
            <a:pPr marL="0" indent="0" algn="ctr">
              <a:buNone/>
              <a:defRPr/>
            </a:pPr>
            <a:endParaRPr lang="en-US" b="1" dirty="0">
              <a:solidFill>
                <a:srgbClr val="7030A0"/>
              </a:solidFill>
              <a:latin typeface="Times New Roman" panose="02020603050405020304" pitchFamily="18" charset="0"/>
              <a:cs typeface="Times New Roman" panose="02020603050405020304" pitchFamily="18" charset="0"/>
            </a:endParaRPr>
          </a:p>
          <a:p>
            <a:pPr marL="0" indent="0" algn="ctr">
              <a:buNone/>
              <a:defRPr/>
            </a:pPr>
            <a:r>
              <a:rPr lang="en-US" sz="3200" b="1" dirty="0">
                <a:solidFill>
                  <a:srgbClr val="00B050"/>
                </a:solidFill>
                <a:latin typeface="Times New Roman" panose="02020603050405020304" pitchFamily="18" charset="0"/>
                <a:cs typeface="Times New Roman" panose="02020603050405020304" pitchFamily="18" charset="0"/>
              </a:rPr>
              <a:t>Thank you so much for your nice cooperation…...</a:t>
            </a:r>
          </a:p>
        </p:txBody>
      </p:sp>
    </p:spTree>
    <p:extLst>
      <p:ext uri="{BB962C8B-B14F-4D97-AF65-F5344CB8AC3E}">
        <p14:creationId xmlns:p14="http://schemas.microsoft.com/office/powerpoint/2010/main" val="592498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144981" y="753052"/>
            <a:ext cx="5306291" cy="521566"/>
          </a:xfrm>
        </p:spPr>
        <p:txBody>
          <a:bodyPr rtlCol="0">
            <a:noAutofit/>
          </a:bodyPr>
          <a:lstStyle/>
          <a:p>
            <a:pPr algn="ctr">
              <a:defRPr/>
            </a:pPr>
            <a:r>
              <a:rPr lang="en-US" altLang="en-US" sz="3200" b="1" dirty="0">
                <a:solidFill>
                  <a:srgbClr val="00B050"/>
                </a:solidFill>
                <a:latin typeface="Times New Roman" panose="02020603050405020304" pitchFamily="18" charset="0"/>
                <a:cs typeface="Times New Roman" panose="02020603050405020304" pitchFamily="18" charset="0"/>
              </a:rPr>
              <a:t>Differences in Contract Law</a:t>
            </a:r>
          </a:p>
        </p:txBody>
      </p:sp>
      <p:sp>
        <p:nvSpPr>
          <p:cNvPr id="37891" name="Rectangle 3"/>
          <p:cNvSpPr>
            <a:spLocks noGrp="1" noChangeArrowheads="1"/>
          </p:cNvSpPr>
          <p:nvPr>
            <p:ph idx="1"/>
          </p:nvPr>
        </p:nvSpPr>
        <p:spPr>
          <a:xfrm>
            <a:off x="1080655" y="1676400"/>
            <a:ext cx="9836727" cy="3710854"/>
          </a:xfrm>
        </p:spPr>
        <p:txBody>
          <a:bodyPr rtlCol="0">
            <a:noAutofit/>
          </a:bodyPr>
          <a:lstStyle/>
          <a:p>
            <a:pPr algn="just">
              <a:lnSpc>
                <a:spcPct val="100000"/>
              </a:lnSpc>
              <a:buNone/>
              <a:defRPr/>
            </a:pPr>
            <a:r>
              <a:rPr lang="en-US" altLang="en-US" sz="2400" dirty="0">
                <a:latin typeface="Times New Roman" panose="02020603050405020304" pitchFamily="18" charset="0"/>
                <a:cs typeface="Times New Roman" panose="02020603050405020304" pitchFamily="18" charset="0"/>
              </a:rPr>
              <a:t>Question: How do common law and civil differ?</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The two systems approach contract law (the body of law that governs contract enforcement) in different ways </a:t>
            </a:r>
          </a:p>
          <a:p>
            <a:pPr lvl="1" algn="just">
              <a:lnSpc>
                <a:spcPct val="10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a contract - specifies the conditions under which an exchange is to occur and details the rights and obligations of the parties involved</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In a common law state, contracts are very detailed will all contingencies spelled out</a:t>
            </a:r>
          </a:p>
          <a:p>
            <a:pPr marL="0" indent="0" algn="just">
              <a:lnSpc>
                <a:spcPct val="100000"/>
              </a:lnSpc>
              <a:buNone/>
              <a:defRPr/>
            </a:pPr>
            <a:r>
              <a:rPr lang="en-US" altLang="en-US" sz="2400" dirty="0">
                <a:latin typeface="Times New Roman" panose="02020603050405020304" pitchFamily="18" charset="0"/>
                <a:cs typeface="Times New Roman" panose="02020603050405020304" pitchFamily="18" charset="0"/>
              </a:rPr>
              <a:t>In a civil law state, contracts are shorter and much less specific</a:t>
            </a:r>
          </a:p>
        </p:txBody>
      </p:sp>
    </p:spTree>
    <p:extLst>
      <p:ext uri="{BB962C8B-B14F-4D97-AF65-F5344CB8AC3E}">
        <p14:creationId xmlns:p14="http://schemas.microsoft.com/office/powerpoint/2010/main" val="2794000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144982" y="365126"/>
            <a:ext cx="5306291" cy="521565"/>
          </a:xfrm>
          <a:noFill/>
        </p:spPr>
        <p:txBody>
          <a:bodyPr>
            <a:noAutofit/>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Differences in Contract Law</a:t>
            </a:r>
          </a:p>
        </p:txBody>
      </p:sp>
      <p:sp>
        <p:nvSpPr>
          <p:cNvPr id="37891" name="Rectangle 3"/>
          <p:cNvSpPr>
            <a:spLocks noGrp="1" noChangeArrowheads="1"/>
          </p:cNvSpPr>
          <p:nvPr>
            <p:ph idx="1"/>
          </p:nvPr>
        </p:nvSpPr>
        <p:spPr>
          <a:xfrm>
            <a:off x="1413164" y="1205344"/>
            <a:ext cx="9421091" cy="3449783"/>
          </a:xfrm>
          <a:extLst/>
        </p:spPr>
        <p:txBody>
          <a:bodyPr rtlCol="0">
            <a:normAutofit/>
          </a:bodyPr>
          <a:lstStyle/>
          <a:p>
            <a:pPr algn="just" eaLnBrk="1" hangingPunct="1">
              <a:lnSpc>
                <a:spcPct val="100000"/>
              </a:lnSpc>
              <a:buFont typeface="Wingdings" panose="05000000000000000000" pitchFamily="2" charset="2"/>
              <a:buNone/>
              <a:defRPr/>
            </a:pPr>
            <a:r>
              <a:rPr lang="en-US" altLang="en-US" sz="2400" dirty="0" smtClean="0">
                <a:latin typeface="Times New Roman" panose="02020603050405020304" pitchFamily="18" charset="0"/>
                <a:cs typeface="Times New Roman" panose="02020603050405020304" pitchFamily="18" charset="0"/>
              </a:rPr>
              <a:t>Question</a:t>
            </a:r>
            <a:r>
              <a:rPr lang="en-US" altLang="en-US" sz="2400" dirty="0">
                <a:latin typeface="Times New Roman" panose="02020603050405020304" pitchFamily="18" charset="0"/>
                <a:cs typeface="Times New Roman" panose="02020603050405020304" pitchFamily="18" charset="0"/>
              </a:rPr>
              <a:t>: In a contract dispute, which country’s laws should apply</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algn="just" eaLnBrk="1" hangingPunct="1">
              <a:lnSpc>
                <a:spcPct val="100000"/>
              </a:lnSpc>
              <a:buFont typeface="Wingdings" panose="05000000000000000000" pitchFamily="2" charset="2"/>
              <a:buNone/>
              <a:defRPr/>
            </a:pPr>
            <a:r>
              <a:rPr lang="en-US" altLang="en-US" sz="2400" dirty="0">
                <a:latin typeface="Times New Roman" panose="02020603050405020304" pitchFamily="18" charset="0"/>
                <a:cs typeface="Times New Roman" panose="02020603050405020304" pitchFamily="18" charset="0"/>
              </a:rPr>
              <a:t>The United Nations Convention in Contracts for the International Sales </a:t>
            </a:r>
            <a:r>
              <a:rPr lang="en-US" altLang="en-US" sz="2400" dirty="0" smtClean="0">
                <a:latin typeface="Times New Roman" panose="02020603050405020304" pitchFamily="18" charset="0"/>
                <a:cs typeface="Times New Roman" panose="02020603050405020304" pitchFamily="18" charset="0"/>
              </a:rPr>
              <a:t>of Goods </a:t>
            </a:r>
            <a:r>
              <a:rPr lang="en-US" altLang="en-US" sz="2400" dirty="0">
                <a:latin typeface="Times New Roman" panose="02020603050405020304" pitchFamily="18" charset="0"/>
                <a:cs typeface="Times New Roman" panose="02020603050405020304" pitchFamily="18" charset="0"/>
              </a:rPr>
              <a:t>(CIGS) establishes a uniform set of rules governing certain aspects of the making and performance of everyday commercial contracts between sellers and buyers who have their places of business in different nations  </a:t>
            </a:r>
          </a:p>
          <a:p>
            <a:pPr lvl="1" algn="just" eaLnBrk="1" hangingPunct="1">
              <a:lnSpc>
                <a:spcPct val="100000"/>
              </a:lnSpc>
              <a:defRPr/>
            </a:pPr>
            <a:r>
              <a:rPr lang="en-US" altLang="en-US" dirty="0" smtClean="0">
                <a:latin typeface="Times New Roman" panose="02020603050405020304" pitchFamily="18" charset="0"/>
                <a:cs typeface="Times New Roman" panose="02020603050405020304" pitchFamily="18" charset="0"/>
              </a:rPr>
              <a:t>countries that adopt CIGS signal to other nations that they will treat the Convention’s rules as part of their law </a:t>
            </a:r>
          </a:p>
          <a:p>
            <a:pPr algn="just" eaLnBrk="1" hangingPunct="1">
              <a:lnSpc>
                <a:spcPct val="150000"/>
              </a:lnSpc>
              <a:defRPr/>
            </a:pPr>
            <a:endParaRPr lang="en-US" altLang="en-US" sz="2000" dirty="0"/>
          </a:p>
        </p:txBody>
      </p:sp>
    </p:spTree>
    <p:extLst>
      <p:ext uri="{BB962C8B-B14F-4D97-AF65-F5344CB8AC3E}">
        <p14:creationId xmlns:p14="http://schemas.microsoft.com/office/powerpoint/2010/main" val="2402811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403764" y="365126"/>
            <a:ext cx="6047509" cy="576983"/>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Property Rights and Corruption</a:t>
            </a:r>
          </a:p>
        </p:txBody>
      </p:sp>
      <p:sp>
        <p:nvSpPr>
          <p:cNvPr id="41987" name="Rectangle 3"/>
          <p:cNvSpPr>
            <a:spLocks noGrp="1" noChangeArrowheads="1"/>
          </p:cNvSpPr>
          <p:nvPr>
            <p:ph idx="1"/>
          </p:nvPr>
        </p:nvSpPr>
        <p:spPr>
          <a:xfrm>
            <a:off x="1122218" y="1071275"/>
            <a:ext cx="9656618" cy="5357234"/>
          </a:xfrm>
        </p:spPr>
        <p:txBody>
          <a:bodyPr rtlCol="0">
            <a:normAutofit fontScale="62500" lnSpcReduction="20000"/>
          </a:bodyPr>
          <a:lstStyle/>
          <a:p>
            <a:pPr marL="0" indent="0" algn="just">
              <a:lnSpc>
                <a:spcPct val="120000"/>
              </a:lnSpc>
              <a:buNone/>
              <a:defRPr/>
            </a:pPr>
            <a:r>
              <a:rPr lang="en-US" altLang="en-US" sz="4400" dirty="0">
                <a:latin typeface="Times New Roman" panose="02020603050405020304" pitchFamily="18" charset="0"/>
                <a:cs typeface="Times New Roman" panose="02020603050405020304" pitchFamily="18" charset="0"/>
              </a:rPr>
              <a:t>Property rights</a:t>
            </a:r>
            <a:r>
              <a:rPr lang="en-US" altLang="en-US" sz="4400" b="1" dirty="0">
                <a:latin typeface="Times New Roman" panose="02020603050405020304" pitchFamily="18" charset="0"/>
                <a:cs typeface="Times New Roman" panose="02020603050405020304" pitchFamily="18" charset="0"/>
              </a:rPr>
              <a:t> </a:t>
            </a:r>
            <a:r>
              <a:rPr lang="en-US" altLang="en-US" sz="4400" dirty="0">
                <a:latin typeface="Times New Roman" panose="02020603050405020304" pitchFamily="18" charset="0"/>
                <a:cs typeface="Times New Roman" panose="02020603050405020304" pitchFamily="18" charset="0"/>
              </a:rPr>
              <a:t>- the legal rights over the use to which a resource is put and over the use made of any income that may be derived from that resource</a:t>
            </a:r>
          </a:p>
          <a:p>
            <a:pPr marL="0" indent="0" algn="just">
              <a:lnSpc>
                <a:spcPct val="120000"/>
              </a:lnSpc>
              <a:buNone/>
              <a:defRPr/>
            </a:pPr>
            <a:r>
              <a:rPr lang="en-US" altLang="en-US" sz="4400" dirty="0">
                <a:latin typeface="Times New Roman" panose="02020603050405020304" pitchFamily="18" charset="0"/>
                <a:cs typeface="Times New Roman" panose="02020603050405020304" pitchFamily="18" charset="0"/>
              </a:rPr>
              <a:t>Property rights can be </a:t>
            </a:r>
            <a:r>
              <a:rPr lang="en-US" altLang="en-US" sz="4400" dirty="0" smtClean="0">
                <a:latin typeface="Times New Roman" panose="02020603050405020304" pitchFamily="18" charset="0"/>
                <a:cs typeface="Times New Roman" panose="02020603050405020304" pitchFamily="18" charset="0"/>
              </a:rPr>
              <a:t>violated</a:t>
            </a:r>
          </a:p>
          <a:p>
            <a:pPr lvl="1" algn="just">
              <a:lnSpc>
                <a:spcPct val="120000"/>
              </a:lnSpc>
              <a:defRPr/>
            </a:pPr>
            <a:r>
              <a:rPr lang="en-US" altLang="en-US" sz="4400" dirty="0">
                <a:latin typeface="Times New Roman" panose="02020603050405020304" pitchFamily="18" charset="0"/>
                <a:cs typeface="Times New Roman" panose="02020603050405020304" pitchFamily="18" charset="0"/>
              </a:rPr>
              <a:t>by private action (theft, piracy, blackmail, and the like by private individuals or groups)</a:t>
            </a:r>
          </a:p>
          <a:p>
            <a:pPr lvl="1" algn="just">
              <a:lnSpc>
                <a:spcPct val="120000"/>
              </a:lnSpc>
              <a:defRPr/>
            </a:pPr>
            <a:r>
              <a:rPr lang="en-US" altLang="en-US" sz="4400" dirty="0" smtClean="0">
                <a:latin typeface="Times New Roman" panose="02020603050405020304" pitchFamily="18" charset="0"/>
                <a:cs typeface="Times New Roman" panose="02020603050405020304" pitchFamily="18" charset="0"/>
              </a:rPr>
              <a:t>by </a:t>
            </a:r>
            <a:r>
              <a:rPr lang="en-US" altLang="en-US" sz="4400" dirty="0">
                <a:latin typeface="Times New Roman" panose="02020603050405020304" pitchFamily="18" charset="0"/>
                <a:cs typeface="Times New Roman" panose="02020603050405020304" pitchFamily="18" charset="0"/>
              </a:rPr>
              <a:t>public action (public officials extort income or resources from property holders)</a:t>
            </a:r>
          </a:p>
          <a:p>
            <a:pPr lvl="2" algn="just">
              <a:lnSpc>
                <a:spcPct val="120000"/>
              </a:lnSpc>
              <a:defRPr/>
            </a:pPr>
            <a:r>
              <a:rPr lang="en-US" altLang="en-US" sz="4400" dirty="0">
                <a:latin typeface="Times New Roman" panose="02020603050405020304" pitchFamily="18" charset="0"/>
                <a:cs typeface="Times New Roman" panose="02020603050405020304" pitchFamily="18" charset="0"/>
              </a:rPr>
              <a:t>excessive taxation, requiring expensive licenses or permits from property holders, or taking assets into state ownership without compensating the owners</a:t>
            </a:r>
          </a:p>
          <a:p>
            <a:pPr algn="just">
              <a:lnSpc>
                <a:spcPct val="150000"/>
              </a:lnSpc>
              <a:defRPr/>
            </a:pPr>
            <a:endParaRPr lang="en-US" altLang="en-US" sz="2400" dirty="0"/>
          </a:p>
        </p:txBody>
      </p:sp>
    </p:spTree>
    <p:extLst>
      <p:ext uri="{BB962C8B-B14F-4D97-AF65-F5344CB8AC3E}">
        <p14:creationId xmlns:p14="http://schemas.microsoft.com/office/powerpoint/2010/main" val="3890269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653145" y="766908"/>
            <a:ext cx="6276109" cy="729384"/>
          </a:xfrm>
          <a:noFill/>
        </p:spPr>
        <p:txBody>
          <a:bodyPr/>
          <a:lstStyle/>
          <a:p>
            <a:pPr algn="ctr" eaLnBrk="1" hangingPunct="1"/>
            <a:r>
              <a:rPr lang="en-US" altLang="en-US" sz="3200" b="1" dirty="0">
                <a:solidFill>
                  <a:srgbClr val="00B050"/>
                </a:solidFill>
                <a:latin typeface="Times New Roman" panose="02020603050405020304" pitchFamily="18" charset="0"/>
                <a:cs typeface="Times New Roman" panose="02020603050405020304" pitchFamily="18" charset="0"/>
              </a:rPr>
              <a:t>Property Rights and Corruption</a:t>
            </a:r>
          </a:p>
        </p:txBody>
      </p:sp>
      <p:sp>
        <p:nvSpPr>
          <p:cNvPr id="41987" name="Rectangle 3"/>
          <p:cNvSpPr>
            <a:spLocks noGrp="1" noChangeArrowheads="1"/>
          </p:cNvSpPr>
          <p:nvPr>
            <p:ph idx="1"/>
          </p:nvPr>
        </p:nvSpPr>
        <p:spPr>
          <a:xfrm>
            <a:off x="1565562" y="1690257"/>
            <a:ext cx="9060873" cy="2272144"/>
          </a:xfrm>
        </p:spPr>
        <p:txBody>
          <a:bodyPr>
            <a:normAutofit/>
          </a:bodyPr>
          <a:lstStyle/>
          <a:p>
            <a:pPr marL="0" indent="0" algn="just">
              <a:lnSpc>
                <a:spcPct val="100000"/>
              </a:lnSpc>
              <a:buNone/>
            </a:pPr>
            <a:r>
              <a:rPr lang="en-US" altLang="en-US" sz="2400" dirty="0">
                <a:latin typeface="Times New Roman" panose="02020603050405020304" pitchFamily="18" charset="0"/>
                <a:cs typeface="Times New Roman" panose="02020603050405020304" pitchFamily="18" charset="0"/>
              </a:rPr>
              <a:t>Corruption is present in all countries to some degree, however when a country has a high level of corruption</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Foreign direct investment falls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International trade falls</a:t>
            </a:r>
          </a:p>
          <a:p>
            <a:pPr lvl="1" eaLnBrk="1" hangingPunct="1">
              <a:lnSpc>
                <a:spcPct val="100000"/>
              </a:lnSpc>
            </a:pPr>
            <a:r>
              <a:rPr lang="en-US" altLang="en-US" dirty="0">
                <a:latin typeface="Times New Roman" panose="02020603050405020304" pitchFamily="18" charset="0"/>
                <a:cs typeface="Times New Roman" panose="02020603050405020304" pitchFamily="18" charset="0"/>
              </a:rPr>
              <a:t>Economic growth falls</a:t>
            </a:r>
          </a:p>
        </p:txBody>
      </p:sp>
    </p:spTree>
    <p:extLst>
      <p:ext uri="{BB962C8B-B14F-4D97-AF65-F5344CB8AC3E}">
        <p14:creationId xmlns:p14="http://schemas.microsoft.com/office/powerpoint/2010/main" val="2794012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147455" y="365127"/>
            <a:ext cx="7176654" cy="563130"/>
          </a:xfrm>
          <a:noFill/>
        </p:spPr>
        <p:txBody>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The </a:t>
            </a:r>
            <a:r>
              <a:rPr lang="en-US" altLang="en-US" sz="3200" b="1" dirty="0">
                <a:solidFill>
                  <a:srgbClr val="00B050"/>
                </a:solidFill>
                <a:latin typeface="Times New Roman" panose="02020603050405020304" pitchFamily="18" charset="0"/>
                <a:cs typeface="Times New Roman" panose="02020603050405020304" pitchFamily="18" charset="0"/>
              </a:rPr>
              <a:t>Protection of Intellectual Property</a:t>
            </a:r>
          </a:p>
        </p:txBody>
      </p:sp>
      <p:sp>
        <p:nvSpPr>
          <p:cNvPr id="50179" name="Rectangle 3"/>
          <p:cNvSpPr>
            <a:spLocks noGrp="1" noChangeArrowheads="1"/>
          </p:cNvSpPr>
          <p:nvPr>
            <p:ph idx="1"/>
          </p:nvPr>
        </p:nvSpPr>
        <p:spPr>
          <a:xfrm>
            <a:off x="997528" y="928257"/>
            <a:ext cx="10016836" cy="5167744"/>
          </a:xfrm>
        </p:spPr>
        <p:txBody>
          <a:bodyPr rtlCol="0">
            <a:normAutofit fontScale="85000" lnSpcReduction="10000"/>
          </a:bodyPr>
          <a:lstStyle/>
          <a:p>
            <a:pPr marL="0" indent="0" algn="just">
              <a:lnSpc>
                <a:spcPct val="150000"/>
              </a:lnSpc>
              <a:buNone/>
              <a:defRPr/>
            </a:pPr>
            <a:r>
              <a:rPr lang="en-US" altLang="en-US" dirty="0">
                <a:latin typeface="Times New Roman" panose="02020603050405020304" pitchFamily="18" charset="0"/>
                <a:cs typeface="Times New Roman" panose="02020603050405020304" pitchFamily="18" charset="0"/>
              </a:rPr>
              <a:t>Intellectual property - property that is the product of intellectual activity</a:t>
            </a: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computer software, a screenplay, or the chemical formula for a new drug</a:t>
            </a:r>
          </a:p>
          <a:p>
            <a:pPr marL="0" indent="0" algn="just">
              <a:lnSpc>
                <a:spcPct val="150000"/>
              </a:lnSpc>
              <a:buNone/>
              <a:defRPr/>
            </a:pPr>
            <a:r>
              <a:rPr lang="en-US" altLang="en-US" dirty="0">
                <a:latin typeface="Times New Roman" panose="02020603050405020304" pitchFamily="18" charset="0"/>
                <a:cs typeface="Times New Roman" panose="02020603050405020304" pitchFamily="18" charset="0"/>
              </a:rPr>
              <a:t>Intellectual property rights include</a:t>
            </a:r>
            <a:endParaRPr lang="en-US" altLang="en-US" b="1" dirty="0">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patents - give the inventor exclusive rights to the manufacture, use, or sale of that invention </a:t>
            </a: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copyrights - exclusive legal rights of authors, composers, playwrights, artists, and publishers to publish and dispose of their work as they see fit</a:t>
            </a:r>
          </a:p>
          <a:p>
            <a:pPr lvl="1" algn="just">
              <a:lnSpc>
                <a:spcPct val="150000"/>
              </a:lnSpc>
              <a:buFont typeface="Wingdings" panose="05000000000000000000" pitchFamily="2" charset="2"/>
              <a:buChar char="ü"/>
              <a:defRPr/>
            </a:pPr>
            <a:r>
              <a:rPr lang="en-US" altLang="en-US" sz="2800" dirty="0">
                <a:latin typeface="Times New Roman" panose="02020603050405020304" pitchFamily="18" charset="0"/>
                <a:cs typeface="Times New Roman" panose="02020603050405020304" pitchFamily="18" charset="0"/>
              </a:rPr>
              <a:t>trademarks - designs and names, often officially registered, by which merchants or manufacturers designate and differentiate their </a:t>
            </a:r>
            <a:r>
              <a:rPr lang="en-US" altLang="en-US" sz="2800" dirty="0" smtClean="0">
                <a:latin typeface="Times New Roman" panose="02020603050405020304" pitchFamily="18" charset="0"/>
                <a:cs typeface="Times New Roman" panose="02020603050405020304" pitchFamily="18" charset="0"/>
              </a:rPr>
              <a:t>products</a:t>
            </a:r>
            <a:endParaRPr lang="en-US" altLang="en-US" sz="2400" dirty="0"/>
          </a:p>
          <a:p>
            <a:pPr algn="just">
              <a:lnSpc>
                <a:spcPct val="150000"/>
              </a:lnSpc>
              <a:defRPr/>
            </a:pPr>
            <a:endParaRPr lang="en-US" altLang="en-US" sz="2400" dirty="0"/>
          </a:p>
        </p:txBody>
      </p:sp>
    </p:spTree>
    <p:extLst>
      <p:ext uri="{BB962C8B-B14F-4D97-AF65-F5344CB8AC3E}">
        <p14:creationId xmlns:p14="http://schemas.microsoft.com/office/powerpoint/2010/main" val="648768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813538" y="365126"/>
            <a:ext cx="7315200" cy="632402"/>
          </a:xfrm>
          <a:noFill/>
        </p:spPr>
        <p:txBody>
          <a:bodyPr>
            <a:normAutofit/>
          </a:bodyPr>
          <a:lstStyle/>
          <a:p>
            <a:pPr algn="ctr" eaLnBrk="1" hangingPunct="1"/>
            <a:r>
              <a:rPr lang="en-US" altLang="en-US" sz="3200" b="1" dirty="0" smtClean="0">
                <a:solidFill>
                  <a:srgbClr val="00B050"/>
                </a:solidFill>
                <a:latin typeface="Times New Roman" panose="02020603050405020304" pitchFamily="18" charset="0"/>
                <a:cs typeface="Times New Roman" panose="02020603050405020304" pitchFamily="18" charset="0"/>
              </a:rPr>
              <a:t>The </a:t>
            </a:r>
            <a:r>
              <a:rPr lang="en-US" altLang="en-US" sz="3200" b="1" dirty="0">
                <a:solidFill>
                  <a:srgbClr val="00B050"/>
                </a:solidFill>
                <a:latin typeface="Times New Roman" panose="02020603050405020304" pitchFamily="18" charset="0"/>
                <a:cs typeface="Times New Roman" panose="02020603050405020304" pitchFamily="18" charset="0"/>
              </a:rPr>
              <a:t>Protection of Intellectual Property</a:t>
            </a:r>
          </a:p>
        </p:txBody>
      </p:sp>
      <p:sp>
        <p:nvSpPr>
          <p:cNvPr id="52227" name="Rectangle 3"/>
          <p:cNvSpPr>
            <a:spLocks noGrp="1" noChangeArrowheads="1"/>
          </p:cNvSpPr>
          <p:nvPr>
            <p:ph idx="1"/>
          </p:nvPr>
        </p:nvSpPr>
        <p:spPr>
          <a:xfrm>
            <a:off x="1371600" y="1192578"/>
            <a:ext cx="9648092" cy="4351338"/>
          </a:xfrm>
        </p:spPr>
        <p:txBody>
          <a:bodyPr rtlCol="0">
            <a:normAutofit/>
          </a:bodyPr>
          <a:lstStyle/>
          <a:p>
            <a:pPr marL="0" indent="0" algn="just">
              <a:lnSpc>
                <a:spcPct val="150000"/>
              </a:lnSpc>
              <a:buNone/>
              <a:defRPr/>
            </a:pPr>
            <a:r>
              <a:rPr lang="en-US" altLang="en-US" dirty="0">
                <a:latin typeface="Times New Roman" panose="02020603050405020304" pitchFamily="18" charset="0"/>
                <a:cs typeface="Times New Roman" panose="02020603050405020304" pitchFamily="18" charset="0"/>
              </a:rPr>
              <a:t>The protection of intellectual property rights differs greatly from country to country</a:t>
            </a:r>
          </a:p>
          <a:p>
            <a:pPr lvl="1" algn="just">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Paris Convention for the Protection of Industrial Property</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 - agreement signed by 96 countries to protect intellectual property rights </a:t>
            </a:r>
          </a:p>
          <a:p>
            <a:pPr lvl="1" algn="just">
              <a:lnSpc>
                <a:spcPct val="150000"/>
              </a:lnSpc>
              <a:buFont typeface="Wingdings" panose="05000000000000000000" pitchFamily="2" charset="2"/>
              <a:buChar char="ü"/>
              <a:defRPr/>
            </a:pPr>
            <a:r>
              <a:rPr lang="en-US" altLang="en-US" dirty="0">
                <a:latin typeface="Times New Roman" panose="02020603050405020304" pitchFamily="18" charset="0"/>
                <a:cs typeface="Times New Roman" panose="02020603050405020304" pitchFamily="18" charset="0"/>
              </a:rPr>
              <a:t>Trade Related Aspects of Intellectual Property Rights (TRIPS) - requires WTO members to grant and enforce patents lasting at least 20 years and copyrights lasting 50 years </a:t>
            </a:r>
          </a:p>
          <a:p>
            <a:pPr algn="just">
              <a:lnSpc>
                <a:spcPct val="150000"/>
              </a:lnSpc>
              <a:defRPr/>
            </a:pPr>
            <a:endParaRPr lang="en-US" altLang="en-US" dirty="0"/>
          </a:p>
        </p:txBody>
      </p:sp>
    </p:spTree>
    <p:extLst>
      <p:ext uri="{BB962C8B-B14F-4D97-AF65-F5344CB8AC3E}">
        <p14:creationId xmlns:p14="http://schemas.microsoft.com/office/powerpoint/2010/main" val="572818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379784" y="304801"/>
            <a:ext cx="7502769" cy="597877"/>
          </a:xfrm>
          <a:noFill/>
        </p:spPr>
        <p:txBody>
          <a:bodyPr/>
          <a:lstStyle/>
          <a:p>
            <a:pPr algn="ctr" eaLnBrk="1" hangingPunct="1"/>
            <a:r>
              <a:rPr lang="en-US" altLang="en-US" sz="3600" b="1" dirty="0" smtClean="0">
                <a:solidFill>
                  <a:srgbClr val="00B050"/>
                </a:solidFill>
                <a:latin typeface="Times New Roman" panose="02020603050405020304" pitchFamily="18" charset="0"/>
                <a:cs typeface="Times New Roman" panose="02020603050405020304" pitchFamily="18" charset="0"/>
              </a:rPr>
              <a:t>Product </a:t>
            </a:r>
            <a:r>
              <a:rPr lang="en-US" altLang="en-US" sz="3600" b="1" dirty="0">
                <a:solidFill>
                  <a:srgbClr val="00B050"/>
                </a:solidFill>
                <a:latin typeface="Times New Roman" panose="02020603050405020304" pitchFamily="18" charset="0"/>
                <a:cs typeface="Times New Roman" panose="02020603050405020304" pitchFamily="18" charset="0"/>
              </a:rPr>
              <a:t>Safety and Product Liability </a:t>
            </a:r>
          </a:p>
        </p:txBody>
      </p:sp>
      <p:sp>
        <p:nvSpPr>
          <p:cNvPr id="48131" name="Rectangle 3"/>
          <p:cNvSpPr>
            <a:spLocks noGrp="1" noChangeArrowheads="1"/>
          </p:cNvSpPr>
          <p:nvPr>
            <p:ph idx="1"/>
          </p:nvPr>
        </p:nvSpPr>
        <p:spPr>
          <a:xfrm>
            <a:off x="1512277" y="1016731"/>
            <a:ext cx="9566031" cy="4633791"/>
          </a:xfrm>
        </p:spPr>
        <p:txBody>
          <a:bodyPr>
            <a:normAutofit fontScale="85000" lnSpcReduction="20000"/>
          </a:bodyPr>
          <a:lstStyle/>
          <a:p>
            <a:pPr marL="0" indent="0" algn="just" eaLnBrk="1" hangingPunct="1">
              <a:lnSpc>
                <a:spcPct val="150000"/>
              </a:lnSpc>
              <a:buNone/>
            </a:pPr>
            <a:r>
              <a:rPr lang="en-US" altLang="en-US" sz="3000" dirty="0">
                <a:latin typeface="Times New Roman" panose="02020603050405020304" pitchFamily="18" charset="0"/>
                <a:cs typeface="Times New Roman" panose="02020603050405020304" pitchFamily="18" charset="0"/>
              </a:rPr>
              <a:t>Product safety laws set certain safety standards to which a product must adhere</a:t>
            </a:r>
          </a:p>
          <a:p>
            <a:pPr marL="0" indent="0" algn="just" eaLnBrk="1" hangingPunct="1">
              <a:lnSpc>
                <a:spcPct val="150000"/>
              </a:lnSpc>
              <a:buNone/>
            </a:pPr>
            <a:r>
              <a:rPr lang="en-US" altLang="en-US" sz="3000" dirty="0">
                <a:latin typeface="Times New Roman" panose="02020603050405020304" pitchFamily="18" charset="0"/>
                <a:cs typeface="Times New Roman" panose="02020603050405020304" pitchFamily="18" charset="0"/>
              </a:rPr>
              <a:t>Product liability involves holding a firm and its officers responsible when a product causes injury, death, or damage</a:t>
            </a:r>
          </a:p>
          <a:p>
            <a:pPr lvl="1" algn="just" eaLnBrk="1" hangingPunct="1">
              <a:lnSpc>
                <a:spcPct val="150000"/>
              </a:lnSpc>
              <a:buFont typeface="Wingdings" panose="05000000000000000000" pitchFamily="2" charset="2"/>
              <a:buChar char="ü"/>
            </a:pPr>
            <a:r>
              <a:rPr lang="en-US" altLang="en-US" sz="3000" dirty="0">
                <a:latin typeface="Times New Roman" panose="02020603050405020304" pitchFamily="18" charset="0"/>
                <a:cs typeface="Times New Roman" panose="02020603050405020304" pitchFamily="18" charset="0"/>
              </a:rPr>
              <a:t>liability laws are usually least extensive in less developed countries </a:t>
            </a:r>
          </a:p>
          <a:p>
            <a:pPr marL="0" indent="0" algn="just" eaLnBrk="1" hangingPunct="1">
              <a:lnSpc>
                <a:spcPct val="150000"/>
              </a:lnSpc>
              <a:buNone/>
            </a:pPr>
            <a:r>
              <a:rPr lang="en-US" altLang="en-US" sz="3000" dirty="0">
                <a:latin typeface="Times New Roman" panose="02020603050405020304" pitchFamily="18" charset="0"/>
                <a:cs typeface="Times New Roman" panose="02020603050405020304" pitchFamily="18" charset="0"/>
              </a:rPr>
              <a:t>Firms must decide whether to adhere to the standards of the home country or the standards of the host country</a:t>
            </a:r>
          </a:p>
          <a:p>
            <a:pPr lvl="1" eaLnBrk="1" hangingPunct="1">
              <a:lnSpc>
                <a:spcPct val="150000"/>
              </a:lnSpc>
            </a:pPr>
            <a:endParaRPr lang="en-US" altLang="en-US" sz="2000" dirty="0"/>
          </a:p>
          <a:p>
            <a:pPr lvl="1" eaLnBrk="1" hangingPunct="1">
              <a:lnSpc>
                <a:spcPct val="150000"/>
              </a:lnSpc>
            </a:pPr>
            <a:endParaRPr lang="en-US" altLang="en-US" sz="2000" dirty="0"/>
          </a:p>
          <a:p>
            <a:pPr lvl="1" eaLnBrk="1" hangingPunct="1">
              <a:lnSpc>
                <a:spcPct val="150000"/>
              </a:lnSpc>
            </a:pPr>
            <a:endParaRPr lang="en-US" altLang="en-US" dirty="0"/>
          </a:p>
          <a:p>
            <a:pPr lvl="1" eaLnBrk="1" hangingPunct="1">
              <a:lnSpc>
                <a:spcPct val="150000"/>
              </a:lnSpc>
            </a:pPr>
            <a:endParaRPr lang="en-US" altLang="en-US" dirty="0"/>
          </a:p>
        </p:txBody>
      </p:sp>
    </p:spTree>
    <p:extLst>
      <p:ext uri="{BB962C8B-B14F-4D97-AF65-F5344CB8AC3E}">
        <p14:creationId xmlns:p14="http://schemas.microsoft.com/office/powerpoint/2010/main" val="3046505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4741</Words>
  <Application>Microsoft Office PowerPoint</Application>
  <PresentationFormat>Widescreen</PresentationFormat>
  <Paragraphs>196</Paragraphs>
  <Slides>21</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vt:lpstr>
      <vt:lpstr>Office Theme</vt:lpstr>
      <vt:lpstr>National Differences in Political Economy</vt:lpstr>
      <vt:lpstr>Lesson Learning Objectives</vt:lpstr>
      <vt:lpstr>Differences in Contract Law</vt:lpstr>
      <vt:lpstr>Differences in Contract Law</vt:lpstr>
      <vt:lpstr>Property Rights and Corruption</vt:lpstr>
      <vt:lpstr>Property Rights and Corruption</vt:lpstr>
      <vt:lpstr>The Protection of Intellectual Property</vt:lpstr>
      <vt:lpstr>The Protection of Intellectual Property</vt:lpstr>
      <vt:lpstr>Product Safety and Product Liability </vt:lpstr>
      <vt:lpstr>Determinants of Economic Development</vt:lpstr>
      <vt:lpstr>Broader Conceptions of Development</vt:lpstr>
      <vt:lpstr>Broader Conceptions of Development</vt:lpstr>
      <vt:lpstr>Political Economy and Economic Progress</vt:lpstr>
      <vt:lpstr>Political Economy and Economic Progress</vt:lpstr>
      <vt:lpstr>The Nature of Economic Transformation</vt:lpstr>
      <vt:lpstr> Implications of a Changing Economy</vt:lpstr>
      <vt:lpstr>Implications for Managers</vt:lpstr>
      <vt:lpstr>Benefits</vt:lpstr>
      <vt:lpstr>Costs</vt:lpstr>
      <vt:lpstr>Risks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17</cp:revision>
  <dcterms:created xsi:type="dcterms:W3CDTF">2020-06-03T03:21:10Z</dcterms:created>
  <dcterms:modified xsi:type="dcterms:W3CDTF">2021-01-25T17:42:08Z</dcterms:modified>
</cp:coreProperties>
</file>