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EDEAF-58C3-4549-A75A-46D9F6C4743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58B6C-B271-4649-8FAB-C61521609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41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209A2-A955-46F2-BE74-6CAA6B56F4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948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0FB07-070B-4AEC-9E6C-E39D40DB653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92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24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73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487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F1FE4-FB85-42BD-A5D5-B712C4D3381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 1: Explain what is meant by the culture of a society.</a:t>
            </a:r>
          </a:p>
        </p:txBody>
      </p:sp>
    </p:spTree>
    <p:extLst>
      <p:ext uri="{BB962C8B-B14F-4D97-AF65-F5344CB8AC3E}">
        <p14:creationId xmlns:p14="http://schemas.microsoft.com/office/powerpoint/2010/main" val="4272379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A44D1-6C9D-43CE-A60D-33165770720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377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58925-F400-4250-AB3F-5FCF3F0D4C3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589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EE5CD-6CDD-4267-A095-A8FC20908FC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64968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93B6F-5BA0-4C54-A56B-B1296A8B887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</p:txBody>
      </p:sp>
    </p:spTree>
    <p:extLst>
      <p:ext uri="{BB962C8B-B14F-4D97-AF65-F5344CB8AC3E}">
        <p14:creationId xmlns:p14="http://schemas.microsoft.com/office/powerpoint/2010/main" val="414204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9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5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4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4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0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9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7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6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F0F0-DADF-4F5F-A453-29209A0842AA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AB04-40FE-4479-BA43-B7F4E0017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67200" y="1395046"/>
            <a:ext cx="3739662" cy="690318"/>
          </a:xfrm>
        </p:spPr>
        <p:txBody>
          <a:bodyPr>
            <a:noAutofit/>
          </a:bodyPr>
          <a:lstStyle/>
          <a:p>
            <a:r>
              <a:rPr lang="en-US" alt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Chapter-4, Lesson-1</a:t>
            </a:r>
            <a:endParaRPr lang="en-US" alt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03784" y="5032254"/>
            <a:ext cx="4853353" cy="55965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Culture </a:t>
            </a:r>
          </a:p>
        </p:txBody>
      </p:sp>
      <p:pic>
        <p:nvPicPr>
          <p:cNvPr id="1026" name="Picture 2" descr="Image result for Differences in Cul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2" y="2085364"/>
            <a:ext cx="86868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10737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How Do Religious And Ethical Systems Differ?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 algn="just">
              <a:lnSpc>
                <a:spcPct val="150000"/>
              </a:lnSpc>
            </a:pPr>
            <a:r>
              <a:rPr lang="en-US" altLang="en-US" dirty="0">
                <a:solidFill>
                  <a:srgbClr val="003399"/>
                </a:solidFill>
              </a:rPr>
              <a:t>Religion</a:t>
            </a:r>
            <a:r>
              <a:rPr lang="en-US" altLang="en-US" dirty="0"/>
              <a:t> - shared beliefs and rituals that are concerned with the realm of the sacred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>
                <a:solidFill>
                  <a:srgbClr val="003399"/>
                </a:solidFill>
              </a:rPr>
              <a:t>Christianity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>
                <a:solidFill>
                  <a:srgbClr val="003399"/>
                </a:solidFill>
              </a:rPr>
              <a:t>Islam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>
                <a:solidFill>
                  <a:srgbClr val="003399"/>
                </a:solidFill>
              </a:rPr>
              <a:t>Hinduism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>
                <a:solidFill>
                  <a:srgbClr val="003399"/>
                </a:solidFill>
              </a:rPr>
              <a:t>Buddhism</a:t>
            </a:r>
          </a:p>
          <a:p>
            <a:pPr marL="990600" lvl="1" indent="-533400" algn="just">
              <a:lnSpc>
                <a:spcPct val="150000"/>
              </a:lnSpc>
              <a:buNone/>
            </a:pPr>
            <a:r>
              <a:rPr lang="en-US" altLang="en-US" dirty="0">
                <a:solidFill>
                  <a:srgbClr val="FF9933"/>
                </a:solidFill>
              </a:rPr>
              <a:t>5.</a:t>
            </a:r>
            <a:r>
              <a:rPr lang="en-US" altLang="en-US" dirty="0">
                <a:solidFill>
                  <a:srgbClr val="003399"/>
                </a:solidFill>
              </a:rPr>
              <a:t>	Confucianism </a:t>
            </a:r>
            <a:r>
              <a:rPr lang="en-US" altLang="en-US" dirty="0"/>
              <a:t>influences behavior and culture</a:t>
            </a:r>
          </a:p>
          <a:p>
            <a:pPr marL="609600" indent="-609600" algn="just">
              <a:lnSpc>
                <a:spcPct val="150000"/>
              </a:lnSpc>
            </a:pPr>
            <a:r>
              <a:rPr lang="en-US" altLang="en-US" dirty="0">
                <a:solidFill>
                  <a:srgbClr val="003399"/>
                </a:solidFill>
              </a:rPr>
              <a:t>Ethical systems</a:t>
            </a:r>
            <a:r>
              <a:rPr lang="en-US" altLang="en-US" dirty="0"/>
              <a:t> - a set of moral principles, or values, that are used to guide and shape behavior</a:t>
            </a:r>
          </a:p>
        </p:txBody>
      </p:sp>
    </p:spTree>
    <p:extLst>
      <p:ext uri="{BB962C8B-B14F-4D97-AF65-F5344CB8AC3E}">
        <p14:creationId xmlns:p14="http://schemas.microsoft.com/office/powerpoint/2010/main" val="11348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8839200" cy="22860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Confusion?????</a:t>
            </a:r>
          </a:p>
          <a:p>
            <a:pPr marL="0" indent="0" algn="ctr">
              <a:buNone/>
              <a:defRPr/>
            </a:pP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so much for your nice cooperation…...</a:t>
            </a:r>
          </a:p>
        </p:txBody>
      </p:sp>
    </p:spTree>
    <p:extLst>
      <p:ext uri="{BB962C8B-B14F-4D97-AF65-F5344CB8AC3E}">
        <p14:creationId xmlns:p14="http://schemas.microsoft.com/office/powerpoint/2010/main" val="38446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4215" y="788853"/>
            <a:ext cx="6178062" cy="55930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Learning objectives</a:t>
            </a:r>
            <a:endParaRPr lang="en-US" alt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14046" y="1884240"/>
            <a:ext cx="10515600" cy="205471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 have read this lesson you should: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what is meant by the culture of a society.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forces that lead to differences in social culture.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business and economic implications of difference in culture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6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38246" y="601284"/>
            <a:ext cx="4067908" cy="57102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Contents</a:t>
            </a:r>
            <a:endParaRPr lang="en-US" alt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10862" y="1298086"/>
            <a:ext cx="8804030" cy="373111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How do cultural differences affect integration business.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What is culture?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How are culture. Society, And the nation-states related?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What determines culture?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What is a social structure?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What is social stratification?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religious and ethical systems differ?</a:t>
            </a:r>
          </a:p>
        </p:txBody>
      </p:sp>
    </p:spTree>
    <p:extLst>
      <p:ext uri="{BB962C8B-B14F-4D97-AF65-F5344CB8AC3E}">
        <p14:creationId xmlns:p14="http://schemas.microsoft.com/office/powerpoint/2010/main" val="1155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64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solidFill>
                  <a:srgbClr val="00B0F0"/>
                </a:solidFill>
                <a:latin typeface="+mn-lt"/>
              </a:rPr>
              <a:t>How Do Cultural Differences Affect International Business?</a:t>
            </a:r>
            <a:r>
              <a:rPr lang="en-US" altLang="en-US" sz="4000" b="1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dirty="0"/>
              <a:t>Understanding and adapting to the local cultural is important international companies</a:t>
            </a:r>
            <a:r>
              <a:rPr lang="en-US" altLang="en-US" b="1" dirty="0">
                <a:solidFill>
                  <a:srgbClr val="003399"/>
                </a:solidFill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>
                <a:solidFill>
                  <a:srgbClr val="003399"/>
                </a:solidFill>
              </a:rPr>
              <a:t>cross-cultural literacy</a:t>
            </a:r>
            <a:r>
              <a:rPr lang="en-US" altLang="en-US" dirty="0"/>
              <a:t> - an understanding of how cultural differences across and within nations can affect the way in which business is practiced 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A relationship may exist between culture and the costs of doing business in a country or region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 smtClean="0"/>
              <a:t>MNCs </a:t>
            </a:r>
            <a:r>
              <a:rPr lang="en-US" altLang="en-US" dirty="0"/>
              <a:t>can be agents of cultural change</a:t>
            </a:r>
          </a:p>
        </p:txBody>
      </p:sp>
    </p:spTree>
    <p:extLst>
      <p:ext uri="{BB962C8B-B14F-4D97-AF65-F5344CB8AC3E}">
        <p14:creationId xmlns:p14="http://schemas.microsoft.com/office/powerpoint/2010/main" val="34457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Culture?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>
                <a:solidFill>
                  <a:srgbClr val="003399"/>
                </a:solidFill>
              </a:rPr>
              <a:t>Culture</a:t>
            </a:r>
            <a:r>
              <a:rPr lang="en-US" altLang="en-US" dirty="0"/>
              <a:t> - a system of values and norms that are shared among a group of people and that when taken together constitute a design for living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dirty="0"/>
              <a:t>	where</a:t>
            </a:r>
          </a:p>
          <a:p>
            <a:pPr lvl="1" algn="just"/>
            <a:r>
              <a:rPr lang="en-US" altLang="en-US" dirty="0">
                <a:solidFill>
                  <a:srgbClr val="003399"/>
                </a:solidFill>
              </a:rPr>
              <a:t>values</a:t>
            </a:r>
            <a:r>
              <a:rPr lang="en-US" altLang="en-US" dirty="0"/>
              <a:t> are abstract ideas about what a group believes to be good, right, and desirable</a:t>
            </a:r>
          </a:p>
          <a:p>
            <a:pPr lvl="1" algn="just"/>
            <a:r>
              <a:rPr lang="en-US" altLang="en-US" dirty="0">
                <a:solidFill>
                  <a:srgbClr val="003399"/>
                </a:solidFill>
              </a:rPr>
              <a:t>norms</a:t>
            </a:r>
            <a:r>
              <a:rPr lang="en-US" altLang="en-US" dirty="0"/>
              <a:t> are the social rules and guidelines that prescribe appropriate behavior in particular situations</a:t>
            </a:r>
          </a:p>
          <a:p>
            <a:pPr algn="just"/>
            <a:r>
              <a:rPr lang="en-US" altLang="en-US" dirty="0">
                <a:solidFill>
                  <a:srgbClr val="003399"/>
                </a:solidFill>
              </a:rPr>
              <a:t>Society</a:t>
            </a:r>
            <a:r>
              <a:rPr lang="en-US" altLang="en-US" b="1" dirty="0">
                <a:solidFill>
                  <a:srgbClr val="959535"/>
                </a:solidFill>
              </a:rPr>
              <a:t> </a:t>
            </a:r>
            <a:r>
              <a:rPr lang="en-US" altLang="en-US" dirty="0"/>
              <a:t>- a group of people who share a common set of values and norms </a:t>
            </a:r>
          </a:p>
          <a:p>
            <a:pPr algn="just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584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90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How Are Culture, Society, </a:t>
            </a:r>
            <a:br>
              <a:rPr lang="en-US" altLang="en-US" sz="4800" b="1" dirty="0">
                <a:solidFill>
                  <a:srgbClr val="00B0F0"/>
                </a:solidFill>
                <a:latin typeface="+mn-lt"/>
              </a:rPr>
            </a:b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And The Nation-State Related?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dirty="0"/>
              <a:t>The relationship between a society and a nation state is not strictly one-to-one 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Nation-states are political creations 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can contain one or more cultures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A culture can embrace several nations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the values and norms of a culture evolve over time</a:t>
            </a:r>
          </a:p>
        </p:txBody>
      </p:sp>
    </p:spTree>
    <p:extLst>
      <p:ext uri="{BB962C8B-B14F-4D97-AF65-F5344CB8AC3E}">
        <p14:creationId xmlns:p14="http://schemas.microsoft.com/office/powerpoint/2010/main" val="3013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solidFill>
                  <a:srgbClr val="00B0F0"/>
                </a:solidFill>
                <a:latin typeface="+mn-lt"/>
              </a:rPr>
              <a:t>What Determines Culture?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1400"/>
              <a:t>Determinants of Culture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1400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6" y="1905000"/>
            <a:ext cx="720248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8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A Social Structure?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dirty="0">
                <a:solidFill>
                  <a:srgbClr val="003399"/>
                </a:solidFill>
              </a:rPr>
              <a:t>Social structure</a:t>
            </a:r>
            <a:r>
              <a:rPr lang="en-US" altLang="en-US" dirty="0"/>
              <a:t> - a society’s basic social organization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olidFill>
                  <a:srgbClr val="003399"/>
                </a:solidFill>
              </a:rPr>
              <a:t>group</a:t>
            </a:r>
            <a:r>
              <a:rPr lang="en-US" altLang="en-US" dirty="0"/>
              <a:t> is an association of two or more people who have a shared sense of identity and who interact with each other in structured ways on the basis of a common set of expectations about each other’s behavior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individuals are involved in families, work groups, social groups, recreational groups, etc.</a:t>
            </a:r>
          </a:p>
          <a:p>
            <a:pPr lvl="1" algn="just">
              <a:lnSpc>
                <a:spcPct val="150000"/>
              </a:lnSpc>
            </a:pPr>
            <a:endParaRPr lang="en-US" altLang="en-US" dirty="0"/>
          </a:p>
          <a:p>
            <a:pPr algn="just"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17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Social Stratification?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/>
              <a:t>All societies are stratified on a hierarchical basis into social categories, or </a:t>
            </a:r>
            <a:r>
              <a:rPr lang="en-US" altLang="en-US" dirty="0">
                <a:solidFill>
                  <a:srgbClr val="003399"/>
                </a:solidFill>
              </a:rPr>
              <a:t>social strata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  <a:tabLst>
                <a:tab pos="615950" algn="l"/>
              </a:tabLst>
            </a:pPr>
            <a:r>
              <a:rPr lang="en-US" altLang="en-US" sz="2400" dirty="0">
                <a:solidFill>
                  <a:srgbClr val="003399"/>
                </a:solidFill>
              </a:rPr>
              <a:t>Social mobility</a:t>
            </a:r>
            <a:r>
              <a:rPr lang="en-US" altLang="en-US" sz="2400" dirty="0"/>
              <a:t> - the extent to which individuals can move out of the strata into which they are born</a:t>
            </a:r>
          </a:p>
          <a:p>
            <a:pPr marL="1371600" lvl="2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>
                <a:solidFill>
                  <a:srgbClr val="003399"/>
                </a:solidFill>
              </a:rPr>
              <a:t>caste system</a:t>
            </a:r>
            <a:endParaRPr lang="en-US" altLang="en-US" dirty="0"/>
          </a:p>
          <a:p>
            <a:pPr marL="1371600" lvl="2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>
                <a:solidFill>
                  <a:srgbClr val="003399"/>
                </a:solidFill>
              </a:rPr>
              <a:t>class system</a:t>
            </a:r>
            <a:endParaRPr lang="en-US" altLang="en-US" dirty="0"/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 startAt="2"/>
              <a:tabLst>
                <a:tab pos="615950" algn="l"/>
              </a:tabLst>
            </a:pPr>
            <a:r>
              <a:rPr lang="en-US" altLang="en-US" sz="2400" dirty="0"/>
              <a:t>The significance attached to social strata in business contacts</a:t>
            </a:r>
          </a:p>
          <a:p>
            <a:pPr marL="1371600" lvl="2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>
                <a:solidFill>
                  <a:srgbClr val="003399"/>
                </a:solidFill>
              </a:rPr>
              <a:t>class consciousness</a:t>
            </a:r>
          </a:p>
        </p:txBody>
      </p:sp>
    </p:spTree>
    <p:extLst>
      <p:ext uri="{BB962C8B-B14F-4D97-AF65-F5344CB8AC3E}">
        <p14:creationId xmlns:p14="http://schemas.microsoft.com/office/powerpoint/2010/main" val="7924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513</Words>
  <Application>Microsoft Office PowerPoint</Application>
  <PresentationFormat>Widescreen</PresentationFormat>
  <Paragraphs>72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Chapter-4, Lesson-1</vt:lpstr>
      <vt:lpstr>Lesson Learning objectives</vt:lpstr>
      <vt:lpstr>Lesson Contents</vt:lpstr>
      <vt:lpstr>How Do Cultural Differences Affect International Business? </vt:lpstr>
      <vt:lpstr>What Is Culture?</vt:lpstr>
      <vt:lpstr>How Are Culture, Society,  And The Nation-State Related?</vt:lpstr>
      <vt:lpstr>What Determines Culture?</vt:lpstr>
      <vt:lpstr>What Is A Social Structure?</vt:lpstr>
      <vt:lpstr>What Is Social Stratification?</vt:lpstr>
      <vt:lpstr>How Do Religious And Ethical Systems Differ?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Windows User</dc:creator>
  <cp:lastModifiedBy>Windows User</cp:lastModifiedBy>
  <cp:revision>8</cp:revision>
  <dcterms:created xsi:type="dcterms:W3CDTF">2021-02-04T19:21:33Z</dcterms:created>
  <dcterms:modified xsi:type="dcterms:W3CDTF">2021-02-11T19:09:30Z</dcterms:modified>
</cp:coreProperties>
</file>