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3" r:id="rId2"/>
    <p:sldId id="274" r:id="rId3"/>
    <p:sldId id="275" r:id="rId4"/>
    <p:sldId id="266" r:id="rId5"/>
    <p:sldId id="267" r:id="rId6"/>
    <p:sldId id="268" r:id="rId7"/>
    <p:sldId id="270" r:id="rId8"/>
    <p:sldId id="271" r:id="rId9"/>
    <p:sldId id="272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8006-9C62-4133-B74B-9014175DA0A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A7B8-4684-4232-8470-76F77600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3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209A2-A955-46F2-BE74-6CAA6B56F4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10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52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27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F210F-A288-40C8-A875-ADBED89E3FA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74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E736D-7FE5-49F5-87B1-3DC5E414AA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72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0D4CF-FAF1-4D86-9645-6ECA2E83413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LO4: Recognize how differences in social culture influences values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630893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2BEA4-73E6-40FB-8ADE-9D254FC3064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27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6EA7E-BCE3-4653-B2D6-12A6FE4829E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984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E7B27-2C5E-4D6B-B417-FAC2A20E778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LO5: Demonstrate an appreciation for the economic and business implications of cultural change.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83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0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2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6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8AB2-9BD0-4244-AB51-509B3425CD2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CCBB-70BE-4029-A918-ABF46204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1" y="1903534"/>
            <a:ext cx="3175686" cy="517739"/>
          </a:xfrm>
        </p:spPr>
        <p:txBody>
          <a:bodyPr>
            <a:noAutofit/>
          </a:bodyPr>
          <a:lstStyle/>
          <a:p>
            <a:r>
              <a:rPr lang="en-US" alt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Chapter-4, </a:t>
            </a:r>
            <a:r>
              <a:rPr lang="en-US" alt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Lesson-2</a:t>
            </a:r>
            <a:endParaRPr lang="en-US" alt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838" y="4631440"/>
            <a:ext cx="3640015" cy="4197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Culture </a:t>
            </a:r>
          </a:p>
        </p:txBody>
      </p:sp>
      <p:pic>
        <p:nvPicPr>
          <p:cNvPr id="1026" name="Picture 2" descr="Image result for Differences in Cul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295" y="2561950"/>
            <a:ext cx="65151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057400"/>
            <a:ext cx="7207078" cy="17145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Confusion?????</a:t>
            </a:r>
          </a:p>
          <a:p>
            <a:pPr marL="0" indent="0" algn="ctr">
              <a:buNone/>
              <a:defRPr/>
            </a:pP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so much for your nice cooperation…...</a:t>
            </a:r>
          </a:p>
        </p:txBody>
      </p:sp>
    </p:spTree>
    <p:extLst>
      <p:ext uri="{BB962C8B-B14F-4D97-AF65-F5344CB8AC3E}">
        <p14:creationId xmlns:p14="http://schemas.microsoft.com/office/powerpoint/2010/main" val="37929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173" y="1448890"/>
            <a:ext cx="6240162" cy="41947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Learning objectives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71849" y="2270429"/>
            <a:ext cx="8587946" cy="23139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 have read this lesson you should: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differences in social culture influence values in the workplace.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 appreciation for the economic and business implications of cultural change.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865" y="689661"/>
            <a:ext cx="3768573" cy="42826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Contents</a:t>
            </a:r>
            <a:endParaRPr lang="en-US" altLang="en-US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2904"/>
            <a:ext cx="8106032" cy="2078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is the role of language in culture?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How does culture impact the workplace?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Does culture change?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ultural differences mean for managers?</a:t>
            </a:r>
          </a:p>
        </p:txBody>
      </p:sp>
    </p:spTree>
    <p:extLst>
      <p:ext uri="{BB962C8B-B14F-4D97-AF65-F5344CB8AC3E}">
        <p14:creationId xmlns:p14="http://schemas.microsoft.com/office/powerpoint/2010/main" val="3611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2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The Role </a:t>
            </a:r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of </a:t>
            </a: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Language In Culture?</a:t>
            </a:r>
            <a:r>
              <a:rPr lang="en-US" altLang="en-US" sz="4000" b="1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dirty="0"/>
              <a:t>Language  - the </a:t>
            </a:r>
            <a:r>
              <a:rPr lang="en-US" altLang="en-US" dirty="0">
                <a:solidFill>
                  <a:srgbClr val="003399"/>
                </a:solidFill>
              </a:rPr>
              <a:t>spoken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3399"/>
                </a:solidFill>
              </a:rPr>
              <a:t>unspoken</a:t>
            </a:r>
            <a:r>
              <a:rPr lang="en-US" altLang="en-US" dirty="0"/>
              <a:t> (nonverbal communication such as facial expressions, personal space, and hand gestures) means of communication 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Chinese is the mother tongue of the largest number of people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English is the most widely spoken language in the world and is also becoming the language of international business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but, knowledge of the local language is still beneficial, and in some cases, critical for business success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failing to understand the nonverbal cues of another culture can lead to communication failure</a:t>
            </a:r>
          </a:p>
          <a:p>
            <a:pPr lvl="1" algn="just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9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1079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The Role </a:t>
            </a:r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of </a:t>
            </a: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Education In Culture?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566317"/>
            <a:ext cx="7886700" cy="4351338"/>
          </a:xfrm>
        </p:spPr>
        <p:txBody>
          <a:bodyPr/>
          <a:lstStyle/>
          <a:p>
            <a:pPr algn="just">
              <a:tabLst>
                <a:tab pos="1147763" algn="l"/>
              </a:tabLst>
            </a:pPr>
            <a:r>
              <a:rPr lang="en-US" altLang="en-US" dirty="0"/>
              <a:t>Formal education is the medium through which individuals learn many of the language, conceptual, and mathematical skills that are indispensable in a modern society  </a:t>
            </a:r>
          </a:p>
          <a:p>
            <a:pPr lvl="1" algn="just">
              <a:tabLst>
                <a:tab pos="1147763" algn="l"/>
              </a:tabLst>
            </a:pPr>
            <a:r>
              <a:rPr lang="en-US" altLang="en-US" dirty="0"/>
              <a:t>important in determining a nation’s competitive advantage</a:t>
            </a:r>
          </a:p>
          <a:p>
            <a:pPr lvl="2" algn="just">
              <a:tabLst>
                <a:tab pos="1147763" algn="l"/>
              </a:tabLst>
            </a:pPr>
            <a:r>
              <a:rPr lang="en-US" altLang="en-US" dirty="0"/>
              <a:t>Japan’s postwar success can be linked to its excellent education system</a:t>
            </a:r>
          </a:p>
          <a:p>
            <a:pPr lvl="1" algn="just">
              <a:tabLst>
                <a:tab pos="1147763" algn="l"/>
              </a:tabLst>
            </a:pPr>
            <a:r>
              <a:rPr lang="en-US" altLang="en-US" dirty="0"/>
              <a:t>general education levels can be a good index for the kinds of products that might sell in a country</a:t>
            </a:r>
          </a:p>
          <a:p>
            <a:pPr lvl="2" algn="just">
              <a:tabLst>
                <a:tab pos="1147763" algn="l"/>
              </a:tabLst>
            </a:pPr>
            <a:r>
              <a:rPr lang="en-US" altLang="en-US" dirty="0"/>
              <a:t>ex. impact of literacy rates</a:t>
            </a:r>
          </a:p>
          <a:p>
            <a:pPr algn="just">
              <a:tabLst>
                <a:tab pos="1147763" algn="l"/>
              </a:tabLs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78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How Does </a:t>
            </a:r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Culture</a:t>
            </a: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/>
            </a:r>
            <a:br>
              <a:rPr lang="en-US" altLang="en-US" sz="4800" b="1" dirty="0">
                <a:solidFill>
                  <a:srgbClr val="00B0F0"/>
                </a:solidFill>
                <a:latin typeface="+mn-lt"/>
              </a:rPr>
            </a:b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Impact The Workplace?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3613"/>
            <a:ext cx="78867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en-US" sz="1800" dirty="0" err="1"/>
              <a:t>Hofstede’s</a:t>
            </a:r>
            <a:r>
              <a:rPr lang="en-US" altLang="en-US" sz="1800" dirty="0"/>
              <a:t> dimensions of culture:</a:t>
            </a: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Power distance</a:t>
            </a:r>
            <a:r>
              <a:rPr lang="en-US" altLang="en-US" sz="1800" b="1" dirty="0">
                <a:solidFill>
                  <a:srgbClr val="959535"/>
                </a:solidFill>
              </a:rPr>
              <a:t> </a:t>
            </a:r>
            <a:r>
              <a:rPr lang="en-US" altLang="en-US" sz="1800" dirty="0"/>
              <a:t>- how a society deals with the fact that people are unequal in physical and intellectual capabilities </a:t>
            </a:r>
            <a:endParaRPr lang="en-US" altLang="en-US" sz="1800" b="1" dirty="0">
              <a:solidFill>
                <a:srgbClr val="959535"/>
              </a:solidFill>
            </a:endParaRP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Individualism versus collectivism </a:t>
            </a:r>
            <a:r>
              <a:rPr lang="en-US" altLang="en-US" sz="1800" dirty="0" smtClean="0"/>
              <a:t>- </a:t>
            </a:r>
            <a:r>
              <a:rPr lang="en-US" altLang="en-US" sz="1800" dirty="0"/>
              <a:t>the relationship between the individual and his fellows </a:t>
            </a:r>
            <a:endParaRPr lang="en-US" altLang="en-US" sz="1800" b="1" dirty="0">
              <a:solidFill>
                <a:srgbClr val="959535"/>
              </a:solidFill>
            </a:endParaRP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>
                <a:solidFill>
                  <a:srgbClr val="003399"/>
                </a:solidFill>
              </a:rPr>
              <a:t>Uncertainty avoidance</a:t>
            </a:r>
            <a:r>
              <a:rPr lang="en-US" altLang="en-US" sz="1800" b="1">
                <a:solidFill>
                  <a:srgbClr val="959535"/>
                </a:solidFill>
              </a:rPr>
              <a:t> </a:t>
            </a:r>
            <a:r>
              <a:rPr lang="en-US" altLang="en-US" sz="1800" smtClean="0"/>
              <a:t>- </a:t>
            </a:r>
            <a:r>
              <a:rPr lang="en-US" altLang="en-US" sz="1800" dirty="0"/>
              <a:t>the extent to which different cultures socialize their members into accepting ambiguous situations and tolerating ambiguity</a:t>
            </a:r>
            <a:endParaRPr lang="en-US" altLang="en-US" sz="1800" b="1" dirty="0">
              <a:solidFill>
                <a:srgbClr val="959535"/>
              </a:solidFill>
            </a:endParaRP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Masculinity versus femininity</a:t>
            </a:r>
            <a:r>
              <a:rPr lang="en-US" altLang="en-US" sz="1800" dirty="0"/>
              <a:t> -the relationship between gender and work roles</a:t>
            </a: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endParaRPr lang="en-US" altLang="en-US" sz="1800" b="1" dirty="0">
              <a:solidFill>
                <a:srgbClr val="9595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82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How Does Culture </a:t>
            </a:r>
            <a:br>
              <a:rPr lang="en-US" altLang="en-US" sz="3600" b="1" dirty="0">
                <a:solidFill>
                  <a:srgbClr val="00B0F0"/>
                </a:solidFill>
                <a:latin typeface="+mn-lt"/>
              </a:rPr>
            </a:br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Impact The Workplace?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8160508" cy="49027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 err="1"/>
              <a:t>Hofstede</a:t>
            </a:r>
            <a:r>
              <a:rPr lang="en-US" altLang="en-US" dirty="0"/>
              <a:t> later expanded added a fifth dimension called </a:t>
            </a:r>
            <a:r>
              <a:rPr lang="en-US" altLang="en-US" dirty="0">
                <a:solidFill>
                  <a:srgbClr val="003399"/>
                </a:solidFill>
              </a:rPr>
              <a:t>Confucian dynamism</a:t>
            </a:r>
            <a:r>
              <a:rPr lang="en-US" altLang="en-US" dirty="0"/>
              <a:t> or long-term orientation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captures attitudes toward time, persistence, ordering by status, protection of face, respect for tradition, and reciprocation of gifts and favors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/>
              <a:t>Japan, Hong Kong, and Thailand scored high on this dimension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/>
              <a:t>the U.S. and Canada scored low </a:t>
            </a:r>
          </a:p>
        </p:txBody>
      </p:sp>
    </p:spTree>
    <p:extLst>
      <p:ext uri="{BB962C8B-B14F-4D97-AF65-F5344CB8AC3E}">
        <p14:creationId xmlns:p14="http://schemas.microsoft.com/office/powerpoint/2010/main" val="920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Does Culture Change?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79964"/>
            <a:ext cx="8174156" cy="517567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Culture evolves over time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changes in value systems can be slow and painful for a society</a:t>
            </a:r>
          </a:p>
          <a:p>
            <a:pPr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Social turmoil - an inevitable outcome of cultural change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as countries become economically stronger, cultural change is particularly common</a:t>
            </a:r>
          </a:p>
          <a:p>
            <a:pPr lvl="2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economic progress encourages a shift from collectivism to individualism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globalization also brings cultural </a:t>
            </a:r>
            <a:r>
              <a:rPr lang="en-US" altLang="en-US" dirty="0" smtClean="0"/>
              <a:t>change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2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597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Do Cultural Differences Mean For Managers?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It is important to develop cross-cultural literacy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companies that are ill informed about the practices of another culture are unlikely to succeed in that culture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dirty="0"/>
              <a:t>There is a connection between culture and national competitive advantage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suggests which countries are likely to produce the most viable competitors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has implications for the choice of countries in which to locate production facilities and do business</a:t>
            </a:r>
          </a:p>
        </p:txBody>
      </p:sp>
    </p:spTree>
    <p:extLst>
      <p:ext uri="{BB962C8B-B14F-4D97-AF65-F5344CB8AC3E}">
        <p14:creationId xmlns:p14="http://schemas.microsoft.com/office/powerpoint/2010/main" val="38237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585</Words>
  <Application>Microsoft Office PowerPoint</Application>
  <PresentationFormat>On-screen Show (4:3)</PresentationFormat>
  <Paragraphs>63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Chapter-4, Lesson-2</vt:lpstr>
      <vt:lpstr>Lesson Learning objectives</vt:lpstr>
      <vt:lpstr>Lesson Contents</vt:lpstr>
      <vt:lpstr>What Is The Role of Language In Culture? </vt:lpstr>
      <vt:lpstr>What Is The Role of Education In Culture?</vt:lpstr>
      <vt:lpstr>How Does Culture Impact The Workplace?</vt:lpstr>
      <vt:lpstr>How Does Culture  Impact The Workplace?</vt:lpstr>
      <vt:lpstr>Does Culture Change?</vt:lpstr>
      <vt:lpstr>What Do Cultural Differences Mean For Managers?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 9e</dc:title>
  <dc:creator>su</dc:creator>
  <cp:lastModifiedBy>Windows User</cp:lastModifiedBy>
  <cp:revision>13</cp:revision>
  <dcterms:created xsi:type="dcterms:W3CDTF">2018-06-26T03:54:43Z</dcterms:created>
  <dcterms:modified xsi:type="dcterms:W3CDTF">2021-02-11T19:09:17Z</dcterms:modified>
</cp:coreProperties>
</file>