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73" r:id="rId2"/>
    <p:sldId id="274" r:id="rId3"/>
    <p:sldId id="275" r:id="rId4"/>
    <p:sldId id="266" r:id="rId5"/>
    <p:sldId id="267" r:id="rId6"/>
    <p:sldId id="268" r:id="rId7"/>
    <p:sldId id="270" r:id="rId8"/>
    <p:sldId id="271" r:id="rId9"/>
    <p:sldId id="272" r:id="rId10"/>
    <p:sldId id="27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09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948006-9C62-4133-B74B-9014175DA0A9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C7A7B8-4684-4232-8470-76F77600C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39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F209A2-A955-46F2-BE74-6CAA6B56F4B1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61084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3F7E1B-FB20-47A7-8057-42903C1E6E58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55217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3F7E1B-FB20-47A7-8057-42903C1E6E58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32754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3F210F-A288-40C8-A875-ADBED89E3FAC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LO2: Identify the forces that lead to differences in social culture. 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67415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2E736D-7FE5-49F5-87B1-3DC5E414AA54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LO2: Identify the forces that lead to differences in social culture. 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4725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20D4CF-FAF1-4D86-9645-6ECA2E83413C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LO4: Recognize how differences in social culture influences values in the workplace.</a:t>
            </a:r>
          </a:p>
        </p:txBody>
      </p:sp>
    </p:spTree>
    <p:extLst>
      <p:ext uri="{BB962C8B-B14F-4D97-AF65-F5344CB8AC3E}">
        <p14:creationId xmlns:p14="http://schemas.microsoft.com/office/powerpoint/2010/main" val="6308936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32BEA4-73E6-40FB-8ADE-9D254FC30648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1278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F6EA7E-BCE3-4653-B2D6-12A6FE4829E2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69845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EE7B27-2C5E-4D6B-B417-FAC2A20E7785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LO5: Demonstrate an appreciation for the economic and business implications of cultural change.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6836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A8AB2-9BD0-4244-AB51-509B3425CD29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CCBB-70BE-4029-A918-ABF462048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39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A8AB2-9BD0-4244-AB51-509B3425CD29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CCBB-70BE-4029-A918-ABF462048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92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A8AB2-9BD0-4244-AB51-509B3425CD29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CCBB-70BE-4029-A918-ABF462048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201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A8AB2-9BD0-4244-AB51-509B3425CD29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CCBB-70BE-4029-A918-ABF462048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523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A8AB2-9BD0-4244-AB51-509B3425CD29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CCBB-70BE-4029-A918-ABF462048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798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A8AB2-9BD0-4244-AB51-509B3425CD29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CCBB-70BE-4029-A918-ABF462048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041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A8AB2-9BD0-4244-AB51-509B3425CD29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CCBB-70BE-4029-A918-ABF462048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130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A8AB2-9BD0-4244-AB51-509B3425CD29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CCBB-70BE-4029-A918-ABF462048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530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A8AB2-9BD0-4244-AB51-509B3425CD29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CCBB-70BE-4029-A918-ABF462048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462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A8AB2-9BD0-4244-AB51-509B3425CD29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CCBB-70BE-4029-A918-ABF462048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709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A8AB2-9BD0-4244-AB51-509B3425CD29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CCBB-70BE-4029-A918-ABF462048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787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A8AB2-9BD0-4244-AB51-509B3425CD29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ACCBB-70BE-4029-A918-ABF462048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808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00401" y="1903534"/>
            <a:ext cx="3175686" cy="517739"/>
          </a:xfrm>
        </p:spPr>
        <p:txBody>
          <a:bodyPr>
            <a:noAutofit/>
          </a:bodyPr>
          <a:lstStyle/>
          <a:p>
            <a:r>
              <a:rPr lang="en-US" altLang="en-US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Chapter-4, </a:t>
            </a:r>
            <a:r>
              <a:rPr lang="en-US" alt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Lesson-2</a:t>
            </a:r>
            <a:endParaRPr lang="en-US" altLang="en-US" sz="24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27838" y="4631440"/>
            <a:ext cx="3640015" cy="419741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altLang="en-US" sz="27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Differences in Culture </a:t>
            </a:r>
          </a:p>
        </p:txBody>
      </p:sp>
      <p:pic>
        <p:nvPicPr>
          <p:cNvPr id="1026" name="Picture 2" descr="Image result for Differences in Cult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295" y="2561950"/>
            <a:ext cx="6515100" cy="1928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368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7300" y="2057400"/>
            <a:ext cx="7207078" cy="1714500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 Confusion?????</a:t>
            </a:r>
          </a:p>
          <a:p>
            <a:pPr marL="0" indent="0" algn="ctr">
              <a:buNone/>
              <a:defRPr/>
            </a:pPr>
            <a:endParaRPr lang="en-US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  <a:defRPr/>
            </a:pP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 so much for your nice cooperation…...</a:t>
            </a:r>
          </a:p>
        </p:txBody>
      </p:sp>
    </p:spTree>
    <p:extLst>
      <p:ext uri="{BB962C8B-B14F-4D97-AF65-F5344CB8AC3E}">
        <p14:creationId xmlns:p14="http://schemas.microsoft.com/office/powerpoint/2010/main" val="379295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322173" y="1448890"/>
            <a:ext cx="6240162" cy="419476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Lesson Learning objectives</a:t>
            </a:r>
            <a:endParaRPr lang="en-US" altLang="en-US" sz="30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271849" y="2270429"/>
            <a:ext cx="8587946" cy="2313927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you have read this lesson you should: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 how differences in social culture influence values in the workplace.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 an appreciation for the economic and business implications of cultural change.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14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792865" y="689661"/>
            <a:ext cx="3768573" cy="428268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Lesson Contents</a:t>
            </a:r>
            <a:endParaRPr lang="en-US" altLang="en-US" sz="30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92904"/>
            <a:ext cx="8106032" cy="20782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What is the role of language in culture?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How does culture impact the workplace?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Does culture change?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ultural differences mean for managers?</a:t>
            </a:r>
          </a:p>
        </p:txBody>
      </p:sp>
    </p:spTree>
    <p:extLst>
      <p:ext uri="{BB962C8B-B14F-4D97-AF65-F5344CB8AC3E}">
        <p14:creationId xmlns:p14="http://schemas.microsoft.com/office/powerpoint/2010/main" val="361141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6121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sz="4800" b="1" dirty="0">
                <a:solidFill>
                  <a:srgbClr val="00B0F0"/>
                </a:solidFill>
                <a:latin typeface="+mn-lt"/>
              </a:rPr>
              <a:t>What Is The Role </a:t>
            </a:r>
            <a:r>
              <a:rPr lang="en-US" altLang="en-US" sz="4800" b="1" dirty="0" smtClean="0">
                <a:solidFill>
                  <a:srgbClr val="00B0F0"/>
                </a:solidFill>
                <a:latin typeface="+mn-lt"/>
              </a:rPr>
              <a:t>of </a:t>
            </a:r>
            <a:r>
              <a:rPr lang="en-US" altLang="en-US" sz="4800" b="1" dirty="0">
                <a:solidFill>
                  <a:srgbClr val="00B0F0"/>
                </a:solidFill>
                <a:latin typeface="+mn-lt"/>
              </a:rPr>
              <a:t>Language In Culture?</a:t>
            </a:r>
            <a:r>
              <a:rPr lang="en-US" altLang="en-US" sz="4000" b="1" dirty="0">
                <a:solidFill>
                  <a:srgbClr val="00B0F0"/>
                </a:solidFill>
                <a:latin typeface="+mn-lt"/>
              </a:rPr>
              <a:t>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en-US" altLang="en-US" dirty="0"/>
              <a:t>Language  - the </a:t>
            </a:r>
            <a:r>
              <a:rPr lang="en-US" altLang="en-US" dirty="0">
                <a:solidFill>
                  <a:srgbClr val="003399"/>
                </a:solidFill>
              </a:rPr>
              <a:t>spoken</a:t>
            </a:r>
            <a:r>
              <a:rPr lang="en-US" altLang="en-US" dirty="0"/>
              <a:t> and </a:t>
            </a:r>
            <a:r>
              <a:rPr lang="en-US" altLang="en-US" dirty="0">
                <a:solidFill>
                  <a:srgbClr val="003399"/>
                </a:solidFill>
              </a:rPr>
              <a:t>unspoken</a:t>
            </a:r>
            <a:r>
              <a:rPr lang="en-US" altLang="en-US" dirty="0"/>
              <a:t> (nonverbal communication such as facial expressions, personal space, and hand gestures) means of communication </a:t>
            </a:r>
          </a:p>
          <a:p>
            <a:pPr lvl="1" algn="just">
              <a:lnSpc>
                <a:spcPct val="80000"/>
              </a:lnSpc>
            </a:pPr>
            <a:r>
              <a:rPr lang="en-US" altLang="en-US" dirty="0"/>
              <a:t>Chinese is the mother tongue of the largest number of people</a:t>
            </a:r>
          </a:p>
          <a:p>
            <a:pPr lvl="1" algn="just">
              <a:lnSpc>
                <a:spcPct val="80000"/>
              </a:lnSpc>
            </a:pPr>
            <a:r>
              <a:rPr lang="en-US" altLang="en-US" dirty="0"/>
              <a:t>English is the most widely spoken language in the world and is also becoming the language of international business</a:t>
            </a:r>
          </a:p>
          <a:p>
            <a:pPr lvl="1" algn="just">
              <a:lnSpc>
                <a:spcPct val="80000"/>
              </a:lnSpc>
            </a:pPr>
            <a:r>
              <a:rPr lang="en-US" altLang="en-US" dirty="0"/>
              <a:t>but, knowledge of the local language is still beneficial, and in some cases, critical for business success</a:t>
            </a:r>
          </a:p>
          <a:p>
            <a:pPr lvl="1" algn="just">
              <a:lnSpc>
                <a:spcPct val="80000"/>
              </a:lnSpc>
            </a:pPr>
            <a:r>
              <a:rPr lang="en-US" altLang="en-US" dirty="0"/>
              <a:t>failing to understand the nonverbal cues of another culture can lead to communication failure</a:t>
            </a:r>
          </a:p>
          <a:p>
            <a:pPr lvl="1" algn="just">
              <a:lnSpc>
                <a:spcPct val="80000"/>
              </a:lnSpc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6196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46088" y="10795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sz="4800" b="1" dirty="0">
                <a:solidFill>
                  <a:srgbClr val="00B0F0"/>
                </a:solidFill>
                <a:latin typeface="+mn-lt"/>
              </a:rPr>
              <a:t>What Is The Role </a:t>
            </a:r>
            <a:r>
              <a:rPr lang="en-US" altLang="en-US" sz="4800" b="1" dirty="0" smtClean="0">
                <a:solidFill>
                  <a:srgbClr val="00B0F0"/>
                </a:solidFill>
                <a:latin typeface="+mn-lt"/>
              </a:rPr>
              <a:t>of </a:t>
            </a:r>
            <a:r>
              <a:rPr lang="en-US" altLang="en-US" sz="4800" b="1" dirty="0">
                <a:solidFill>
                  <a:srgbClr val="00B0F0"/>
                </a:solidFill>
                <a:latin typeface="+mn-lt"/>
              </a:rPr>
              <a:t>Education In Culture?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617538" y="1566317"/>
            <a:ext cx="7886700" cy="4351338"/>
          </a:xfrm>
        </p:spPr>
        <p:txBody>
          <a:bodyPr/>
          <a:lstStyle/>
          <a:p>
            <a:pPr algn="just">
              <a:tabLst>
                <a:tab pos="1147763" algn="l"/>
              </a:tabLst>
            </a:pPr>
            <a:r>
              <a:rPr lang="en-US" altLang="en-US" dirty="0"/>
              <a:t>Formal education is the medium through which individuals learn many of the language, conceptual, and mathematical skills that are indispensable in a modern society  </a:t>
            </a:r>
          </a:p>
          <a:p>
            <a:pPr lvl="1" algn="just">
              <a:tabLst>
                <a:tab pos="1147763" algn="l"/>
              </a:tabLst>
            </a:pPr>
            <a:r>
              <a:rPr lang="en-US" altLang="en-US" dirty="0"/>
              <a:t>important in determining a nation’s competitive advantage</a:t>
            </a:r>
          </a:p>
          <a:p>
            <a:pPr lvl="2" algn="just">
              <a:tabLst>
                <a:tab pos="1147763" algn="l"/>
              </a:tabLst>
            </a:pPr>
            <a:r>
              <a:rPr lang="en-US" altLang="en-US" dirty="0"/>
              <a:t>Japan’s postwar success can be linked to its excellent education system</a:t>
            </a:r>
          </a:p>
          <a:p>
            <a:pPr lvl="1" algn="just">
              <a:tabLst>
                <a:tab pos="1147763" algn="l"/>
              </a:tabLst>
            </a:pPr>
            <a:r>
              <a:rPr lang="en-US" altLang="en-US" dirty="0"/>
              <a:t>general education levels can be a good index for the kinds of products that might sell in a country</a:t>
            </a:r>
          </a:p>
          <a:p>
            <a:pPr lvl="2" algn="just">
              <a:tabLst>
                <a:tab pos="1147763" algn="l"/>
              </a:tabLst>
            </a:pPr>
            <a:r>
              <a:rPr lang="en-US" altLang="en-US" dirty="0"/>
              <a:t>ex. impact of literacy rates</a:t>
            </a:r>
          </a:p>
          <a:p>
            <a:pPr algn="just">
              <a:tabLst>
                <a:tab pos="1147763" algn="l"/>
              </a:tabLst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91785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50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en-US" sz="4800" b="1" dirty="0">
                <a:solidFill>
                  <a:srgbClr val="00B0F0"/>
                </a:solidFill>
                <a:latin typeface="+mn-lt"/>
              </a:rPr>
              <a:t>How Does </a:t>
            </a:r>
            <a:r>
              <a:rPr lang="en-US" altLang="en-US" sz="4800" b="1" dirty="0" smtClean="0">
                <a:solidFill>
                  <a:srgbClr val="00B0F0"/>
                </a:solidFill>
                <a:latin typeface="+mn-lt"/>
              </a:rPr>
              <a:t>Culture</a:t>
            </a:r>
            <a:r>
              <a:rPr lang="en-US" altLang="en-US" sz="4800" b="1" dirty="0">
                <a:solidFill>
                  <a:srgbClr val="00B0F0"/>
                </a:solidFill>
                <a:latin typeface="+mn-lt"/>
              </a:rPr>
              <a:t/>
            </a:r>
            <a:br>
              <a:rPr lang="en-US" altLang="en-US" sz="4800" b="1" dirty="0">
                <a:solidFill>
                  <a:srgbClr val="00B0F0"/>
                </a:solidFill>
                <a:latin typeface="+mn-lt"/>
              </a:rPr>
            </a:br>
            <a:r>
              <a:rPr lang="en-US" altLang="en-US" sz="4800" b="1" dirty="0">
                <a:solidFill>
                  <a:srgbClr val="00B0F0"/>
                </a:solidFill>
                <a:latin typeface="+mn-lt"/>
              </a:rPr>
              <a:t>Impact The Workplace?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593613"/>
            <a:ext cx="7886700" cy="435133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60000"/>
              </a:lnSpc>
              <a:buNone/>
            </a:pPr>
            <a:r>
              <a:rPr lang="en-US" altLang="en-US" sz="1800" dirty="0" err="1"/>
              <a:t>Hofstede’s</a:t>
            </a:r>
            <a:r>
              <a:rPr lang="en-US" altLang="en-US" sz="1800" dirty="0"/>
              <a:t> dimensions of culture:</a:t>
            </a:r>
          </a:p>
          <a:p>
            <a:pPr marL="609600" indent="-609600" algn="just">
              <a:lnSpc>
                <a:spcPct val="16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1800" dirty="0">
                <a:solidFill>
                  <a:srgbClr val="003399"/>
                </a:solidFill>
              </a:rPr>
              <a:t>Power distance</a:t>
            </a:r>
            <a:r>
              <a:rPr lang="en-US" altLang="en-US" sz="1800" b="1" dirty="0">
                <a:solidFill>
                  <a:srgbClr val="959535"/>
                </a:solidFill>
              </a:rPr>
              <a:t> </a:t>
            </a:r>
            <a:r>
              <a:rPr lang="en-US" altLang="en-US" sz="1800" dirty="0"/>
              <a:t>- how a society deals with the fact that people are unequal in physical and intellectual capabilities </a:t>
            </a:r>
            <a:endParaRPr lang="en-US" altLang="en-US" sz="1800" b="1" dirty="0">
              <a:solidFill>
                <a:srgbClr val="959535"/>
              </a:solidFill>
            </a:endParaRPr>
          </a:p>
          <a:p>
            <a:pPr marL="609600" indent="-609600" algn="just">
              <a:lnSpc>
                <a:spcPct val="16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1800" dirty="0">
                <a:solidFill>
                  <a:srgbClr val="003399"/>
                </a:solidFill>
              </a:rPr>
              <a:t>Individualism versus collectivism </a:t>
            </a:r>
            <a:r>
              <a:rPr lang="en-US" altLang="en-US" sz="1800" dirty="0" smtClean="0"/>
              <a:t>- </a:t>
            </a:r>
            <a:r>
              <a:rPr lang="en-US" altLang="en-US" sz="1800" dirty="0"/>
              <a:t>the relationship between the individual and his fellows </a:t>
            </a:r>
            <a:endParaRPr lang="en-US" altLang="en-US" sz="1800" b="1" dirty="0">
              <a:solidFill>
                <a:srgbClr val="959535"/>
              </a:solidFill>
            </a:endParaRPr>
          </a:p>
          <a:p>
            <a:pPr marL="609600" indent="-609600" algn="just">
              <a:lnSpc>
                <a:spcPct val="16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1800">
                <a:solidFill>
                  <a:srgbClr val="003399"/>
                </a:solidFill>
              </a:rPr>
              <a:t>Uncertainty avoidance</a:t>
            </a:r>
            <a:r>
              <a:rPr lang="en-US" altLang="en-US" sz="1800" b="1">
                <a:solidFill>
                  <a:srgbClr val="959535"/>
                </a:solidFill>
              </a:rPr>
              <a:t> </a:t>
            </a:r>
            <a:r>
              <a:rPr lang="en-US" altLang="en-US" sz="1800" smtClean="0"/>
              <a:t>- </a:t>
            </a:r>
            <a:r>
              <a:rPr lang="en-US" altLang="en-US" sz="1800" dirty="0"/>
              <a:t>the extent to which different cultures socialize their members into accepting ambiguous situations and tolerating ambiguity</a:t>
            </a:r>
            <a:endParaRPr lang="en-US" altLang="en-US" sz="1800" b="1" dirty="0">
              <a:solidFill>
                <a:srgbClr val="959535"/>
              </a:solidFill>
            </a:endParaRPr>
          </a:p>
          <a:p>
            <a:pPr marL="609600" indent="-609600" algn="just">
              <a:lnSpc>
                <a:spcPct val="16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1800" dirty="0">
                <a:solidFill>
                  <a:srgbClr val="003399"/>
                </a:solidFill>
              </a:rPr>
              <a:t>Masculinity versus femininity</a:t>
            </a:r>
            <a:r>
              <a:rPr lang="en-US" altLang="en-US" sz="1800" dirty="0"/>
              <a:t> -the relationship between gender and work roles</a:t>
            </a:r>
          </a:p>
          <a:p>
            <a:pPr marL="609600" indent="-609600" algn="just">
              <a:lnSpc>
                <a:spcPct val="160000"/>
              </a:lnSpc>
              <a:buFont typeface="Wingdings" panose="05000000000000000000" pitchFamily="2" charset="2"/>
              <a:buAutoNum type="arabicPeriod"/>
            </a:pPr>
            <a:endParaRPr lang="en-US" altLang="en-US" sz="1800" b="1" dirty="0">
              <a:solidFill>
                <a:srgbClr val="95953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4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821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altLang="en-US" sz="3600" b="1" dirty="0">
                <a:solidFill>
                  <a:srgbClr val="00B0F0"/>
                </a:solidFill>
                <a:latin typeface="+mn-lt"/>
              </a:rPr>
              <a:t>How Does Culture </a:t>
            </a:r>
            <a:br>
              <a:rPr lang="en-US" altLang="en-US" sz="3600" b="1" dirty="0">
                <a:solidFill>
                  <a:srgbClr val="00B0F0"/>
                </a:solidFill>
                <a:latin typeface="+mn-lt"/>
              </a:rPr>
            </a:br>
            <a:r>
              <a:rPr lang="en-US" altLang="en-US" sz="3600" b="1" dirty="0">
                <a:solidFill>
                  <a:srgbClr val="00B0F0"/>
                </a:solidFill>
                <a:latin typeface="+mn-lt"/>
              </a:rPr>
              <a:t>Impact The Workplace?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4"/>
            <a:ext cx="8160508" cy="490272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altLang="en-US" dirty="0" err="1"/>
              <a:t>Hofstede</a:t>
            </a:r>
            <a:r>
              <a:rPr lang="en-US" altLang="en-US" dirty="0"/>
              <a:t> later expanded added a fifth dimension called </a:t>
            </a:r>
            <a:r>
              <a:rPr lang="en-US" altLang="en-US" dirty="0">
                <a:solidFill>
                  <a:srgbClr val="003399"/>
                </a:solidFill>
              </a:rPr>
              <a:t>Confucian dynamism</a:t>
            </a:r>
            <a:r>
              <a:rPr lang="en-US" altLang="en-US" dirty="0"/>
              <a:t> or long-term orientation</a:t>
            </a:r>
          </a:p>
          <a:p>
            <a:pPr lvl="1" algn="just">
              <a:lnSpc>
                <a:spcPct val="150000"/>
              </a:lnSpc>
            </a:pPr>
            <a:r>
              <a:rPr lang="en-US" altLang="en-US" dirty="0"/>
              <a:t>captures attitudes toward time, persistence, ordering by status, protection of face, respect for tradition, and reciprocation of gifts and favors</a:t>
            </a:r>
          </a:p>
          <a:p>
            <a:pPr lvl="2" algn="just">
              <a:lnSpc>
                <a:spcPct val="150000"/>
              </a:lnSpc>
            </a:pPr>
            <a:r>
              <a:rPr lang="en-US" altLang="en-US" dirty="0"/>
              <a:t>Japan, Hong Kong, and Thailand scored high on this dimension</a:t>
            </a:r>
          </a:p>
          <a:p>
            <a:pPr lvl="2" algn="just">
              <a:lnSpc>
                <a:spcPct val="150000"/>
              </a:lnSpc>
            </a:pPr>
            <a:r>
              <a:rPr lang="en-US" altLang="en-US" dirty="0"/>
              <a:t>the U.S. and Canada scored low </a:t>
            </a:r>
          </a:p>
        </p:txBody>
      </p:sp>
    </p:spTree>
    <p:extLst>
      <p:ext uri="{BB962C8B-B14F-4D97-AF65-F5344CB8AC3E}">
        <p14:creationId xmlns:p14="http://schemas.microsoft.com/office/powerpoint/2010/main" val="92003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800" b="1" dirty="0">
                <a:solidFill>
                  <a:srgbClr val="00B0F0"/>
                </a:solidFill>
                <a:latin typeface="+mn-lt"/>
              </a:rPr>
              <a:t>Does Culture Change?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579964"/>
            <a:ext cx="8174156" cy="5175678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tabLst>
                <a:tab pos="339725" algn="l"/>
              </a:tabLst>
            </a:pPr>
            <a:r>
              <a:rPr lang="en-US" altLang="en-US" dirty="0"/>
              <a:t>Culture evolves over time</a:t>
            </a:r>
          </a:p>
          <a:p>
            <a:pPr lvl="1" algn="just">
              <a:lnSpc>
                <a:spcPct val="150000"/>
              </a:lnSpc>
              <a:tabLst>
                <a:tab pos="339725" algn="l"/>
              </a:tabLst>
            </a:pPr>
            <a:r>
              <a:rPr lang="en-US" altLang="en-US" dirty="0"/>
              <a:t>changes in value systems can be slow and painful for a society</a:t>
            </a:r>
          </a:p>
          <a:p>
            <a:pPr algn="just">
              <a:lnSpc>
                <a:spcPct val="150000"/>
              </a:lnSpc>
              <a:tabLst>
                <a:tab pos="339725" algn="l"/>
              </a:tabLst>
            </a:pPr>
            <a:r>
              <a:rPr lang="en-US" altLang="en-US" dirty="0"/>
              <a:t>Social turmoil - an inevitable outcome of cultural change</a:t>
            </a:r>
          </a:p>
          <a:p>
            <a:pPr lvl="1" algn="just">
              <a:lnSpc>
                <a:spcPct val="150000"/>
              </a:lnSpc>
              <a:tabLst>
                <a:tab pos="339725" algn="l"/>
              </a:tabLst>
            </a:pPr>
            <a:r>
              <a:rPr lang="en-US" altLang="en-US" dirty="0"/>
              <a:t>as countries become economically stronger, cultural change is particularly common</a:t>
            </a:r>
          </a:p>
          <a:p>
            <a:pPr lvl="2" algn="just">
              <a:lnSpc>
                <a:spcPct val="150000"/>
              </a:lnSpc>
              <a:tabLst>
                <a:tab pos="339725" algn="l"/>
              </a:tabLst>
            </a:pPr>
            <a:r>
              <a:rPr lang="en-US" altLang="en-US" dirty="0"/>
              <a:t>economic progress encourages a shift from collectivism to individualism</a:t>
            </a:r>
          </a:p>
          <a:p>
            <a:pPr lvl="1" algn="just">
              <a:lnSpc>
                <a:spcPct val="150000"/>
              </a:lnSpc>
              <a:tabLst>
                <a:tab pos="339725" algn="l"/>
              </a:tabLst>
            </a:pPr>
            <a:r>
              <a:rPr lang="en-US" altLang="en-US" dirty="0"/>
              <a:t>globalization also brings cultural </a:t>
            </a:r>
            <a:r>
              <a:rPr lang="en-US" altLang="en-US" dirty="0" smtClean="0"/>
              <a:t>change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229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5975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sz="4800" b="1" dirty="0">
                <a:solidFill>
                  <a:srgbClr val="00B0F0"/>
                </a:solidFill>
                <a:latin typeface="+mn-lt"/>
              </a:rPr>
              <a:t>What Do Cultural Differences Mean For Managers?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609600" indent="-609600" algn="just">
              <a:lnSpc>
                <a:spcPct val="150000"/>
              </a:lnSpc>
              <a:buFont typeface="Wingdings" panose="05000000000000000000" pitchFamily="2" charset="2"/>
              <a:buAutoNum type="arabicPeriod"/>
            </a:pPr>
            <a:r>
              <a:rPr lang="en-US" altLang="en-US" dirty="0"/>
              <a:t>It is important to develop cross-cultural literacy</a:t>
            </a:r>
          </a:p>
          <a:p>
            <a:pPr marL="990600" lvl="1" indent="-533400" algn="just">
              <a:lnSpc>
                <a:spcPct val="150000"/>
              </a:lnSpc>
            </a:pPr>
            <a:r>
              <a:rPr lang="en-US" altLang="en-US" dirty="0"/>
              <a:t>companies that are ill informed about the practices of another culture are unlikely to succeed in that culture</a:t>
            </a:r>
          </a:p>
          <a:p>
            <a:pPr marL="609600" indent="-609600" algn="just">
              <a:lnSpc>
                <a:spcPct val="150000"/>
              </a:lnSpc>
              <a:buFont typeface="Wingdings" panose="05000000000000000000" pitchFamily="2" charset="2"/>
              <a:buAutoNum type="arabicPeriod" startAt="2"/>
            </a:pPr>
            <a:r>
              <a:rPr lang="en-US" altLang="en-US" dirty="0"/>
              <a:t>There is a connection between culture and national competitive advantage</a:t>
            </a:r>
          </a:p>
          <a:p>
            <a:pPr marL="990600" lvl="1" indent="-533400" algn="just">
              <a:lnSpc>
                <a:spcPct val="150000"/>
              </a:lnSpc>
            </a:pPr>
            <a:r>
              <a:rPr lang="en-US" altLang="en-US" dirty="0"/>
              <a:t>suggests which countries are likely to produce the most viable competitors</a:t>
            </a:r>
          </a:p>
          <a:p>
            <a:pPr marL="990600" lvl="1" indent="-533400" algn="just">
              <a:lnSpc>
                <a:spcPct val="150000"/>
              </a:lnSpc>
            </a:pPr>
            <a:r>
              <a:rPr lang="en-US" altLang="en-US" dirty="0"/>
              <a:t>has implications for the choice of countries in which to locate production facilities and do business</a:t>
            </a:r>
          </a:p>
        </p:txBody>
      </p:sp>
    </p:spTree>
    <p:extLst>
      <p:ext uri="{BB962C8B-B14F-4D97-AF65-F5344CB8AC3E}">
        <p14:creationId xmlns:p14="http://schemas.microsoft.com/office/powerpoint/2010/main" val="382374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</TotalTime>
  <Words>585</Words>
  <Application>Microsoft Office PowerPoint</Application>
  <PresentationFormat>On-screen Show (4:3)</PresentationFormat>
  <Paragraphs>63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Office Theme</vt:lpstr>
      <vt:lpstr>Chapter-4, Lesson-2</vt:lpstr>
      <vt:lpstr>Lesson Learning objectives</vt:lpstr>
      <vt:lpstr>Lesson Contents</vt:lpstr>
      <vt:lpstr>What Is The Role of Language In Culture? </vt:lpstr>
      <vt:lpstr>What Is The Role of Education In Culture?</vt:lpstr>
      <vt:lpstr>How Does Culture Impact The Workplace?</vt:lpstr>
      <vt:lpstr>How Does Culture  Impact The Workplace?</vt:lpstr>
      <vt:lpstr>Does Culture Change?</vt:lpstr>
      <vt:lpstr>What Do Cultural Differences Mean For Managers?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Business 9e</dc:title>
  <dc:creator>su</dc:creator>
  <cp:lastModifiedBy>Windows User</cp:lastModifiedBy>
  <cp:revision>13</cp:revision>
  <dcterms:created xsi:type="dcterms:W3CDTF">2018-06-26T03:54:43Z</dcterms:created>
  <dcterms:modified xsi:type="dcterms:W3CDTF">2021-02-11T19:09:17Z</dcterms:modified>
</cp:coreProperties>
</file>