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7" r:id="rId3"/>
    <p:sldId id="268" r:id="rId4"/>
    <p:sldId id="257" r:id="rId5"/>
    <p:sldId id="258" r:id="rId6"/>
    <p:sldId id="259" r:id="rId7"/>
    <p:sldId id="260" r:id="rId8"/>
    <p:sldId id="261" r:id="rId9"/>
    <p:sldId id="262" r:id="rId10"/>
    <p:sldId id="263" r:id="rId11"/>
    <p:sldId id="264" r:id="rId12"/>
    <p:sldId id="265"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62" autoAdjust="0"/>
    <p:restoredTop sz="94660"/>
  </p:normalViewPr>
  <p:slideViewPr>
    <p:cSldViewPr snapToGrid="0">
      <p:cViewPr varScale="1">
        <p:scale>
          <a:sx n="78" d="100"/>
          <a:sy n="78" d="100"/>
        </p:scale>
        <p:origin x="45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126364-72AE-42BE-8691-AB0567D1B143}" type="datetimeFigureOut">
              <a:rPr lang="en-US" smtClean="0"/>
              <a:t>2/14/2021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A8051B-6AA9-4B99-8826-8D086AE6C989}" type="slidenum">
              <a:rPr lang="en-US" smtClean="0"/>
              <a:t>‹#›</a:t>
            </a:fld>
            <a:endParaRPr lang="en-US"/>
          </a:p>
        </p:txBody>
      </p:sp>
    </p:spTree>
    <p:extLst>
      <p:ext uri="{BB962C8B-B14F-4D97-AF65-F5344CB8AC3E}">
        <p14:creationId xmlns:p14="http://schemas.microsoft.com/office/powerpoint/2010/main" val="32024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9A3F983-621B-4790-9DA5-22BFA18E1EC5}" type="slidenum">
              <a:rPr lang="en-US" altLang="en-US" smtClean="0"/>
              <a:pPr/>
              <a:t>1</a:t>
            </a:fld>
            <a:endParaRPr lang="en-US" altLang="en-US" smtClean="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5342622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77E5354-342A-4127-854C-3F02FF5CB21F}" type="slidenum">
              <a:rPr lang="en-US" altLang="en-US" smtClean="0"/>
              <a:pPr/>
              <a:t>12</a:t>
            </a:fld>
            <a:endParaRPr lang="en-US" alt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r>
              <a:rPr lang="en-US" altLang="en-US" smtClean="0"/>
              <a:t>LO2: Summarize the different theories explaining trade flows between nations.</a:t>
            </a:r>
            <a:endParaRPr lang="en-US" altLang="en-US" b="1" smtClean="0"/>
          </a:p>
          <a:p>
            <a:pPr eaLnBrk="1" hangingPunct="1"/>
            <a:endParaRPr lang="en-US" altLang="en-US" smtClean="0"/>
          </a:p>
        </p:txBody>
      </p:sp>
    </p:spTree>
    <p:extLst>
      <p:ext uri="{BB962C8B-B14F-4D97-AF65-F5344CB8AC3E}">
        <p14:creationId xmlns:p14="http://schemas.microsoft.com/office/powerpoint/2010/main" val="2788249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BCFBD49-CB34-476A-8471-5DE633179E89}" type="slidenum">
              <a:rPr lang="en-US" altLang="en-US" smtClean="0"/>
              <a:pPr/>
              <a:t>2</a:t>
            </a:fld>
            <a:endParaRPr lang="en-US" altLang="en-US" smtClean="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r>
              <a:rPr lang="en-US" altLang="en-US" smtClean="0"/>
              <a:t>LO2: Summarize the different theories explaining trade flows between nations.</a:t>
            </a:r>
            <a:endParaRPr lang="en-US" altLang="en-US" b="1" smtClean="0"/>
          </a:p>
          <a:p>
            <a:pPr eaLnBrk="1" hangingPunct="1"/>
            <a:endParaRPr lang="en-US" altLang="en-US" smtClean="0"/>
          </a:p>
        </p:txBody>
      </p:sp>
    </p:spTree>
    <p:extLst>
      <p:ext uri="{BB962C8B-B14F-4D97-AF65-F5344CB8AC3E}">
        <p14:creationId xmlns:p14="http://schemas.microsoft.com/office/powerpoint/2010/main" val="2453065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BCFBD49-CB34-476A-8471-5DE633179E89}" type="slidenum">
              <a:rPr lang="en-US" altLang="en-US" smtClean="0"/>
              <a:pPr/>
              <a:t>3</a:t>
            </a:fld>
            <a:endParaRPr lang="en-US" altLang="en-US" smtClean="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r>
              <a:rPr lang="en-US" altLang="en-US" smtClean="0"/>
              <a:t>LO2: Summarize the different theories explaining trade flows between nations.</a:t>
            </a:r>
            <a:endParaRPr lang="en-US" altLang="en-US" b="1" smtClean="0"/>
          </a:p>
          <a:p>
            <a:pPr eaLnBrk="1" hangingPunct="1"/>
            <a:endParaRPr lang="en-US" altLang="en-US" smtClean="0"/>
          </a:p>
        </p:txBody>
      </p:sp>
    </p:spTree>
    <p:extLst>
      <p:ext uri="{BB962C8B-B14F-4D97-AF65-F5344CB8AC3E}">
        <p14:creationId xmlns:p14="http://schemas.microsoft.com/office/powerpoint/2010/main" val="7253891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56337F2-B106-4D5F-B502-1263F260B6AC}" type="slidenum">
              <a:rPr lang="en-US" altLang="en-US" smtClean="0"/>
              <a:pPr/>
              <a:t>4</a:t>
            </a:fld>
            <a:endParaRPr lang="en-US" alt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r>
              <a:rPr lang="en-US" altLang="en-US" smtClean="0"/>
              <a:t>LO1: Understand why nations trade with each other.</a:t>
            </a:r>
          </a:p>
        </p:txBody>
      </p:sp>
    </p:spTree>
    <p:extLst>
      <p:ext uri="{BB962C8B-B14F-4D97-AF65-F5344CB8AC3E}">
        <p14:creationId xmlns:p14="http://schemas.microsoft.com/office/powerpoint/2010/main" val="96598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59737A7-A8A6-435B-A0BC-F895C7AD1505}" type="slidenum">
              <a:rPr lang="en-US" altLang="en-US" smtClean="0"/>
              <a:pPr/>
              <a:t>5</a:t>
            </a:fld>
            <a:endParaRPr lang="en-US" alt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907107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3D713A9-C1AC-437D-9E77-1B4A1465F0A4}" type="slidenum">
              <a:rPr lang="en-US" altLang="en-US" smtClean="0"/>
              <a:pPr/>
              <a:t>7</a:t>
            </a:fld>
            <a:endParaRPr lang="en-US" altLang="en-US"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r>
              <a:rPr lang="en-US" altLang="en-US" smtClean="0"/>
              <a:t>LO2: Summarize the different theories explaining trade flows between nations. </a:t>
            </a:r>
          </a:p>
        </p:txBody>
      </p:sp>
    </p:spTree>
    <p:extLst>
      <p:ext uri="{BB962C8B-B14F-4D97-AF65-F5344CB8AC3E}">
        <p14:creationId xmlns:p14="http://schemas.microsoft.com/office/powerpoint/2010/main" val="6637788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1F5EEE7-C88B-4737-B2EB-936B5FB7676A}" type="slidenum">
              <a:rPr lang="en-US" altLang="en-US" smtClean="0"/>
              <a:pPr/>
              <a:t>8</a:t>
            </a:fld>
            <a:endParaRPr lang="en-US" altLang="en-US"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r>
              <a:rPr lang="en-US" altLang="en-US" smtClean="0"/>
              <a:t>LO2: Summarize the different theories explaining trade flows between nations. </a:t>
            </a:r>
          </a:p>
        </p:txBody>
      </p:sp>
    </p:spTree>
    <p:extLst>
      <p:ext uri="{BB962C8B-B14F-4D97-AF65-F5344CB8AC3E}">
        <p14:creationId xmlns:p14="http://schemas.microsoft.com/office/powerpoint/2010/main" val="6298790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49E1CA9-BCCF-4CF4-948C-ED1829CEA25D}" type="slidenum">
              <a:rPr lang="en-US" altLang="en-US" smtClean="0"/>
              <a:pPr/>
              <a:t>9</a:t>
            </a:fld>
            <a:endParaRPr lang="en-US" altLang="en-US"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buClr>
                <a:srgbClr val="8124C6"/>
              </a:buClr>
              <a:buFont typeface="Wingdings" panose="05000000000000000000" pitchFamily="2" charset="2"/>
              <a:buNone/>
            </a:pPr>
            <a:r>
              <a:rPr lang="en-US" altLang="en-US" smtClean="0"/>
              <a:t>LO2: Summarize the different theories explaining trade flows between nations.</a:t>
            </a:r>
          </a:p>
        </p:txBody>
      </p:sp>
    </p:spTree>
    <p:extLst>
      <p:ext uri="{BB962C8B-B14F-4D97-AF65-F5344CB8AC3E}">
        <p14:creationId xmlns:p14="http://schemas.microsoft.com/office/powerpoint/2010/main" val="28984360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736E398-3A21-41D1-AAAD-EC89A985B886}" type="slidenum">
              <a:rPr lang="en-US" altLang="en-US" smtClean="0"/>
              <a:pPr/>
              <a:t>11</a:t>
            </a:fld>
            <a:endParaRPr lang="en-US" alt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r>
              <a:rPr lang="en-US" altLang="en-US" smtClean="0"/>
              <a:t>LO2: Summarize the different theories explaining trade flows between nations.</a:t>
            </a:r>
          </a:p>
          <a:p>
            <a:pPr eaLnBrk="1" hangingPunct="1"/>
            <a:r>
              <a:rPr lang="en-US" altLang="en-US" smtClean="0"/>
              <a:t>LO3: Recognize why many economists believe that unrestricted free trade between nations will raise the economic welfare of countries that participate in a free trade system.    </a:t>
            </a:r>
          </a:p>
        </p:txBody>
      </p:sp>
    </p:spTree>
    <p:extLst>
      <p:ext uri="{BB962C8B-B14F-4D97-AF65-F5344CB8AC3E}">
        <p14:creationId xmlns:p14="http://schemas.microsoft.com/office/powerpoint/2010/main" val="322246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034C1D-4C31-450C-A920-989F0E5E89CA}" type="datetimeFigureOut">
              <a:rPr lang="en-US" smtClean="0"/>
              <a:t>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DA6EEF-2E2A-4944-8AFC-04D0D9B5D4D1}" type="slidenum">
              <a:rPr lang="en-US" smtClean="0"/>
              <a:t>‹#›</a:t>
            </a:fld>
            <a:endParaRPr lang="en-US"/>
          </a:p>
        </p:txBody>
      </p:sp>
    </p:spTree>
    <p:extLst>
      <p:ext uri="{BB962C8B-B14F-4D97-AF65-F5344CB8AC3E}">
        <p14:creationId xmlns:p14="http://schemas.microsoft.com/office/powerpoint/2010/main" val="2800739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034C1D-4C31-450C-A920-989F0E5E89CA}" type="datetimeFigureOut">
              <a:rPr lang="en-US" smtClean="0"/>
              <a:t>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DA6EEF-2E2A-4944-8AFC-04D0D9B5D4D1}" type="slidenum">
              <a:rPr lang="en-US" smtClean="0"/>
              <a:t>‹#›</a:t>
            </a:fld>
            <a:endParaRPr lang="en-US"/>
          </a:p>
        </p:txBody>
      </p:sp>
    </p:spTree>
    <p:extLst>
      <p:ext uri="{BB962C8B-B14F-4D97-AF65-F5344CB8AC3E}">
        <p14:creationId xmlns:p14="http://schemas.microsoft.com/office/powerpoint/2010/main" val="1318204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034C1D-4C31-450C-A920-989F0E5E89CA}" type="datetimeFigureOut">
              <a:rPr lang="en-US" smtClean="0"/>
              <a:t>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DA6EEF-2E2A-4944-8AFC-04D0D9B5D4D1}" type="slidenum">
              <a:rPr lang="en-US" smtClean="0"/>
              <a:t>‹#›</a:t>
            </a:fld>
            <a:endParaRPr lang="en-US"/>
          </a:p>
        </p:txBody>
      </p:sp>
    </p:spTree>
    <p:extLst>
      <p:ext uri="{BB962C8B-B14F-4D97-AF65-F5344CB8AC3E}">
        <p14:creationId xmlns:p14="http://schemas.microsoft.com/office/powerpoint/2010/main" val="656286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034C1D-4C31-450C-A920-989F0E5E89CA}" type="datetimeFigureOut">
              <a:rPr lang="en-US" smtClean="0"/>
              <a:t>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DA6EEF-2E2A-4944-8AFC-04D0D9B5D4D1}" type="slidenum">
              <a:rPr lang="en-US" smtClean="0"/>
              <a:t>‹#›</a:t>
            </a:fld>
            <a:endParaRPr lang="en-US"/>
          </a:p>
        </p:txBody>
      </p:sp>
    </p:spTree>
    <p:extLst>
      <p:ext uri="{BB962C8B-B14F-4D97-AF65-F5344CB8AC3E}">
        <p14:creationId xmlns:p14="http://schemas.microsoft.com/office/powerpoint/2010/main" val="1042486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034C1D-4C31-450C-A920-989F0E5E89CA}" type="datetimeFigureOut">
              <a:rPr lang="en-US" smtClean="0"/>
              <a:t>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DA6EEF-2E2A-4944-8AFC-04D0D9B5D4D1}" type="slidenum">
              <a:rPr lang="en-US" smtClean="0"/>
              <a:t>‹#›</a:t>
            </a:fld>
            <a:endParaRPr lang="en-US"/>
          </a:p>
        </p:txBody>
      </p:sp>
    </p:spTree>
    <p:extLst>
      <p:ext uri="{BB962C8B-B14F-4D97-AF65-F5344CB8AC3E}">
        <p14:creationId xmlns:p14="http://schemas.microsoft.com/office/powerpoint/2010/main" val="1473748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034C1D-4C31-450C-A920-989F0E5E89CA}" type="datetimeFigureOut">
              <a:rPr lang="en-US" smtClean="0"/>
              <a:t>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DA6EEF-2E2A-4944-8AFC-04D0D9B5D4D1}" type="slidenum">
              <a:rPr lang="en-US" smtClean="0"/>
              <a:t>‹#›</a:t>
            </a:fld>
            <a:endParaRPr lang="en-US"/>
          </a:p>
        </p:txBody>
      </p:sp>
    </p:spTree>
    <p:extLst>
      <p:ext uri="{BB962C8B-B14F-4D97-AF65-F5344CB8AC3E}">
        <p14:creationId xmlns:p14="http://schemas.microsoft.com/office/powerpoint/2010/main" val="3692263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034C1D-4C31-450C-A920-989F0E5E89CA}" type="datetimeFigureOut">
              <a:rPr lang="en-US" smtClean="0"/>
              <a:t>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DA6EEF-2E2A-4944-8AFC-04D0D9B5D4D1}" type="slidenum">
              <a:rPr lang="en-US" smtClean="0"/>
              <a:t>‹#›</a:t>
            </a:fld>
            <a:endParaRPr lang="en-US"/>
          </a:p>
        </p:txBody>
      </p:sp>
    </p:spTree>
    <p:extLst>
      <p:ext uri="{BB962C8B-B14F-4D97-AF65-F5344CB8AC3E}">
        <p14:creationId xmlns:p14="http://schemas.microsoft.com/office/powerpoint/2010/main" val="942891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034C1D-4C31-450C-A920-989F0E5E89CA}" type="datetimeFigureOut">
              <a:rPr lang="en-US" smtClean="0"/>
              <a:t>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DA6EEF-2E2A-4944-8AFC-04D0D9B5D4D1}" type="slidenum">
              <a:rPr lang="en-US" smtClean="0"/>
              <a:t>‹#›</a:t>
            </a:fld>
            <a:endParaRPr lang="en-US"/>
          </a:p>
        </p:txBody>
      </p:sp>
    </p:spTree>
    <p:extLst>
      <p:ext uri="{BB962C8B-B14F-4D97-AF65-F5344CB8AC3E}">
        <p14:creationId xmlns:p14="http://schemas.microsoft.com/office/powerpoint/2010/main" val="3847528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034C1D-4C31-450C-A920-989F0E5E89CA}" type="datetimeFigureOut">
              <a:rPr lang="en-US" smtClean="0"/>
              <a:t>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DA6EEF-2E2A-4944-8AFC-04D0D9B5D4D1}" type="slidenum">
              <a:rPr lang="en-US" smtClean="0"/>
              <a:t>‹#›</a:t>
            </a:fld>
            <a:endParaRPr lang="en-US"/>
          </a:p>
        </p:txBody>
      </p:sp>
    </p:spTree>
    <p:extLst>
      <p:ext uri="{BB962C8B-B14F-4D97-AF65-F5344CB8AC3E}">
        <p14:creationId xmlns:p14="http://schemas.microsoft.com/office/powerpoint/2010/main" val="59305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034C1D-4C31-450C-A920-989F0E5E89CA}" type="datetimeFigureOut">
              <a:rPr lang="en-US" smtClean="0"/>
              <a:t>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DA6EEF-2E2A-4944-8AFC-04D0D9B5D4D1}" type="slidenum">
              <a:rPr lang="en-US" smtClean="0"/>
              <a:t>‹#›</a:t>
            </a:fld>
            <a:endParaRPr lang="en-US"/>
          </a:p>
        </p:txBody>
      </p:sp>
    </p:spTree>
    <p:extLst>
      <p:ext uri="{BB962C8B-B14F-4D97-AF65-F5344CB8AC3E}">
        <p14:creationId xmlns:p14="http://schemas.microsoft.com/office/powerpoint/2010/main" val="174229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034C1D-4C31-450C-A920-989F0E5E89CA}" type="datetimeFigureOut">
              <a:rPr lang="en-US" smtClean="0"/>
              <a:t>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DA6EEF-2E2A-4944-8AFC-04D0D9B5D4D1}" type="slidenum">
              <a:rPr lang="en-US" smtClean="0"/>
              <a:t>‹#›</a:t>
            </a:fld>
            <a:endParaRPr lang="en-US"/>
          </a:p>
        </p:txBody>
      </p:sp>
    </p:spTree>
    <p:extLst>
      <p:ext uri="{BB962C8B-B14F-4D97-AF65-F5344CB8AC3E}">
        <p14:creationId xmlns:p14="http://schemas.microsoft.com/office/powerpoint/2010/main" val="13273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034C1D-4C31-450C-A920-989F0E5E89CA}" type="datetimeFigureOut">
              <a:rPr lang="en-US" smtClean="0"/>
              <a:t>2/14/2021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DA6EEF-2E2A-4944-8AFC-04D0D9B5D4D1}" type="slidenum">
              <a:rPr lang="en-US" smtClean="0"/>
              <a:t>‹#›</a:t>
            </a:fld>
            <a:endParaRPr lang="en-US"/>
          </a:p>
        </p:txBody>
      </p:sp>
    </p:spTree>
    <p:extLst>
      <p:ext uri="{BB962C8B-B14F-4D97-AF65-F5344CB8AC3E}">
        <p14:creationId xmlns:p14="http://schemas.microsoft.com/office/powerpoint/2010/main" val="1787089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4015946" y="986480"/>
            <a:ext cx="4806778" cy="647186"/>
          </a:xfrm>
        </p:spPr>
        <p:txBody>
          <a:bodyPr rtlCol="0">
            <a:normAutofit fontScale="90000"/>
          </a:bodyPr>
          <a:lstStyle/>
          <a:p>
            <a:pPr>
              <a:defRPr/>
            </a:pPr>
            <a:r>
              <a:rPr lang="en-US" altLang="en-US" sz="4400" b="1" dirty="0" smtClean="0">
                <a:solidFill>
                  <a:srgbClr val="00B050"/>
                </a:solidFill>
                <a:latin typeface="Times New Roman" panose="02020603050405020304" pitchFamily="18" charset="0"/>
                <a:cs typeface="Times New Roman" panose="02020603050405020304" pitchFamily="18" charset="0"/>
              </a:rPr>
              <a:t>Chapter-5 (Lesson-1)</a:t>
            </a:r>
            <a:endParaRPr lang="en-US" altLang="en-US" sz="4400" b="1" dirty="0">
              <a:solidFill>
                <a:srgbClr val="00B050"/>
              </a:solidFill>
              <a:latin typeface="Times New Roman" panose="02020603050405020304" pitchFamily="18" charset="0"/>
              <a:cs typeface="Times New Roman" panose="02020603050405020304" pitchFamily="18" charset="0"/>
            </a:endParaRPr>
          </a:p>
        </p:txBody>
      </p:sp>
      <p:sp>
        <p:nvSpPr>
          <p:cNvPr id="4099" name="Rectangle 3"/>
          <p:cNvSpPr>
            <a:spLocks noGrp="1" noChangeArrowheads="1"/>
          </p:cNvSpPr>
          <p:nvPr>
            <p:ph type="subTitle" idx="1"/>
          </p:nvPr>
        </p:nvSpPr>
        <p:spPr>
          <a:xfrm>
            <a:off x="3410465" y="5183703"/>
            <a:ext cx="6017740" cy="648686"/>
          </a:xfrm>
        </p:spPr>
        <p:txBody>
          <a:bodyPr>
            <a:normAutofit fontScale="92500"/>
          </a:bodyPr>
          <a:lstStyle/>
          <a:p>
            <a:pPr eaLnBrk="1" hangingPunct="1"/>
            <a:r>
              <a:rPr lang="en-US" altLang="en-US" sz="4000" b="1" dirty="0">
                <a:solidFill>
                  <a:srgbClr val="002060"/>
                </a:solidFill>
                <a:latin typeface="Times New Roman" panose="02020603050405020304" pitchFamily="18" charset="0"/>
                <a:cs typeface="Times New Roman" panose="02020603050405020304" pitchFamily="18" charset="0"/>
              </a:rPr>
              <a:t>International Trade Theory </a:t>
            </a:r>
          </a:p>
        </p:txBody>
      </p:sp>
      <p:pic>
        <p:nvPicPr>
          <p:cNvPr id="1026" name="Picture 2" descr="Image result for International Trade theor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59243" y="1633667"/>
            <a:ext cx="10021330" cy="35500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435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5762" y="990601"/>
            <a:ext cx="11572875" cy="4524315"/>
          </a:xfrm>
          <a:prstGeom prst="rect">
            <a:avLst/>
          </a:prstGeom>
        </p:spPr>
        <p:txBody>
          <a:bodyPr wrap="square">
            <a:spAutoFit/>
          </a:bodyPr>
          <a:lstStyle/>
          <a:p>
            <a:pPr algn="just">
              <a:lnSpc>
                <a:spcPct val="150000"/>
              </a:lnSpc>
              <a:defRPr/>
            </a:pPr>
            <a:r>
              <a:rPr lang="en-US" sz="2400" b="1" dirty="0">
                <a:latin typeface="Times New Roman" panose="02020603050405020304" pitchFamily="18" charset="0"/>
                <a:ea typeface="Calibri" panose="020F0502020204030204" pitchFamily="34" charset="0"/>
                <a:cs typeface="Times New Roman" panose="02020603050405020304" pitchFamily="18" charset="0"/>
              </a:rPr>
              <a:t>Sources of Advantages: </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defRPr/>
            </a:pPr>
            <a:r>
              <a:rPr lang="en-US" sz="2400" dirty="0">
                <a:latin typeface="Times New Roman" panose="02020603050405020304" pitchFamily="18" charset="0"/>
                <a:ea typeface="Calibri" panose="020F0502020204030204" pitchFamily="34" charset="0"/>
                <a:cs typeface="Times New Roman" panose="02020603050405020304" pitchFamily="18" charset="0"/>
              </a:rPr>
              <a:t>The sources of advantage could be many and diverse. </a:t>
            </a:r>
          </a:p>
          <a:p>
            <a:pPr marL="342900" indent="-342900" algn="just">
              <a:lnSpc>
                <a:spcPct val="150000"/>
              </a:lnSpc>
              <a:buFont typeface="Symbol" panose="05050102010706020507" pitchFamily="18" charset="2"/>
              <a:buChar char=""/>
              <a:defRPr/>
            </a:pPr>
            <a:r>
              <a:rPr lang="en-US" sz="2400" b="1" dirty="0">
                <a:latin typeface="Times New Roman" panose="02020603050405020304" pitchFamily="18" charset="0"/>
                <a:ea typeface="Calibri" panose="020F0502020204030204" pitchFamily="34" charset="0"/>
                <a:cs typeface="Times New Roman" panose="02020603050405020304" pitchFamily="18" charset="0"/>
              </a:rPr>
              <a:t>A natural advantage </a:t>
            </a:r>
            <a:r>
              <a:rPr lang="en-US" sz="2400" dirty="0">
                <a:latin typeface="Times New Roman" panose="02020603050405020304" pitchFamily="18" charset="0"/>
                <a:ea typeface="Calibri" panose="020F0502020204030204" pitchFamily="34" charset="0"/>
                <a:cs typeface="Times New Roman" panose="02020603050405020304" pitchFamily="18" charset="0"/>
              </a:rPr>
              <a:t>because of endowments of natural resources like, oil &amp; gas, minerals and metals, valleys and mountains, waters and beaches, climate and eco-system, etc. is a great advantage. </a:t>
            </a:r>
          </a:p>
          <a:p>
            <a:pPr marL="342900" indent="-342900" algn="just">
              <a:lnSpc>
                <a:spcPct val="150000"/>
              </a:lnSpc>
              <a:buFont typeface="Symbol" panose="05050102010706020507" pitchFamily="18" charset="2"/>
              <a:buChar char=""/>
              <a:defRPr/>
            </a:pPr>
            <a:r>
              <a:rPr lang="en-US" sz="2400" b="1" dirty="0">
                <a:latin typeface="Times New Roman" panose="02020603050405020304" pitchFamily="18" charset="0"/>
                <a:ea typeface="Calibri" panose="020F0502020204030204" pitchFamily="34" charset="0"/>
                <a:cs typeface="Times New Roman" panose="02020603050405020304" pitchFamily="18" charset="0"/>
              </a:rPr>
              <a:t>Acquired Advantage </a:t>
            </a:r>
            <a:r>
              <a:rPr lang="en-US" sz="2400" dirty="0">
                <a:latin typeface="Times New Roman" panose="02020603050405020304" pitchFamily="18" charset="0"/>
                <a:ea typeface="Calibri" panose="020F0502020204030204" pitchFamily="34" charset="0"/>
                <a:cs typeface="Times New Roman" panose="02020603050405020304" pitchFamily="18" charset="0"/>
              </a:rPr>
              <a:t>is derived from education, knowledge, skills, technology, innovation and R&amp;D capabilities. Today, the acquired advantages command more respects because of its infiniteness. </a:t>
            </a:r>
          </a:p>
        </p:txBody>
      </p:sp>
      <p:sp>
        <p:nvSpPr>
          <p:cNvPr id="17411" name="Rectangle 2"/>
          <p:cNvSpPr>
            <a:spLocks noGrp="1" noChangeArrowheads="1"/>
          </p:cNvSpPr>
          <p:nvPr>
            <p:ph type="title"/>
          </p:nvPr>
        </p:nvSpPr>
        <p:spPr>
          <a:xfrm>
            <a:off x="3400424" y="238125"/>
            <a:ext cx="6429375" cy="647700"/>
          </a:xfrm>
        </p:spPr>
        <p:txBody>
          <a:bodyPr/>
          <a:lstStyle/>
          <a:p>
            <a:pPr algn="ctr" eaLnBrk="1" hangingPunct="1"/>
            <a:r>
              <a:rPr lang="en-US" altLang="en-US" sz="3600" b="1" dirty="0">
                <a:solidFill>
                  <a:srgbClr val="00B050"/>
                </a:solidFill>
                <a:latin typeface="Times New Roman" panose="02020603050405020304" pitchFamily="18" charset="0"/>
                <a:cs typeface="Times New Roman" panose="02020603050405020304" pitchFamily="18" charset="0"/>
              </a:rPr>
              <a:t>Theory of Absolute Advantage?</a:t>
            </a:r>
          </a:p>
        </p:txBody>
      </p:sp>
    </p:spTree>
    <p:extLst>
      <p:ext uri="{BB962C8B-B14F-4D97-AF65-F5344CB8AC3E}">
        <p14:creationId xmlns:p14="http://schemas.microsoft.com/office/powerpoint/2010/main" val="22412824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614612" y="214312"/>
            <a:ext cx="7472363" cy="600075"/>
          </a:xfrm>
        </p:spPr>
        <p:txBody>
          <a:bodyPr/>
          <a:lstStyle/>
          <a:p>
            <a:pPr algn="ctr" eaLnBrk="1" hangingPunct="1"/>
            <a:r>
              <a:rPr lang="en-US" altLang="en-US" sz="3600" b="1" dirty="0">
                <a:solidFill>
                  <a:srgbClr val="00B050"/>
                </a:solidFill>
                <a:latin typeface="Times New Roman" panose="02020603050405020304" pitchFamily="18" charset="0"/>
                <a:cs typeface="Times New Roman" panose="02020603050405020304" pitchFamily="18" charset="0"/>
              </a:rPr>
              <a:t>Theory of Comparative Advantage?</a:t>
            </a:r>
          </a:p>
        </p:txBody>
      </p:sp>
      <p:sp>
        <p:nvSpPr>
          <p:cNvPr id="14339" name="Rectangle 3"/>
          <p:cNvSpPr>
            <a:spLocks noGrp="1" noChangeArrowheads="1"/>
          </p:cNvSpPr>
          <p:nvPr>
            <p:ph idx="1"/>
          </p:nvPr>
        </p:nvSpPr>
        <p:spPr>
          <a:xfrm>
            <a:off x="709613" y="1025524"/>
            <a:ext cx="11220450" cy="5432425"/>
          </a:xfrm>
        </p:spPr>
        <p:txBody>
          <a:bodyPr rtlCol="0">
            <a:normAutofit fontScale="85000" lnSpcReduction="10000"/>
          </a:bodyPr>
          <a:lstStyle/>
          <a:p>
            <a:pPr algn="just">
              <a:lnSpc>
                <a:spcPct val="150000"/>
              </a:lnSpc>
              <a:defRPr/>
            </a:pPr>
            <a:r>
              <a:rPr lang="en-US" altLang="en-US" sz="3400" dirty="0">
                <a:latin typeface="Times New Roman" panose="02020603050405020304" pitchFamily="18" charset="0"/>
                <a:cs typeface="Times New Roman" panose="02020603050405020304" pitchFamily="18" charset="0"/>
              </a:rPr>
              <a:t>David Ricardo asked what happens when one country has an absolute advantage in the production of all goods  </a:t>
            </a:r>
          </a:p>
          <a:p>
            <a:pPr algn="just">
              <a:lnSpc>
                <a:spcPct val="150000"/>
              </a:lnSpc>
              <a:defRPr/>
            </a:pPr>
            <a:r>
              <a:rPr lang="en-US" altLang="en-US" sz="3400" dirty="0">
                <a:latin typeface="Times New Roman" panose="02020603050405020304" pitchFamily="18" charset="0"/>
                <a:cs typeface="Times New Roman" panose="02020603050405020304" pitchFamily="18" charset="0"/>
              </a:rPr>
              <a:t>The theory of </a:t>
            </a:r>
            <a:r>
              <a:rPr lang="en-US" altLang="en-US" sz="3400" dirty="0">
                <a:solidFill>
                  <a:srgbClr val="003399"/>
                </a:solidFill>
                <a:latin typeface="Times New Roman" panose="02020603050405020304" pitchFamily="18" charset="0"/>
                <a:cs typeface="Times New Roman" panose="02020603050405020304" pitchFamily="18" charset="0"/>
              </a:rPr>
              <a:t>comparative advantage</a:t>
            </a:r>
            <a:r>
              <a:rPr lang="en-US" altLang="en-US" sz="3400" dirty="0">
                <a:latin typeface="Times New Roman" panose="02020603050405020304" pitchFamily="18" charset="0"/>
                <a:cs typeface="Times New Roman" panose="02020603050405020304" pitchFamily="18" charset="0"/>
              </a:rPr>
              <a:t> (1817) - countries should specialize in the production of those goods they produce most efficiently and buy goods that they produce less efficiently from other countries</a:t>
            </a:r>
          </a:p>
          <a:p>
            <a:pPr lvl="1" algn="just">
              <a:lnSpc>
                <a:spcPct val="150000"/>
              </a:lnSpc>
              <a:defRPr/>
            </a:pPr>
            <a:r>
              <a:rPr lang="en-US" altLang="en-US" sz="3400" dirty="0">
                <a:latin typeface="Times New Roman" panose="02020603050405020304" pitchFamily="18" charset="0"/>
                <a:cs typeface="Times New Roman" panose="02020603050405020304" pitchFamily="18" charset="0"/>
              </a:rPr>
              <a:t>even if this means buying goods from other countries that they could produce more efficiently at home</a:t>
            </a:r>
          </a:p>
          <a:p>
            <a:pPr algn="just">
              <a:lnSpc>
                <a:spcPct val="150000"/>
              </a:lnSpc>
              <a:defRPr/>
            </a:pPr>
            <a:r>
              <a:rPr lang="en-US" altLang="en-US" sz="3400" dirty="0">
                <a:latin typeface="Times New Roman" panose="02020603050405020304" pitchFamily="18" charset="0"/>
                <a:cs typeface="Times New Roman" panose="02020603050405020304" pitchFamily="18" charset="0"/>
              </a:rPr>
              <a:t>Trade is a </a:t>
            </a:r>
            <a:r>
              <a:rPr lang="en-US" altLang="en-US" sz="3400" dirty="0">
                <a:solidFill>
                  <a:srgbClr val="003399"/>
                </a:solidFill>
                <a:latin typeface="Times New Roman" panose="02020603050405020304" pitchFamily="18" charset="0"/>
                <a:cs typeface="Times New Roman" panose="02020603050405020304" pitchFamily="18" charset="0"/>
              </a:rPr>
              <a:t>positive sum </a:t>
            </a:r>
            <a:r>
              <a:rPr lang="en-US" altLang="en-US" sz="3400" dirty="0" smtClean="0">
                <a:solidFill>
                  <a:srgbClr val="003399"/>
                </a:solidFill>
                <a:latin typeface="Times New Roman" panose="02020603050405020304" pitchFamily="18" charset="0"/>
                <a:cs typeface="Times New Roman" panose="02020603050405020304" pitchFamily="18" charset="0"/>
              </a:rPr>
              <a:t>game</a:t>
            </a:r>
            <a:endParaRPr lang="en-US" altLang="en-US" dirty="0"/>
          </a:p>
        </p:txBody>
      </p:sp>
    </p:spTree>
    <p:extLst>
      <p:ext uri="{BB962C8B-B14F-4D97-AF65-F5344CB8AC3E}">
        <p14:creationId xmlns:p14="http://schemas.microsoft.com/office/powerpoint/2010/main" val="19526870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757488" y="228600"/>
            <a:ext cx="6657975" cy="685800"/>
          </a:xfrm>
        </p:spPr>
        <p:txBody>
          <a:bodyPr>
            <a:normAutofit/>
          </a:bodyPr>
          <a:lstStyle/>
          <a:p>
            <a:pPr algn="ctr" eaLnBrk="1" hangingPunct="1"/>
            <a:r>
              <a:rPr lang="en-US" altLang="en-US" sz="3600" b="1" dirty="0">
                <a:solidFill>
                  <a:srgbClr val="00B050"/>
                </a:solidFill>
                <a:latin typeface="Times New Roman" panose="02020603050405020304" pitchFamily="18" charset="0"/>
                <a:cs typeface="Times New Roman" panose="02020603050405020304" pitchFamily="18" charset="0"/>
              </a:rPr>
              <a:t>The Product Life Cycle Theory?</a:t>
            </a:r>
          </a:p>
        </p:txBody>
      </p:sp>
      <p:sp>
        <p:nvSpPr>
          <p:cNvPr id="23555" name="Rectangle 3"/>
          <p:cNvSpPr>
            <a:spLocks noGrp="1" noChangeArrowheads="1"/>
          </p:cNvSpPr>
          <p:nvPr>
            <p:ph idx="1"/>
          </p:nvPr>
        </p:nvSpPr>
        <p:spPr>
          <a:xfrm>
            <a:off x="400050" y="914399"/>
            <a:ext cx="11358563" cy="4400551"/>
          </a:xfrm>
        </p:spPr>
        <p:txBody>
          <a:bodyPr rtlCol="0">
            <a:normAutofit/>
          </a:bodyPr>
          <a:lstStyle/>
          <a:p>
            <a:pPr algn="just">
              <a:lnSpc>
                <a:spcPct val="150000"/>
              </a:lnSpc>
              <a:defRPr/>
            </a:pPr>
            <a:r>
              <a:rPr lang="en-US" altLang="en-US" sz="2400" dirty="0">
                <a:latin typeface="Times New Roman" panose="02020603050405020304" pitchFamily="18" charset="0"/>
                <a:cs typeface="Times New Roman" panose="02020603050405020304" pitchFamily="18" charset="0"/>
              </a:rPr>
              <a:t>The </a:t>
            </a:r>
            <a:r>
              <a:rPr lang="en-US" altLang="en-US" sz="2400" dirty="0">
                <a:solidFill>
                  <a:srgbClr val="003399"/>
                </a:solidFill>
                <a:latin typeface="Times New Roman" panose="02020603050405020304" pitchFamily="18" charset="0"/>
                <a:cs typeface="Times New Roman" panose="02020603050405020304" pitchFamily="18" charset="0"/>
              </a:rPr>
              <a:t>product life-cycle theory</a:t>
            </a:r>
            <a:r>
              <a:rPr lang="en-US" altLang="en-US" sz="2400" dirty="0">
                <a:solidFill>
                  <a:srgbClr val="CC6600"/>
                </a:solidFill>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 as products mature both the location of sales and the optimal production location will change affecting the flow and direction of trade</a:t>
            </a:r>
          </a:p>
          <a:p>
            <a:pPr lvl="1" algn="just">
              <a:lnSpc>
                <a:spcPct val="150000"/>
              </a:lnSpc>
              <a:defRPr/>
            </a:pPr>
            <a:r>
              <a:rPr lang="en-US" altLang="en-US" dirty="0">
                <a:latin typeface="Times New Roman" panose="02020603050405020304" pitchFamily="18" charset="0"/>
                <a:cs typeface="Times New Roman" panose="02020603050405020304" pitchFamily="18" charset="0"/>
              </a:rPr>
              <a:t>proposed by Ray Vernon in the mid-1960s </a:t>
            </a:r>
          </a:p>
          <a:p>
            <a:pPr algn="just">
              <a:lnSpc>
                <a:spcPct val="150000"/>
              </a:lnSpc>
              <a:defRPr/>
            </a:pPr>
            <a:r>
              <a:rPr lang="en-US" altLang="en-US" sz="2400" dirty="0">
                <a:latin typeface="Times New Roman" panose="02020603050405020304" pitchFamily="18" charset="0"/>
                <a:cs typeface="Times New Roman" panose="02020603050405020304" pitchFamily="18" charset="0"/>
              </a:rPr>
              <a:t>Globalization and integration of the world economy has made this theory less valid today</a:t>
            </a:r>
          </a:p>
          <a:p>
            <a:pPr lvl="1" algn="just">
              <a:lnSpc>
                <a:spcPct val="150000"/>
              </a:lnSpc>
              <a:defRPr/>
            </a:pPr>
            <a:r>
              <a:rPr lang="en-US" altLang="en-US" dirty="0">
                <a:latin typeface="Times New Roman" panose="02020603050405020304" pitchFamily="18" charset="0"/>
                <a:cs typeface="Times New Roman" panose="02020603050405020304" pitchFamily="18" charset="0"/>
              </a:rPr>
              <a:t>the theory is ethnocentric</a:t>
            </a:r>
          </a:p>
          <a:p>
            <a:pPr lvl="1" algn="just">
              <a:lnSpc>
                <a:spcPct val="150000"/>
              </a:lnSpc>
              <a:defRPr/>
            </a:pPr>
            <a:r>
              <a:rPr lang="en-US" altLang="en-US" dirty="0">
                <a:latin typeface="Times New Roman" panose="02020603050405020304" pitchFamily="18" charset="0"/>
                <a:cs typeface="Times New Roman" panose="02020603050405020304" pitchFamily="18" charset="0"/>
              </a:rPr>
              <a:t>production today is dispersed globally</a:t>
            </a:r>
          </a:p>
          <a:p>
            <a:pPr lvl="1" algn="just">
              <a:lnSpc>
                <a:spcPct val="150000"/>
              </a:lnSpc>
              <a:defRPr/>
            </a:pPr>
            <a:r>
              <a:rPr lang="en-US" altLang="en-US" dirty="0">
                <a:latin typeface="Times New Roman" panose="02020603050405020304" pitchFamily="18" charset="0"/>
                <a:cs typeface="Times New Roman" panose="02020603050405020304" pitchFamily="18" charset="0"/>
              </a:rPr>
              <a:t>products today are introduced in multiple markets simultaneously </a:t>
            </a:r>
            <a:endParaRPr lang="en-US" altLang="en-US" sz="2000" dirty="0"/>
          </a:p>
          <a:p>
            <a:pPr lvl="2" algn="just">
              <a:lnSpc>
                <a:spcPct val="150000"/>
              </a:lnSpc>
              <a:defRPr/>
            </a:pPr>
            <a:endParaRPr lang="en-US" altLang="en-US" sz="1800" dirty="0"/>
          </a:p>
        </p:txBody>
      </p:sp>
    </p:spTree>
    <p:extLst>
      <p:ext uri="{BB962C8B-B14F-4D97-AF65-F5344CB8AC3E}">
        <p14:creationId xmlns:p14="http://schemas.microsoft.com/office/powerpoint/2010/main" val="28423839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2209800" y="2114550"/>
            <a:ext cx="8153400" cy="2381250"/>
          </a:xfrm>
        </p:spPr>
        <p:txBody>
          <a:bodyPr/>
          <a:lstStyle/>
          <a:p>
            <a:pPr marL="0" indent="0" algn="ctr">
              <a:buNone/>
              <a:defRPr/>
            </a:pPr>
            <a:r>
              <a:rPr lang="en-US" sz="4500" b="1" dirty="0">
                <a:solidFill>
                  <a:srgbClr val="C00000"/>
                </a:solidFill>
                <a:latin typeface="Times New Roman" panose="02020603050405020304" pitchFamily="18" charset="0"/>
                <a:cs typeface="Times New Roman" panose="02020603050405020304" pitchFamily="18" charset="0"/>
              </a:rPr>
              <a:t>Any Question?????</a:t>
            </a:r>
          </a:p>
          <a:p>
            <a:pPr marL="0" indent="0" algn="ctr">
              <a:buNone/>
              <a:defRPr/>
            </a:pPr>
            <a:endParaRPr lang="en-US" sz="4500" b="1" dirty="0">
              <a:solidFill>
                <a:srgbClr val="C00000"/>
              </a:solidFill>
              <a:latin typeface="Times New Roman" panose="02020603050405020304" pitchFamily="18" charset="0"/>
              <a:cs typeface="Times New Roman" panose="02020603050405020304" pitchFamily="18" charset="0"/>
            </a:endParaRPr>
          </a:p>
          <a:p>
            <a:pPr marL="0" indent="0" algn="ctr">
              <a:buNone/>
              <a:defRPr/>
            </a:pPr>
            <a:r>
              <a:rPr lang="en-US" b="1" dirty="0" smtClean="0">
                <a:solidFill>
                  <a:srgbClr val="008000"/>
                </a:solidFill>
                <a:latin typeface="Times New Roman" panose="02020603050405020304" pitchFamily="18" charset="0"/>
                <a:cs typeface="Times New Roman" panose="02020603050405020304" pitchFamily="18" charset="0"/>
              </a:rPr>
              <a:t>Thank you for you nice cooperation</a:t>
            </a:r>
          </a:p>
          <a:p>
            <a:pPr marL="0" indent="0" algn="ctr">
              <a:buNone/>
              <a:defRPr/>
            </a:pPr>
            <a:endParaRPr lang="en-US" sz="45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0496748"/>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76832" y="836614"/>
            <a:ext cx="5758249" cy="623416"/>
          </a:xfrm>
        </p:spPr>
        <p:txBody>
          <a:bodyPr/>
          <a:lstStyle/>
          <a:p>
            <a:pPr algn="ctr" eaLnBrk="1" hangingPunct="1"/>
            <a:r>
              <a:rPr lang="en-US" altLang="en-US" sz="3600" b="1" dirty="0" smtClean="0">
                <a:solidFill>
                  <a:srgbClr val="00B050"/>
                </a:solidFill>
                <a:latin typeface="Times New Roman" panose="02020603050405020304" pitchFamily="18" charset="0"/>
                <a:cs typeface="Times New Roman" panose="02020603050405020304" pitchFamily="18" charset="0"/>
              </a:rPr>
              <a:t>Lesson Learning Objectives</a:t>
            </a:r>
            <a:endParaRPr lang="en-US" altLang="en-US" sz="3600" b="1" dirty="0">
              <a:solidFill>
                <a:srgbClr val="00B050"/>
              </a:solidFill>
              <a:latin typeface="Times New Roman" panose="02020603050405020304" pitchFamily="18" charset="0"/>
              <a:cs typeface="Times New Roman" panose="02020603050405020304" pitchFamily="18" charset="0"/>
            </a:endParaRPr>
          </a:p>
        </p:txBody>
      </p:sp>
      <p:sp>
        <p:nvSpPr>
          <p:cNvPr id="22531" name="Rectangle 3"/>
          <p:cNvSpPr>
            <a:spLocks noGrp="1" noChangeArrowheads="1"/>
          </p:cNvSpPr>
          <p:nvPr>
            <p:ph idx="1"/>
          </p:nvPr>
        </p:nvSpPr>
        <p:spPr>
          <a:xfrm>
            <a:off x="941043" y="1860080"/>
            <a:ext cx="10515600" cy="3027404"/>
          </a:xfrm>
        </p:spPr>
        <p:txBody>
          <a:bodyPr rtlCol="0">
            <a:normAutofit/>
          </a:bodyPr>
          <a:lstStyle/>
          <a:p>
            <a:pPr marL="0" indent="0" algn="just">
              <a:lnSpc>
                <a:spcPct val="150000"/>
              </a:lnSpc>
              <a:buNone/>
              <a:defRPr/>
            </a:pPr>
            <a:r>
              <a:rPr lang="en-US" altLang="en-US" sz="2400" dirty="0" smtClean="0">
                <a:latin typeface="Times New Roman" panose="02020603050405020304" pitchFamily="18" charset="0"/>
                <a:cs typeface="Times New Roman" panose="02020603050405020304" pitchFamily="18" charset="0"/>
              </a:rPr>
              <a:t>After reading this lesson the students will be able to; </a:t>
            </a:r>
          </a:p>
          <a:p>
            <a:pPr algn="just">
              <a:lnSpc>
                <a:spcPct val="100000"/>
              </a:lnSpc>
              <a:buFont typeface="Wingdings" panose="05000000000000000000" pitchFamily="2" charset="2"/>
              <a:buChar char="ü"/>
              <a:defRPr/>
            </a:pPr>
            <a:r>
              <a:rPr lang="en-US" altLang="en-US" sz="2400" dirty="0" smtClean="0">
                <a:latin typeface="Times New Roman" panose="02020603050405020304" pitchFamily="18" charset="0"/>
                <a:cs typeface="Times New Roman" panose="02020603050405020304" pitchFamily="18" charset="0"/>
              </a:rPr>
              <a:t>Understand why nations trade with each other.</a:t>
            </a:r>
          </a:p>
          <a:p>
            <a:pPr algn="just">
              <a:lnSpc>
                <a:spcPct val="100000"/>
              </a:lnSpc>
              <a:buFont typeface="Wingdings" panose="05000000000000000000" pitchFamily="2" charset="2"/>
              <a:buChar char="ü"/>
              <a:defRPr/>
            </a:pPr>
            <a:r>
              <a:rPr lang="en-US" altLang="en-US" sz="2400" dirty="0" smtClean="0">
                <a:latin typeface="Times New Roman" panose="02020603050405020304" pitchFamily="18" charset="0"/>
                <a:cs typeface="Times New Roman" panose="02020603050405020304" pitchFamily="18" charset="0"/>
              </a:rPr>
              <a:t>Be familiar with the different theories explaining trade flows between nations.</a:t>
            </a:r>
          </a:p>
          <a:p>
            <a:pPr algn="just">
              <a:lnSpc>
                <a:spcPct val="100000"/>
              </a:lnSpc>
              <a:buFont typeface="Wingdings" panose="05000000000000000000" pitchFamily="2" charset="2"/>
              <a:buChar char="ü"/>
              <a:defRPr/>
            </a:pPr>
            <a:r>
              <a:rPr lang="en-US" altLang="en-US" sz="2400" dirty="0" smtClean="0">
                <a:latin typeface="Times New Roman" panose="02020603050405020304" pitchFamily="18" charset="0"/>
                <a:cs typeface="Times New Roman" panose="02020603050405020304" pitchFamily="18" charset="0"/>
              </a:rPr>
              <a:t>Understand why many economists believe that unrestricted free trade between nations will raise the economic welfare of countries that participate in a free trade system.</a:t>
            </a:r>
            <a:endParaRPr lang="en-US"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5780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818237" y="365126"/>
            <a:ext cx="3694671" cy="623416"/>
          </a:xfrm>
        </p:spPr>
        <p:txBody>
          <a:bodyPr/>
          <a:lstStyle/>
          <a:p>
            <a:pPr algn="ctr" eaLnBrk="1" hangingPunct="1"/>
            <a:r>
              <a:rPr lang="en-US" altLang="en-US" sz="3600" b="1" dirty="0" smtClean="0">
                <a:solidFill>
                  <a:srgbClr val="00B050"/>
                </a:solidFill>
                <a:latin typeface="Times New Roman" panose="02020603050405020304" pitchFamily="18" charset="0"/>
                <a:cs typeface="Times New Roman" panose="02020603050405020304" pitchFamily="18" charset="0"/>
              </a:rPr>
              <a:t>Lesson Contents</a:t>
            </a:r>
            <a:endParaRPr lang="en-US" altLang="en-US" sz="3600" b="1" dirty="0">
              <a:solidFill>
                <a:srgbClr val="00B050"/>
              </a:solidFill>
              <a:latin typeface="Times New Roman" panose="02020603050405020304" pitchFamily="18" charset="0"/>
              <a:cs typeface="Times New Roman" panose="02020603050405020304" pitchFamily="18" charset="0"/>
            </a:endParaRPr>
          </a:p>
        </p:txBody>
      </p:sp>
      <p:sp>
        <p:nvSpPr>
          <p:cNvPr id="22531" name="Rectangle 3"/>
          <p:cNvSpPr>
            <a:spLocks noGrp="1" noChangeArrowheads="1"/>
          </p:cNvSpPr>
          <p:nvPr>
            <p:ph idx="1"/>
          </p:nvPr>
        </p:nvSpPr>
        <p:spPr>
          <a:xfrm>
            <a:off x="1657349" y="1502892"/>
            <a:ext cx="8286751" cy="3011958"/>
          </a:xfrm>
        </p:spPr>
        <p:txBody>
          <a:bodyPr rtlCol="0">
            <a:normAutofit/>
          </a:bodyPr>
          <a:lstStyle/>
          <a:p>
            <a:pPr marL="457200" indent="-457200">
              <a:lnSpc>
                <a:spcPct val="100000"/>
              </a:lnSpc>
              <a:buFont typeface="+mj-lt"/>
              <a:buAutoNum type="arabicPeriod"/>
              <a:defRPr/>
            </a:pPr>
            <a:r>
              <a:rPr lang="en-US" altLang="en-US" sz="2400" dirty="0" smtClean="0">
                <a:latin typeface="Times New Roman" panose="02020603050405020304" pitchFamily="18" charset="0"/>
                <a:cs typeface="Times New Roman" panose="02020603050405020304" pitchFamily="18" charset="0"/>
              </a:rPr>
              <a:t>Why is free trade beneficial?</a:t>
            </a:r>
          </a:p>
          <a:p>
            <a:pPr marL="457200" indent="-457200">
              <a:lnSpc>
                <a:spcPct val="100000"/>
              </a:lnSpc>
              <a:buFont typeface="+mj-lt"/>
              <a:buAutoNum type="arabicPeriod"/>
              <a:defRPr/>
            </a:pPr>
            <a:r>
              <a:rPr lang="en-US" altLang="en-US" sz="2400" dirty="0" smtClean="0">
                <a:latin typeface="Times New Roman" panose="02020603050405020304" pitchFamily="18" charset="0"/>
                <a:cs typeface="Times New Roman" panose="02020603050405020304" pitchFamily="18" charset="0"/>
              </a:rPr>
              <a:t>Trade theory and government policy.</a:t>
            </a:r>
          </a:p>
          <a:p>
            <a:pPr marL="457200" indent="-457200">
              <a:lnSpc>
                <a:spcPct val="100000"/>
              </a:lnSpc>
              <a:buFont typeface="+mj-lt"/>
              <a:buAutoNum type="arabicPeriod"/>
              <a:defRPr/>
            </a:pPr>
            <a:r>
              <a:rPr lang="en-US" altLang="en-US" sz="2400" dirty="0" smtClean="0">
                <a:latin typeface="Times New Roman" panose="02020603050405020304" pitchFamily="18" charset="0"/>
                <a:cs typeface="Times New Roman" panose="02020603050405020304" pitchFamily="18" charset="0"/>
              </a:rPr>
              <a:t>What is mercantilism?</a:t>
            </a:r>
          </a:p>
          <a:p>
            <a:pPr marL="457200" indent="-457200">
              <a:lnSpc>
                <a:spcPct val="100000"/>
              </a:lnSpc>
              <a:buFont typeface="+mj-lt"/>
              <a:buAutoNum type="arabicPeriod"/>
              <a:defRPr/>
            </a:pPr>
            <a:r>
              <a:rPr lang="en-US" altLang="en-US" sz="2400" dirty="0" smtClean="0">
                <a:latin typeface="Times New Roman" panose="02020603050405020304" pitchFamily="18" charset="0"/>
                <a:cs typeface="Times New Roman" panose="02020603050405020304" pitchFamily="18" charset="0"/>
              </a:rPr>
              <a:t>Theory of absolute advantage.</a:t>
            </a:r>
          </a:p>
          <a:p>
            <a:pPr marL="457200" indent="-457200">
              <a:lnSpc>
                <a:spcPct val="100000"/>
              </a:lnSpc>
              <a:buFont typeface="+mj-lt"/>
              <a:buAutoNum type="arabicPeriod"/>
              <a:defRPr/>
            </a:pPr>
            <a:r>
              <a:rPr lang="en-US" altLang="en-US" sz="2400" dirty="0">
                <a:latin typeface="Times New Roman" panose="02020603050405020304" pitchFamily="18" charset="0"/>
                <a:cs typeface="Times New Roman" panose="02020603050405020304" pitchFamily="18" charset="0"/>
              </a:rPr>
              <a:t>Theory of </a:t>
            </a:r>
            <a:r>
              <a:rPr lang="en-US" altLang="en-US" sz="2400" dirty="0" smtClean="0">
                <a:latin typeface="Times New Roman" panose="02020603050405020304" pitchFamily="18" charset="0"/>
                <a:cs typeface="Times New Roman" panose="02020603050405020304" pitchFamily="18" charset="0"/>
              </a:rPr>
              <a:t>comparative advantage.</a:t>
            </a:r>
          </a:p>
          <a:p>
            <a:pPr marL="457200" indent="-457200">
              <a:lnSpc>
                <a:spcPct val="100000"/>
              </a:lnSpc>
              <a:buFont typeface="+mj-lt"/>
              <a:buAutoNum type="arabicPeriod"/>
              <a:defRPr/>
            </a:pPr>
            <a:r>
              <a:rPr lang="en-US" altLang="en-US" sz="2400" dirty="0" smtClean="0">
                <a:latin typeface="Times New Roman" panose="02020603050405020304" pitchFamily="18" charset="0"/>
                <a:cs typeface="Times New Roman" panose="02020603050405020304" pitchFamily="18" charset="0"/>
              </a:rPr>
              <a:t>The product life cycle theory.</a:t>
            </a:r>
          </a:p>
          <a:p>
            <a:pPr marL="0" indent="0">
              <a:lnSpc>
                <a:spcPct val="150000"/>
              </a:lnSpc>
              <a:buNone/>
              <a:defRPr/>
            </a:pPr>
            <a:endParaRPr lang="en-US" altLang="en-US" sz="2000" dirty="0" smtClean="0"/>
          </a:p>
          <a:p>
            <a:pPr marL="0" indent="0">
              <a:lnSpc>
                <a:spcPct val="150000"/>
              </a:lnSpc>
              <a:buNone/>
              <a:defRPr/>
            </a:pPr>
            <a:endParaRPr lang="en-US" altLang="en-US" sz="2000" dirty="0" smtClean="0"/>
          </a:p>
          <a:p>
            <a:pPr marL="0" indent="0">
              <a:lnSpc>
                <a:spcPct val="150000"/>
              </a:lnSpc>
              <a:buNone/>
              <a:defRPr/>
            </a:pPr>
            <a:endParaRPr lang="en-US" altLang="en-US" sz="2000" dirty="0" smtClean="0"/>
          </a:p>
          <a:p>
            <a:pPr marL="0" indent="0">
              <a:lnSpc>
                <a:spcPct val="150000"/>
              </a:lnSpc>
              <a:buNone/>
              <a:defRPr/>
            </a:pPr>
            <a:endParaRPr lang="en-US" altLang="en-US" sz="2000" dirty="0" smtClean="0"/>
          </a:p>
          <a:p>
            <a:pPr marL="0" indent="0">
              <a:lnSpc>
                <a:spcPct val="150000"/>
              </a:lnSpc>
              <a:buNone/>
              <a:defRPr/>
            </a:pPr>
            <a:endParaRPr lang="en-US" altLang="en-US" sz="2000" dirty="0"/>
          </a:p>
        </p:txBody>
      </p:sp>
    </p:spTree>
    <p:extLst>
      <p:ext uri="{BB962C8B-B14F-4D97-AF65-F5344CB8AC3E}">
        <p14:creationId xmlns:p14="http://schemas.microsoft.com/office/powerpoint/2010/main" val="33715088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043238" y="250826"/>
            <a:ext cx="6772275" cy="749300"/>
          </a:xfrm>
        </p:spPr>
        <p:txBody>
          <a:bodyPr/>
          <a:lstStyle/>
          <a:p>
            <a:pPr algn="ctr" eaLnBrk="1" hangingPunct="1"/>
            <a:r>
              <a:rPr lang="en-US" altLang="en-US" sz="3600" b="1" dirty="0">
                <a:solidFill>
                  <a:srgbClr val="00B050"/>
                </a:solidFill>
                <a:latin typeface="Times New Roman" panose="02020603050405020304" pitchFamily="18" charset="0"/>
                <a:cs typeface="Times New Roman" panose="02020603050405020304" pitchFamily="18" charset="0"/>
              </a:rPr>
              <a:t>Why Is Free Trade Beneficial?</a:t>
            </a:r>
          </a:p>
        </p:txBody>
      </p:sp>
      <p:sp>
        <p:nvSpPr>
          <p:cNvPr id="6147" name="Rectangle 3"/>
          <p:cNvSpPr>
            <a:spLocks noGrp="1" noChangeArrowheads="1"/>
          </p:cNvSpPr>
          <p:nvPr>
            <p:ph idx="1"/>
          </p:nvPr>
        </p:nvSpPr>
        <p:spPr>
          <a:xfrm>
            <a:off x="838200" y="1339850"/>
            <a:ext cx="10515600" cy="3046413"/>
          </a:xfrm>
        </p:spPr>
        <p:txBody>
          <a:bodyPr/>
          <a:lstStyle/>
          <a:p>
            <a:pPr marL="0" indent="0" algn="just" eaLnBrk="1" hangingPunct="1">
              <a:lnSpc>
                <a:spcPct val="150000"/>
              </a:lnSpc>
              <a:buNone/>
            </a:pPr>
            <a:r>
              <a:rPr lang="en-US" altLang="en-US" sz="2400" dirty="0">
                <a:solidFill>
                  <a:srgbClr val="003399"/>
                </a:solidFill>
                <a:latin typeface="Times New Roman" panose="02020603050405020304" pitchFamily="18" charset="0"/>
                <a:cs typeface="Times New Roman" panose="02020603050405020304" pitchFamily="18" charset="0"/>
              </a:rPr>
              <a:t>Free trade</a:t>
            </a:r>
            <a:r>
              <a:rPr lang="en-US" altLang="en-US" sz="2400" dirty="0">
                <a:latin typeface="Times New Roman" panose="02020603050405020304" pitchFamily="18" charset="0"/>
                <a:cs typeface="Times New Roman" panose="02020603050405020304" pitchFamily="18" charset="0"/>
              </a:rPr>
              <a:t> - a situation where a government does not attempt to influence through quotas or duties what its citizens can buy from another country or what they can produce and sell to another country </a:t>
            </a:r>
          </a:p>
          <a:p>
            <a:pPr lvl="1" algn="just" eaLnBrk="1" hangingPunct="1">
              <a:lnSpc>
                <a:spcPct val="150000"/>
              </a:lnSpc>
            </a:pPr>
            <a:r>
              <a:rPr lang="en-US" altLang="en-US" dirty="0">
                <a:latin typeface="Times New Roman" panose="02020603050405020304" pitchFamily="18" charset="0"/>
                <a:cs typeface="Times New Roman" panose="02020603050405020304" pitchFamily="18" charset="0"/>
              </a:rPr>
              <a:t>trade theory shows why it is beneficial for a country to engage in international trade even for products it is able to produce for itself</a:t>
            </a:r>
          </a:p>
          <a:p>
            <a:pPr algn="just" eaLnBrk="1" hangingPunct="1">
              <a:lnSpc>
                <a:spcPct val="150000"/>
              </a:lnSpc>
            </a:pPr>
            <a:endParaRPr lang="en-US" altLang="en-US" sz="2400" dirty="0"/>
          </a:p>
          <a:p>
            <a:pPr algn="just" eaLnBrk="1" hangingPunct="1">
              <a:lnSpc>
                <a:spcPct val="150000"/>
              </a:lnSpc>
            </a:pPr>
            <a:endParaRPr lang="en-US" altLang="en-US" sz="3200" dirty="0"/>
          </a:p>
        </p:txBody>
      </p:sp>
    </p:spTree>
    <p:extLst>
      <p:ext uri="{BB962C8B-B14F-4D97-AF65-F5344CB8AC3E}">
        <p14:creationId xmlns:p14="http://schemas.microsoft.com/office/powerpoint/2010/main" val="2918934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543174" y="365126"/>
            <a:ext cx="6472239" cy="692150"/>
          </a:xfrm>
        </p:spPr>
        <p:txBody>
          <a:bodyPr/>
          <a:lstStyle/>
          <a:p>
            <a:pPr algn="ctr" eaLnBrk="1" hangingPunct="1"/>
            <a:r>
              <a:rPr lang="en-US" altLang="en-US" sz="3600" b="1" dirty="0">
                <a:solidFill>
                  <a:srgbClr val="00B050"/>
                </a:solidFill>
                <a:latin typeface="Times New Roman" panose="02020603050405020304" pitchFamily="18" charset="0"/>
                <a:cs typeface="Times New Roman" panose="02020603050405020304" pitchFamily="18" charset="0"/>
              </a:rPr>
              <a:t>Why Is Free Trade Beneficial?</a:t>
            </a:r>
          </a:p>
        </p:txBody>
      </p:sp>
      <p:sp>
        <p:nvSpPr>
          <p:cNvPr id="8195" name="Rectangle 3"/>
          <p:cNvSpPr>
            <a:spLocks noGrp="1" noChangeArrowheads="1"/>
          </p:cNvSpPr>
          <p:nvPr>
            <p:ph idx="1"/>
          </p:nvPr>
        </p:nvSpPr>
        <p:spPr>
          <a:xfrm>
            <a:off x="752475" y="1411288"/>
            <a:ext cx="10515600" cy="4351338"/>
          </a:xfrm>
        </p:spPr>
        <p:txBody>
          <a:bodyPr/>
          <a:lstStyle/>
          <a:p>
            <a:pPr marL="0" indent="0" algn="just">
              <a:lnSpc>
                <a:spcPct val="150000"/>
              </a:lnSpc>
              <a:buNone/>
              <a:tabLst>
                <a:tab pos="796925" algn="l"/>
              </a:tabLst>
            </a:pPr>
            <a:r>
              <a:rPr lang="en-US" altLang="en-US" sz="2400" dirty="0">
                <a:latin typeface="Times New Roman" panose="02020603050405020304" pitchFamily="18" charset="0"/>
                <a:cs typeface="Times New Roman" panose="02020603050405020304" pitchFamily="18" charset="0"/>
              </a:rPr>
              <a:t>International trade allows a </a:t>
            </a:r>
            <a:r>
              <a:rPr lang="en-US" altLang="en-US" sz="2400" dirty="0" smtClean="0">
                <a:latin typeface="Times New Roman" panose="02020603050405020304" pitchFamily="18" charset="0"/>
                <a:cs typeface="Times New Roman" panose="02020603050405020304" pitchFamily="18" charset="0"/>
              </a:rPr>
              <a:t>country;</a:t>
            </a:r>
            <a:endParaRPr lang="en-US" altLang="en-US" sz="2400" dirty="0">
              <a:latin typeface="Times New Roman" panose="02020603050405020304" pitchFamily="18" charset="0"/>
              <a:cs typeface="Times New Roman" panose="02020603050405020304" pitchFamily="18" charset="0"/>
            </a:endParaRPr>
          </a:p>
          <a:p>
            <a:pPr lvl="1" algn="just">
              <a:lnSpc>
                <a:spcPct val="150000"/>
              </a:lnSpc>
              <a:tabLst>
                <a:tab pos="796925" algn="l"/>
              </a:tabLst>
            </a:pPr>
            <a:r>
              <a:rPr lang="en-US" altLang="en-US" dirty="0">
                <a:latin typeface="Times New Roman" panose="02020603050405020304" pitchFamily="18" charset="0"/>
                <a:cs typeface="Times New Roman" panose="02020603050405020304" pitchFamily="18" charset="0"/>
              </a:rPr>
              <a:t>to specialize in the manufacture and export of products and services that it can produce efficiently</a:t>
            </a:r>
          </a:p>
          <a:p>
            <a:pPr lvl="1" algn="just">
              <a:lnSpc>
                <a:spcPct val="150000"/>
              </a:lnSpc>
              <a:tabLst>
                <a:tab pos="796925" algn="l"/>
              </a:tabLst>
            </a:pPr>
            <a:r>
              <a:rPr lang="en-US" altLang="en-US" dirty="0">
                <a:latin typeface="Times New Roman" panose="02020603050405020304" pitchFamily="18" charset="0"/>
                <a:cs typeface="Times New Roman" panose="02020603050405020304" pitchFamily="18" charset="0"/>
              </a:rPr>
              <a:t>import products and services that can be produced more efficiently in other countries</a:t>
            </a:r>
          </a:p>
          <a:p>
            <a:pPr lvl="1" algn="just">
              <a:lnSpc>
                <a:spcPct val="150000"/>
              </a:lnSpc>
              <a:tabLst>
                <a:tab pos="796925" algn="l"/>
              </a:tabLst>
            </a:pPr>
            <a:r>
              <a:rPr lang="en-US" altLang="en-US" dirty="0">
                <a:latin typeface="Times New Roman" panose="02020603050405020304" pitchFamily="18" charset="0"/>
                <a:cs typeface="Times New Roman" panose="02020603050405020304" pitchFamily="18" charset="0"/>
              </a:rPr>
              <a:t>limits on imports may be beneficial to producers, but not beneficial for consumers </a:t>
            </a:r>
          </a:p>
          <a:p>
            <a:pPr lvl="2" algn="just">
              <a:lnSpc>
                <a:spcPct val="150000"/>
              </a:lnSpc>
              <a:tabLst>
                <a:tab pos="796925" algn="l"/>
              </a:tabLst>
            </a:pPr>
            <a:endParaRPr lang="en-US" altLang="en-US" sz="3200" dirty="0"/>
          </a:p>
          <a:p>
            <a:pPr algn="just">
              <a:lnSpc>
                <a:spcPct val="150000"/>
              </a:lnSpc>
              <a:tabLst>
                <a:tab pos="796925" algn="l"/>
              </a:tabLst>
            </a:pPr>
            <a:endParaRPr lang="en-US" altLang="en-US" sz="3200" dirty="0"/>
          </a:p>
        </p:txBody>
      </p:sp>
    </p:spTree>
    <p:extLst>
      <p:ext uri="{BB962C8B-B14F-4D97-AF65-F5344CB8AC3E}">
        <p14:creationId xmlns:p14="http://schemas.microsoft.com/office/powerpoint/2010/main" val="37440672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00289" y="1671638"/>
            <a:ext cx="3590926" cy="2366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3"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3201" y="1885950"/>
            <a:ext cx="3165475" cy="2039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4"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300289" y="4267199"/>
            <a:ext cx="3490911" cy="200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604794" y="4381499"/>
            <a:ext cx="3062288" cy="177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2"/>
          <p:cNvSpPr>
            <a:spLocks noGrp="1" noChangeArrowheads="1"/>
          </p:cNvSpPr>
          <p:nvPr>
            <p:ph type="title"/>
          </p:nvPr>
        </p:nvSpPr>
        <p:spPr>
          <a:xfrm>
            <a:off x="2700338" y="365126"/>
            <a:ext cx="6557962" cy="592138"/>
          </a:xfrm>
        </p:spPr>
        <p:txBody>
          <a:bodyPr>
            <a:noAutofit/>
          </a:bodyPr>
          <a:lstStyle/>
          <a:p>
            <a:pPr algn="ctr" eaLnBrk="1" hangingPunct="1"/>
            <a:r>
              <a:rPr lang="en-US" altLang="en-US" sz="3600" b="1" dirty="0">
                <a:solidFill>
                  <a:srgbClr val="00B050"/>
                </a:solidFill>
                <a:latin typeface="Times New Roman" panose="02020603050405020304" pitchFamily="18" charset="0"/>
                <a:cs typeface="Times New Roman" panose="02020603050405020304" pitchFamily="18" charset="0"/>
              </a:rPr>
              <a:t>Trade Theory and Govt. Policy</a:t>
            </a:r>
          </a:p>
        </p:txBody>
      </p:sp>
    </p:spTree>
    <p:extLst>
      <p:ext uri="{BB962C8B-B14F-4D97-AF65-F5344CB8AC3E}">
        <p14:creationId xmlns:p14="http://schemas.microsoft.com/office/powerpoint/2010/main" val="3881832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014787" y="365125"/>
            <a:ext cx="4900613" cy="606425"/>
          </a:xfrm>
        </p:spPr>
        <p:txBody>
          <a:bodyPr/>
          <a:lstStyle/>
          <a:p>
            <a:pPr algn="ctr" eaLnBrk="1" hangingPunct="1"/>
            <a:r>
              <a:rPr lang="en-US" altLang="en-US" sz="3600" b="1" dirty="0">
                <a:solidFill>
                  <a:srgbClr val="00B050"/>
                </a:solidFill>
                <a:latin typeface="Times New Roman" panose="02020603050405020304" pitchFamily="18" charset="0"/>
                <a:cs typeface="Times New Roman" panose="02020603050405020304" pitchFamily="18" charset="0"/>
              </a:rPr>
              <a:t>What Is Mercantilism?</a:t>
            </a:r>
          </a:p>
        </p:txBody>
      </p:sp>
      <p:sp>
        <p:nvSpPr>
          <p:cNvPr id="11267" name="Rectangle 3"/>
          <p:cNvSpPr>
            <a:spLocks noGrp="1" noChangeArrowheads="1"/>
          </p:cNvSpPr>
          <p:nvPr>
            <p:ph idx="1"/>
          </p:nvPr>
        </p:nvSpPr>
        <p:spPr>
          <a:xfrm>
            <a:off x="723900" y="1296988"/>
            <a:ext cx="10515600" cy="4403725"/>
          </a:xfrm>
        </p:spPr>
        <p:txBody>
          <a:bodyPr>
            <a:normAutofit/>
          </a:bodyPr>
          <a:lstStyle/>
          <a:p>
            <a:pPr algn="just" eaLnBrk="1" hangingPunct="1">
              <a:lnSpc>
                <a:spcPct val="150000"/>
              </a:lnSpc>
            </a:pPr>
            <a:r>
              <a:rPr lang="en-US" altLang="en-US" sz="2400" dirty="0">
                <a:solidFill>
                  <a:srgbClr val="003399"/>
                </a:solidFill>
                <a:latin typeface="Times New Roman" panose="02020603050405020304" pitchFamily="18" charset="0"/>
                <a:cs typeface="Times New Roman" panose="02020603050405020304" pitchFamily="18" charset="0"/>
              </a:rPr>
              <a:t>Mercantilism</a:t>
            </a:r>
            <a:r>
              <a:rPr lang="en-US" altLang="en-US" sz="2400" dirty="0">
                <a:latin typeface="Times New Roman" panose="02020603050405020304" pitchFamily="18" charset="0"/>
                <a:cs typeface="Times New Roman" panose="02020603050405020304" pitchFamily="18" charset="0"/>
              </a:rPr>
              <a:t> (mid-16</a:t>
            </a:r>
            <a:r>
              <a:rPr lang="en-US" altLang="en-US" sz="2400" baseline="30000" dirty="0">
                <a:latin typeface="Times New Roman" panose="02020603050405020304" pitchFamily="18" charset="0"/>
                <a:cs typeface="Times New Roman" panose="02020603050405020304" pitchFamily="18" charset="0"/>
              </a:rPr>
              <a:t>th</a:t>
            </a:r>
            <a:r>
              <a:rPr lang="en-US" altLang="en-US" sz="2400" dirty="0">
                <a:latin typeface="Times New Roman" panose="02020603050405020304" pitchFamily="18" charset="0"/>
                <a:cs typeface="Times New Roman" panose="02020603050405020304" pitchFamily="18" charset="0"/>
              </a:rPr>
              <a:t> century) suggests that it is in a country’s best interest to maintain a </a:t>
            </a:r>
            <a:r>
              <a:rPr lang="en-US" altLang="en-US" sz="2400" dirty="0">
                <a:solidFill>
                  <a:srgbClr val="003399"/>
                </a:solidFill>
                <a:latin typeface="Times New Roman" panose="02020603050405020304" pitchFamily="18" charset="0"/>
                <a:cs typeface="Times New Roman" panose="02020603050405020304" pitchFamily="18" charset="0"/>
              </a:rPr>
              <a:t>trade surplus</a:t>
            </a:r>
            <a:r>
              <a:rPr lang="en-US" altLang="en-US" sz="2400" dirty="0">
                <a:latin typeface="Times New Roman" panose="02020603050405020304" pitchFamily="18" charset="0"/>
                <a:cs typeface="Times New Roman" panose="02020603050405020304" pitchFamily="18" charset="0"/>
              </a:rPr>
              <a:t> -to export more than it imports</a:t>
            </a:r>
          </a:p>
          <a:p>
            <a:pPr lvl="1" algn="just" eaLnBrk="1" hangingPunct="1">
              <a:lnSpc>
                <a:spcPct val="150000"/>
              </a:lnSpc>
            </a:pPr>
            <a:r>
              <a:rPr lang="en-US" altLang="en-US" dirty="0">
                <a:latin typeface="Times New Roman" panose="02020603050405020304" pitchFamily="18" charset="0"/>
                <a:cs typeface="Times New Roman" panose="02020603050405020304" pitchFamily="18" charset="0"/>
              </a:rPr>
              <a:t>advocates government intervention to achieve a surplus in the balance of trade               </a:t>
            </a:r>
          </a:p>
          <a:p>
            <a:pPr algn="just" eaLnBrk="1" hangingPunct="1">
              <a:lnSpc>
                <a:spcPct val="150000"/>
              </a:lnSpc>
            </a:pPr>
            <a:r>
              <a:rPr lang="en-US" sz="2400" dirty="0">
                <a:latin typeface="Times New Roman" panose="02020603050405020304" pitchFamily="18" charset="0"/>
                <a:cs typeface="Times New Roman" panose="02020603050405020304" pitchFamily="18" charset="0"/>
              </a:rPr>
              <a:t>By doing so, a country would accumulate gold and silver and, consequently, increase its national wealth, prestige and power.</a:t>
            </a:r>
          </a:p>
          <a:p>
            <a:pPr algn="just" eaLnBrk="1" hangingPunct="1">
              <a:lnSpc>
                <a:spcPct val="150000"/>
              </a:lnSpc>
            </a:pPr>
            <a:r>
              <a:rPr lang="en-US" sz="2400" dirty="0">
                <a:latin typeface="Times New Roman" panose="02020603050405020304" pitchFamily="18" charset="0"/>
                <a:cs typeface="Times New Roman" panose="02020603050405020304" pitchFamily="18" charset="0"/>
              </a:rPr>
              <a:t>Mercantilists believed that the world had a finite store of wealth; therefore, when one country got more, other countries had less. </a:t>
            </a:r>
          </a:p>
        </p:txBody>
      </p:sp>
    </p:spTree>
    <p:extLst>
      <p:ext uri="{BB962C8B-B14F-4D97-AF65-F5344CB8AC3E}">
        <p14:creationId xmlns:p14="http://schemas.microsoft.com/office/powerpoint/2010/main" val="19101057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800475" y="250825"/>
            <a:ext cx="5129214" cy="677863"/>
          </a:xfrm>
        </p:spPr>
        <p:txBody>
          <a:bodyPr/>
          <a:lstStyle/>
          <a:p>
            <a:pPr algn="ctr" eaLnBrk="1" hangingPunct="1"/>
            <a:r>
              <a:rPr lang="en-US" altLang="en-US" sz="3600" b="1" dirty="0">
                <a:solidFill>
                  <a:srgbClr val="00B050"/>
                </a:solidFill>
                <a:latin typeface="Times New Roman" panose="02020603050405020304" pitchFamily="18" charset="0"/>
                <a:cs typeface="Times New Roman" panose="02020603050405020304" pitchFamily="18" charset="0"/>
              </a:rPr>
              <a:t>What Is Mercantilism?</a:t>
            </a:r>
          </a:p>
        </p:txBody>
      </p:sp>
      <p:sp>
        <p:nvSpPr>
          <p:cNvPr id="13315" name="Rectangle 3"/>
          <p:cNvSpPr>
            <a:spLocks noGrp="1" noChangeArrowheads="1"/>
          </p:cNvSpPr>
          <p:nvPr>
            <p:ph idx="1"/>
          </p:nvPr>
        </p:nvSpPr>
        <p:spPr>
          <a:xfrm>
            <a:off x="995363" y="1311275"/>
            <a:ext cx="10515600" cy="3560763"/>
          </a:xfrm>
        </p:spPr>
        <p:txBody>
          <a:bodyPr>
            <a:normAutofit/>
          </a:bodyPr>
          <a:lstStyle/>
          <a:p>
            <a:pPr algn="just" eaLnBrk="1" hangingPunct="1">
              <a:lnSpc>
                <a:spcPct val="150000"/>
              </a:lnSpc>
            </a:pPr>
            <a:r>
              <a:rPr lang="en-US" sz="2400" dirty="0">
                <a:latin typeface="Times New Roman" panose="02020603050405020304" pitchFamily="18" charset="0"/>
                <a:cs typeface="Times New Roman" panose="02020603050405020304" pitchFamily="18" charset="0"/>
              </a:rPr>
              <a:t>Mercantilists restricted imports and encouraged or subsidized exports as a conscious policy to make their citizens better off. </a:t>
            </a:r>
          </a:p>
          <a:p>
            <a:pPr algn="just" eaLnBrk="1" hangingPunct="1">
              <a:lnSpc>
                <a:spcPct val="150000"/>
              </a:lnSpc>
            </a:pPr>
            <a:r>
              <a:rPr lang="en-US" sz="2400" dirty="0">
                <a:latin typeface="Times New Roman" panose="02020603050405020304" pitchFamily="18" charset="0"/>
                <a:cs typeface="Times New Roman" panose="02020603050405020304" pitchFamily="18" charset="0"/>
              </a:rPr>
              <a:t>Mercantilists judged the success of trade by the size of the trade balance.</a:t>
            </a:r>
          </a:p>
          <a:p>
            <a:pPr algn="just" eaLnBrk="1" hangingPunct="1">
              <a:lnSpc>
                <a:spcPct val="150000"/>
              </a:lnSpc>
            </a:pPr>
            <a:r>
              <a:rPr lang="en-US" altLang="en-US" sz="2400" dirty="0">
                <a:latin typeface="Times New Roman" panose="02020603050405020304" pitchFamily="18" charset="0"/>
                <a:cs typeface="Times New Roman" panose="02020603050405020304" pitchFamily="18" charset="0"/>
              </a:rPr>
              <a:t>Mercantilism views trade as a </a:t>
            </a:r>
            <a:r>
              <a:rPr lang="en-US" altLang="en-US" sz="2400" dirty="0">
                <a:solidFill>
                  <a:srgbClr val="003399"/>
                </a:solidFill>
                <a:latin typeface="Times New Roman" panose="02020603050405020304" pitchFamily="18" charset="0"/>
                <a:cs typeface="Times New Roman" panose="02020603050405020304" pitchFamily="18" charset="0"/>
              </a:rPr>
              <a:t>zero-sum game</a:t>
            </a:r>
            <a:r>
              <a:rPr lang="en-US" altLang="en-US" sz="2400" dirty="0">
                <a:latin typeface="Times New Roman" panose="02020603050405020304" pitchFamily="18" charset="0"/>
                <a:cs typeface="Times New Roman" panose="02020603050405020304" pitchFamily="18" charset="0"/>
              </a:rPr>
              <a:t>  </a:t>
            </a:r>
          </a:p>
          <a:p>
            <a:pPr lvl="1" algn="just" eaLnBrk="1" hangingPunct="1">
              <a:lnSpc>
                <a:spcPct val="150000"/>
              </a:lnSpc>
            </a:pPr>
            <a:r>
              <a:rPr lang="en-US" altLang="en-US" dirty="0">
                <a:latin typeface="Times New Roman" panose="02020603050405020304" pitchFamily="18" charset="0"/>
                <a:cs typeface="Times New Roman" panose="02020603050405020304" pitchFamily="18" charset="0"/>
              </a:rPr>
              <a:t>one in which a gain by one country results in a loss by another</a:t>
            </a:r>
          </a:p>
        </p:txBody>
      </p:sp>
    </p:spTree>
    <p:extLst>
      <p:ext uri="{BB962C8B-B14F-4D97-AF65-F5344CB8AC3E}">
        <p14:creationId xmlns:p14="http://schemas.microsoft.com/office/powerpoint/2010/main" val="14710838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614613" y="152400"/>
            <a:ext cx="6872288" cy="633413"/>
          </a:xfrm>
        </p:spPr>
        <p:txBody>
          <a:bodyPr/>
          <a:lstStyle/>
          <a:p>
            <a:pPr algn="ctr" eaLnBrk="1" hangingPunct="1"/>
            <a:r>
              <a:rPr lang="en-US" altLang="en-US" sz="3600" b="1" dirty="0">
                <a:solidFill>
                  <a:srgbClr val="00B050"/>
                </a:solidFill>
                <a:latin typeface="Times New Roman" panose="02020603050405020304" pitchFamily="18" charset="0"/>
                <a:cs typeface="Times New Roman" panose="02020603050405020304" pitchFamily="18" charset="0"/>
              </a:rPr>
              <a:t>Theory of Absolute Advantage?</a:t>
            </a:r>
          </a:p>
        </p:txBody>
      </p:sp>
      <p:sp>
        <p:nvSpPr>
          <p:cNvPr id="10243" name="Rectangle 3"/>
          <p:cNvSpPr>
            <a:spLocks noGrp="1" noChangeArrowheads="1"/>
          </p:cNvSpPr>
          <p:nvPr>
            <p:ph idx="1"/>
          </p:nvPr>
        </p:nvSpPr>
        <p:spPr>
          <a:xfrm>
            <a:off x="192882" y="785814"/>
            <a:ext cx="11715749" cy="5300662"/>
          </a:xfrm>
        </p:spPr>
        <p:txBody>
          <a:bodyPr rtlCol="0">
            <a:normAutofit/>
          </a:bodyPr>
          <a:lstStyle/>
          <a:p>
            <a:pPr algn="just">
              <a:lnSpc>
                <a:spcPct val="170000"/>
              </a:lnSpc>
              <a:defRPr/>
            </a:pPr>
            <a:r>
              <a:rPr lang="en-US" altLang="en-US" sz="2400" dirty="0">
                <a:latin typeface="Times New Roman" panose="02020603050405020304" pitchFamily="18" charset="0"/>
                <a:cs typeface="Times New Roman" panose="02020603050405020304" pitchFamily="18" charset="0"/>
              </a:rPr>
              <a:t>Adam Smith (1776) argued that a country has an </a:t>
            </a:r>
            <a:r>
              <a:rPr lang="en-US" altLang="en-US" sz="2400" dirty="0">
                <a:solidFill>
                  <a:srgbClr val="003399"/>
                </a:solidFill>
                <a:latin typeface="Times New Roman" panose="02020603050405020304" pitchFamily="18" charset="0"/>
                <a:cs typeface="Times New Roman" panose="02020603050405020304" pitchFamily="18" charset="0"/>
              </a:rPr>
              <a:t>absolute advantage</a:t>
            </a:r>
            <a:r>
              <a:rPr lang="en-US" altLang="en-US" sz="2400" dirty="0">
                <a:latin typeface="Times New Roman" panose="02020603050405020304" pitchFamily="18" charset="0"/>
                <a:cs typeface="Times New Roman" panose="02020603050405020304" pitchFamily="18" charset="0"/>
              </a:rPr>
              <a:t> in the production of a product when it is more efficient than any other country in producing it</a:t>
            </a:r>
          </a:p>
          <a:p>
            <a:pPr lvl="1" algn="just">
              <a:lnSpc>
                <a:spcPct val="170000"/>
              </a:lnSpc>
              <a:defRPr/>
            </a:pPr>
            <a:r>
              <a:rPr lang="en-US" altLang="en-US" dirty="0">
                <a:latin typeface="Times New Roman" panose="02020603050405020304" pitchFamily="18" charset="0"/>
                <a:cs typeface="Times New Roman" panose="02020603050405020304" pitchFamily="18" charset="0"/>
              </a:rPr>
              <a:t>countries should specialize in the production of goods for which they have an absolute advantage and then trade these goods for goods produced by other countries</a:t>
            </a:r>
          </a:p>
          <a:p>
            <a:pPr marL="171450" lvl="1" algn="just">
              <a:lnSpc>
                <a:spcPct val="170000"/>
              </a:lnSpc>
              <a:spcBef>
                <a:spcPts val="750"/>
              </a:spcBef>
              <a:defRPr/>
            </a:pPr>
            <a:r>
              <a:rPr lang="en-US" b="1" dirty="0">
                <a:latin typeface="Times New Roman" panose="02020603050405020304" pitchFamily="18" charset="0"/>
                <a:cs typeface="Times New Roman" panose="02020603050405020304" pitchFamily="18" charset="0"/>
              </a:rPr>
              <a:t>Theory of Absolute Cost Advantage </a:t>
            </a:r>
            <a:r>
              <a:rPr lang="en-US" dirty="0">
                <a:latin typeface="Times New Roman" panose="02020603050405020304" pitchFamily="18" charset="0"/>
                <a:cs typeface="Times New Roman" panose="02020603050405020304" pitchFamily="18" charset="0"/>
              </a:rPr>
              <a:t>suggests that a country should produce and export those</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goods and services for which it is more efficient than other countries and hence has an absolute cost advantage, and import those goods and services for which other countries are more</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efficient than it and hence enjoy an absolute cost advantage over it.</a:t>
            </a:r>
            <a:endParaRPr lang="en-US"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43877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877</Words>
  <Application>Microsoft Office PowerPoint</Application>
  <PresentationFormat>Widescreen</PresentationFormat>
  <Paragraphs>79</Paragraphs>
  <Slides>13</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Symbol</vt:lpstr>
      <vt:lpstr>Times New Roman</vt:lpstr>
      <vt:lpstr>Wingdings</vt:lpstr>
      <vt:lpstr>Office Theme</vt:lpstr>
      <vt:lpstr>Chapter-5 (Lesson-1)</vt:lpstr>
      <vt:lpstr>Lesson Learning Objectives</vt:lpstr>
      <vt:lpstr>Lesson Contents</vt:lpstr>
      <vt:lpstr>Why Is Free Trade Beneficial?</vt:lpstr>
      <vt:lpstr>Why Is Free Trade Beneficial?</vt:lpstr>
      <vt:lpstr>Trade Theory and Govt. Policy</vt:lpstr>
      <vt:lpstr>What Is Mercantilism?</vt:lpstr>
      <vt:lpstr>What Is Mercantilism?</vt:lpstr>
      <vt:lpstr>Theory of Absolute Advantage?</vt:lpstr>
      <vt:lpstr>Theory of Absolute Advantage?</vt:lpstr>
      <vt:lpstr>Theory of Comparative Advantage?</vt:lpstr>
      <vt:lpstr>The Product Life Cycle Theory?</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dc:title>
  <dc:creator>Windows User</dc:creator>
  <cp:lastModifiedBy>Windows User</cp:lastModifiedBy>
  <cp:revision>12</cp:revision>
  <dcterms:created xsi:type="dcterms:W3CDTF">2021-02-12T18:39:10Z</dcterms:created>
  <dcterms:modified xsi:type="dcterms:W3CDTF">2021-02-14T16:09:51Z</dcterms:modified>
</cp:coreProperties>
</file>