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8" r:id="rId2"/>
    <p:sldId id="256" r:id="rId3"/>
    <p:sldId id="270" r:id="rId4"/>
    <p:sldId id="269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85" autoAdjust="0"/>
    <p:restoredTop sz="94660"/>
  </p:normalViewPr>
  <p:slideViewPr>
    <p:cSldViewPr snapToGrid="0">
      <p:cViewPr varScale="1">
        <p:scale>
          <a:sx n="78" d="100"/>
          <a:sy n="78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B3AE6-E5CD-46B2-A347-F1334ECCD680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8C492-52DB-4526-8CB0-A75A34B57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87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9A3F983-621B-4790-9DA5-22BFA18E1EC5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519206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10C85D-6995-4AE0-81C7-3AD95D0051A0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66877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EE03FE-B749-4F6A-B253-FBCDD0FE4333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LO4: Explain the arguments of those who maintain that government can play a proactive role in promoting national competitive advantage in certain industries.</a:t>
            </a:r>
          </a:p>
        </p:txBody>
      </p:sp>
    </p:spTree>
    <p:extLst>
      <p:ext uri="{BB962C8B-B14F-4D97-AF65-F5344CB8AC3E}">
        <p14:creationId xmlns:p14="http://schemas.microsoft.com/office/powerpoint/2010/main" val="17509528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A74CC4-66A0-43A2-B846-54E878194790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LO5: Understand the important implications that international trade theory holds for business practice.</a:t>
            </a:r>
          </a:p>
        </p:txBody>
      </p:sp>
    </p:spTree>
    <p:extLst>
      <p:ext uri="{BB962C8B-B14F-4D97-AF65-F5344CB8AC3E}">
        <p14:creationId xmlns:p14="http://schemas.microsoft.com/office/powerpoint/2010/main" val="28354807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87A612-387B-4455-A068-0F20546A29A8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3462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CFBD49-CB34-476A-8471-5DE633179E8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LO2: Summarize the different theories explaining trade flows between nations.</a:t>
            </a:r>
            <a:endParaRPr lang="en-US" altLang="en-US" b="1" smtClean="0"/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3299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CFBD49-CB34-476A-8471-5DE633179E89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LO2: Summarize the different theories explaining trade flows between nations.</a:t>
            </a:r>
            <a:endParaRPr lang="en-US" altLang="en-US" b="1" smtClean="0"/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5531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CFBD49-CB34-476A-8471-5DE633179E89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LO2: Summarize the different theories explaining trade flows between nations.</a:t>
            </a:r>
            <a:endParaRPr lang="en-US" altLang="en-US" b="1" smtClean="0"/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1550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94E49E-0397-48F2-9532-F4DDA2041F0D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LO2: Summarize the different theories explaining trade flows between nations.</a:t>
            </a:r>
            <a:endParaRPr lang="en-US" altLang="en-US" b="1" smtClean="0"/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5448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F6EAAB-937F-4103-B831-094950049737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LO2: Summarize the different theories explaining trade flows between nations.</a:t>
            </a:r>
            <a:endParaRPr lang="en-US" altLang="en-US" b="1" smtClean="0"/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25576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CBC2E6-B20B-4369-A3FB-2F2B7A3E6856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LO2: Summarize the different theories explaining trade flows between nations.</a:t>
            </a:r>
            <a:endParaRPr lang="en-US" altLang="en-US" b="1" smtClean="0"/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343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10931D-5710-4650-A243-D3F4D2EFBBEB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86127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81750C-0661-41B7-8A27-4448267A2077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LO2: Summarize the different theories explaining trade flows between nations.</a:t>
            </a:r>
            <a:endParaRPr lang="en-US" altLang="en-US" b="1" smtClean="0"/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2822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A3AA-3DB2-44EB-A8F7-8A0A6677B14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8C4F-FE3E-423B-A97C-0316FF67E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94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A3AA-3DB2-44EB-A8F7-8A0A6677B14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8C4F-FE3E-423B-A97C-0316FF67E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56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A3AA-3DB2-44EB-A8F7-8A0A6677B14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8C4F-FE3E-423B-A97C-0316FF67E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719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A3AA-3DB2-44EB-A8F7-8A0A6677B14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8C4F-FE3E-423B-A97C-0316FF67E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3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A3AA-3DB2-44EB-A8F7-8A0A6677B14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8C4F-FE3E-423B-A97C-0316FF67E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213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A3AA-3DB2-44EB-A8F7-8A0A6677B14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8C4F-FE3E-423B-A97C-0316FF67E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82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A3AA-3DB2-44EB-A8F7-8A0A6677B14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8C4F-FE3E-423B-A97C-0316FF67E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5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A3AA-3DB2-44EB-A8F7-8A0A6677B14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8C4F-FE3E-423B-A97C-0316FF67E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7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A3AA-3DB2-44EB-A8F7-8A0A6677B14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8C4F-FE3E-423B-A97C-0316FF67E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887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A3AA-3DB2-44EB-A8F7-8A0A6677B14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8C4F-FE3E-423B-A97C-0316FF67E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A3AA-3DB2-44EB-A8F7-8A0A6677B14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8C4F-FE3E-423B-A97C-0316FF67E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0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0A3AA-3DB2-44EB-A8F7-8A0A6677B14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88C4F-FE3E-423B-A97C-0316FF67E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62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15946" y="986480"/>
            <a:ext cx="4806778" cy="647186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altLang="en-US" sz="4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Chapter-5 (Lesson-2)</a:t>
            </a:r>
            <a:endParaRPr lang="en-US" altLang="en-US" sz="4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10465" y="5121920"/>
            <a:ext cx="6017740" cy="648686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Trade Theory </a:t>
            </a:r>
          </a:p>
        </p:txBody>
      </p:sp>
      <p:pic>
        <p:nvPicPr>
          <p:cNvPr id="1026" name="Picture 2" descr="Image result for International Trade theor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670" y="1633666"/>
            <a:ext cx="10231395" cy="3488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60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3855307" y="1680519"/>
            <a:ext cx="5263979" cy="358346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1400" dirty="0"/>
              <a:t>Determinants of National Competitive Advantage: Porter’s Diamond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1400" dirty="0"/>
          </a:p>
          <a:p>
            <a:pPr eaLnBrk="1" hangingPunct="1"/>
            <a:endParaRPr lang="en-US" altLang="en-US" dirty="0" smtClean="0"/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35" y="2133599"/>
            <a:ext cx="10824519" cy="4180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9" name="Rectangle 2"/>
          <p:cNvSpPr txBox="1">
            <a:spLocks noChangeArrowheads="1"/>
          </p:cNvSpPr>
          <p:nvPr/>
        </p:nvSpPr>
        <p:spPr bwMode="auto">
          <a:xfrm>
            <a:off x="1458096" y="599304"/>
            <a:ext cx="9539417" cy="62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Porter’s Diamond Of Competitive Advantage?</a:t>
            </a:r>
          </a:p>
        </p:txBody>
      </p:sp>
    </p:spTree>
    <p:extLst>
      <p:ext uri="{BB962C8B-B14F-4D97-AF65-F5344CB8AC3E}">
        <p14:creationId xmlns:p14="http://schemas.microsoft.com/office/powerpoint/2010/main" val="155148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40909" y="365125"/>
            <a:ext cx="6141308" cy="672843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Porter’s Theory Hold?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20412" y="1138881"/>
            <a:ext cx="11093793" cy="5249562"/>
          </a:xfrm>
        </p:spPr>
        <p:txBody>
          <a:bodyPr>
            <a:normAutofit fontScale="47500" lnSpcReduction="20000"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en-US" alt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policy can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alt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affect demand through product standards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alt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 rivalry through regulation and antitrust laws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alt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impact the availability of highly educated workers and advanced transportation infrastructure.  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four attributes, government policy, and chance work as a reinforcing system, complementing each other and in combination creating the conditions appropriate for competitive advantage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altLang="en-U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far, Porter’s theory has not been sufficiently tested to know how well it holds up </a:t>
            </a:r>
          </a:p>
          <a:p>
            <a:pPr algn="just" eaLnBrk="1" hangingPunct="1">
              <a:lnSpc>
                <a:spcPct val="15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3080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53994" y="533400"/>
            <a:ext cx="11084011" cy="55399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Implications Of Trade Theory </a:t>
            </a:r>
            <a:r>
              <a:rPr lang="en-US" alt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Managers</a:t>
            </a:r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07774" y="1343712"/>
            <a:ext cx="11442356" cy="3796699"/>
          </a:xfrm>
        </p:spPr>
        <p:txBody>
          <a:bodyPr/>
          <a:lstStyle/>
          <a:p>
            <a:pPr marL="609600" indent="-609600" algn="just">
              <a:lnSpc>
                <a:spcPct val="15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Location implications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a firm should disperse its various productive activities to those countries where they can be performed most efficiently</a:t>
            </a:r>
          </a:p>
          <a:p>
            <a:pPr marL="609600" indent="-609600" algn="just">
              <a:lnSpc>
                <a:spcPct val="15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First-mover implications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a first-mover advantage can help a firm dominate global trade in that product</a:t>
            </a:r>
          </a:p>
          <a:p>
            <a:pPr marL="609600" indent="-609600" algn="just">
              <a:lnSpc>
                <a:spcPct val="15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Policy implications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firms should work to encourage governmental policies that support free trade</a:t>
            </a:r>
          </a:p>
          <a:p>
            <a:pPr marL="990600" lvl="1" indent="-533400" algn="just">
              <a:lnSpc>
                <a:spcPct val="150000"/>
              </a:lnSpc>
            </a:pPr>
            <a:endParaRPr lang="en-US" altLang="en-US" sz="1600" dirty="0"/>
          </a:p>
          <a:p>
            <a:pPr marL="609600" indent="-609600" algn="just">
              <a:lnSpc>
                <a:spcPct val="150000"/>
              </a:lnSpc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9662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310714" y="271849"/>
            <a:ext cx="7673545" cy="654908"/>
          </a:xfrm>
        </p:spPr>
        <p:txBody>
          <a:bodyPr/>
          <a:lstStyle/>
          <a:p>
            <a:pPr algn="ctr" eaLnBrk="1" hangingPunct="1"/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</a:t>
            </a:r>
            <a:r>
              <a:rPr lang="en-US" alt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Payments?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>
          <a:xfrm>
            <a:off x="455139" y="1071862"/>
            <a:ext cx="11506201" cy="5131229"/>
          </a:xfrm>
        </p:spPr>
        <p:txBody>
          <a:bodyPr rtlCol="0">
            <a:noAutofit/>
          </a:bodyPr>
          <a:lstStyle/>
          <a:p>
            <a:pPr marL="609600" indent="-609600" algn="just">
              <a:lnSpc>
                <a:spcPct val="150000"/>
              </a:lnSpc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country’s </a:t>
            </a:r>
            <a:r>
              <a:rPr lang="en-US" altLang="en-US" sz="24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of payments accounts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keep track of the payments to and receipts from other countries for a particular time period</a:t>
            </a:r>
          </a:p>
          <a:p>
            <a:pPr marL="609600" indent="-609600" algn="just">
              <a:lnSpc>
                <a:spcPct val="15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account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records transactions of goods, services, and income, receipts and payments  </a:t>
            </a:r>
          </a:p>
          <a:p>
            <a:pPr marL="990600" lvl="1" indent="-533400" algn="just">
              <a:lnSpc>
                <a:spcPct val="150000"/>
              </a:lnSpc>
              <a:defRPr/>
            </a:pPr>
            <a:r>
              <a:rPr lang="en-US" altLang="en-US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account deficit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990600" lvl="1" indent="-533400" algn="just">
              <a:lnSpc>
                <a:spcPct val="150000"/>
              </a:lnSpc>
              <a:defRPr/>
            </a:pPr>
            <a:r>
              <a:rPr lang="en-US" altLang="en-US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account surplus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609600" indent="-609600" algn="just">
              <a:lnSpc>
                <a:spcPct val="150000"/>
              </a:lnSpc>
              <a:buFont typeface="Wingdings" panose="05000000000000000000" pitchFamily="2" charset="2"/>
              <a:buAutoNum type="arabicPeriod" startAt="2"/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 account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records one time changes in the stock of assets</a:t>
            </a:r>
          </a:p>
          <a:p>
            <a:pPr marL="609600" indent="-609600" algn="just">
              <a:lnSpc>
                <a:spcPct val="150000"/>
              </a:lnSpc>
              <a:buFont typeface="Wingdings" panose="05000000000000000000" pitchFamily="2" charset="2"/>
              <a:buAutoNum type="arabicPeriod" startAt="2"/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 account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records transactions that involve the purchase or sale of assets</a:t>
            </a:r>
          </a:p>
        </p:txBody>
      </p:sp>
    </p:spTree>
    <p:extLst>
      <p:ext uri="{BB962C8B-B14F-4D97-AF65-F5344CB8AC3E}">
        <p14:creationId xmlns:p14="http://schemas.microsoft.com/office/powerpoint/2010/main" val="223129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2209800" y="2114550"/>
            <a:ext cx="8153400" cy="238125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sz="4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Question?????</a:t>
            </a:r>
          </a:p>
          <a:p>
            <a:pPr marL="0" indent="0" algn="ctr">
              <a:buNone/>
              <a:defRPr/>
            </a:pPr>
            <a:endParaRPr lang="en-US" sz="45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r>
              <a:rPr lang="en-US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 nice cooperation</a:t>
            </a:r>
          </a:p>
          <a:p>
            <a:pPr marL="0" indent="0" algn="ctr">
              <a:buNone/>
              <a:defRPr/>
            </a:pPr>
            <a:endParaRPr lang="en-US" sz="45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2835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76832" y="365126"/>
            <a:ext cx="5758249" cy="623416"/>
          </a:xfrm>
        </p:spPr>
        <p:txBody>
          <a:bodyPr/>
          <a:lstStyle/>
          <a:p>
            <a:pPr algn="ctr" eaLnBrk="1" hangingPunct="1"/>
            <a:r>
              <a:rPr lang="en-US" alt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 Learning Objectives</a:t>
            </a:r>
            <a:endParaRPr lang="en-US" altLang="en-US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98156" y="1482812"/>
            <a:ext cx="10515600" cy="3113901"/>
          </a:xfrm>
        </p:spPr>
        <p:txBody>
          <a:bodyPr rtlCol="0">
            <a:normAutofit/>
          </a:bodyPr>
          <a:lstStyle/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reading this lesson the students will be able to;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familiar with the arguments of those who maintain that government can play a proactive role in promoting national competitive advantage in certain industries.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the important implications that international trade theory holds for business practice.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61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80022" y="365126"/>
            <a:ext cx="3323967" cy="62341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36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 contents</a:t>
            </a:r>
            <a:endParaRPr lang="en-US" altLang="en-US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565564" y="1108739"/>
            <a:ext cx="8465128" cy="4197552"/>
          </a:xfrm>
        </p:spPr>
        <p:txBody>
          <a:bodyPr rtlCol="0">
            <a:norm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new trade theory?</a:t>
            </a:r>
          </a:p>
          <a:p>
            <a:pPr marL="457200" indent="-457200" algn="just">
              <a:lnSpc>
                <a:spcPct val="150000"/>
              </a:lnSpc>
              <a:buAutoNum type="arabicPeriod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implications of new trade theory for nations </a:t>
            </a:r>
          </a:p>
          <a:p>
            <a:pPr marL="457200" indent="-457200" algn="just">
              <a:lnSpc>
                <a:spcPct val="150000"/>
              </a:lnSpc>
              <a:buAutoNum type="arabicPeriod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Porter’s diamond of competitive advantage?</a:t>
            </a:r>
          </a:p>
          <a:p>
            <a:pPr marL="457200" indent="-457200" algn="just">
              <a:lnSpc>
                <a:spcPct val="150000"/>
              </a:lnSpc>
              <a:buAutoNum type="arabicPeriod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porter’s theory hold?</a:t>
            </a:r>
          </a:p>
          <a:p>
            <a:pPr marL="457200" indent="-457200" algn="just">
              <a:lnSpc>
                <a:spcPct val="150000"/>
              </a:lnSpc>
              <a:buAutoNum type="arabicPeriod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implications of trade theory for managers?</a:t>
            </a:r>
          </a:p>
          <a:p>
            <a:pPr marL="457200" indent="-457200" algn="just">
              <a:lnSpc>
                <a:spcPct val="150000"/>
              </a:lnSpc>
              <a:buAutoNum type="arabicPeriod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 balance of payments?</a:t>
            </a:r>
          </a:p>
          <a:p>
            <a:pPr marL="457200" indent="-457200" algn="just">
              <a:lnSpc>
                <a:spcPct val="150000"/>
              </a:lnSpc>
              <a:buAutoNum type="arabicPeriod"/>
              <a:defRPr/>
            </a:pPr>
            <a:endParaRPr lang="en-U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  <a:defRPr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70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731741" y="365125"/>
            <a:ext cx="5152767" cy="573989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New Trade Theory?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07773" y="1108934"/>
            <a:ext cx="11405285" cy="4351338"/>
          </a:xfrm>
        </p:spPr>
        <p:txBody>
          <a:bodyPr rtlCol="0">
            <a:noAutofit/>
          </a:bodyPr>
          <a:lstStyle/>
          <a:p>
            <a:pPr marL="457200" indent="-457200">
              <a:lnSpc>
                <a:spcPct val="150000"/>
              </a:lnSpc>
              <a:defRPr/>
            </a:pPr>
            <a:r>
              <a:rPr lang="en-US" altLang="en-US" sz="24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trade theory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suggests that the ability of firms to gain </a:t>
            </a:r>
            <a:r>
              <a:rPr lang="en-US" altLang="en-US" sz="24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economies of scale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(unit cost reductions associated with a large scale of output) can have important implications for international trade</a:t>
            </a:r>
          </a:p>
          <a:p>
            <a:pPr marL="457200" indent="-457200">
              <a:lnSpc>
                <a:spcPct val="150000"/>
              </a:lnSpc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Countries may specialize in the production and export of particular products because in certain industries, the world market can only support a limited number of firms</a:t>
            </a:r>
          </a:p>
          <a:p>
            <a:pPr marL="838200" lvl="1" indent="-381000">
              <a:lnSpc>
                <a:spcPct val="150000"/>
              </a:lnSpc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trade theory emerged in the 1980s</a:t>
            </a:r>
          </a:p>
          <a:p>
            <a:pPr marL="838200" lvl="1" indent="-381000">
              <a:lnSpc>
                <a:spcPct val="150000"/>
              </a:lnSpc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Paul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Krugman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won the Nobel prize for his work in 2008 </a:t>
            </a:r>
          </a:p>
        </p:txBody>
      </p:sp>
    </p:spTree>
    <p:extLst>
      <p:ext uri="{BB962C8B-B14F-4D97-AF65-F5344CB8AC3E}">
        <p14:creationId xmlns:p14="http://schemas.microsoft.com/office/powerpoint/2010/main" val="396383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459893" y="266272"/>
            <a:ext cx="5931243" cy="722270"/>
          </a:xfrm>
        </p:spPr>
        <p:txBody>
          <a:bodyPr/>
          <a:lstStyle/>
          <a:p>
            <a:pPr algn="ctr" eaLnBrk="1" hangingPunct="1"/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New Trade Theory?</a:t>
            </a:r>
          </a:p>
        </p:txBody>
      </p:sp>
      <p:sp>
        <p:nvSpPr>
          <p:cNvPr id="3" name="Rectangle 2"/>
          <p:cNvSpPr/>
          <p:nvPr/>
        </p:nvSpPr>
        <p:spPr>
          <a:xfrm>
            <a:off x="296561" y="1114168"/>
            <a:ext cx="1166477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During the 1980s economists such as Nobel Prize winner Paul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Krugman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developed what has come to be known as the new trade theory, for which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Krugman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won the Nobel Prize in 2008.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theory tries to explain why trade is growing fastest between industrial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countries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similar economies of scale and endowments of the factors of production (intra-regional  trade)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Trading similar goods (intra-industry trade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34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7600" y="365126"/>
            <a:ext cx="5881816" cy="49984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New Trade Theory?</a:t>
            </a:r>
          </a:p>
        </p:txBody>
      </p:sp>
      <p:sp>
        <p:nvSpPr>
          <p:cNvPr id="2" name="Rectangle 1"/>
          <p:cNvSpPr/>
          <p:nvPr/>
        </p:nvSpPr>
        <p:spPr>
          <a:xfrm>
            <a:off x="753762" y="1126524"/>
            <a:ext cx="11133438" cy="390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defRPr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 trade theory makes two important points: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Symbol" panose="05050102010706020507" pitchFamily="18" charset="2"/>
              <a:buChar char="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First, through its impact on economies of scale, trade can increase the variety of good available to consumers and decrease the average costs of those goods.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Symbol" panose="05050102010706020507" pitchFamily="18" charset="2"/>
              <a:buChar char="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Second, in those industries when the output required to attain economies of scale represents a significant proportion of total world demand, the global market may only be able to support a small number of enterprises. Thus, world trade in certain products may be dominated by countries whose firms were first movers in their production.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03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02692" y="155060"/>
            <a:ext cx="5943600" cy="648129"/>
          </a:xfrm>
        </p:spPr>
        <p:txBody>
          <a:bodyPr/>
          <a:lstStyle/>
          <a:p>
            <a:pPr algn="ctr" eaLnBrk="1" hangingPunct="1"/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New Trade Theory?</a:t>
            </a: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49" y="1013255"/>
            <a:ext cx="10490886" cy="5399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269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95168" y="222422"/>
            <a:ext cx="9551773" cy="56841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Implications Of </a:t>
            </a:r>
            <a:r>
              <a:rPr lang="en-US" alt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 Theory For Nations</a:t>
            </a:r>
            <a:r>
              <a:rPr lang="en-US" alt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32486" y="893805"/>
            <a:ext cx="11269364" cy="3875903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Nations may benefit from trade even when they do not differ in resource endowments or technology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country may dominate in the export of a good simply because it was lucky enough to have one or more firms among the first to produce that good 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Governments should consider strategic trade policies that nurture and protect firms and industries where first mover advantages and economies of scale are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en-US" altLang="en-US" sz="2400" dirty="0"/>
              <a:t>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05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96313" y="240956"/>
            <a:ext cx="9588843" cy="611659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Porter’s Diamond Of Competitive Advantage?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932934" y="852614"/>
            <a:ext cx="10515600" cy="5053915"/>
          </a:xfrm>
        </p:spPr>
        <p:txBody>
          <a:bodyPr>
            <a:noAutofit/>
          </a:bodyPr>
          <a:lstStyle/>
          <a:p>
            <a:pPr marL="609600" indent="-609600" algn="just">
              <a:lnSpc>
                <a:spcPct val="150000"/>
              </a:lnSpc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Michael Porter (1990) tried to explain why a nation achieves international success in a particular industry </a:t>
            </a:r>
          </a:p>
          <a:p>
            <a:pPr marL="609600" indent="-609600" algn="just">
              <a:lnSpc>
                <a:spcPct val="150000"/>
              </a:lnSpc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Porter identified four attributes that promote or impede the creation of competitive advantage</a:t>
            </a:r>
          </a:p>
          <a:p>
            <a:pPr marL="990600" lvl="1" indent="-533400" algn="just">
              <a:lnSpc>
                <a:spcPct val="150000"/>
              </a:lnSpc>
              <a:buFont typeface="Wingdings" panose="05000000000000000000" pitchFamily="2" charset="2"/>
              <a:buAutoNum type="arabicPeriod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 endowments</a:t>
            </a:r>
          </a:p>
          <a:p>
            <a:pPr marL="990600" lvl="1" indent="-533400" algn="just">
              <a:lnSpc>
                <a:spcPct val="150000"/>
              </a:lnSpc>
              <a:buFont typeface="Wingdings" panose="05000000000000000000" pitchFamily="2" charset="2"/>
              <a:buAutoNum type="arabicPeriod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Demand conditions</a:t>
            </a:r>
          </a:p>
          <a:p>
            <a:pPr marL="990600" lvl="1" indent="-533400" algn="just">
              <a:lnSpc>
                <a:spcPct val="150000"/>
              </a:lnSpc>
              <a:buFont typeface="Wingdings" panose="05000000000000000000" pitchFamily="2" charset="2"/>
              <a:buAutoNum type="arabicPeriod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Relating and supporting industries</a:t>
            </a:r>
          </a:p>
          <a:p>
            <a:pPr marL="990600" lvl="1" indent="-533400" algn="just">
              <a:lnSpc>
                <a:spcPct val="150000"/>
              </a:lnSpc>
              <a:buFont typeface="Wingdings" panose="05000000000000000000" pitchFamily="2" charset="2"/>
              <a:buAutoNum type="arabicPeriod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 strategy, structure, and rivalry</a:t>
            </a:r>
          </a:p>
        </p:txBody>
      </p:sp>
    </p:spTree>
    <p:extLst>
      <p:ext uri="{BB962C8B-B14F-4D97-AF65-F5344CB8AC3E}">
        <p14:creationId xmlns:p14="http://schemas.microsoft.com/office/powerpoint/2010/main" val="101696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786</Words>
  <Application>Microsoft Office PowerPoint</Application>
  <PresentationFormat>Widescreen</PresentationFormat>
  <Paragraphs>84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Chapter-5 (Lesson-2)</vt:lpstr>
      <vt:lpstr>Lesson Learning Objectives</vt:lpstr>
      <vt:lpstr>Lesson contents</vt:lpstr>
      <vt:lpstr>What Is New Trade Theory?</vt:lpstr>
      <vt:lpstr>What Is New Trade Theory?</vt:lpstr>
      <vt:lpstr>What Is New Trade Theory?</vt:lpstr>
      <vt:lpstr>What Is New Trade Theory?</vt:lpstr>
      <vt:lpstr>The Implications Of New Trade Theory For Nations </vt:lpstr>
      <vt:lpstr>Porter’s Diamond Of Competitive Advantage?</vt:lpstr>
      <vt:lpstr>PowerPoint Presentation</vt:lpstr>
      <vt:lpstr>Does Porter’s Theory Hold?</vt:lpstr>
      <vt:lpstr>What Are The Implications Of Trade Theory For Managers?</vt:lpstr>
      <vt:lpstr>What Is The  Balance Of Payments?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New Trade Theory?</dc:title>
  <dc:creator>Windows User</dc:creator>
  <cp:lastModifiedBy>Windows User</cp:lastModifiedBy>
  <cp:revision>12</cp:revision>
  <dcterms:created xsi:type="dcterms:W3CDTF">2021-02-12T18:41:15Z</dcterms:created>
  <dcterms:modified xsi:type="dcterms:W3CDTF">2021-02-14T16:16:48Z</dcterms:modified>
</cp:coreProperties>
</file>