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70" r:id="rId2"/>
    <p:sldId id="272" r:id="rId3"/>
    <p:sldId id="273" r:id="rId4"/>
    <p:sldId id="274" r:id="rId5"/>
    <p:sldId id="275" r:id="rId6"/>
    <p:sldId id="276" r:id="rId7"/>
    <p:sldId id="278" r:id="rId8"/>
    <p:sldId id="279" r:id="rId9"/>
    <p:sldId id="280" r:id="rId10"/>
    <p:sldId id="281" r:id="rId11"/>
    <p:sldId id="282" r:id="rId12"/>
    <p:sldId id="283" r:id="rId13"/>
    <p:sldId id="284" r:id="rId14"/>
    <p:sldId id="285" r:id="rId15"/>
    <p:sldId id="286"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5C7C58-C090-45D9-B8AD-00833864D26C}" type="datetimeFigureOut">
              <a:rPr lang="en-US" smtClean="0"/>
              <a:t>10/21/2020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ADA4B7-A690-4BB3-A6EF-32EF9DE41D10}" type="slidenum">
              <a:rPr lang="en-US" smtClean="0"/>
              <a:t>‹#›</a:t>
            </a:fld>
            <a:endParaRPr lang="en-US"/>
          </a:p>
        </p:txBody>
      </p:sp>
    </p:spTree>
    <p:extLst>
      <p:ext uri="{BB962C8B-B14F-4D97-AF65-F5344CB8AC3E}">
        <p14:creationId xmlns:p14="http://schemas.microsoft.com/office/powerpoint/2010/main" val="17106885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8A50B8A5-5A05-438F-A24E-9C44DF00315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a:extLst>
              <a:ext uri="{FF2B5EF4-FFF2-40B4-BE49-F238E27FC236}">
                <a16:creationId xmlns:a16="http://schemas.microsoft.com/office/drawing/2014/main" id="{BD6C1FDB-9324-4F1D-A030-E9B746D0E18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220" name="Slide Number Placeholder 3">
            <a:extLst>
              <a:ext uri="{FF2B5EF4-FFF2-40B4-BE49-F238E27FC236}">
                <a16:creationId xmlns:a16="http://schemas.microsoft.com/office/drawing/2014/main" id="{94E219D2-620B-4A58-B864-2BB8F8A01F6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9BD70DC-7158-46E4-A5AE-ACCD46E80991}" type="slidenum">
              <a:rPr lang="en-US" altLang="en-US">
                <a:latin typeface="Arial" panose="020B0604020202020204" pitchFamily="34" charset="0"/>
              </a:rPr>
              <a:pPr>
                <a:spcBef>
                  <a:spcPct val="0"/>
                </a:spcBef>
              </a:pPr>
              <a:t>1</a:t>
            </a:fld>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8B8B9-A720-41AA-AB38-EE0939149E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9A7F153-F1E9-4833-A841-4B59E0142B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121236B-84D4-4C80-9855-FD95AA5B633F}"/>
              </a:ext>
            </a:extLst>
          </p:cNvPr>
          <p:cNvSpPr>
            <a:spLocks noGrp="1"/>
          </p:cNvSpPr>
          <p:nvPr>
            <p:ph type="dt" sz="half" idx="10"/>
          </p:nvPr>
        </p:nvSpPr>
        <p:spPr/>
        <p:txBody>
          <a:bodyPr/>
          <a:lstStyle/>
          <a:p>
            <a:fld id="{AD2EF6E3-DC58-4A3A-AFE4-503B656DB738}" type="datetimeFigureOut">
              <a:rPr lang="en-US" smtClean="0"/>
              <a:t>10/21/2020</a:t>
            </a:fld>
            <a:endParaRPr lang="en-US"/>
          </a:p>
        </p:txBody>
      </p:sp>
      <p:sp>
        <p:nvSpPr>
          <p:cNvPr id="5" name="Footer Placeholder 4">
            <a:extLst>
              <a:ext uri="{FF2B5EF4-FFF2-40B4-BE49-F238E27FC236}">
                <a16:creationId xmlns:a16="http://schemas.microsoft.com/office/drawing/2014/main" id="{DA37DCE5-197C-40A5-9704-9DE9000EBF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3625B6-1B41-4235-ADEC-67225846803F}"/>
              </a:ext>
            </a:extLst>
          </p:cNvPr>
          <p:cNvSpPr>
            <a:spLocks noGrp="1"/>
          </p:cNvSpPr>
          <p:nvPr>
            <p:ph type="sldNum" sz="quarter" idx="12"/>
          </p:nvPr>
        </p:nvSpPr>
        <p:spPr/>
        <p:txBody>
          <a:bodyPr/>
          <a:lstStyle/>
          <a:p>
            <a:fld id="{1EF932D1-D987-4AE9-9446-098E614AB1AF}" type="slidenum">
              <a:rPr lang="en-US" smtClean="0"/>
              <a:t>‹#›</a:t>
            </a:fld>
            <a:endParaRPr lang="en-US"/>
          </a:p>
        </p:txBody>
      </p:sp>
    </p:spTree>
    <p:extLst>
      <p:ext uri="{BB962C8B-B14F-4D97-AF65-F5344CB8AC3E}">
        <p14:creationId xmlns:p14="http://schemas.microsoft.com/office/powerpoint/2010/main" val="4022073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54B23-8742-4714-8AEB-A4917C1B274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0A452D1-7296-4F84-8265-7A66D8E575F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115F55-7FBF-4E3A-86D6-40E41CE09821}"/>
              </a:ext>
            </a:extLst>
          </p:cNvPr>
          <p:cNvSpPr>
            <a:spLocks noGrp="1"/>
          </p:cNvSpPr>
          <p:nvPr>
            <p:ph type="dt" sz="half" idx="10"/>
          </p:nvPr>
        </p:nvSpPr>
        <p:spPr/>
        <p:txBody>
          <a:bodyPr/>
          <a:lstStyle/>
          <a:p>
            <a:fld id="{AD2EF6E3-DC58-4A3A-AFE4-503B656DB738}" type="datetimeFigureOut">
              <a:rPr lang="en-US" smtClean="0"/>
              <a:t>10/21/2020</a:t>
            </a:fld>
            <a:endParaRPr lang="en-US"/>
          </a:p>
        </p:txBody>
      </p:sp>
      <p:sp>
        <p:nvSpPr>
          <p:cNvPr id="5" name="Footer Placeholder 4">
            <a:extLst>
              <a:ext uri="{FF2B5EF4-FFF2-40B4-BE49-F238E27FC236}">
                <a16:creationId xmlns:a16="http://schemas.microsoft.com/office/drawing/2014/main" id="{8F3CD561-CF9A-462B-A983-8279AE9663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85867F-C65C-48F3-BC8E-C5E2E445F7B9}"/>
              </a:ext>
            </a:extLst>
          </p:cNvPr>
          <p:cNvSpPr>
            <a:spLocks noGrp="1"/>
          </p:cNvSpPr>
          <p:nvPr>
            <p:ph type="sldNum" sz="quarter" idx="12"/>
          </p:nvPr>
        </p:nvSpPr>
        <p:spPr/>
        <p:txBody>
          <a:bodyPr/>
          <a:lstStyle/>
          <a:p>
            <a:fld id="{1EF932D1-D987-4AE9-9446-098E614AB1AF}" type="slidenum">
              <a:rPr lang="en-US" smtClean="0"/>
              <a:t>‹#›</a:t>
            </a:fld>
            <a:endParaRPr lang="en-US"/>
          </a:p>
        </p:txBody>
      </p:sp>
    </p:spTree>
    <p:extLst>
      <p:ext uri="{BB962C8B-B14F-4D97-AF65-F5344CB8AC3E}">
        <p14:creationId xmlns:p14="http://schemas.microsoft.com/office/powerpoint/2010/main" val="1095004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87CAF3-2D0C-4DF1-B917-125BFC25EBC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2CF23F6-E02F-43F7-9995-3C2D49D7485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2FA7E4-B704-4A41-83B8-C2FDA29848C4}"/>
              </a:ext>
            </a:extLst>
          </p:cNvPr>
          <p:cNvSpPr>
            <a:spLocks noGrp="1"/>
          </p:cNvSpPr>
          <p:nvPr>
            <p:ph type="dt" sz="half" idx="10"/>
          </p:nvPr>
        </p:nvSpPr>
        <p:spPr/>
        <p:txBody>
          <a:bodyPr/>
          <a:lstStyle/>
          <a:p>
            <a:fld id="{AD2EF6E3-DC58-4A3A-AFE4-503B656DB738}" type="datetimeFigureOut">
              <a:rPr lang="en-US" smtClean="0"/>
              <a:t>10/21/2020</a:t>
            </a:fld>
            <a:endParaRPr lang="en-US"/>
          </a:p>
        </p:txBody>
      </p:sp>
      <p:sp>
        <p:nvSpPr>
          <p:cNvPr id="5" name="Footer Placeholder 4">
            <a:extLst>
              <a:ext uri="{FF2B5EF4-FFF2-40B4-BE49-F238E27FC236}">
                <a16:creationId xmlns:a16="http://schemas.microsoft.com/office/drawing/2014/main" id="{9C59978E-F86E-40C6-BDFC-73D666979C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91AE7F-DC58-4848-9B1D-0BC62DFA5D3B}"/>
              </a:ext>
            </a:extLst>
          </p:cNvPr>
          <p:cNvSpPr>
            <a:spLocks noGrp="1"/>
          </p:cNvSpPr>
          <p:nvPr>
            <p:ph type="sldNum" sz="quarter" idx="12"/>
          </p:nvPr>
        </p:nvSpPr>
        <p:spPr/>
        <p:txBody>
          <a:bodyPr/>
          <a:lstStyle/>
          <a:p>
            <a:fld id="{1EF932D1-D987-4AE9-9446-098E614AB1AF}" type="slidenum">
              <a:rPr lang="en-US" smtClean="0"/>
              <a:t>‹#›</a:t>
            </a:fld>
            <a:endParaRPr lang="en-US"/>
          </a:p>
        </p:txBody>
      </p:sp>
    </p:spTree>
    <p:extLst>
      <p:ext uri="{BB962C8B-B14F-4D97-AF65-F5344CB8AC3E}">
        <p14:creationId xmlns:p14="http://schemas.microsoft.com/office/powerpoint/2010/main" val="1945088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AF64B-E299-4560-994D-4C463525C4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01750C-10DD-4B89-A0E3-84E5EC1AADF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BBE635-9F1C-422A-BDA5-1D91E82B52AC}"/>
              </a:ext>
            </a:extLst>
          </p:cNvPr>
          <p:cNvSpPr>
            <a:spLocks noGrp="1"/>
          </p:cNvSpPr>
          <p:nvPr>
            <p:ph type="dt" sz="half" idx="10"/>
          </p:nvPr>
        </p:nvSpPr>
        <p:spPr/>
        <p:txBody>
          <a:bodyPr/>
          <a:lstStyle/>
          <a:p>
            <a:fld id="{AD2EF6E3-DC58-4A3A-AFE4-503B656DB738}" type="datetimeFigureOut">
              <a:rPr lang="en-US" smtClean="0"/>
              <a:t>10/21/2020</a:t>
            </a:fld>
            <a:endParaRPr lang="en-US"/>
          </a:p>
        </p:txBody>
      </p:sp>
      <p:sp>
        <p:nvSpPr>
          <p:cNvPr id="5" name="Footer Placeholder 4">
            <a:extLst>
              <a:ext uri="{FF2B5EF4-FFF2-40B4-BE49-F238E27FC236}">
                <a16:creationId xmlns:a16="http://schemas.microsoft.com/office/drawing/2014/main" id="{EAC20519-83CB-4BF8-A349-F619BC3771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E232D5-F335-4548-A1F7-CEAAD99ED91C}"/>
              </a:ext>
            </a:extLst>
          </p:cNvPr>
          <p:cNvSpPr>
            <a:spLocks noGrp="1"/>
          </p:cNvSpPr>
          <p:nvPr>
            <p:ph type="sldNum" sz="quarter" idx="12"/>
          </p:nvPr>
        </p:nvSpPr>
        <p:spPr/>
        <p:txBody>
          <a:bodyPr/>
          <a:lstStyle/>
          <a:p>
            <a:fld id="{1EF932D1-D987-4AE9-9446-098E614AB1AF}" type="slidenum">
              <a:rPr lang="en-US" smtClean="0"/>
              <a:t>‹#›</a:t>
            </a:fld>
            <a:endParaRPr lang="en-US"/>
          </a:p>
        </p:txBody>
      </p:sp>
    </p:spTree>
    <p:extLst>
      <p:ext uri="{BB962C8B-B14F-4D97-AF65-F5344CB8AC3E}">
        <p14:creationId xmlns:p14="http://schemas.microsoft.com/office/powerpoint/2010/main" val="3058914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87E18-31AD-4EA8-880D-56576EB42F4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AFEBBCA-53D8-4226-8F98-419CC55C386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8961CAC-86A7-4B84-9628-3B48987EDFC6}"/>
              </a:ext>
            </a:extLst>
          </p:cNvPr>
          <p:cNvSpPr>
            <a:spLocks noGrp="1"/>
          </p:cNvSpPr>
          <p:nvPr>
            <p:ph type="dt" sz="half" idx="10"/>
          </p:nvPr>
        </p:nvSpPr>
        <p:spPr/>
        <p:txBody>
          <a:bodyPr/>
          <a:lstStyle/>
          <a:p>
            <a:fld id="{AD2EF6E3-DC58-4A3A-AFE4-503B656DB738}" type="datetimeFigureOut">
              <a:rPr lang="en-US" smtClean="0"/>
              <a:t>10/21/2020</a:t>
            </a:fld>
            <a:endParaRPr lang="en-US"/>
          </a:p>
        </p:txBody>
      </p:sp>
      <p:sp>
        <p:nvSpPr>
          <p:cNvPr id="5" name="Footer Placeholder 4">
            <a:extLst>
              <a:ext uri="{FF2B5EF4-FFF2-40B4-BE49-F238E27FC236}">
                <a16:creationId xmlns:a16="http://schemas.microsoft.com/office/drawing/2014/main" id="{02459307-8BF5-4823-8E15-4DF76A29F4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DC2339-A5AE-4F8F-85B2-9BC23E02B214}"/>
              </a:ext>
            </a:extLst>
          </p:cNvPr>
          <p:cNvSpPr>
            <a:spLocks noGrp="1"/>
          </p:cNvSpPr>
          <p:nvPr>
            <p:ph type="sldNum" sz="quarter" idx="12"/>
          </p:nvPr>
        </p:nvSpPr>
        <p:spPr/>
        <p:txBody>
          <a:bodyPr/>
          <a:lstStyle/>
          <a:p>
            <a:fld id="{1EF932D1-D987-4AE9-9446-098E614AB1AF}" type="slidenum">
              <a:rPr lang="en-US" smtClean="0"/>
              <a:t>‹#›</a:t>
            </a:fld>
            <a:endParaRPr lang="en-US"/>
          </a:p>
        </p:txBody>
      </p:sp>
    </p:spTree>
    <p:extLst>
      <p:ext uri="{BB962C8B-B14F-4D97-AF65-F5344CB8AC3E}">
        <p14:creationId xmlns:p14="http://schemas.microsoft.com/office/powerpoint/2010/main" val="1853649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F21FA-7DC2-4970-846D-00D8E043C4F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37EDFB0-3657-471E-8F66-DB465A3A904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36A8AEC-4CE9-4EF3-91BD-3C91D5EA276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4C52BA3-08AB-4675-B58A-BD020A12F3DF}"/>
              </a:ext>
            </a:extLst>
          </p:cNvPr>
          <p:cNvSpPr>
            <a:spLocks noGrp="1"/>
          </p:cNvSpPr>
          <p:nvPr>
            <p:ph type="dt" sz="half" idx="10"/>
          </p:nvPr>
        </p:nvSpPr>
        <p:spPr/>
        <p:txBody>
          <a:bodyPr/>
          <a:lstStyle/>
          <a:p>
            <a:fld id="{AD2EF6E3-DC58-4A3A-AFE4-503B656DB738}" type="datetimeFigureOut">
              <a:rPr lang="en-US" smtClean="0"/>
              <a:t>10/21/2020</a:t>
            </a:fld>
            <a:endParaRPr lang="en-US"/>
          </a:p>
        </p:txBody>
      </p:sp>
      <p:sp>
        <p:nvSpPr>
          <p:cNvPr id="6" name="Footer Placeholder 5">
            <a:extLst>
              <a:ext uri="{FF2B5EF4-FFF2-40B4-BE49-F238E27FC236}">
                <a16:creationId xmlns:a16="http://schemas.microsoft.com/office/drawing/2014/main" id="{B6EFEF9E-786F-49B0-BF48-13085CC82D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D1188C0-8C68-490D-8F9F-7D3FC5D12C1E}"/>
              </a:ext>
            </a:extLst>
          </p:cNvPr>
          <p:cNvSpPr>
            <a:spLocks noGrp="1"/>
          </p:cNvSpPr>
          <p:nvPr>
            <p:ph type="sldNum" sz="quarter" idx="12"/>
          </p:nvPr>
        </p:nvSpPr>
        <p:spPr/>
        <p:txBody>
          <a:bodyPr/>
          <a:lstStyle/>
          <a:p>
            <a:fld id="{1EF932D1-D987-4AE9-9446-098E614AB1AF}" type="slidenum">
              <a:rPr lang="en-US" smtClean="0"/>
              <a:t>‹#›</a:t>
            </a:fld>
            <a:endParaRPr lang="en-US"/>
          </a:p>
        </p:txBody>
      </p:sp>
    </p:spTree>
    <p:extLst>
      <p:ext uri="{BB962C8B-B14F-4D97-AF65-F5344CB8AC3E}">
        <p14:creationId xmlns:p14="http://schemas.microsoft.com/office/powerpoint/2010/main" val="3445130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1E77F-3666-4219-9764-F8FF1438B87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B6FABF0-3097-4141-A2E0-06687F33EC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EA9249A-0F6C-46C8-A5BE-E15EC28BA20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BA4B9C1-7DC1-4FD2-9344-30BE3402790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80E46B6-5801-4409-9AE1-724A75F3F8A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AF9E28-8D28-4BC8-8188-F865573271C8}"/>
              </a:ext>
            </a:extLst>
          </p:cNvPr>
          <p:cNvSpPr>
            <a:spLocks noGrp="1"/>
          </p:cNvSpPr>
          <p:nvPr>
            <p:ph type="dt" sz="half" idx="10"/>
          </p:nvPr>
        </p:nvSpPr>
        <p:spPr/>
        <p:txBody>
          <a:bodyPr/>
          <a:lstStyle/>
          <a:p>
            <a:fld id="{AD2EF6E3-DC58-4A3A-AFE4-503B656DB738}" type="datetimeFigureOut">
              <a:rPr lang="en-US" smtClean="0"/>
              <a:t>10/21/2020</a:t>
            </a:fld>
            <a:endParaRPr lang="en-US"/>
          </a:p>
        </p:txBody>
      </p:sp>
      <p:sp>
        <p:nvSpPr>
          <p:cNvPr id="8" name="Footer Placeholder 7">
            <a:extLst>
              <a:ext uri="{FF2B5EF4-FFF2-40B4-BE49-F238E27FC236}">
                <a16:creationId xmlns:a16="http://schemas.microsoft.com/office/drawing/2014/main" id="{0081EFEF-4317-422A-9FF0-37E6F12F2D4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AFB8174-56CF-4D37-B23E-AC2374069EC3}"/>
              </a:ext>
            </a:extLst>
          </p:cNvPr>
          <p:cNvSpPr>
            <a:spLocks noGrp="1"/>
          </p:cNvSpPr>
          <p:nvPr>
            <p:ph type="sldNum" sz="quarter" idx="12"/>
          </p:nvPr>
        </p:nvSpPr>
        <p:spPr/>
        <p:txBody>
          <a:bodyPr/>
          <a:lstStyle/>
          <a:p>
            <a:fld id="{1EF932D1-D987-4AE9-9446-098E614AB1AF}" type="slidenum">
              <a:rPr lang="en-US" smtClean="0"/>
              <a:t>‹#›</a:t>
            </a:fld>
            <a:endParaRPr lang="en-US"/>
          </a:p>
        </p:txBody>
      </p:sp>
    </p:spTree>
    <p:extLst>
      <p:ext uri="{BB962C8B-B14F-4D97-AF65-F5344CB8AC3E}">
        <p14:creationId xmlns:p14="http://schemas.microsoft.com/office/powerpoint/2010/main" val="3075579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92E1C-211B-4BD5-94A5-8A10D1DC9EB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B394140-39EA-4B9A-A245-BFECD37E4BC0}"/>
              </a:ext>
            </a:extLst>
          </p:cNvPr>
          <p:cNvSpPr>
            <a:spLocks noGrp="1"/>
          </p:cNvSpPr>
          <p:nvPr>
            <p:ph type="dt" sz="half" idx="10"/>
          </p:nvPr>
        </p:nvSpPr>
        <p:spPr/>
        <p:txBody>
          <a:bodyPr/>
          <a:lstStyle/>
          <a:p>
            <a:fld id="{AD2EF6E3-DC58-4A3A-AFE4-503B656DB738}" type="datetimeFigureOut">
              <a:rPr lang="en-US" smtClean="0"/>
              <a:t>10/21/2020</a:t>
            </a:fld>
            <a:endParaRPr lang="en-US"/>
          </a:p>
        </p:txBody>
      </p:sp>
      <p:sp>
        <p:nvSpPr>
          <p:cNvPr id="4" name="Footer Placeholder 3">
            <a:extLst>
              <a:ext uri="{FF2B5EF4-FFF2-40B4-BE49-F238E27FC236}">
                <a16:creationId xmlns:a16="http://schemas.microsoft.com/office/drawing/2014/main" id="{2624177D-9328-4B2F-964B-FAE8C171D20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9F11A93-58E1-467A-8C67-D06AF25CD6DE}"/>
              </a:ext>
            </a:extLst>
          </p:cNvPr>
          <p:cNvSpPr>
            <a:spLocks noGrp="1"/>
          </p:cNvSpPr>
          <p:nvPr>
            <p:ph type="sldNum" sz="quarter" idx="12"/>
          </p:nvPr>
        </p:nvSpPr>
        <p:spPr/>
        <p:txBody>
          <a:bodyPr/>
          <a:lstStyle/>
          <a:p>
            <a:fld id="{1EF932D1-D987-4AE9-9446-098E614AB1AF}" type="slidenum">
              <a:rPr lang="en-US" smtClean="0"/>
              <a:t>‹#›</a:t>
            </a:fld>
            <a:endParaRPr lang="en-US"/>
          </a:p>
        </p:txBody>
      </p:sp>
    </p:spTree>
    <p:extLst>
      <p:ext uri="{BB962C8B-B14F-4D97-AF65-F5344CB8AC3E}">
        <p14:creationId xmlns:p14="http://schemas.microsoft.com/office/powerpoint/2010/main" val="37914412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90EC9E-7D2A-470B-B660-21C2560497B2}"/>
              </a:ext>
            </a:extLst>
          </p:cNvPr>
          <p:cNvSpPr>
            <a:spLocks noGrp="1"/>
          </p:cNvSpPr>
          <p:nvPr>
            <p:ph type="dt" sz="half" idx="10"/>
          </p:nvPr>
        </p:nvSpPr>
        <p:spPr/>
        <p:txBody>
          <a:bodyPr/>
          <a:lstStyle/>
          <a:p>
            <a:fld id="{AD2EF6E3-DC58-4A3A-AFE4-503B656DB738}" type="datetimeFigureOut">
              <a:rPr lang="en-US" smtClean="0"/>
              <a:t>10/21/2020</a:t>
            </a:fld>
            <a:endParaRPr lang="en-US"/>
          </a:p>
        </p:txBody>
      </p:sp>
      <p:sp>
        <p:nvSpPr>
          <p:cNvPr id="3" name="Footer Placeholder 2">
            <a:extLst>
              <a:ext uri="{FF2B5EF4-FFF2-40B4-BE49-F238E27FC236}">
                <a16:creationId xmlns:a16="http://schemas.microsoft.com/office/drawing/2014/main" id="{39E6A8CB-21EC-493D-A581-384EC3E631B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E075C5D-0A31-4C36-B424-A0688D64FC0B}"/>
              </a:ext>
            </a:extLst>
          </p:cNvPr>
          <p:cNvSpPr>
            <a:spLocks noGrp="1"/>
          </p:cNvSpPr>
          <p:nvPr>
            <p:ph type="sldNum" sz="quarter" idx="12"/>
          </p:nvPr>
        </p:nvSpPr>
        <p:spPr/>
        <p:txBody>
          <a:bodyPr/>
          <a:lstStyle/>
          <a:p>
            <a:fld id="{1EF932D1-D987-4AE9-9446-098E614AB1AF}" type="slidenum">
              <a:rPr lang="en-US" smtClean="0"/>
              <a:t>‹#›</a:t>
            </a:fld>
            <a:endParaRPr lang="en-US"/>
          </a:p>
        </p:txBody>
      </p:sp>
    </p:spTree>
    <p:extLst>
      <p:ext uri="{BB962C8B-B14F-4D97-AF65-F5344CB8AC3E}">
        <p14:creationId xmlns:p14="http://schemas.microsoft.com/office/powerpoint/2010/main" val="1541090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CBD5D5-589F-4759-8A48-BFD2E65BC1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69C33DD-F48D-4E9E-940D-F3DC4B4A5E5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ABFF1F3-DE2D-409F-9955-0E4122CF01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B2639A-757B-4E38-B758-7C34C62FED42}"/>
              </a:ext>
            </a:extLst>
          </p:cNvPr>
          <p:cNvSpPr>
            <a:spLocks noGrp="1"/>
          </p:cNvSpPr>
          <p:nvPr>
            <p:ph type="dt" sz="half" idx="10"/>
          </p:nvPr>
        </p:nvSpPr>
        <p:spPr/>
        <p:txBody>
          <a:bodyPr/>
          <a:lstStyle/>
          <a:p>
            <a:fld id="{AD2EF6E3-DC58-4A3A-AFE4-503B656DB738}" type="datetimeFigureOut">
              <a:rPr lang="en-US" smtClean="0"/>
              <a:t>10/21/2020</a:t>
            </a:fld>
            <a:endParaRPr lang="en-US"/>
          </a:p>
        </p:txBody>
      </p:sp>
      <p:sp>
        <p:nvSpPr>
          <p:cNvPr id="6" name="Footer Placeholder 5">
            <a:extLst>
              <a:ext uri="{FF2B5EF4-FFF2-40B4-BE49-F238E27FC236}">
                <a16:creationId xmlns:a16="http://schemas.microsoft.com/office/drawing/2014/main" id="{59720077-7EA8-4C34-9721-9A25D460D6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F0D21C-829A-4D5F-9E43-D29CAC5685D9}"/>
              </a:ext>
            </a:extLst>
          </p:cNvPr>
          <p:cNvSpPr>
            <a:spLocks noGrp="1"/>
          </p:cNvSpPr>
          <p:nvPr>
            <p:ph type="sldNum" sz="quarter" idx="12"/>
          </p:nvPr>
        </p:nvSpPr>
        <p:spPr/>
        <p:txBody>
          <a:bodyPr/>
          <a:lstStyle/>
          <a:p>
            <a:fld id="{1EF932D1-D987-4AE9-9446-098E614AB1AF}" type="slidenum">
              <a:rPr lang="en-US" smtClean="0"/>
              <a:t>‹#›</a:t>
            </a:fld>
            <a:endParaRPr lang="en-US"/>
          </a:p>
        </p:txBody>
      </p:sp>
    </p:spTree>
    <p:extLst>
      <p:ext uri="{BB962C8B-B14F-4D97-AF65-F5344CB8AC3E}">
        <p14:creationId xmlns:p14="http://schemas.microsoft.com/office/powerpoint/2010/main" val="2702292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7E39F-67F1-4990-A933-5CABC8B9C5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120A31F-A274-4BFF-8AA8-8634076D4DB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0654DDC-A2F8-460D-8489-7B1017CE24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52F9080-4EBE-4A51-A930-2F9345AC45C0}"/>
              </a:ext>
            </a:extLst>
          </p:cNvPr>
          <p:cNvSpPr>
            <a:spLocks noGrp="1"/>
          </p:cNvSpPr>
          <p:nvPr>
            <p:ph type="dt" sz="half" idx="10"/>
          </p:nvPr>
        </p:nvSpPr>
        <p:spPr/>
        <p:txBody>
          <a:bodyPr/>
          <a:lstStyle/>
          <a:p>
            <a:fld id="{AD2EF6E3-DC58-4A3A-AFE4-503B656DB738}" type="datetimeFigureOut">
              <a:rPr lang="en-US" smtClean="0"/>
              <a:t>10/21/2020</a:t>
            </a:fld>
            <a:endParaRPr lang="en-US"/>
          </a:p>
        </p:txBody>
      </p:sp>
      <p:sp>
        <p:nvSpPr>
          <p:cNvPr id="6" name="Footer Placeholder 5">
            <a:extLst>
              <a:ext uri="{FF2B5EF4-FFF2-40B4-BE49-F238E27FC236}">
                <a16:creationId xmlns:a16="http://schemas.microsoft.com/office/drawing/2014/main" id="{FE0A6981-6FF8-494C-91BF-38B471F6AE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834231-B52D-408A-BC00-E2DF133B4D08}"/>
              </a:ext>
            </a:extLst>
          </p:cNvPr>
          <p:cNvSpPr>
            <a:spLocks noGrp="1"/>
          </p:cNvSpPr>
          <p:nvPr>
            <p:ph type="sldNum" sz="quarter" idx="12"/>
          </p:nvPr>
        </p:nvSpPr>
        <p:spPr/>
        <p:txBody>
          <a:bodyPr/>
          <a:lstStyle/>
          <a:p>
            <a:fld id="{1EF932D1-D987-4AE9-9446-098E614AB1AF}" type="slidenum">
              <a:rPr lang="en-US" smtClean="0"/>
              <a:t>‹#›</a:t>
            </a:fld>
            <a:endParaRPr lang="en-US"/>
          </a:p>
        </p:txBody>
      </p:sp>
    </p:spTree>
    <p:extLst>
      <p:ext uri="{BB962C8B-B14F-4D97-AF65-F5344CB8AC3E}">
        <p14:creationId xmlns:p14="http://schemas.microsoft.com/office/powerpoint/2010/main" val="2279452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12A2C7-213A-49D6-9351-60594B13C40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E6F066D-B3D6-411E-9CB2-5E74859107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13D2DD-18B3-41F2-A206-44DAE64E99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2EF6E3-DC58-4A3A-AFE4-503B656DB738}" type="datetimeFigureOut">
              <a:rPr lang="en-US" smtClean="0"/>
              <a:t>10/21/2020</a:t>
            </a:fld>
            <a:endParaRPr lang="en-US"/>
          </a:p>
        </p:txBody>
      </p:sp>
      <p:sp>
        <p:nvSpPr>
          <p:cNvPr id="5" name="Footer Placeholder 4">
            <a:extLst>
              <a:ext uri="{FF2B5EF4-FFF2-40B4-BE49-F238E27FC236}">
                <a16:creationId xmlns:a16="http://schemas.microsoft.com/office/drawing/2014/main" id="{0B902672-46AE-4503-BB58-2EB405C90D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7641EF8-E4A3-4F7F-BBFA-A4AA6558F49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F932D1-D987-4AE9-9446-098E614AB1AF}" type="slidenum">
              <a:rPr lang="en-US" smtClean="0"/>
              <a:t>‹#›</a:t>
            </a:fld>
            <a:endParaRPr lang="en-US"/>
          </a:p>
        </p:txBody>
      </p:sp>
    </p:spTree>
    <p:extLst>
      <p:ext uri="{BB962C8B-B14F-4D97-AF65-F5344CB8AC3E}">
        <p14:creationId xmlns:p14="http://schemas.microsoft.com/office/powerpoint/2010/main" val="39064195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ubtitle 2">
            <a:extLst>
              <a:ext uri="{FF2B5EF4-FFF2-40B4-BE49-F238E27FC236}">
                <a16:creationId xmlns:a16="http://schemas.microsoft.com/office/drawing/2014/main" id="{F8BCA530-3401-453F-859F-35308330CB0D}"/>
              </a:ext>
            </a:extLst>
          </p:cNvPr>
          <p:cNvSpPr>
            <a:spLocks noGrp="1"/>
          </p:cNvSpPr>
          <p:nvPr>
            <p:ph type="subTitle" idx="1"/>
          </p:nvPr>
        </p:nvSpPr>
        <p:spPr>
          <a:xfrm>
            <a:off x="2819400" y="3200400"/>
            <a:ext cx="6400800" cy="2743200"/>
          </a:xfrm>
        </p:spPr>
        <p:txBody>
          <a:bodyPr/>
          <a:lstStyle/>
          <a:p>
            <a:pPr eaLnBrk="1" hangingPunct="1">
              <a:defRPr/>
            </a:pPr>
            <a:r>
              <a:rPr lang="en-US" sz="3200" b="1" i="1" dirty="0">
                <a:effectLst>
                  <a:outerShdw blurRad="38100" dist="38100" dir="2700000" algn="tl">
                    <a:srgbClr val="000000">
                      <a:alpha val="43137"/>
                    </a:srgbClr>
                  </a:outerShdw>
                </a:effectLst>
              </a:rPr>
              <a:t>   </a:t>
            </a:r>
            <a:r>
              <a:rPr lang="en-US" sz="3200" b="1" i="1" dirty="0" err="1">
                <a:effectLst>
                  <a:outerShdw blurRad="38100" dist="38100" dir="2700000" algn="tl">
                    <a:srgbClr val="000000">
                      <a:alpha val="43137"/>
                    </a:srgbClr>
                  </a:outerShdw>
                </a:effectLst>
              </a:rPr>
              <a:t>Fatama</a:t>
            </a:r>
            <a:r>
              <a:rPr lang="en-US" sz="3200" b="1" i="1" dirty="0">
                <a:effectLst>
                  <a:outerShdw blurRad="38100" dist="38100" dir="2700000" algn="tl">
                    <a:srgbClr val="000000">
                      <a:alpha val="43137"/>
                    </a:srgbClr>
                  </a:outerShdw>
                </a:effectLst>
              </a:rPr>
              <a:t> </a:t>
            </a:r>
            <a:r>
              <a:rPr lang="en-US" sz="3200" b="1" i="1" dirty="0" err="1">
                <a:effectLst>
                  <a:outerShdw blurRad="38100" dist="38100" dir="2700000" algn="tl">
                    <a:srgbClr val="000000">
                      <a:alpha val="43137"/>
                    </a:srgbClr>
                  </a:outerShdw>
                </a:effectLst>
              </a:rPr>
              <a:t>Binta</a:t>
            </a:r>
            <a:r>
              <a:rPr lang="en-US" sz="3200" b="1" i="1" dirty="0">
                <a:effectLst>
                  <a:outerShdw blurRad="38100" dist="38100" dir="2700000" algn="tl">
                    <a:srgbClr val="000000">
                      <a:alpha val="43137"/>
                    </a:srgbClr>
                  </a:outerShdw>
                </a:effectLst>
              </a:rPr>
              <a:t> </a:t>
            </a:r>
            <a:r>
              <a:rPr lang="en-US" sz="3200" b="1" i="1" dirty="0" err="1">
                <a:effectLst>
                  <a:outerShdw blurRad="38100" dist="38100" dir="2700000" algn="tl">
                    <a:srgbClr val="000000">
                      <a:alpha val="43137"/>
                    </a:srgbClr>
                  </a:outerShdw>
                </a:effectLst>
              </a:rPr>
              <a:t>Rafiq</a:t>
            </a:r>
            <a:r>
              <a:rPr lang="en-US" sz="3200" b="1" i="1" dirty="0">
                <a:effectLst>
                  <a:outerShdw blurRad="38100" dist="38100" dir="2700000" algn="tl">
                    <a:srgbClr val="000000">
                      <a:alpha val="43137"/>
                    </a:srgbClr>
                  </a:outerShdw>
                </a:effectLst>
              </a:rPr>
              <a:t> (FBR)</a:t>
            </a:r>
            <a:endParaRPr lang="en-US" sz="3400" b="1" i="1" dirty="0">
              <a:solidFill>
                <a:srgbClr val="002060"/>
              </a:solidFill>
              <a:effectLst>
                <a:outerShdw blurRad="38100" dist="38100" dir="2700000" algn="tl">
                  <a:srgbClr val="000000">
                    <a:alpha val="43137"/>
                  </a:srgbClr>
                </a:outerShdw>
              </a:effectLst>
            </a:endParaRPr>
          </a:p>
          <a:p>
            <a:pPr eaLnBrk="1" hangingPunct="1">
              <a:defRPr/>
            </a:pPr>
            <a:r>
              <a:rPr lang="en-US" sz="3200" i="1" dirty="0">
                <a:solidFill>
                  <a:srgbClr val="0070C0"/>
                </a:solidFill>
                <a:effectLst>
                  <a:outerShdw blurRad="38100" dist="38100" dir="2700000" algn="tl">
                    <a:srgbClr val="000000">
                      <a:alpha val="43137"/>
                    </a:srgbClr>
                  </a:outerShdw>
                </a:effectLst>
              </a:rPr>
              <a:t>Lecturer, Department of Software Engineering</a:t>
            </a:r>
            <a:r>
              <a:rPr lang="en-US" sz="3200" i="1" dirty="0">
                <a:effectLst>
                  <a:outerShdw blurRad="38100" dist="38100" dir="2700000" algn="tl">
                    <a:srgbClr val="000000">
                      <a:alpha val="43137"/>
                    </a:srgbClr>
                  </a:outerShdw>
                </a:effectLst>
              </a:rPr>
              <a:t> </a:t>
            </a:r>
          </a:p>
          <a:p>
            <a:pPr eaLnBrk="1" hangingPunct="1">
              <a:defRPr/>
            </a:pPr>
            <a:endParaRPr lang="en-US" i="1" dirty="0"/>
          </a:p>
          <a:p>
            <a:pPr eaLnBrk="1" hangingPunct="1">
              <a:defRPr/>
            </a:pPr>
            <a:endParaRPr lang="en-US" i="1" dirty="0"/>
          </a:p>
        </p:txBody>
      </p:sp>
      <p:sp>
        <p:nvSpPr>
          <p:cNvPr id="8195" name="Title 1">
            <a:extLst>
              <a:ext uri="{FF2B5EF4-FFF2-40B4-BE49-F238E27FC236}">
                <a16:creationId xmlns:a16="http://schemas.microsoft.com/office/drawing/2014/main" id="{E0B1873A-42CF-4474-92BF-C2FF8E4EDDEF}"/>
              </a:ext>
            </a:extLst>
          </p:cNvPr>
          <p:cNvSpPr>
            <a:spLocks noGrp="1"/>
          </p:cNvSpPr>
          <p:nvPr>
            <p:ph type="ctrTitle"/>
          </p:nvPr>
        </p:nvSpPr>
        <p:spPr>
          <a:xfrm>
            <a:off x="1981200" y="1219201"/>
            <a:ext cx="8229600" cy="1465263"/>
          </a:xfrm>
        </p:spPr>
        <p:txBody>
          <a:bodyPr>
            <a:normAutofit fontScale="90000"/>
          </a:bodyPr>
          <a:lstStyle/>
          <a:p>
            <a:pPr eaLnBrk="1" hangingPunct="1"/>
            <a:br>
              <a:rPr altLang="en-US" dirty="0"/>
            </a:br>
            <a:r>
              <a:rPr altLang="en-US" sz="4400" b="1" dirty="0"/>
              <a:t>SE </a:t>
            </a:r>
            <a:r>
              <a:rPr lang="en-US" altLang="en-US" sz="4400" b="1" dirty="0"/>
              <a:t>234</a:t>
            </a:r>
            <a:r>
              <a:rPr altLang="en-US" sz="4400" b="1" dirty="0"/>
              <a:t>: Theory of Computation</a:t>
            </a:r>
          </a:p>
        </p:txBody>
      </p:sp>
      <p:pic>
        <p:nvPicPr>
          <p:cNvPr id="8196" name="Picture 5" descr="C:\Users\Sony\Desktop\DIU\diulogo.png">
            <a:extLst>
              <a:ext uri="{FF2B5EF4-FFF2-40B4-BE49-F238E27FC236}">
                <a16:creationId xmlns:a16="http://schemas.microsoft.com/office/drawing/2014/main" id="{D54AFFC7-AE5A-4CA9-BA42-F87F8E584DB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5257801"/>
            <a:ext cx="3124200"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3" name="TextBox 6">
            <a:extLst>
              <a:ext uri="{FF2B5EF4-FFF2-40B4-BE49-F238E27FC236}">
                <a16:creationId xmlns:a16="http://schemas.microsoft.com/office/drawing/2014/main" id="{A6154307-66EB-4051-9532-7C440A4D39C9}"/>
              </a:ext>
            </a:extLst>
          </p:cNvPr>
          <p:cNvSpPr txBox="1">
            <a:spLocks noChangeArrowheads="1"/>
          </p:cNvSpPr>
          <p:nvPr/>
        </p:nvSpPr>
        <p:spPr bwMode="auto">
          <a:xfrm>
            <a:off x="7848600" y="381000"/>
            <a:ext cx="2590800" cy="369888"/>
          </a:xfrm>
          <a:prstGeom prst="rect">
            <a:avLst/>
          </a:prstGeom>
          <a:noFill/>
          <a:ln w="9525">
            <a:noFill/>
            <a:miter lim="800000"/>
            <a:headEnd/>
            <a:tailEnd/>
          </a:ln>
        </p:spPr>
        <p:txBody>
          <a:bodyPr>
            <a:spAutoFit/>
          </a:bodyPr>
          <a:lstStyle/>
          <a:p>
            <a:pPr eaLnBrk="1" hangingPunct="1">
              <a:defRPr/>
            </a:pPr>
            <a:r>
              <a:rPr lang="en-US" b="1" i="1">
                <a:effectLst>
                  <a:outerShdw blurRad="38100" dist="38100" dir="2700000" algn="tl">
                    <a:srgbClr val="000000">
                      <a:alpha val="43137"/>
                    </a:srgbClr>
                  </a:outerShdw>
                </a:effectLst>
                <a:latin typeface="Arial" charset="0"/>
                <a:cs typeface="Arial" charset="0"/>
              </a:rPr>
              <a:t>SE 234: </a:t>
            </a:r>
            <a:r>
              <a:rPr lang="en-US" b="1" i="1" dirty="0">
                <a:effectLst>
                  <a:outerShdw blurRad="38100" dist="38100" dir="2700000" algn="tl">
                    <a:srgbClr val="000000">
                      <a:alpha val="43137"/>
                    </a:srgbClr>
                  </a:outerShdw>
                </a:effectLst>
                <a:latin typeface="Arial" charset="0"/>
                <a:cs typeface="Arial" charset="0"/>
              </a:rPr>
              <a:t>Lecture 2.1</a:t>
            </a:r>
            <a:endParaRPr lang="en-US" b="1" dirty="0">
              <a:effectLst>
                <a:outerShdw blurRad="38100" dist="38100" dir="2700000" algn="tl">
                  <a:srgbClr val="000000">
                    <a:alpha val="43137"/>
                  </a:srgbClr>
                </a:outerShdw>
              </a:effectLst>
              <a:latin typeface="Arial" charset="0"/>
              <a:cs typeface="Arial"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AA12A-9ED3-4AB9-82C8-AF9A61F40E7E}"/>
              </a:ext>
            </a:extLst>
          </p:cNvPr>
          <p:cNvSpPr>
            <a:spLocks noGrp="1"/>
          </p:cNvSpPr>
          <p:nvPr>
            <p:ph type="title"/>
          </p:nvPr>
        </p:nvSpPr>
        <p:spPr>
          <a:xfrm>
            <a:off x="838200" y="365125"/>
            <a:ext cx="10515600" cy="633681"/>
          </a:xfrm>
        </p:spPr>
        <p:txBody>
          <a:bodyPr>
            <a:normAutofit/>
          </a:bodyPr>
          <a:lstStyle/>
          <a:p>
            <a:r>
              <a:rPr lang="en-US" sz="3500" b="1" dirty="0"/>
              <a:t>DFA Computation:</a:t>
            </a:r>
          </a:p>
        </p:txBody>
      </p:sp>
      <p:sp>
        <p:nvSpPr>
          <p:cNvPr id="3" name="Content Placeholder 2">
            <a:extLst>
              <a:ext uri="{FF2B5EF4-FFF2-40B4-BE49-F238E27FC236}">
                <a16:creationId xmlns:a16="http://schemas.microsoft.com/office/drawing/2014/main" id="{E5A0A27D-7D18-4364-948C-22EF8752635A}"/>
              </a:ext>
            </a:extLst>
          </p:cNvPr>
          <p:cNvSpPr>
            <a:spLocks noGrp="1"/>
          </p:cNvSpPr>
          <p:nvPr>
            <p:ph idx="1"/>
          </p:nvPr>
        </p:nvSpPr>
        <p:spPr>
          <a:xfrm>
            <a:off x="838200" y="1097280"/>
            <a:ext cx="10515600" cy="5079683"/>
          </a:xfrm>
        </p:spPr>
        <p:txBody>
          <a:bodyPr/>
          <a:lstStyle/>
          <a:p>
            <a:pPr marL="0" indent="0">
              <a:buNone/>
            </a:pPr>
            <a:r>
              <a:rPr lang="en-US" dirty="0"/>
              <a:t>Basic idea how a finite automaton works: </a:t>
            </a:r>
          </a:p>
          <a:p>
            <a:r>
              <a:rPr lang="en-US" dirty="0"/>
              <a:t>It is presented an input string w over an alphabet Σ; i.e., w ∈ Σ*. </a:t>
            </a:r>
          </a:p>
          <a:p>
            <a:r>
              <a:rPr lang="en-US" dirty="0"/>
              <a:t>It reads in the symbols of w from left to right, one at a time. After reading the last symbol, it indicates if it accepts or rejects the string. </a:t>
            </a:r>
          </a:p>
          <a:p>
            <a:r>
              <a:rPr lang="en-US" dirty="0"/>
              <a:t>These machines are useful for string matching, compilers, etc. </a:t>
            </a:r>
          </a:p>
        </p:txBody>
      </p:sp>
    </p:spTree>
    <p:extLst>
      <p:ext uri="{BB962C8B-B14F-4D97-AF65-F5344CB8AC3E}">
        <p14:creationId xmlns:p14="http://schemas.microsoft.com/office/powerpoint/2010/main" val="20008041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CAB40-B187-45DB-B50F-BA2CF649E9C1}"/>
              </a:ext>
            </a:extLst>
          </p:cNvPr>
          <p:cNvSpPr>
            <a:spLocks noGrp="1"/>
          </p:cNvSpPr>
          <p:nvPr>
            <p:ph type="title"/>
          </p:nvPr>
        </p:nvSpPr>
        <p:spPr>
          <a:xfrm>
            <a:off x="838200" y="365126"/>
            <a:ext cx="10515600" cy="577410"/>
          </a:xfrm>
        </p:spPr>
        <p:txBody>
          <a:bodyPr>
            <a:normAutofit/>
          </a:bodyPr>
          <a:lstStyle/>
          <a:p>
            <a:r>
              <a:rPr lang="en-US" sz="3500" b="1" dirty="0"/>
              <a:t>Example:</a:t>
            </a:r>
          </a:p>
        </p:txBody>
      </p:sp>
      <p:sp>
        <p:nvSpPr>
          <p:cNvPr id="3" name="Content Placeholder 2">
            <a:extLst>
              <a:ext uri="{FF2B5EF4-FFF2-40B4-BE49-F238E27FC236}">
                <a16:creationId xmlns:a16="http://schemas.microsoft.com/office/drawing/2014/main" id="{E7B46826-3995-4F7C-815B-5D86E6C71FCB}"/>
              </a:ext>
            </a:extLst>
          </p:cNvPr>
          <p:cNvSpPr>
            <a:spLocks noGrp="1"/>
          </p:cNvSpPr>
          <p:nvPr>
            <p:ph idx="1"/>
          </p:nvPr>
        </p:nvSpPr>
        <p:spPr>
          <a:xfrm>
            <a:off x="838200" y="1055077"/>
            <a:ext cx="10515600" cy="5121886"/>
          </a:xfrm>
        </p:spPr>
        <p:txBody>
          <a:bodyPr>
            <a:normAutofit lnSpcReduction="10000"/>
          </a:bodyPr>
          <a:lstStyle/>
          <a:p>
            <a:pPr marL="0" indent="0">
              <a:buNone/>
            </a:pPr>
            <a:r>
              <a:rPr lang="en-US" dirty="0"/>
              <a:t>DFA with alphabet Σ = {a, b}:</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t>• </a:t>
            </a:r>
            <a:r>
              <a:rPr lang="en-US" sz="2400" dirty="0"/>
              <a:t>q1, q2, q3 are the states. </a:t>
            </a:r>
          </a:p>
          <a:p>
            <a:pPr marL="0" indent="0">
              <a:buNone/>
            </a:pPr>
            <a:r>
              <a:rPr lang="en-US" sz="2400" dirty="0"/>
              <a:t>• q1 is the start state as it has an arrow coming into it from nowhere.</a:t>
            </a:r>
          </a:p>
          <a:p>
            <a:pPr marL="0" indent="0">
              <a:buNone/>
            </a:pPr>
            <a:r>
              <a:rPr lang="en-US" sz="2400" dirty="0"/>
              <a:t>• q2 is an accept state as it is drawn with a double circle.</a:t>
            </a:r>
          </a:p>
          <a:p>
            <a:r>
              <a:rPr lang="en-US" sz="2400" dirty="0"/>
              <a:t> Edges tell how to move when in a state and a symbol from Σ is read.</a:t>
            </a:r>
          </a:p>
          <a:p>
            <a:pPr marL="0" indent="0">
              <a:buNone/>
            </a:pPr>
            <a:r>
              <a:rPr lang="en-US" sz="2400" dirty="0"/>
              <a:t>• DFA is fed input string w ∈ Σ∗. After reading last symbol of w, if DFA is in an accept state, then string is accepted otherwise, it is rejected.</a:t>
            </a:r>
          </a:p>
        </p:txBody>
      </p:sp>
      <p:pic>
        <p:nvPicPr>
          <p:cNvPr id="7" name="Picture 6">
            <a:extLst>
              <a:ext uri="{FF2B5EF4-FFF2-40B4-BE49-F238E27FC236}">
                <a16:creationId xmlns:a16="http://schemas.microsoft.com/office/drawing/2014/main" id="{2BC3D274-63DB-4C7F-855F-B1B1BE2CFBF5}"/>
              </a:ext>
            </a:extLst>
          </p:cNvPr>
          <p:cNvPicPr>
            <a:picLocks noChangeAspect="1"/>
          </p:cNvPicPr>
          <p:nvPr/>
        </p:nvPicPr>
        <p:blipFill>
          <a:blip r:embed="rId2"/>
          <a:stretch>
            <a:fillRect/>
          </a:stretch>
        </p:blipFill>
        <p:spPr>
          <a:xfrm>
            <a:off x="3024554" y="1695675"/>
            <a:ext cx="3829562" cy="1733325"/>
          </a:xfrm>
          <a:prstGeom prst="rect">
            <a:avLst/>
          </a:prstGeom>
        </p:spPr>
      </p:pic>
      <p:pic>
        <p:nvPicPr>
          <p:cNvPr id="9" name="Picture 8">
            <a:extLst>
              <a:ext uri="{FF2B5EF4-FFF2-40B4-BE49-F238E27FC236}">
                <a16:creationId xmlns:a16="http://schemas.microsoft.com/office/drawing/2014/main" id="{B88B270A-7429-46C2-A348-4B89F2CFDC56}"/>
              </a:ext>
            </a:extLst>
          </p:cNvPr>
          <p:cNvPicPr>
            <a:picLocks noChangeAspect="1"/>
          </p:cNvPicPr>
          <p:nvPr/>
        </p:nvPicPr>
        <p:blipFill>
          <a:blip r:embed="rId3"/>
          <a:stretch>
            <a:fillRect/>
          </a:stretch>
        </p:blipFill>
        <p:spPr>
          <a:xfrm>
            <a:off x="6854116" y="1190190"/>
            <a:ext cx="5004034" cy="1733325"/>
          </a:xfrm>
          <a:prstGeom prst="rect">
            <a:avLst/>
          </a:prstGeom>
        </p:spPr>
      </p:pic>
    </p:spTree>
    <p:extLst>
      <p:ext uri="{BB962C8B-B14F-4D97-AF65-F5344CB8AC3E}">
        <p14:creationId xmlns:p14="http://schemas.microsoft.com/office/powerpoint/2010/main" val="41209911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743C2-6170-4277-95D8-238D382DF6D4}"/>
              </a:ext>
            </a:extLst>
          </p:cNvPr>
          <p:cNvSpPr>
            <a:spLocks noGrp="1"/>
          </p:cNvSpPr>
          <p:nvPr>
            <p:ph type="title"/>
          </p:nvPr>
        </p:nvSpPr>
        <p:spPr>
          <a:xfrm>
            <a:off x="838200" y="365126"/>
            <a:ext cx="10515600" cy="422666"/>
          </a:xfrm>
        </p:spPr>
        <p:txBody>
          <a:bodyPr>
            <a:noAutofit/>
          </a:bodyPr>
          <a:lstStyle/>
          <a:p>
            <a:r>
              <a:rPr lang="en-US" sz="3500" b="1" dirty="0"/>
              <a:t>Example Cont.</a:t>
            </a:r>
          </a:p>
        </p:txBody>
      </p:sp>
      <p:sp>
        <p:nvSpPr>
          <p:cNvPr id="3" name="Content Placeholder 2">
            <a:extLst>
              <a:ext uri="{FF2B5EF4-FFF2-40B4-BE49-F238E27FC236}">
                <a16:creationId xmlns:a16="http://schemas.microsoft.com/office/drawing/2014/main" id="{13BBC41E-E9AB-4195-B23C-9A8AADE539DE}"/>
              </a:ext>
            </a:extLst>
          </p:cNvPr>
          <p:cNvSpPr>
            <a:spLocks noGrp="1"/>
          </p:cNvSpPr>
          <p:nvPr>
            <p:ph idx="1"/>
          </p:nvPr>
        </p:nvSpPr>
        <p:spPr>
          <a:xfrm>
            <a:off x="838200" y="1111348"/>
            <a:ext cx="10515600" cy="5065615"/>
          </a:xfrm>
        </p:spPr>
        <p:txBody>
          <a:bodyPr/>
          <a:lstStyle/>
          <a:p>
            <a:r>
              <a:rPr lang="en-US" sz="2800" dirty="0"/>
              <a:t>Process the following strings over Σ = {a, b} on above machine:</a:t>
            </a:r>
          </a:p>
          <a:p>
            <a:pPr marL="0" indent="0">
              <a:buNone/>
            </a:pPr>
            <a:endParaRPr lang="en-US" dirty="0"/>
          </a:p>
        </p:txBody>
      </p:sp>
      <p:pic>
        <p:nvPicPr>
          <p:cNvPr id="5" name="Picture 4">
            <a:extLst>
              <a:ext uri="{FF2B5EF4-FFF2-40B4-BE49-F238E27FC236}">
                <a16:creationId xmlns:a16="http://schemas.microsoft.com/office/drawing/2014/main" id="{7D0C0CFD-62E6-4273-89B8-55F2B25ABCB6}"/>
              </a:ext>
            </a:extLst>
          </p:cNvPr>
          <p:cNvPicPr>
            <a:picLocks noChangeAspect="1"/>
          </p:cNvPicPr>
          <p:nvPr/>
        </p:nvPicPr>
        <p:blipFill>
          <a:blip r:embed="rId2"/>
          <a:stretch>
            <a:fillRect/>
          </a:stretch>
        </p:blipFill>
        <p:spPr>
          <a:xfrm>
            <a:off x="1026318" y="2043331"/>
            <a:ext cx="7924617" cy="1740877"/>
          </a:xfrm>
          <a:prstGeom prst="rect">
            <a:avLst/>
          </a:prstGeom>
        </p:spPr>
      </p:pic>
      <p:pic>
        <p:nvPicPr>
          <p:cNvPr id="7" name="Picture 6">
            <a:extLst>
              <a:ext uri="{FF2B5EF4-FFF2-40B4-BE49-F238E27FC236}">
                <a16:creationId xmlns:a16="http://schemas.microsoft.com/office/drawing/2014/main" id="{FF501F17-C2B5-4293-80EF-7AC131B1AE0E}"/>
              </a:ext>
            </a:extLst>
          </p:cNvPr>
          <p:cNvPicPr>
            <a:picLocks noChangeAspect="1"/>
          </p:cNvPicPr>
          <p:nvPr/>
        </p:nvPicPr>
        <p:blipFill>
          <a:blip r:embed="rId3"/>
          <a:stretch>
            <a:fillRect/>
          </a:stretch>
        </p:blipFill>
        <p:spPr>
          <a:xfrm>
            <a:off x="5204167" y="4032664"/>
            <a:ext cx="5473212" cy="1895842"/>
          </a:xfrm>
          <a:prstGeom prst="rect">
            <a:avLst/>
          </a:prstGeom>
        </p:spPr>
      </p:pic>
      <p:pic>
        <p:nvPicPr>
          <p:cNvPr id="11" name="Picture 10">
            <a:extLst>
              <a:ext uri="{FF2B5EF4-FFF2-40B4-BE49-F238E27FC236}">
                <a16:creationId xmlns:a16="http://schemas.microsoft.com/office/drawing/2014/main" id="{F784E4BD-D68F-44F8-B9E1-884AB3CBD56B}"/>
              </a:ext>
            </a:extLst>
          </p:cNvPr>
          <p:cNvPicPr>
            <a:picLocks noChangeAspect="1"/>
          </p:cNvPicPr>
          <p:nvPr/>
        </p:nvPicPr>
        <p:blipFill>
          <a:blip r:embed="rId4"/>
          <a:stretch>
            <a:fillRect/>
          </a:stretch>
        </p:blipFill>
        <p:spPr>
          <a:xfrm>
            <a:off x="1514621" y="4107764"/>
            <a:ext cx="3829562" cy="1733325"/>
          </a:xfrm>
          <a:prstGeom prst="rect">
            <a:avLst/>
          </a:prstGeom>
        </p:spPr>
      </p:pic>
    </p:spTree>
    <p:extLst>
      <p:ext uri="{BB962C8B-B14F-4D97-AF65-F5344CB8AC3E}">
        <p14:creationId xmlns:p14="http://schemas.microsoft.com/office/powerpoint/2010/main" val="14599280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B361C-B383-4260-BE3D-B07ADA72D8E8}"/>
              </a:ext>
            </a:extLst>
          </p:cNvPr>
          <p:cNvSpPr>
            <a:spLocks noGrp="1"/>
          </p:cNvSpPr>
          <p:nvPr>
            <p:ph type="title"/>
          </p:nvPr>
        </p:nvSpPr>
        <p:spPr>
          <a:xfrm>
            <a:off x="838200" y="385298"/>
            <a:ext cx="10515600" cy="591478"/>
          </a:xfrm>
        </p:spPr>
        <p:txBody>
          <a:bodyPr>
            <a:normAutofit/>
          </a:bodyPr>
          <a:lstStyle/>
          <a:p>
            <a:r>
              <a:rPr lang="en-US" sz="3500" b="1" dirty="0"/>
              <a:t>NFA Computation</a:t>
            </a:r>
          </a:p>
        </p:txBody>
      </p:sp>
      <p:pic>
        <p:nvPicPr>
          <p:cNvPr id="7" name="Content Placeholder 6">
            <a:extLst>
              <a:ext uri="{FF2B5EF4-FFF2-40B4-BE49-F238E27FC236}">
                <a16:creationId xmlns:a16="http://schemas.microsoft.com/office/drawing/2014/main" id="{337C8C99-6E2F-45C6-B9C6-D0FB78817363}"/>
              </a:ext>
            </a:extLst>
          </p:cNvPr>
          <p:cNvPicPr>
            <a:picLocks noGrp="1" noChangeAspect="1"/>
          </p:cNvPicPr>
          <p:nvPr>
            <p:ph idx="1"/>
          </p:nvPr>
        </p:nvPicPr>
        <p:blipFill>
          <a:blip r:embed="rId2"/>
          <a:stretch>
            <a:fillRect/>
          </a:stretch>
        </p:blipFill>
        <p:spPr>
          <a:xfrm>
            <a:off x="3010485" y="945124"/>
            <a:ext cx="4660363" cy="1675403"/>
          </a:xfrm>
        </p:spPr>
      </p:pic>
      <p:graphicFrame>
        <p:nvGraphicFramePr>
          <p:cNvPr id="9" name="Table 9">
            <a:extLst>
              <a:ext uri="{FF2B5EF4-FFF2-40B4-BE49-F238E27FC236}">
                <a16:creationId xmlns:a16="http://schemas.microsoft.com/office/drawing/2014/main" id="{8DA96A1E-5E2F-43A0-8186-E19DE7FAD8FA}"/>
              </a:ext>
            </a:extLst>
          </p:cNvPr>
          <p:cNvGraphicFramePr>
            <a:graphicFrameLocks noGrp="1"/>
          </p:cNvGraphicFramePr>
          <p:nvPr>
            <p:extLst>
              <p:ext uri="{D42A27DB-BD31-4B8C-83A1-F6EECF244321}">
                <p14:modId xmlns:p14="http://schemas.microsoft.com/office/powerpoint/2010/main" val="255795213"/>
              </p:ext>
            </p:extLst>
          </p:nvPr>
        </p:nvGraphicFramePr>
        <p:xfrm>
          <a:off x="5340666" y="3180178"/>
          <a:ext cx="6178842" cy="1828800"/>
        </p:xfrm>
        <a:graphic>
          <a:graphicData uri="http://schemas.openxmlformats.org/drawingml/2006/table">
            <a:tbl>
              <a:tblPr firstRow="1" bandRow="1">
                <a:tableStyleId>{5C22544A-7EE6-4342-B048-85BDC9FD1C3A}</a:tableStyleId>
              </a:tblPr>
              <a:tblGrid>
                <a:gridCol w="2059614">
                  <a:extLst>
                    <a:ext uri="{9D8B030D-6E8A-4147-A177-3AD203B41FA5}">
                      <a16:colId xmlns:a16="http://schemas.microsoft.com/office/drawing/2014/main" val="2484524184"/>
                    </a:ext>
                  </a:extLst>
                </a:gridCol>
                <a:gridCol w="2059614">
                  <a:extLst>
                    <a:ext uri="{9D8B030D-6E8A-4147-A177-3AD203B41FA5}">
                      <a16:colId xmlns:a16="http://schemas.microsoft.com/office/drawing/2014/main" val="1088781608"/>
                    </a:ext>
                  </a:extLst>
                </a:gridCol>
                <a:gridCol w="2059614">
                  <a:extLst>
                    <a:ext uri="{9D8B030D-6E8A-4147-A177-3AD203B41FA5}">
                      <a16:colId xmlns:a16="http://schemas.microsoft.com/office/drawing/2014/main" val="1701831633"/>
                    </a:ext>
                  </a:extLst>
                </a:gridCol>
              </a:tblGrid>
              <a:tr h="340588">
                <a:tc>
                  <a:txBody>
                    <a:bodyPr/>
                    <a:lstStyle/>
                    <a:p>
                      <a:endParaRPr lang="en-US" dirty="0"/>
                    </a:p>
                  </a:txBody>
                  <a:tcPr/>
                </a:tc>
                <a:tc>
                  <a:txBody>
                    <a:bodyPr/>
                    <a:lstStyle/>
                    <a:p>
                      <a:pPr algn="ctr"/>
                      <a:r>
                        <a:rPr lang="en-US" dirty="0"/>
                        <a:t>0</a:t>
                      </a:r>
                    </a:p>
                  </a:txBody>
                  <a:tcPr/>
                </a:tc>
                <a:tc>
                  <a:txBody>
                    <a:bodyPr/>
                    <a:lstStyle/>
                    <a:p>
                      <a:pPr algn="ctr"/>
                      <a:r>
                        <a:rPr lang="en-US" dirty="0"/>
                        <a:t>1</a:t>
                      </a:r>
                    </a:p>
                  </a:txBody>
                  <a:tcPr/>
                </a:tc>
                <a:extLst>
                  <a:ext uri="{0D108BD9-81ED-4DB2-BD59-A6C34878D82A}">
                    <a16:rowId xmlns:a16="http://schemas.microsoft.com/office/drawing/2014/main" val="3147309859"/>
                  </a:ext>
                </a:extLst>
              </a:tr>
              <a:tr h="340588">
                <a:tc>
                  <a:txBody>
                    <a:bodyPr/>
                    <a:lstStyle/>
                    <a:p>
                      <a:pPr algn="ctr"/>
                      <a:r>
                        <a:rPr lang="en-US" dirty="0">
                          <a:sym typeface="Wingdings" panose="05000000000000000000" pitchFamily="2" charset="2"/>
                        </a:rPr>
                        <a:t></a:t>
                      </a:r>
                      <a:r>
                        <a:rPr lang="en-US" dirty="0"/>
                        <a:t>q1</a:t>
                      </a:r>
                    </a:p>
                  </a:txBody>
                  <a:tcPr/>
                </a:tc>
                <a:tc>
                  <a:txBody>
                    <a:bodyPr/>
                    <a:lstStyle/>
                    <a:p>
                      <a:pPr algn="ctr"/>
                      <a:r>
                        <a:rPr lang="en-US" dirty="0"/>
                        <a:t>{q1}</a:t>
                      </a:r>
                    </a:p>
                  </a:txBody>
                  <a:tcPr/>
                </a:tc>
                <a:tc>
                  <a:txBody>
                    <a:bodyPr/>
                    <a:lstStyle/>
                    <a:p>
                      <a:pPr algn="ctr"/>
                      <a:r>
                        <a:rPr lang="en-US" dirty="0"/>
                        <a:t>{q1, q2}</a:t>
                      </a:r>
                    </a:p>
                  </a:txBody>
                  <a:tcPr/>
                </a:tc>
                <a:extLst>
                  <a:ext uri="{0D108BD9-81ED-4DB2-BD59-A6C34878D82A}">
                    <a16:rowId xmlns:a16="http://schemas.microsoft.com/office/drawing/2014/main" val="1196331128"/>
                  </a:ext>
                </a:extLst>
              </a:tr>
              <a:tr h="340588">
                <a:tc>
                  <a:txBody>
                    <a:bodyPr/>
                    <a:lstStyle/>
                    <a:p>
                      <a:pPr algn="ctr"/>
                      <a:r>
                        <a:rPr lang="en-US" dirty="0"/>
                        <a:t>q2</a:t>
                      </a:r>
                    </a:p>
                  </a:txBody>
                  <a:tcPr/>
                </a:tc>
                <a:tc>
                  <a:txBody>
                    <a:bodyPr/>
                    <a:lstStyle/>
                    <a:p>
                      <a:pPr algn="ctr"/>
                      <a:r>
                        <a:rPr lang="en-US" dirty="0"/>
                        <a:t>{q3}</a:t>
                      </a:r>
                    </a:p>
                  </a:txBody>
                  <a:tcPr/>
                </a:tc>
                <a:tc>
                  <a:txBody>
                    <a:bodyPr/>
                    <a:lstStyle/>
                    <a:p>
                      <a:pPr algn="ctr"/>
                      <a:r>
                        <a:rPr lang="en-US" dirty="0"/>
                        <a:t>{q3}</a:t>
                      </a:r>
                    </a:p>
                  </a:txBody>
                  <a:tcPr/>
                </a:tc>
                <a:extLst>
                  <a:ext uri="{0D108BD9-81ED-4DB2-BD59-A6C34878D82A}">
                    <a16:rowId xmlns:a16="http://schemas.microsoft.com/office/drawing/2014/main" val="1211581948"/>
                  </a:ext>
                </a:extLst>
              </a:tr>
              <a:tr h="340588">
                <a:tc>
                  <a:txBody>
                    <a:bodyPr/>
                    <a:lstStyle/>
                    <a:p>
                      <a:pPr algn="ctr"/>
                      <a:r>
                        <a:rPr lang="en-US" dirty="0"/>
                        <a:t>q3</a:t>
                      </a:r>
                    </a:p>
                  </a:txBody>
                  <a:tcPr/>
                </a:tc>
                <a:tc>
                  <a:txBody>
                    <a:bodyPr/>
                    <a:lstStyle/>
                    <a:p>
                      <a:pPr algn="ctr"/>
                      <a:r>
                        <a:rPr lang="en-US" dirty="0"/>
                        <a:t>{q4}</a:t>
                      </a:r>
                    </a:p>
                  </a:txBody>
                  <a:tcPr/>
                </a:tc>
                <a:tc>
                  <a:txBody>
                    <a:bodyPr/>
                    <a:lstStyle/>
                    <a:p>
                      <a:pPr algn="ctr"/>
                      <a:r>
                        <a:rPr lang="en-US" dirty="0"/>
                        <a:t>{q4}</a:t>
                      </a:r>
                    </a:p>
                  </a:txBody>
                  <a:tcPr/>
                </a:tc>
                <a:extLst>
                  <a:ext uri="{0D108BD9-81ED-4DB2-BD59-A6C34878D82A}">
                    <a16:rowId xmlns:a16="http://schemas.microsoft.com/office/drawing/2014/main" val="2918661808"/>
                  </a:ext>
                </a:extLst>
              </a:tr>
              <a:tr h="340588">
                <a:tc>
                  <a:txBody>
                    <a:bodyPr/>
                    <a:lstStyle/>
                    <a:p>
                      <a:pPr algn="ctr"/>
                      <a:r>
                        <a:rPr lang="en-US"/>
                        <a:t>*q4</a:t>
                      </a:r>
                      <a:endParaRPr lang="en-US" dirty="0"/>
                    </a:p>
                  </a:txBody>
                  <a:tcPr/>
                </a:tc>
                <a:tc>
                  <a:txBody>
                    <a:bodyPr/>
                    <a:lstStyle/>
                    <a:p>
                      <a:pPr algn="ctr"/>
                      <a:r>
                        <a:rPr lang="en-US" dirty="0"/>
                        <a:t>{}</a:t>
                      </a:r>
                    </a:p>
                  </a:txBody>
                  <a:tcPr/>
                </a:tc>
                <a:tc>
                  <a:txBody>
                    <a:bodyPr/>
                    <a:lstStyle/>
                    <a:p>
                      <a:pPr algn="ctr"/>
                      <a:r>
                        <a:rPr lang="en-US" dirty="0"/>
                        <a:t>{}</a:t>
                      </a:r>
                    </a:p>
                  </a:txBody>
                  <a:tcPr/>
                </a:tc>
                <a:extLst>
                  <a:ext uri="{0D108BD9-81ED-4DB2-BD59-A6C34878D82A}">
                    <a16:rowId xmlns:a16="http://schemas.microsoft.com/office/drawing/2014/main" val="2566627372"/>
                  </a:ext>
                </a:extLst>
              </a:tr>
            </a:tbl>
          </a:graphicData>
        </a:graphic>
      </p:graphicFrame>
    </p:spTree>
    <p:extLst>
      <p:ext uri="{BB962C8B-B14F-4D97-AF65-F5344CB8AC3E}">
        <p14:creationId xmlns:p14="http://schemas.microsoft.com/office/powerpoint/2010/main" val="18983681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8748012-6150-4AF3-8BC7-D02CB8BD630A}"/>
              </a:ext>
            </a:extLst>
          </p:cNvPr>
          <p:cNvPicPr>
            <a:picLocks noChangeAspect="1"/>
          </p:cNvPicPr>
          <p:nvPr/>
        </p:nvPicPr>
        <p:blipFill>
          <a:blip r:embed="rId2"/>
          <a:stretch>
            <a:fillRect/>
          </a:stretch>
        </p:blipFill>
        <p:spPr>
          <a:xfrm>
            <a:off x="313958" y="98475"/>
            <a:ext cx="4438456" cy="1659987"/>
          </a:xfrm>
          <a:prstGeom prst="rect">
            <a:avLst/>
          </a:prstGeom>
        </p:spPr>
      </p:pic>
      <p:pic>
        <p:nvPicPr>
          <p:cNvPr id="5" name="Picture 4">
            <a:extLst>
              <a:ext uri="{FF2B5EF4-FFF2-40B4-BE49-F238E27FC236}">
                <a16:creationId xmlns:a16="http://schemas.microsoft.com/office/drawing/2014/main" id="{BB255716-8CD3-432D-A905-0CFEE252B2D0}"/>
              </a:ext>
            </a:extLst>
          </p:cNvPr>
          <p:cNvPicPr>
            <a:picLocks noChangeAspect="1"/>
          </p:cNvPicPr>
          <p:nvPr/>
        </p:nvPicPr>
        <p:blipFill>
          <a:blip r:embed="rId3"/>
          <a:stretch>
            <a:fillRect/>
          </a:stretch>
        </p:blipFill>
        <p:spPr>
          <a:xfrm>
            <a:off x="1282650" y="2081138"/>
            <a:ext cx="2754777" cy="4318299"/>
          </a:xfrm>
          <a:prstGeom prst="rect">
            <a:avLst/>
          </a:prstGeom>
        </p:spPr>
      </p:pic>
      <p:graphicFrame>
        <p:nvGraphicFramePr>
          <p:cNvPr id="7" name="Table 6">
            <a:extLst>
              <a:ext uri="{FF2B5EF4-FFF2-40B4-BE49-F238E27FC236}">
                <a16:creationId xmlns:a16="http://schemas.microsoft.com/office/drawing/2014/main" id="{FD0E36A1-8F80-4635-8E03-312076CB8FBC}"/>
              </a:ext>
            </a:extLst>
          </p:cNvPr>
          <p:cNvGraphicFramePr/>
          <p:nvPr>
            <p:extLst>
              <p:ext uri="{D42A27DB-BD31-4B8C-83A1-F6EECF244321}">
                <p14:modId xmlns:p14="http://schemas.microsoft.com/office/powerpoint/2010/main" val="1637783904"/>
              </p:ext>
            </p:extLst>
          </p:nvPr>
        </p:nvGraphicFramePr>
        <p:xfrm>
          <a:off x="4944893" y="252338"/>
          <a:ext cx="6184899" cy="1828800"/>
        </p:xfrm>
        <a:graphic>
          <a:graphicData uri="http://schemas.openxmlformats.org/drawingml/2006/table">
            <a:tbl>
              <a:tblPr firstRow="1" bandRow="1">
                <a:tableStyleId>{5C22544A-7EE6-4342-B048-85BDC9FD1C3A}</a:tableStyleId>
              </a:tblPr>
              <a:tblGrid>
                <a:gridCol w="2061633">
                  <a:extLst>
                    <a:ext uri="{9D8B030D-6E8A-4147-A177-3AD203B41FA5}">
                      <a16:colId xmlns:a16="http://schemas.microsoft.com/office/drawing/2014/main" val="569099707"/>
                    </a:ext>
                  </a:extLst>
                </a:gridCol>
                <a:gridCol w="2061633">
                  <a:extLst>
                    <a:ext uri="{9D8B030D-6E8A-4147-A177-3AD203B41FA5}">
                      <a16:colId xmlns:a16="http://schemas.microsoft.com/office/drawing/2014/main" val="299167680"/>
                    </a:ext>
                  </a:extLst>
                </a:gridCol>
                <a:gridCol w="2061633">
                  <a:extLst>
                    <a:ext uri="{9D8B030D-6E8A-4147-A177-3AD203B41FA5}">
                      <a16:colId xmlns:a16="http://schemas.microsoft.com/office/drawing/2014/main" val="2131795971"/>
                    </a:ext>
                  </a:extLst>
                </a:gridCol>
              </a:tblGrid>
              <a:tr h="340614">
                <a:tc>
                  <a:txBody>
                    <a:bodyPr/>
                    <a:lstStyle/>
                    <a:p>
                      <a:pPr algn="l" fontAlgn="t">
                        <a:spcBef>
                          <a:spcPts val="0"/>
                        </a:spcBef>
                        <a:spcAft>
                          <a:spcPts val="0"/>
                        </a:spcAft>
                      </a:pPr>
                      <a:endParaRPr lang="en-US" sz="1800" b="0" i="0" u="none" strike="noStrike">
                        <a:effectLst/>
                        <a:latin typeface="Arial" panose="020B0604020202020204" pitchFamily="34" charset="0"/>
                      </a:endParaRPr>
                    </a:p>
                  </a:txBody>
                  <a:tcPr/>
                </a:tc>
                <a:tc>
                  <a:txBody>
                    <a:bodyPr/>
                    <a:lstStyle/>
                    <a:p>
                      <a:pPr algn="ctr" fontAlgn="t">
                        <a:spcBef>
                          <a:spcPts val="0"/>
                        </a:spcBef>
                        <a:spcAft>
                          <a:spcPts val="0"/>
                        </a:spcAft>
                      </a:pPr>
                      <a:r>
                        <a:rPr lang="en-US" sz="1800" u="none" strike="noStrike">
                          <a:effectLst/>
                        </a:rPr>
                        <a:t>0</a:t>
                      </a:r>
                      <a:endParaRPr lang="en-US" sz="1800" b="0" i="0" u="none" strike="noStrike">
                        <a:effectLst/>
                        <a:latin typeface="Arial" panose="020B0604020202020204" pitchFamily="34" charset="0"/>
                      </a:endParaRPr>
                    </a:p>
                  </a:txBody>
                  <a:tcPr/>
                </a:tc>
                <a:tc>
                  <a:txBody>
                    <a:bodyPr/>
                    <a:lstStyle/>
                    <a:p>
                      <a:pPr algn="ctr" fontAlgn="t">
                        <a:spcBef>
                          <a:spcPts val="0"/>
                        </a:spcBef>
                        <a:spcAft>
                          <a:spcPts val="0"/>
                        </a:spcAft>
                      </a:pPr>
                      <a:r>
                        <a:rPr lang="en-US" sz="1800" u="none" strike="noStrike">
                          <a:effectLst/>
                        </a:rPr>
                        <a:t>1</a:t>
                      </a:r>
                      <a:endParaRPr lang="en-US" sz="1800" b="0" i="0" u="none" strike="noStrike">
                        <a:effectLst/>
                        <a:latin typeface="Arial" panose="020B0604020202020204" pitchFamily="34" charset="0"/>
                      </a:endParaRPr>
                    </a:p>
                  </a:txBody>
                  <a:tcPr/>
                </a:tc>
                <a:extLst>
                  <a:ext uri="{0D108BD9-81ED-4DB2-BD59-A6C34878D82A}">
                    <a16:rowId xmlns:a16="http://schemas.microsoft.com/office/drawing/2014/main" val="3868342789"/>
                  </a:ext>
                </a:extLst>
              </a:tr>
              <a:tr h="340614">
                <a:tc>
                  <a:txBody>
                    <a:bodyPr/>
                    <a:lstStyle/>
                    <a:p>
                      <a:pPr algn="ctr" fontAlgn="t">
                        <a:spcBef>
                          <a:spcPts val="0"/>
                        </a:spcBef>
                        <a:spcAft>
                          <a:spcPts val="0"/>
                        </a:spcAft>
                      </a:pPr>
                      <a:r>
                        <a:rPr lang="en-US" sz="1800" u="none" strike="noStrike">
                          <a:effectLst/>
                        </a:rPr>
                        <a:t>q1</a:t>
                      </a:r>
                      <a:endParaRPr lang="en-US" sz="1800" b="0" i="0" u="none" strike="noStrike">
                        <a:effectLst/>
                        <a:latin typeface="Arial" panose="020B0604020202020204" pitchFamily="34" charset="0"/>
                      </a:endParaRPr>
                    </a:p>
                  </a:txBody>
                  <a:tcPr/>
                </a:tc>
                <a:tc>
                  <a:txBody>
                    <a:bodyPr/>
                    <a:lstStyle/>
                    <a:p>
                      <a:pPr algn="ctr" fontAlgn="t">
                        <a:spcBef>
                          <a:spcPts val="0"/>
                        </a:spcBef>
                        <a:spcAft>
                          <a:spcPts val="0"/>
                        </a:spcAft>
                      </a:pPr>
                      <a:r>
                        <a:rPr lang="en-US" sz="1800" u="none" strike="noStrike">
                          <a:effectLst/>
                        </a:rPr>
                        <a:t>{q1}</a:t>
                      </a:r>
                      <a:endParaRPr lang="en-US" sz="1800" b="0" i="0" u="none" strike="noStrike">
                        <a:effectLst/>
                        <a:latin typeface="Arial" panose="020B0604020202020204" pitchFamily="34" charset="0"/>
                      </a:endParaRPr>
                    </a:p>
                  </a:txBody>
                  <a:tcPr/>
                </a:tc>
                <a:tc>
                  <a:txBody>
                    <a:bodyPr/>
                    <a:lstStyle/>
                    <a:p>
                      <a:pPr algn="ctr" fontAlgn="t">
                        <a:spcBef>
                          <a:spcPts val="0"/>
                        </a:spcBef>
                        <a:spcAft>
                          <a:spcPts val="0"/>
                        </a:spcAft>
                      </a:pPr>
                      <a:r>
                        <a:rPr lang="en-US" sz="1800" u="none" strike="noStrike">
                          <a:effectLst/>
                        </a:rPr>
                        <a:t>{q1, q2}</a:t>
                      </a:r>
                      <a:endParaRPr lang="en-US" sz="1800" b="0" i="0" u="none" strike="noStrike">
                        <a:effectLst/>
                        <a:latin typeface="Arial" panose="020B0604020202020204" pitchFamily="34" charset="0"/>
                      </a:endParaRPr>
                    </a:p>
                  </a:txBody>
                  <a:tcPr/>
                </a:tc>
                <a:extLst>
                  <a:ext uri="{0D108BD9-81ED-4DB2-BD59-A6C34878D82A}">
                    <a16:rowId xmlns:a16="http://schemas.microsoft.com/office/drawing/2014/main" val="2309202877"/>
                  </a:ext>
                </a:extLst>
              </a:tr>
              <a:tr h="340614">
                <a:tc>
                  <a:txBody>
                    <a:bodyPr/>
                    <a:lstStyle/>
                    <a:p>
                      <a:pPr algn="ctr" fontAlgn="t">
                        <a:spcBef>
                          <a:spcPts val="0"/>
                        </a:spcBef>
                        <a:spcAft>
                          <a:spcPts val="0"/>
                        </a:spcAft>
                      </a:pPr>
                      <a:r>
                        <a:rPr lang="en-US" sz="1800" u="none" strike="noStrike">
                          <a:effectLst/>
                        </a:rPr>
                        <a:t>q2</a:t>
                      </a:r>
                      <a:endParaRPr lang="en-US" sz="1800" b="0" i="0" u="none" strike="noStrike">
                        <a:effectLst/>
                        <a:latin typeface="Arial" panose="020B0604020202020204" pitchFamily="34" charset="0"/>
                      </a:endParaRPr>
                    </a:p>
                  </a:txBody>
                  <a:tcPr/>
                </a:tc>
                <a:tc>
                  <a:txBody>
                    <a:bodyPr/>
                    <a:lstStyle/>
                    <a:p>
                      <a:pPr algn="ctr" fontAlgn="t">
                        <a:spcBef>
                          <a:spcPts val="0"/>
                        </a:spcBef>
                        <a:spcAft>
                          <a:spcPts val="0"/>
                        </a:spcAft>
                      </a:pPr>
                      <a:r>
                        <a:rPr lang="en-US" sz="1800" u="none" strike="noStrike">
                          <a:effectLst/>
                        </a:rPr>
                        <a:t>{q3}</a:t>
                      </a:r>
                      <a:endParaRPr lang="en-US" sz="1800" b="0" i="0" u="none" strike="noStrike">
                        <a:effectLst/>
                        <a:latin typeface="Arial" panose="020B0604020202020204" pitchFamily="34" charset="0"/>
                      </a:endParaRPr>
                    </a:p>
                  </a:txBody>
                  <a:tcPr/>
                </a:tc>
                <a:tc>
                  <a:txBody>
                    <a:bodyPr/>
                    <a:lstStyle/>
                    <a:p>
                      <a:pPr algn="ctr" fontAlgn="t">
                        <a:spcBef>
                          <a:spcPts val="0"/>
                        </a:spcBef>
                        <a:spcAft>
                          <a:spcPts val="0"/>
                        </a:spcAft>
                      </a:pPr>
                      <a:r>
                        <a:rPr lang="en-US" sz="1800" u="none" strike="noStrike">
                          <a:effectLst/>
                        </a:rPr>
                        <a:t>{q3}</a:t>
                      </a:r>
                      <a:endParaRPr lang="en-US" sz="1800" b="0" i="0" u="none" strike="noStrike">
                        <a:effectLst/>
                        <a:latin typeface="Arial" panose="020B0604020202020204" pitchFamily="34" charset="0"/>
                      </a:endParaRPr>
                    </a:p>
                  </a:txBody>
                  <a:tcPr/>
                </a:tc>
                <a:extLst>
                  <a:ext uri="{0D108BD9-81ED-4DB2-BD59-A6C34878D82A}">
                    <a16:rowId xmlns:a16="http://schemas.microsoft.com/office/drawing/2014/main" val="1742002336"/>
                  </a:ext>
                </a:extLst>
              </a:tr>
              <a:tr h="340614">
                <a:tc>
                  <a:txBody>
                    <a:bodyPr/>
                    <a:lstStyle/>
                    <a:p>
                      <a:pPr algn="ctr" fontAlgn="t">
                        <a:spcBef>
                          <a:spcPts val="0"/>
                        </a:spcBef>
                        <a:spcAft>
                          <a:spcPts val="0"/>
                        </a:spcAft>
                      </a:pPr>
                      <a:r>
                        <a:rPr lang="en-US" sz="1800" u="none" strike="noStrike">
                          <a:effectLst/>
                        </a:rPr>
                        <a:t>q3</a:t>
                      </a:r>
                      <a:endParaRPr lang="en-US" sz="1800" b="0" i="0" u="none" strike="noStrike">
                        <a:effectLst/>
                        <a:latin typeface="Arial" panose="020B0604020202020204" pitchFamily="34" charset="0"/>
                      </a:endParaRPr>
                    </a:p>
                  </a:txBody>
                  <a:tcPr/>
                </a:tc>
                <a:tc>
                  <a:txBody>
                    <a:bodyPr/>
                    <a:lstStyle/>
                    <a:p>
                      <a:pPr algn="ctr" fontAlgn="t">
                        <a:spcBef>
                          <a:spcPts val="0"/>
                        </a:spcBef>
                        <a:spcAft>
                          <a:spcPts val="0"/>
                        </a:spcAft>
                      </a:pPr>
                      <a:r>
                        <a:rPr lang="en-US" sz="1800" u="none" strike="noStrike">
                          <a:effectLst/>
                        </a:rPr>
                        <a:t>{q4}</a:t>
                      </a:r>
                      <a:endParaRPr lang="en-US" sz="1800" b="0" i="0" u="none" strike="noStrike">
                        <a:effectLst/>
                        <a:latin typeface="Arial" panose="020B0604020202020204" pitchFamily="34" charset="0"/>
                      </a:endParaRPr>
                    </a:p>
                  </a:txBody>
                  <a:tcPr/>
                </a:tc>
                <a:tc>
                  <a:txBody>
                    <a:bodyPr/>
                    <a:lstStyle/>
                    <a:p>
                      <a:pPr algn="ctr" fontAlgn="t">
                        <a:spcBef>
                          <a:spcPts val="0"/>
                        </a:spcBef>
                        <a:spcAft>
                          <a:spcPts val="0"/>
                        </a:spcAft>
                      </a:pPr>
                      <a:r>
                        <a:rPr lang="en-US" sz="1800" u="none" strike="noStrike">
                          <a:effectLst/>
                        </a:rPr>
                        <a:t>{q4}</a:t>
                      </a:r>
                      <a:endParaRPr lang="en-US" sz="1800" b="0" i="0" u="none" strike="noStrike">
                        <a:effectLst/>
                        <a:latin typeface="Arial" panose="020B0604020202020204" pitchFamily="34" charset="0"/>
                      </a:endParaRPr>
                    </a:p>
                  </a:txBody>
                  <a:tcPr/>
                </a:tc>
                <a:extLst>
                  <a:ext uri="{0D108BD9-81ED-4DB2-BD59-A6C34878D82A}">
                    <a16:rowId xmlns:a16="http://schemas.microsoft.com/office/drawing/2014/main" val="3631533278"/>
                  </a:ext>
                </a:extLst>
              </a:tr>
              <a:tr h="340614">
                <a:tc>
                  <a:txBody>
                    <a:bodyPr/>
                    <a:lstStyle/>
                    <a:p>
                      <a:pPr algn="ctr" fontAlgn="t">
                        <a:spcBef>
                          <a:spcPts val="0"/>
                        </a:spcBef>
                        <a:spcAft>
                          <a:spcPts val="0"/>
                        </a:spcAft>
                      </a:pPr>
                      <a:r>
                        <a:rPr lang="en-US" sz="1800" u="none" strike="noStrike">
                          <a:effectLst/>
                        </a:rPr>
                        <a:t>q4</a:t>
                      </a:r>
                      <a:endParaRPr lang="en-US" sz="1800" b="0" i="0" u="none" strike="noStrike">
                        <a:effectLst/>
                        <a:latin typeface="Arial" panose="020B0604020202020204" pitchFamily="34" charset="0"/>
                      </a:endParaRPr>
                    </a:p>
                  </a:txBody>
                  <a:tcPr/>
                </a:tc>
                <a:tc>
                  <a:txBody>
                    <a:bodyPr/>
                    <a:lstStyle/>
                    <a:p>
                      <a:pPr algn="ctr" fontAlgn="t">
                        <a:spcBef>
                          <a:spcPts val="0"/>
                        </a:spcBef>
                        <a:spcAft>
                          <a:spcPts val="0"/>
                        </a:spcAft>
                      </a:pPr>
                      <a:r>
                        <a:rPr lang="en-US" sz="1800" u="none" strike="noStrike">
                          <a:effectLst/>
                        </a:rPr>
                        <a:t>{}</a:t>
                      </a:r>
                      <a:endParaRPr lang="en-US" sz="1800" b="0" i="0" u="none" strike="noStrike">
                        <a:effectLst/>
                        <a:latin typeface="Arial" panose="020B0604020202020204" pitchFamily="34" charset="0"/>
                      </a:endParaRPr>
                    </a:p>
                  </a:txBody>
                  <a:tcPr/>
                </a:tc>
                <a:tc>
                  <a:txBody>
                    <a:bodyPr/>
                    <a:lstStyle/>
                    <a:p>
                      <a:pPr algn="ctr" fontAlgn="t">
                        <a:spcBef>
                          <a:spcPts val="0"/>
                        </a:spcBef>
                        <a:spcAft>
                          <a:spcPts val="0"/>
                        </a:spcAft>
                      </a:pPr>
                      <a:r>
                        <a:rPr lang="en-US" sz="1800" u="none" strike="noStrike" dirty="0">
                          <a:effectLst/>
                        </a:rPr>
                        <a:t>{}</a:t>
                      </a:r>
                      <a:endParaRPr lang="en-US" sz="1800" b="0" i="0" u="none" strike="noStrike" dirty="0">
                        <a:effectLst/>
                        <a:latin typeface="Arial" panose="020B0604020202020204" pitchFamily="34" charset="0"/>
                      </a:endParaRPr>
                    </a:p>
                  </a:txBody>
                  <a:tcPr/>
                </a:tc>
                <a:extLst>
                  <a:ext uri="{0D108BD9-81ED-4DB2-BD59-A6C34878D82A}">
                    <a16:rowId xmlns:a16="http://schemas.microsoft.com/office/drawing/2014/main" val="2055234861"/>
                  </a:ext>
                </a:extLst>
              </a:tr>
            </a:tbl>
          </a:graphicData>
        </a:graphic>
      </p:graphicFrame>
      <p:pic>
        <p:nvPicPr>
          <p:cNvPr id="9" name="Picture 8">
            <a:extLst>
              <a:ext uri="{FF2B5EF4-FFF2-40B4-BE49-F238E27FC236}">
                <a16:creationId xmlns:a16="http://schemas.microsoft.com/office/drawing/2014/main" id="{456DCAFA-E6F4-4508-BF24-68EB529EDF3D}"/>
              </a:ext>
            </a:extLst>
          </p:cNvPr>
          <p:cNvPicPr>
            <a:picLocks noChangeAspect="1"/>
          </p:cNvPicPr>
          <p:nvPr/>
        </p:nvPicPr>
        <p:blipFill>
          <a:blip r:embed="rId4"/>
          <a:stretch>
            <a:fillRect/>
          </a:stretch>
        </p:blipFill>
        <p:spPr>
          <a:xfrm>
            <a:off x="6265691" y="3902149"/>
            <a:ext cx="3560637" cy="1359168"/>
          </a:xfrm>
          <a:prstGeom prst="rect">
            <a:avLst/>
          </a:prstGeom>
        </p:spPr>
      </p:pic>
    </p:spTree>
    <p:extLst>
      <p:ext uri="{BB962C8B-B14F-4D97-AF65-F5344CB8AC3E}">
        <p14:creationId xmlns:p14="http://schemas.microsoft.com/office/powerpoint/2010/main" val="29731752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a:extLst>
              <a:ext uri="{FF2B5EF4-FFF2-40B4-BE49-F238E27FC236}">
                <a16:creationId xmlns:a16="http://schemas.microsoft.com/office/drawing/2014/main" id="{EE74D9C7-FBA7-4CD4-8BFC-97BDC8B1D324}"/>
              </a:ext>
            </a:extLst>
          </p:cNvPr>
          <p:cNvSpPr>
            <a:spLocks noGrp="1" noChangeArrowheads="1"/>
          </p:cNvSpPr>
          <p:nvPr>
            <p:ph type="sldNum" sz="quarter" idx="12"/>
          </p:nvPr>
        </p:nvSpPr>
        <p:spPr bwMode="auto">
          <a:extLst>
            <a:ext uri="{91240B29-F687-4F45-9708-019B960494DF}">
              <a14:hiddenLine xmlns:a14="http://schemas.microsoft.com/office/drawing/2010/main" w="9525">
                <a:solidFill>
                  <a:srgbClr val="000000"/>
                </a:solidFill>
                <a:round/>
                <a:headEnd/>
                <a:tailEnd/>
              </a14:hiddenLine>
            </a:ext>
          </a:extLst>
        </p:spPr>
        <p:txBody>
          <a:bodyPr/>
          <a:lstStyle>
            <a:lvl1pPr>
              <a:spcBef>
                <a:spcPts val="575"/>
              </a:spcBef>
              <a:buClr>
                <a:schemeClr val="accent1"/>
              </a:buClr>
              <a:buSzPct val="85000"/>
              <a:buFont typeface="Wingdings 2" panose="05020102010507070707" pitchFamily="18" charset="2"/>
              <a:buChar char=""/>
              <a:defRPr sz="2600">
                <a:solidFill>
                  <a:schemeClr val="tx1"/>
                </a:solidFill>
                <a:latin typeface="Perpetua" panose="02020502060401020303" pitchFamily="18" charset="0"/>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panose="02020502060401020303" pitchFamily="18" charset="0"/>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panose="02020502060401020303" pitchFamily="18" charset="0"/>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panose="02020502060401020303" pitchFamily="18" charset="0"/>
              </a:defRPr>
            </a:lvl4pPr>
            <a:lvl5pPr marL="2057400" indent="-228600">
              <a:spcBef>
                <a:spcPts val="375"/>
              </a:spcBef>
              <a:buClr>
                <a:srgbClr val="A28E6A"/>
              </a:buClr>
              <a:buChar char="o"/>
              <a:defRPr sz="2000">
                <a:solidFill>
                  <a:schemeClr val="tx1"/>
                </a:solidFill>
                <a:latin typeface="Perpetua" panose="02020502060401020303" pitchFamily="18" charset="0"/>
              </a:defRPr>
            </a:lvl5pPr>
            <a:lvl6pPr marL="25146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6pPr>
            <a:lvl7pPr marL="29718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7pPr>
            <a:lvl8pPr marL="34290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8pPr>
            <a:lvl9pPr marL="38862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9pPr>
          </a:lstStyle>
          <a:p>
            <a:pPr>
              <a:spcBef>
                <a:spcPct val="0"/>
              </a:spcBef>
              <a:buClrTx/>
              <a:buSzTx/>
              <a:buFontTx/>
              <a:buNone/>
            </a:pPr>
            <a:fld id="{E3C87921-EE36-41B7-943E-2260291E31DF}" type="slidenum">
              <a:rPr lang="en-US" altLang="en-US" sz="1400">
                <a:solidFill>
                  <a:srgbClr val="FFFFFF"/>
                </a:solidFill>
                <a:latin typeface="Franklin Gothic Book" panose="020B0503020102020204" pitchFamily="34" charset="0"/>
              </a:rPr>
              <a:pPr>
                <a:spcBef>
                  <a:spcPct val="0"/>
                </a:spcBef>
                <a:buClrTx/>
                <a:buSzTx/>
                <a:buFontTx/>
                <a:buNone/>
              </a:pPr>
              <a:t>15</a:t>
            </a:fld>
            <a:endParaRPr lang="en-US" altLang="en-US" sz="1400">
              <a:solidFill>
                <a:srgbClr val="FFFFFF"/>
              </a:solidFill>
              <a:latin typeface="Franklin Gothic Book" panose="020B0503020102020204" pitchFamily="34" charset="0"/>
            </a:endParaRPr>
          </a:p>
        </p:txBody>
      </p:sp>
      <p:pic>
        <p:nvPicPr>
          <p:cNvPr id="23555" name="Picture 2">
            <a:extLst>
              <a:ext uri="{FF2B5EF4-FFF2-40B4-BE49-F238E27FC236}">
                <a16:creationId xmlns:a16="http://schemas.microsoft.com/office/drawing/2014/main" id="{FA803A36-30BC-46D7-A4CC-6C968F08B6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8600" y="533401"/>
            <a:ext cx="4343400" cy="288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1F5491BE-E782-4A60-83F9-BCA470DD3B36}"/>
              </a:ext>
            </a:extLst>
          </p:cNvPr>
          <p:cNvSpPr/>
          <p:nvPr/>
        </p:nvSpPr>
        <p:spPr>
          <a:xfrm>
            <a:off x="3733800" y="4419600"/>
            <a:ext cx="5181600" cy="2492990"/>
          </a:xfrm>
          <a:prstGeom prst="rect">
            <a:avLst/>
          </a:prstGeom>
        </p:spPr>
        <p:txBody>
          <a:bodyPr>
            <a:spAutoFit/>
          </a:bodyPr>
          <a:lstStyle/>
          <a:p>
            <a:pPr algn="ctr" eaLnBrk="1" hangingPunct="1">
              <a:defRPr/>
            </a:pPr>
            <a:r>
              <a:rPr lang="en-US" sz="7800" dirty="0">
                <a:effectLst>
                  <a:outerShdw blurRad="38100" dist="38100" dir="2700000" algn="tl">
                    <a:srgbClr val="000000">
                      <a:alpha val="43137"/>
                    </a:srgbClr>
                  </a:outerShdw>
                </a:effectLst>
                <a:cs typeface="Arial" charset="0"/>
              </a:rPr>
              <a:t>End of Slides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E7CDC-5087-4403-92D3-36EFEFF2A3F6}"/>
              </a:ext>
            </a:extLst>
          </p:cNvPr>
          <p:cNvSpPr>
            <a:spLocks noGrp="1"/>
          </p:cNvSpPr>
          <p:nvPr>
            <p:ph type="title"/>
          </p:nvPr>
        </p:nvSpPr>
        <p:spPr/>
        <p:txBody>
          <a:bodyPr/>
          <a:lstStyle/>
          <a:p>
            <a:r>
              <a:rPr lang="en-US" b="1" i="0" dirty="0">
                <a:effectLst/>
                <a:latin typeface="Arial" panose="020B0604020202020204" pitchFamily="34" charset="0"/>
              </a:rPr>
              <a:t>Deterministic Finite Automaton (DFA)</a:t>
            </a:r>
            <a:endParaRPr lang="en-US" dirty="0"/>
          </a:p>
        </p:txBody>
      </p:sp>
      <p:sp>
        <p:nvSpPr>
          <p:cNvPr id="5" name="Content Placeholder 4">
            <a:extLst>
              <a:ext uri="{FF2B5EF4-FFF2-40B4-BE49-F238E27FC236}">
                <a16:creationId xmlns:a16="http://schemas.microsoft.com/office/drawing/2014/main" id="{3018C82B-3247-469D-9E31-D07552DA085D}"/>
              </a:ext>
            </a:extLst>
          </p:cNvPr>
          <p:cNvSpPr txBox="1">
            <a:spLocks noGrp="1"/>
          </p:cNvSpPr>
          <p:nvPr>
            <p:ph idx="1"/>
          </p:nvPr>
        </p:nvSpPr>
        <p:spPr>
          <a:xfrm>
            <a:off x="1575582" y="2391507"/>
            <a:ext cx="9778218" cy="4037003"/>
          </a:xfrm>
          <a:prstGeom prst="rect">
            <a:avLst/>
          </a:prstGeom>
          <a:noFill/>
        </p:spPr>
        <p:txBody>
          <a:bodyPr wrap="square">
            <a:spAutoFit/>
          </a:bodyPr>
          <a:lstStyle/>
          <a:p>
            <a:pPr marL="0" indent="0" algn="just">
              <a:buNone/>
            </a:pPr>
            <a:r>
              <a:rPr lang="en-US" sz="2000" b="0" i="0" dirty="0">
                <a:solidFill>
                  <a:srgbClr val="000000"/>
                </a:solidFill>
                <a:effectLst/>
                <a:latin typeface="Arial" panose="020B0604020202020204" pitchFamily="34" charset="0"/>
              </a:rPr>
              <a:t>In DFA, for each input symbol, one can determine the state to which the machine will move. Hence, it is called </a:t>
            </a:r>
            <a:r>
              <a:rPr lang="en-US" sz="2000" b="1" i="0" dirty="0">
                <a:solidFill>
                  <a:srgbClr val="000000"/>
                </a:solidFill>
                <a:effectLst/>
                <a:latin typeface="Arial" panose="020B0604020202020204" pitchFamily="34" charset="0"/>
              </a:rPr>
              <a:t>Deterministic Automaton</a:t>
            </a:r>
            <a:r>
              <a:rPr lang="en-US" sz="2000" b="0" i="0" dirty="0">
                <a:solidFill>
                  <a:srgbClr val="000000"/>
                </a:solidFill>
                <a:effectLst/>
                <a:latin typeface="Arial" panose="020B0604020202020204" pitchFamily="34" charset="0"/>
              </a:rPr>
              <a:t>. As it has a finite number of states, the machine is called </a:t>
            </a:r>
            <a:r>
              <a:rPr lang="en-US" sz="2000" b="1" i="0" dirty="0">
                <a:solidFill>
                  <a:srgbClr val="000000"/>
                </a:solidFill>
                <a:effectLst/>
                <a:latin typeface="Arial" panose="020B0604020202020204" pitchFamily="34" charset="0"/>
              </a:rPr>
              <a:t>Deterministic Finite Machine</a:t>
            </a:r>
            <a:r>
              <a:rPr lang="en-US" sz="2000" b="0" i="0" dirty="0">
                <a:solidFill>
                  <a:srgbClr val="000000"/>
                </a:solidFill>
                <a:effectLst/>
                <a:latin typeface="Arial" panose="020B0604020202020204" pitchFamily="34" charset="0"/>
              </a:rPr>
              <a:t> or </a:t>
            </a:r>
            <a:r>
              <a:rPr lang="en-US" sz="2000" b="1" i="0" dirty="0">
                <a:solidFill>
                  <a:srgbClr val="000000"/>
                </a:solidFill>
                <a:effectLst/>
                <a:latin typeface="Arial" panose="020B0604020202020204" pitchFamily="34" charset="0"/>
              </a:rPr>
              <a:t>Deterministic Finite Automaton.</a:t>
            </a:r>
            <a:endParaRPr lang="en-US" sz="2000" b="0" i="0" dirty="0">
              <a:solidFill>
                <a:srgbClr val="000000"/>
              </a:solidFill>
              <a:effectLst/>
              <a:latin typeface="Arial" panose="020B0604020202020204" pitchFamily="34" charset="0"/>
            </a:endParaRPr>
          </a:p>
          <a:p>
            <a:pPr marL="0" indent="0" algn="l">
              <a:buNone/>
            </a:pPr>
            <a:r>
              <a:rPr lang="en-US" sz="2000" b="1" i="0" dirty="0">
                <a:effectLst/>
                <a:latin typeface="Arial" panose="020B0604020202020204" pitchFamily="34" charset="0"/>
              </a:rPr>
              <a:t>Formal Definition of a DFA</a:t>
            </a:r>
          </a:p>
          <a:p>
            <a:pPr marL="0" indent="0" algn="just">
              <a:buNone/>
            </a:pPr>
            <a:r>
              <a:rPr lang="en-US" sz="2000" b="0" i="0" dirty="0">
                <a:solidFill>
                  <a:srgbClr val="000000"/>
                </a:solidFill>
                <a:effectLst/>
                <a:latin typeface="Arial" panose="020B0604020202020204" pitchFamily="34" charset="0"/>
              </a:rPr>
              <a:t>A DFA can be represented by a 5-tuple (Q, ∑, δ, q</a:t>
            </a:r>
            <a:r>
              <a:rPr lang="en-US" sz="2000" b="0" i="0" baseline="-25000" dirty="0">
                <a:solidFill>
                  <a:srgbClr val="000000"/>
                </a:solidFill>
                <a:effectLst/>
                <a:latin typeface="Arial" panose="020B0604020202020204" pitchFamily="34" charset="0"/>
              </a:rPr>
              <a:t>0</a:t>
            </a:r>
            <a:r>
              <a:rPr lang="en-US" sz="2000" b="0" i="0" dirty="0">
                <a:solidFill>
                  <a:srgbClr val="000000"/>
                </a:solidFill>
                <a:effectLst/>
                <a:latin typeface="Arial" panose="020B0604020202020204" pitchFamily="34" charset="0"/>
              </a:rPr>
              <a:t>, F) where −</a:t>
            </a:r>
          </a:p>
          <a:p>
            <a:pPr algn="just">
              <a:buFont typeface="Arial" panose="020B0604020202020204" pitchFamily="34" charset="0"/>
              <a:buChar char="•"/>
            </a:pPr>
            <a:r>
              <a:rPr lang="en-US" sz="2000" b="1" i="0" dirty="0">
                <a:solidFill>
                  <a:srgbClr val="000000"/>
                </a:solidFill>
                <a:effectLst/>
                <a:latin typeface="Arial" panose="020B0604020202020204" pitchFamily="34" charset="0"/>
              </a:rPr>
              <a:t>Q</a:t>
            </a:r>
            <a:r>
              <a:rPr lang="en-US" sz="2000" b="0" i="0" dirty="0">
                <a:solidFill>
                  <a:srgbClr val="000000"/>
                </a:solidFill>
                <a:effectLst/>
                <a:latin typeface="Arial" panose="020B0604020202020204" pitchFamily="34" charset="0"/>
              </a:rPr>
              <a:t> is a finite set of states.</a:t>
            </a:r>
          </a:p>
          <a:p>
            <a:pPr algn="just">
              <a:buFont typeface="Arial" panose="020B0604020202020204" pitchFamily="34" charset="0"/>
              <a:buChar char="•"/>
            </a:pPr>
            <a:r>
              <a:rPr lang="en-US" sz="2000" b="1" i="0" dirty="0">
                <a:solidFill>
                  <a:srgbClr val="000000"/>
                </a:solidFill>
                <a:effectLst/>
                <a:latin typeface="Arial" panose="020B0604020202020204" pitchFamily="34" charset="0"/>
              </a:rPr>
              <a:t>∑</a:t>
            </a:r>
            <a:r>
              <a:rPr lang="en-US" sz="2000" b="0" i="0" dirty="0">
                <a:solidFill>
                  <a:srgbClr val="000000"/>
                </a:solidFill>
                <a:effectLst/>
                <a:latin typeface="Arial" panose="020B0604020202020204" pitchFamily="34" charset="0"/>
              </a:rPr>
              <a:t> is a finite set of symbols called the alphabet.</a:t>
            </a:r>
          </a:p>
          <a:p>
            <a:pPr algn="just">
              <a:buFont typeface="Arial" panose="020B0604020202020204" pitchFamily="34" charset="0"/>
              <a:buChar char="•"/>
            </a:pPr>
            <a:r>
              <a:rPr lang="en-US" sz="2000" b="1" i="0" dirty="0">
                <a:solidFill>
                  <a:srgbClr val="000000"/>
                </a:solidFill>
                <a:effectLst/>
                <a:latin typeface="Arial" panose="020B0604020202020204" pitchFamily="34" charset="0"/>
              </a:rPr>
              <a:t>δ</a:t>
            </a:r>
            <a:r>
              <a:rPr lang="en-US" sz="2000" b="0" i="0" dirty="0">
                <a:solidFill>
                  <a:srgbClr val="000000"/>
                </a:solidFill>
                <a:effectLst/>
                <a:latin typeface="Arial" panose="020B0604020202020204" pitchFamily="34" charset="0"/>
              </a:rPr>
              <a:t> is the transition function where δ: Q × ∑ → Q</a:t>
            </a:r>
          </a:p>
          <a:p>
            <a:pPr algn="just">
              <a:buFont typeface="Arial" panose="020B0604020202020204" pitchFamily="34" charset="0"/>
              <a:buChar char="•"/>
            </a:pPr>
            <a:r>
              <a:rPr lang="en-US" sz="2000" b="1" i="0" dirty="0">
                <a:solidFill>
                  <a:srgbClr val="000000"/>
                </a:solidFill>
                <a:effectLst/>
                <a:latin typeface="Arial" panose="020B0604020202020204" pitchFamily="34" charset="0"/>
              </a:rPr>
              <a:t>q</a:t>
            </a:r>
            <a:r>
              <a:rPr lang="en-US" sz="2000" b="1" i="0" baseline="-25000" dirty="0">
                <a:solidFill>
                  <a:srgbClr val="000000"/>
                </a:solidFill>
                <a:effectLst/>
                <a:latin typeface="Arial" panose="020B0604020202020204" pitchFamily="34" charset="0"/>
              </a:rPr>
              <a:t>0</a:t>
            </a:r>
            <a:r>
              <a:rPr lang="en-US" sz="2000" b="0" i="0" dirty="0">
                <a:solidFill>
                  <a:srgbClr val="000000"/>
                </a:solidFill>
                <a:effectLst/>
                <a:latin typeface="Arial" panose="020B0604020202020204" pitchFamily="34" charset="0"/>
              </a:rPr>
              <a:t> is the initial state from where any input is processed (q</a:t>
            </a:r>
            <a:r>
              <a:rPr lang="en-US" sz="2000" b="0" i="0" baseline="-25000" dirty="0">
                <a:solidFill>
                  <a:srgbClr val="000000"/>
                </a:solidFill>
                <a:effectLst/>
                <a:latin typeface="Arial" panose="020B0604020202020204" pitchFamily="34" charset="0"/>
              </a:rPr>
              <a:t>0</a:t>
            </a:r>
            <a:r>
              <a:rPr lang="en-US" sz="2000" b="0" i="0" dirty="0">
                <a:solidFill>
                  <a:srgbClr val="000000"/>
                </a:solidFill>
                <a:effectLst/>
                <a:latin typeface="Arial" panose="020B0604020202020204" pitchFamily="34" charset="0"/>
              </a:rPr>
              <a:t> ∈ Q).</a:t>
            </a:r>
          </a:p>
          <a:p>
            <a:pPr algn="just">
              <a:buFont typeface="Arial" panose="020B0604020202020204" pitchFamily="34" charset="0"/>
              <a:buChar char="•"/>
            </a:pPr>
            <a:r>
              <a:rPr lang="en-US" sz="2000" b="1" i="0" dirty="0">
                <a:solidFill>
                  <a:srgbClr val="000000"/>
                </a:solidFill>
                <a:effectLst/>
                <a:latin typeface="Arial" panose="020B0604020202020204" pitchFamily="34" charset="0"/>
              </a:rPr>
              <a:t>F</a:t>
            </a:r>
            <a:r>
              <a:rPr lang="en-US" sz="2000" b="0" i="0" dirty="0">
                <a:solidFill>
                  <a:srgbClr val="000000"/>
                </a:solidFill>
                <a:effectLst/>
                <a:latin typeface="Arial" panose="020B0604020202020204" pitchFamily="34" charset="0"/>
              </a:rPr>
              <a:t> is a set of final state/states of Q (F ⊆ Q).</a:t>
            </a:r>
          </a:p>
        </p:txBody>
      </p:sp>
    </p:spTree>
    <p:extLst>
      <p:ext uri="{BB962C8B-B14F-4D97-AF65-F5344CB8AC3E}">
        <p14:creationId xmlns:p14="http://schemas.microsoft.com/office/powerpoint/2010/main" val="752129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858E3-E8CF-403F-ABAF-66D58951E205}"/>
              </a:ext>
            </a:extLst>
          </p:cNvPr>
          <p:cNvSpPr>
            <a:spLocks noGrp="1"/>
          </p:cNvSpPr>
          <p:nvPr>
            <p:ph type="title"/>
          </p:nvPr>
        </p:nvSpPr>
        <p:spPr/>
        <p:txBody>
          <a:bodyPr/>
          <a:lstStyle/>
          <a:p>
            <a:r>
              <a:rPr lang="en-US" b="0" i="0" dirty="0">
                <a:effectLst/>
                <a:latin typeface="Arial" panose="020B0604020202020204" pitchFamily="34" charset="0"/>
              </a:rPr>
              <a:t>Graphical Representation of a DFA</a:t>
            </a:r>
            <a:endParaRPr lang="en-US" dirty="0"/>
          </a:p>
        </p:txBody>
      </p:sp>
      <p:sp>
        <p:nvSpPr>
          <p:cNvPr id="3" name="Content Placeholder 2">
            <a:extLst>
              <a:ext uri="{FF2B5EF4-FFF2-40B4-BE49-F238E27FC236}">
                <a16:creationId xmlns:a16="http://schemas.microsoft.com/office/drawing/2014/main" id="{8961D0FB-783B-4844-A54C-B3BF683B1783}"/>
              </a:ext>
            </a:extLst>
          </p:cNvPr>
          <p:cNvSpPr>
            <a:spLocks noGrp="1"/>
          </p:cNvSpPr>
          <p:nvPr>
            <p:ph idx="1"/>
          </p:nvPr>
        </p:nvSpPr>
        <p:spPr/>
        <p:txBody>
          <a:bodyPr/>
          <a:lstStyle/>
          <a:p>
            <a:pPr algn="just"/>
            <a:r>
              <a:rPr lang="en-US" b="0" i="0" dirty="0">
                <a:solidFill>
                  <a:srgbClr val="000000"/>
                </a:solidFill>
                <a:effectLst/>
                <a:latin typeface="Arial" panose="020B0604020202020204" pitchFamily="34" charset="0"/>
              </a:rPr>
              <a:t>A DFA is represented by digraphs called </a:t>
            </a:r>
            <a:r>
              <a:rPr lang="en-US" b="1" i="0" dirty="0">
                <a:solidFill>
                  <a:srgbClr val="000000"/>
                </a:solidFill>
                <a:effectLst/>
                <a:latin typeface="Arial" panose="020B0604020202020204" pitchFamily="34" charset="0"/>
              </a:rPr>
              <a:t>state diagram</a:t>
            </a:r>
            <a:r>
              <a:rPr lang="en-US" b="0" i="0" dirty="0">
                <a:solidFill>
                  <a:srgbClr val="000000"/>
                </a:solidFill>
                <a:effectLst/>
                <a:latin typeface="Arial" panose="020B0604020202020204" pitchFamily="34" charset="0"/>
              </a:rPr>
              <a:t>.</a:t>
            </a:r>
          </a:p>
          <a:p>
            <a:pPr algn="l">
              <a:buFont typeface="Arial" panose="020B0604020202020204" pitchFamily="34" charset="0"/>
              <a:buChar char="•"/>
            </a:pPr>
            <a:r>
              <a:rPr lang="en-US" b="0" i="0" dirty="0">
                <a:effectLst/>
                <a:latin typeface="Arial" panose="020B0604020202020204" pitchFamily="34" charset="0"/>
              </a:rPr>
              <a:t>The vertices represent the states.</a:t>
            </a:r>
          </a:p>
          <a:p>
            <a:pPr algn="l">
              <a:buFont typeface="Arial" panose="020B0604020202020204" pitchFamily="34" charset="0"/>
              <a:buChar char="•"/>
            </a:pPr>
            <a:r>
              <a:rPr lang="en-US" b="0" i="0" dirty="0">
                <a:effectLst/>
                <a:latin typeface="Arial" panose="020B0604020202020204" pitchFamily="34" charset="0"/>
              </a:rPr>
              <a:t>The arcs labeled with an input alphabet show the transitions.</a:t>
            </a:r>
          </a:p>
          <a:p>
            <a:pPr algn="l">
              <a:buFont typeface="Arial" panose="020B0604020202020204" pitchFamily="34" charset="0"/>
              <a:buChar char="•"/>
            </a:pPr>
            <a:r>
              <a:rPr lang="en-US" b="0" i="0" dirty="0">
                <a:effectLst/>
                <a:latin typeface="Arial" panose="020B0604020202020204" pitchFamily="34" charset="0"/>
              </a:rPr>
              <a:t>The initial state is denoted by an empty single incoming arc.</a:t>
            </a:r>
          </a:p>
          <a:p>
            <a:pPr algn="l">
              <a:buFont typeface="Arial" panose="020B0604020202020204" pitchFamily="34" charset="0"/>
              <a:buChar char="•"/>
            </a:pPr>
            <a:r>
              <a:rPr lang="en-US" b="0" i="0" dirty="0">
                <a:effectLst/>
                <a:latin typeface="Arial" panose="020B0604020202020204" pitchFamily="34" charset="0"/>
              </a:rPr>
              <a:t>The final state is indicated by double circles.</a:t>
            </a:r>
          </a:p>
        </p:txBody>
      </p:sp>
    </p:spTree>
    <p:extLst>
      <p:ext uri="{BB962C8B-B14F-4D97-AF65-F5344CB8AC3E}">
        <p14:creationId xmlns:p14="http://schemas.microsoft.com/office/powerpoint/2010/main" val="3404480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C76BB-9BDB-4C5B-A853-2878FB220F7A}"/>
              </a:ext>
            </a:extLst>
          </p:cNvPr>
          <p:cNvSpPr>
            <a:spLocks noGrp="1"/>
          </p:cNvSpPr>
          <p:nvPr>
            <p:ph type="title"/>
          </p:nvPr>
        </p:nvSpPr>
        <p:spPr>
          <a:xfrm>
            <a:off x="838200" y="365125"/>
            <a:ext cx="10515600" cy="718087"/>
          </a:xfrm>
        </p:spPr>
        <p:txBody>
          <a:bodyPr>
            <a:normAutofit/>
          </a:bodyPr>
          <a:lstStyle/>
          <a:p>
            <a:r>
              <a:rPr lang="en-US" sz="3000" b="0" i="0" dirty="0">
                <a:effectLst/>
                <a:latin typeface="Arial" panose="020B0604020202020204" pitchFamily="34" charset="0"/>
              </a:rPr>
              <a:t>Example:</a:t>
            </a:r>
            <a:endParaRPr lang="en-US" sz="3000" dirty="0"/>
          </a:p>
        </p:txBody>
      </p:sp>
      <p:sp>
        <p:nvSpPr>
          <p:cNvPr id="3" name="Content Placeholder 2">
            <a:extLst>
              <a:ext uri="{FF2B5EF4-FFF2-40B4-BE49-F238E27FC236}">
                <a16:creationId xmlns:a16="http://schemas.microsoft.com/office/drawing/2014/main" id="{46B9B1C2-6EAE-4837-88AB-38B104C174EB}"/>
              </a:ext>
            </a:extLst>
          </p:cNvPr>
          <p:cNvSpPr>
            <a:spLocks noGrp="1"/>
          </p:cNvSpPr>
          <p:nvPr>
            <p:ph sz="half" idx="1"/>
          </p:nvPr>
        </p:nvSpPr>
        <p:spPr>
          <a:xfrm>
            <a:off x="478302" y="1083212"/>
            <a:ext cx="5617698" cy="5093751"/>
          </a:xfrm>
        </p:spPr>
        <p:txBody>
          <a:bodyPr/>
          <a:lstStyle/>
          <a:p>
            <a:pPr marL="0" indent="0" algn="just">
              <a:buNone/>
            </a:pPr>
            <a:r>
              <a:rPr lang="en-US" sz="1600" b="0" i="0" dirty="0">
                <a:solidFill>
                  <a:srgbClr val="000000"/>
                </a:solidFill>
                <a:effectLst/>
                <a:latin typeface="Arial" panose="020B0604020202020204" pitchFamily="34" charset="0"/>
              </a:rPr>
              <a:t>Let a deterministic finite automaton be →</a:t>
            </a:r>
          </a:p>
          <a:p>
            <a:pPr algn="l">
              <a:buFont typeface="Arial" panose="020B0604020202020204" pitchFamily="34" charset="0"/>
              <a:buChar char="•"/>
            </a:pPr>
            <a:r>
              <a:rPr lang="en-US" sz="1600" b="0" i="0" dirty="0">
                <a:effectLst/>
                <a:latin typeface="Arial" panose="020B0604020202020204" pitchFamily="34" charset="0"/>
              </a:rPr>
              <a:t>Q = {a, b, c},</a:t>
            </a:r>
          </a:p>
          <a:p>
            <a:pPr algn="l">
              <a:buFont typeface="Arial" panose="020B0604020202020204" pitchFamily="34" charset="0"/>
              <a:buChar char="•"/>
            </a:pPr>
            <a:r>
              <a:rPr lang="en-US" sz="1600" b="0" i="0" dirty="0">
                <a:effectLst/>
                <a:latin typeface="Arial" panose="020B0604020202020204" pitchFamily="34" charset="0"/>
              </a:rPr>
              <a:t>∑ = {0, 1},</a:t>
            </a:r>
          </a:p>
          <a:p>
            <a:pPr algn="l">
              <a:buFont typeface="Arial" panose="020B0604020202020204" pitchFamily="34" charset="0"/>
              <a:buChar char="•"/>
            </a:pPr>
            <a:r>
              <a:rPr lang="en-US" sz="1600" b="0" i="0" dirty="0">
                <a:effectLst/>
                <a:latin typeface="Arial" panose="020B0604020202020204" pitchFamily="34" charset="0"/>
              </a:rPr>
              <a:t>q</a:t>
            </a:r>
            <a:r>
              <a:rPr lang="en-US" sz="1600" b="0" i="0" baseline="-25000" dirty="0">
                <a:effectLst/>
                <a:latin typeface="Arial" panose="020B0604020202020204" pitchFamily="34" charset="0"/>
              </a:rPr>
              <a:t>0</a:t>
            </a:r>
            <a:r>
              <a:rPr lang="en-US" sz="1600" b="0" i="0" dirty="0">
                <a:effectLst/>
                <a:latin typeface="Arial" panose="020B0604020202020204" pitchFamily="34" charset="0"/>
              </a:rPr>
              <a:t> = a,</a:t>
            </a:r>
          </a:p>
          <a:p>
            <a:pPr algn="l">
              <a:buFont typeface="Arial" panose="020B0604020202020204" pitchFamily="34" charset="0"/>
              <a:buChar char="•"/>
            </a:pPr>
            <a:r>
              <a:rPr lang="en-US" sz="1600" b="0" i="0" dirty="0">
                <a:effectLst/>
                <a:latin typeface="Arial" panose="020B0604020202020204" pitchFamily="34" charset="0"/>
              </a:rPr>
              <a:t>F = {c}, and</a:t>
            </a:r>
          </a:p>
          <a:p>
            <a:pPr algn="just"/>
            <a:r>
              <a:rPr lang="en-US" sz="1600" b="0" i="0" dirty="0">
                <a:solidFill>
                  <a:srgbClr val="000000"/>
                </a:solidFill>
                <a:effectLst/>
                <a:latin typeface="Arial" panose="020B0604020202020204" pitchFamily="34" charset="0"/>
              </a:rPr>
              <a:t>Transition function δ as shown by the following table −</a:t>
            </a:r>
          </a:p>
          <a:p>
            <a:pPr algn="just"/>
            <a:endParaRPr lang="en-US" sz="1600" b="0" i="0" dirty="0">
              <a:solidFill>
                <a:srgbClr val="000000"/>
              </a:solidFill>
              <a:effectLst/>
              <a:latin typeface="Arial" panose="020B0604020202020204" pitchFamily="34" charset="0"/>
            </a:endParaRPr>
          </a:p>
          <a:p>
            <a:endParaRPr lang="en-US" dirty="0"/>
          </a:p>
        </p:txBody>
      </p:sp>
      <p:graphicFrame>
        <p:nvGraphicFramePr>
          <p:cNvPr id="7" name="Content Placeholder 6">
            <a:extLst>
              <a:ext uri="{FF2B5EF4-FFF2-40B4-BE49-F238E27FC236}">
                <a16:creationId xmlns:a16="http://schemas.microsoft.com/office/drawing/2014/main" id="{0E7F135C-A75A-4FD4-9225-7F1FF9534293}"/>
              </a:ext>
            </a:extLst>
          </p:cNvPr>
          <p:cNvGraphicFramePr>
            <a:graphicFrameLocks noGrp="1"/>
          </p:cNvGraphicFramePr>
          <p:nvPr>
            <p:ph sz="half" idx="2"/>
            <p:extLst>
              <p:ext uri="{D42A27DB-BD31-4B8C-83A1-F6EECF244321}">
                <p14:modId xmlns:p14="http://schemas.microsoft.com/office/powerpoint/2010/main" val="3974631998"/>
              </p:ext>
            </p:extLst>
          </p:nvPr>
        </p:nvGraphicFramePr>
        <p:xfrm>
          <a:off x="601394" y="3541884"/>
          <a:ext cx="5181600" cy="1981200"/>
        </p:xfrm>
        <a:graphic>
          <a:graphicData uri="http://schemas.openxmlformats.org/drawingml/2006/table">
            <a:tbl>
              <a:tblPr>
                <a:tableStyleId>{5C22544A-7EE6-4342-B048-85BDC9FD1C3A}</a:tableStyleId>
              </a:tblPr>
              <a:tblGrid>
                <a:gridCol w="1727200">
                  <a:extLst>
                    <a:ext uri="{9D8B030D-6E8A-4147-A177-3AD203B41FA5}">
                      <a16:colId xmlns:a16="http://schemas.microsoft.com/office/drawing/2014/main" val="1406629657"/>
                    </a:ext>
                  </a:extLst>
                </a:gridCol>
                <a:gridCol w="1727200">
                  <a:extLst>
                    <a:ext uri="{9D8B030D-6E8A-4147-A177-3AD203B41FA5}">
                      <a16:colId xmlns:a16="http://schemas.microsoft.com/office/drawing/2014/main" val="576469918"/>
                    </a:ext>
                  </a:extLst>
                </a:gridCol>
                <a:gridCol w="1727200">
                  <a:extLst>
                    <a:ext uri="{9D8B030D-6E8A-4147-A177-3AD203B41FA5}">
                      <a16:colId xmlns:a16="http://schemas.microsoft.com/office/drawing/2014/main" val="115729502"/>
                    </a:ext>
                  </a:extLst>
                </a:gridCol>
              </a:tblGrid>
              <a:tr h="0">
                <a:tc>
                  <a:txBody>
                    <a:bodyPr/>
                    <a:lstStyle/>
                    <a:p>
                      <a:pPr algn="ctr" fontAlgn="t">
                        <a:spcBef>
                          <a:spcPts val="0"/>
                        </a:spcBef>
                        <a:spcAft>
                          <a:spcPts val="0"/>
                        </a:spcAft>
                      </a:pPr>
                      <a:r>
                        <a:rPr lang="en-US" sz="1800" u="none" strike="noStrike">
                          <a:effectLst/>
                        </a:rPr>
                        <a:t>Present State</a:t>
                      </a:r>
                      <a:endParaRPr lang="en-US" sz="1800" b="0" i="0" u="none" strike="noStrike">
                        <a:effectLst/>
                        <a:latin typeface="Arial" panose="020B0604020202020204" pitchFamily="34" charset="0"/>
                      </a:endParaRPr>
                    </a:p>
                  </a:txBody>
                  <a:tcPr marL="76200" marR="76200" marT="76200" marB="76200"/>
                </a:tc>
                <a:tc>
                  <a:txBody>
                    <a:bodyPr/>
                    <a:lstStyle/>
                    <a:p>
                      <a:pPr algn="ctr" fontAlgn="t">
                        <a:spcBef>
                          <a:spcPts val="0"/>
                        </a:spcBef>
                        <a:spcAft>
                          <a:spcPts val="0"/>
                        </a:spcAft>
                      </a:pPr>
                      <a:r>
                        <a:rPr lang="en-US" sz="1800" u="none" strike="noStrike">
                          <a:effectLst/>
                        </a:rPr>
                        <a:t>Next State for Input 0</a:t>
                      </a:r>
                      <a:endParaRPr lang="en-US" sz="1800" b="0" i="0" u="none" strike="noStrike">
                        <a:effectLst/>
                        <a:latin typeface="Arial" panose="020B0604020202020204" pitchFamily="34" charset="0"/>
                      </a:endParaRPr>
                    </a:p>
                  </a:txBody>
                  <a:tcPr marL="76200" marR="76200" marT="76200" marB="76200"/>
                </a:tc>
                <a:tc>
                  <a:txBody>
                    <a:bodyPr/>
                    <a:lstStyle/>
                    <a:p>
                      <a:pPr algn="ctr" fontAlgn="t">
                        <a:spcBef>
                          <a:spcPts val="0"/>
                        </a:spcBef>
                        <a:spcAft>
                          <a:spcPts val="0"/>
                        </a:spcAft>
                      </a:pPr>
                      <a:r>
                        <a:rPr lang="en-US" sz="1800" u="none" strike="noStrike">
                          <a:effectLst/>
                        </a:rPr>
                        <a:t>Next State for Input 1</a:t>
                      </a:r>
                      <a:endParaRPr lang="en-US" sz="1800" b="0" i="0" u="none" strike="noStrike">
                        <a:effectLst/>
                        <a:latin typeface="Arial" panose="020B0604020202020204" pitchFamily="34" charset="0"/>
                      </a:endParaRPr>
                    </a:p>
                  </a:txBody>
                  <a:tcPr marL="76200" marR="76200" marT="76200" marB="76200"/>
                </a:tc>
                <a:extLst>
                  <a:ext uri="{0D108BD9-81ED-4DB2-BD59-A6C34878D82A}">
                    <a16:rowId xmlns:a16="http://schemas.microsoft.com/office/drawing/2014/main" val="314866169"/>
                  </a:ext>
                </a:extLst>
              </a:tr>
              <a:tr h="0">
                <a:tc>
                  <a:txBody>
                    <a:bodyPr/>
                    <a:lstStyle/>
                    <a:p>
                      <a:pPr algn="l" fontAlgn="t">
                        <a:spcBef>
                          <a:spcPts val="0"/>
                        </a:spcBef>
                        <a:spcAft>
                          <a:spcPts val="0"/>
                        </a:spcAft>
                      </a:pPr>
                      <a:r>
                        <a:rPr lang="en-US" sz="1800" u="none" strike="noStrike" dirty="0">
                          <a:effectLst/>
                          <a:sym typeface="Wingdings" panose="05000000000000000000" pitchFamily="2" charset="2"/>
                        </a:rPr>
                        <a:t> </a:t>
                      </a:r>
                      <a:r>
                        <a:rPr lang="en-US" sz="1800" u="none" strike="noStrike" dirty="0">
                          <a:effectLst/>
                        </a:rPr>
                        <a:t>a</a:t>
                      </a:r>
                      <a:endParaRPr lang="en-US" sz="1800" b="0" i="0" u="none" strike="noStrike" dirty="0">
                        <a:effectLst/>
                        <a:latin typeface="Arial" panose="020B0604020202020204" pitchFamily="34" charset="0"/>
                      </a:endParaRPr>
                    </a:p>
                  </a:txBody>
                  <a:tcPr marL="76200" marR="76200" marT="76200" marB="76200"/>
                </a:tc>
                <a:tc>
                  <a:txBody>
                    <a:bodyPr/>
                    <a:lstStyle/>
                    <a:p>
                      <a:pPr algn="l" fontAlgn="t">
                        <a:spcBef>
                          <a:spcPts val="0"/>
                        </a:spcBef>
                        <a:spcAft>
                          <a:spcPts val="0"/>
                        </a:spcAft>
                      </a:pPr>
                      <a:r>
                        <a:rPr lang="en-US" sz="1800" u="none" strike="noStrike" dirty="0">
                          <a:effectLst/>
                        </a:rPr>
                        <a:t>a</a:t>
                      </a:r>
                      <a:endParaRPr lang="en-US" sz="1800" b="0" i="0" u="none" strike="noStrike" dirty="0">
                        <a:effectLst/>
                        <a:latin typeface="Arial" panose="020B0604020202020204" pitchFamily="34" charset="0"/>
                      </a:endParaRPr>
                    </a:p>
                  </a:txBody>
                  <a:tcPr marL="76200" marR="76200" marT="76200" marB="76200"/>
                </a:tc>
                <a:tc>
                  <a:txBody>
                    <a:bodyPr/>
                    <a:lstStyle/>
                    <a:p>
                      <a:pPr algn="l" fontAlgn="t">
                        <a:spcBef>
                          <a:spcPts val="0"/>
                        </a:spcBef>
                        <a:spcAft>
                          <a:spcPts val="0"/>
                        </a:spcAft>
                      </a:pPr>
                      <a:r>
                        <a:rPr lang="en-US" sz="1800" u="none" strike="noStrike" dirty="0">
                          <a:effectLst/>
                        </a:rPr>
                        <a:t>b</a:t>
                      </a:r>
                      <a:endParaRPr lang="en-US" sz="1800" b="0" i="0" u="none" strike="noStrike" dirty="0">
                        <a:effectLst/>
                        <a:latin typeface="Arial" panose="020B0604020202020204" pitchFamily="34" charset="0"/>
                      </a:endParaRPr>
                    </a:p>
                  </a:txBody>
                  <a:tcPr marL="76200" marR="76200" marT="76200" marB="76200"/>
                </a:tc>
                <a:extLst>
                  <a:ext uri="{0D108BD9-81ED-4DB2-BD59-A6C34878D82A}">
                    <a16:rowId xmlns:a16="http://schemas.microsoft.com/office/drawing/2014/main" val="581215307"/>
                  </a:ext>
                </a:extLst>
              </a:tr>
              <a:tr h="0">
                <a:tc>
                  <a:txBody>
                    <a:bodyPr/>
                    <a:lstStyle/>
                    <a:p>
                      <a:pPr algn="l" fontAlgn="t">
                        <a:spcBef>
                          <a:spcPts val="0"/>
                        </a:spcBef>
                        <a:spcAft>
                          <a:spcPts val="0"/>
                        </a:spcAft>
                      </a:pPr>
                      <a:r>
                        <a:rPr lang="en-US" sz="1800" u="none" strike="noStrike">
                          <a:effectLst/>
                        </a:rPr>
                        <a:t>b</a:t>
                      </a:r>
                      <a:endParaRPr lang="en-US" sz="1800" b="0" i="0" u="none" strike="noStrike">
                        <a:effectLst/>
                        <a:latin typeface="Arial" panose="020B0604020202020204" pitchFamily="34" charset="0"/>
                      </a:endParaRPr>
                    </a:p>
                  </a:txBody>
                  <a:tcPr marL="76200" marR="76200" marT="76200" marB="76200"/>
                </a:tc>
                <a:tc>
                  <a:txBody>
                    <a:bodyPr/>
                    <a:lstStyle/>
                    <a:p>
                      <a:pPr algn="l" fontAlgn="t">
                        <a:spcBef>
                          <a:spcPts val="0"/>
                        </a:spcBef>
                        <a:spcAft>
                          <a:spcPts val="0"/>
                        </a:spcAft>
                      </a:pPr>
                      <a:r>
                        <a:rPr lang="en-US" sz="1800" u="none" strike="noStrike" dirty="0">
                          <a:effectLst/>
                        </a:rPr>
                        <a:t>c</a:t>
                      </a:r>
                      <a:endParaRPr lang="en-US" sz="1800" b="0" i="0" u="none" strike="noStrike" dirty="0">
                        <a:effectLst/>
                        <a:latin typeface="Arial" panose="020B0604020202020204" pitchFamily="34" charset="0"/>
                      </a:endParaRPr>
                    </a:p>
                  </a:txBody>
                  <a:tcPr marL="76200" marR="76200" marT="76200" marB="76200"/>
                </a:tc>
                <a:tc>
                  <a:txBody>
                    <a:bodyPr/>
                    <a:lstStyle/>
                    <a:p>
                      <a:pPr algn="l" fontAlgn="t">
                        <a:spcBef>
                          <a:spcPts val="0"/>
                        </a:spcBef>
                        <a:spcAft>
                          <a:spcPts val="0"/>
                        </a:spcAft>
                      </a:pPr>
                      <a:r>
                        <a:rPr lang="en-US" sz="1800" u="none" strike="noStrike" dirty="0">
                          <a:effectLst/>
                        </a:rPr>
                        <a:t>a</a:t>
                      </a:r>
                      <a:endParaRPr lang="en-US" sz="1800" b="0" i="0" u="none" strike="noStrike" dirty="0">
                        <a:effectLst/>
                        <a:latin typeface="Arial" panose="020B0604020202020204" pitchFamily="34" charset="0"/>
                      </a:endParaRPr>
                    </a:p>
                  </a:txBody>
                  <a:tcPr marL="76200" marR="76200" marT="76200" marB="76200"/>
                </a:tc>
                <a:extLst>
                  <a:ext uri="{0D108BD9-81ED-4DB2-BD59-A6C34878D82A}">
                    <a16:rowId xmlns:a16="http://schemas.microsoft.com/office/drawing/2014/main" val="2666789485"/>
                  </a:ext>
                </a:extLst>
              </a:tr>
              <a:tr h="0">
                <a:tc>
                  <a:txBody>
                    <a:bodyPr/>
                    <a:lstStyle/>
                    <a:p>
                      <a:pPr algn="l" fontAlgn="t">
                        <a:spcBef>
                          <a:spcPts val="0"/>
                        </a:spcBef>
                        <a:spcAft>
                          <a:spcPts val="0"/>
                        </a:spcAft>
                      </a:pPr>
                      <a:r>
                        <a:rPr lang="en-US" sz="1800" u="none" strike="noStrike" dirty="0">
                          <a:effectLst/>
                        </a:rPr>
                        <a:t>*c</a:t>
                      </a:r>
                      <a:endParaRPr lang="en-US" sz="1800" b="0" i="0" u="none" strike="noStrike" dirty="0">
                        <a:effectLst/>
                        <a:latin typeface="Arial" panose="020B0604020202020204" pitchFamily="34" charset="0"/>
                      </a:endParaRPr>
                    </a:p>
                  </a:txBody>
                  <a:tcPr marL="76200" marR="76200" marT="76200" marB="76200"/>
                </a:tc>
                <a:tc>
                  <a:txBody>
                    <a:bodyPr/>
                    <a:lstStyle/>
                    <a:p>
                      <a:pPr algn="l" fontAlgn="t">
                        <a:spcBef>
                          <a:spcPts val="0"/>
                        </a:spcBef>
                        <a:spcAft>
                          <a:spcPts val="0"/>
                        </a:spcAft>
                      </a:pPr>
                      <a:r>
                        <a:rPr lang="en-US" sz="1800" u="none" strike="noStrike">
                          <a:effectLst/>
                        </a:rPr>
                        <a:t>b</a:t>
                      </a:r>
                      <a:endParaRPr lang="en-US" sz="1800" b="0" i="0" u="none" strike="noStrike">
                        <a:effectLst/>
                        <a:latin typeface="Arial" panose="020B0604020202020204" pitchFamily="34" charset="0"/>
                      </a:endParaRPr>
                    </a:p>
                  </a:txBody>
                  <a:tcPr marL="76200" marR="76200" marT="76200" marB="76200"/>
                </a:tc>
                <a:tc>
                  <a:txBody>
                    <a:bodyPr/>
                    <a:lstStyle/>
                    <a:p>
                      <a:pPr algn="l" fontAlgn="t">
                        <a:spcBef>
                          <a:spcPts val="0"/>
                        </a:spcBef>
                        <a:spcAft>
                          <a:spcPts val="0"/>
                        </a:spcAft>
                      </a:pPr>
                      <a:r>
                        <a:rPr lang="en-US" sz="1800" u="none" strike="noStrike" dirty="0">
                          <a:effectLst/>
                        </a:rPr>
                        <a:t>c</a:t>
                      </a:r>
                      <a:endParaRPr lang="en-US" sz="1800" b="0" i="0" u="none" strike="noStrike" dirty="0">
                        <a:effectLst/>
                        <a:latin typeface="Arial" panose="020B0604020202020204" pitchFamily="34" charset="0"/>
                      </a:endParaRPr>
                    </a:p>
                  </a:txBody>
                  <a:tcPr marL="76200" marR="76200" marT="76200" marB="76200"/>
                </a:tc>
                <a:extLst>
                  <a:ext uri="{0D108BD9-81ED-4DB2-BD59-A6C34878D82A}">
                    <a16:rowId xmlns:a16="http://schemas.microsoft.com/office/drawing/2014/main" val="1567160175"/>
                  </a:ext>
                </a:extLst>
              </a:tr>
            </a:tbl>
          </a:graphicData>
        </a:graphic>
      </p:graphicFrame>
      <p:sp>
        <p:nvSpPr>
          <p:cNvPr id="5" name="Rectangle 1">
            <a:extLst>
              <a:ext uri="{FF2B5EF4-FFF2-40B4-BE49-F238E27FC236}">
                <a16:creationId xmlns:a16="http://schemas.microsoft.com/office/drawing/2014/main" id="{7A1E0319-2BC3-43CF-A04C-6063E233AA28}"/>
              </a:ext>
            </a:extLst>
          </p:cNvPr>
          <p:cNvSpPr>
            <a:spLocks noChangeArrowheads="1"/>
          </p:cNvSpPr>
          <p:nvPr/>
        </p:nvSpPr>
        <p:spPr bwMode="auto">
          <a:xfrm>
            <a:off x="-5570806" y="171625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pic>
        <p:nvPicPr>
          <p:cNvPr id="6" name="Picture 5">
            <a:extLst>
              <a:ext uri="{FF2B5EF4-FFF2-40B4-BE49-F238E27FC236}">
                <a16:creationId xmlns:a16="http://schemas.microsoft.com/office/drawing/2014/main" id="{44AEF09A-1DF4-4F14-BA26-7D25F6767051}"/>
              </a:ext>
            </a:extLst>
          </p:cNvPr>
          <p:cNvPicPr>
            <a:picLocks noChangeAspect="1"/>
          </p:cNvPicPr>
          <p:nvPr/>
        </p:nvPicPr>
        <p:blipFill>
          <a:blip r:embed="rId2"/>
          <a:stretch>
            <a:fillRect/>
          </a:stretch>
        </p:blipFill>
        <p:spPr>
          <a:xfrm>
            <a:off x="6170148" y="1793439"/>
            <a:ext cx="5543550" cy="2047297"/>
          </a:xfrm>
          <a:prstGeom prst="rect">
            <a:avLst/>
          </a:prstGeom>
        </p:spPr>
      </p:pic>
      <p:sp>
        <p:nvSpPr>
          <p:cNvPr id="9" name="TextBox 8">
            <a:extLst>
              <a:ext uri="{FF2B5EF4-FFF2-40B4-BE49-F238E27FC236}">
                <a16:creationId xmlns:a16="http://schemas.microsoft.com/office/drawing/2014/main" id="{66E5A1E1-1650-45CD-9870-1CB3F4959AF5}"/>
              </a:ext>
            </a:extLst>
          </p:cNvPr>
          <p:cNvSpPr txBox="1"/>
          <p:nvPr/>
        </p:nvSpPr>
        <p:spPr>
          <a:xfrm>
            <a:off x="5782994" y="948487"/>
            <a:ext cx="7543800" cy="923330"/>
          </a:xfrm>
          <a:prstGeom prst="rect">
            <a:avLst/>
          </a:prstGeom>
          <a:noFill/>
        </p:spPr>
        <p:txBody>
          <a:bodyPr wrap="square">
            <a:spAutoFit/>
          </a:bodyPr>
          <a:lstStyle/>
          <a:p>
            <a:pPr algn="just"/>
            <a:r>
              <a:rPr lang="en-US" b="0" i="0" dirty="0">
                <a:solidFill>
                  <a:srgbClr val="000000"/>
                </a:solidFill>
                <a:effectLst/>
                <a:latin typeface="Arial" panose="020B0604020202020204" pitchFamily="34" charset="0"/>
              </a:rPr>
              <a:t>Its graphical representation would be as follows −</a:t>
            </a:r>
          </a:p>
          <a:p>
            <a:br>
              <a:rPr lang="en-US" dirty="0"/>
            </a:br>
            <a:endParaRPr lang="en-US" dirty="0"/>
          </a:p>
        </p:txBody>
      </p:sp>
    </p:spTree>
    <p:extLst>
      <p:ext uri="{BB962C8B-B14F-4D97-AF65-F5344CB8AC3E}">
        <p14:creationId xmlns:p14="http://schemas.microsoft.com/office/powerpoint/2010/main" val="337770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67EAD-8FF7-49D2-BE83-97E96E0DE9FA}"/>
              </a:ext>
            </a:extLst>
          </p:cNvPr>
          <p:cNvSpPr>
            <a:spLocks noGrp="1"/>
          </p:cNvSpPr>
          <p:nvPr>
            <p:ph type="title"/>
          </p:nvPr>
        </p:nvSpPr>
        <p:spPr>
          <a:xfrm>
            <a:off x="838200" y="365126"/>
            <a:ext cx="10515600" cy="943170"/>
          </a:xfrm>
        </p:spPr>
        <p:txBody>
          <a:bodyPr>
            <a:normAutofit fontScale="90000"/>
          </a:bodyPr>
          <a:lstStyle/>
          <a:p>
            <a:r>
              <a:rPr lang="en-US" b="1" i="0" dirty="0">
                <a:effectLst/>
                <a:latin typeface="Arial" panose="020B0604020202020204" pitchFamily="34" charset="0"/>
              </a:rPr>
              <a:t>Non-deterministic Finite Automaton (NFA)</a:t>
            </a:r>
            <a:endParaRPr lang="en-US" dirty="0"/>
          </a:p>
        </p:txBody>
      </p:sp>
      <p:sp>
        <p:nvSpPr>
          <p:cNvPr id="3" name="Content Placeholder 2">
            <a:extLst>
              <a:ext uri="{FF2B5EF4-FFF2-40B4-BE49-F238E27FC236}">
                <a16:creationId xmlns:a16="http://schemas.microsoft.com/office/drawing/2014/main" id="{871979C5-A370-4395-904A-2ADE33F58E89}"/>
              </a:ext>
            </a:extLst>
          </p:cNvPr>
          <p:cNvSpPr>
            <a:spLocks noGrp="1"/>
          </p:cNvSpPr>
          <p:nvPr>
            <p:ph idx="1"/>
          </p:nvPr>
        </p:nvSpPr>
        <p:spPr>
          <a:xfrm>
            <a:off x="838200" y="1308296"/>
            <a:ext cx="10515600" cy="4868667"/>
          </a:xfrm>
        </p:spPr>
        <p:txBody>
          <a:bodyPr>
            <a:normAutofit lnSpcReduction="10000"/>
          </a:bodyPr>
          <a:lstStyle/>
          <a:p>
            <a:pPr marL="0" indent="0" algn="just">
              <a:buNone/>
            </a:pPr>
            <a:r>
              <a:rPr lang="en-US" sz="2000" i="0" dirty="0">
                <a:solidFill>
                  <a:srgbClr val="000000"/>
                </a:solidFill>
                <a:effectLst/>
                <a:latin typeface="Arial" panose="020B0604020202020204" pitchFamily="34" charset="0"/>
              </a:rPr>
              <a:t>In NDFA, for a particular input symbol, the machine can move to any combination of the states in the machine. In other words, the exact state to which the machine moves cannot be determined. Hence, it is called Non-deterministic Automaton. As it has finite number of states, the machine is called Non-deterministic Finite Machine or Non-deterministic Finite Automaton.</a:t>
            </a:r>
          </a:p>
          <a:p>
            <a:pPr marL="0" indent="0" algn="l">
              <a:buNone/>
            </a:pPr>
            <a:r>
              <a:rPr lang="en-US" sz="2000" b="1" i="0" dirty="0">
                <a:effectLst/>
                <a:latin typeface="Arial" panose="020B0604020202020204" pitchFamily="34" charset="0"/>
              </a:rPr>
              <a:t>Formal Definition of an NDFA</a:t>
            </a:r>
          </a:p>
          <a:p>
            <a:pPr marL="0" indent="0" algn="just">
              <a:buNone/>
            </a:pPr>
            <a:r>
              <a:rPr lang="en-US" sz="2000" b="0" i="0" dirty="0">
                <a:solidFill>
                  <a:srgbClr val="000000"/>
                </a:solidFill>
                <a:effectLst/>
                <a:latin typeface="Arial" panose="020B0604020202020204" pitchFamily="34" charset="0"/>
              </a:rPr>
              <a:t>An NDFA can be represented by a 5-tuple (Q, ∑, δ, q</a:t>
            </a:r>
            <a:r>
              <a:rPr lang="en-US" sz="2000" b="0" i="0" baseline="-25000" dirty="0">
                <a:solidFill>
                  <a:srgbClr val="000000"/>
                </a:solidFill>
                <a:effectLst/>
                <a:latin typeface="Arial" panose="020B0604020202020204" pitchFamily="34" charset="0"/>
              </a:rPr>
              <a:t>0</a:t>
            </a:r>
            <a:r>
              <a:rPr lang="en-US" sz="2000" b="0" i="0" dirty="0">
                <a:solidFill>
                  <a:srgbClr val="000000"/>
                </a:solidFill>
                <a:effectLst/>
                <a:latin typeface="Arial" panose="020B0604020202020204" pitchFamily="34" charset="0"/>
              </a:rPr>
              <a:t>, F) where −</a:t>
            </a:r>
          </a:p>
          <a:p>
            <a:pPr algn="just">
              <a:buFont typeface="Arial" panose="020B0604020202020204" pitchFamily="34" charset="0"/>
              <a:buChar char="•"/>
            </a:pPr>
            <a:r>
              <a:rPr lang="en-US" sz="2000" b="1" i="0" dirty="0">
                <a:solidFill>
                  <a:srgbClr val="000000"/>
                </a:solidFill>
                <a:effectLst/>
                <a:latin typeface="Arial" panose="020B0604020202020204" pitchFamily="34" charset="0"/>
              </a:rPr>
              <a:t>Q</a:t>
            </a:r>
            <a:r>
              <a:rPr lang="en-US" sz="2000" b="0" i="0" dirty="0">
                <a:solidFill>
                  <a:srgbClr val="000000"/>
                </a:solidFill>
                <a:effectLst/>
                <a:latin typeface="Arial" panose="020B0604020202020204" pitchFamily="34" charset="0"/>
              </a:rPr>
              <a:t> is a finite set of states.</a:t>
            </a:r>
          </a:p>
          <a:p>
            <a:pPr algn="just">
              <a:buFont typeface="Arial" panose="020B0604020202020204" pitchFamily="34" charset="0"/>
              <a:buChar char="•"/>
            </a:pPr>
            <a:r>
              <a:rPr lang="en-US" sz="2000" b="1" i="0" dirty="0">
                <a:solidFill>
                  <a:srgbClr val="000000"/>
                </a:solidFill>
                <a:effectLst/>
                <a:latin typeface="Arial" panose="020B0604020202020204" pitchFamily="34" charset="0"/>
              </a:rPr>
              <a:t>∑</a:t>
            </a:r>
            <a:r>
              <a:rPr lang="en-US" sz="2000" b="0" i="0" dirty="0">
                <a:solidFill>
                  <a:srgbClr val="000000"/>
                </a:solidFill>
                <a:effectLst/>
                <a:latin typeface="Arial" panose="020B0604020202020204" pitchFamily="34" charset="0"/>
              </a:rPr>
              <a:t> is a finite set of symbols called the alphabets.</a:t>
            </a:r>
          </a:p>
          <a:p>
            <a:pPr algn="just">
              <a:buFont typeface="Arial" panose="020B0604020202020204" pitchFamily="34" charset="0"/>
              <a:buChar char="•"/>
            </a:pPr>
            <a:r>
              <a:rPr lang="en-US" sz="2000" b="1" i="0" dirty="0">
                <a:solidFill>
                  <a:srgbClr val="000000"/>
                </a:solidFill>
                <a:effectLst/>
                <a:latin typeface="Arial" panose="020B0604020202020204" pitchFamily="34" charset="0"/>
              </a:rPr>
              <a:t>δ</a:t>
            </a:r>
            <a:r>
              <a:rPr lang="en-US" sz="2000" b="0" i="0" dirty="0">
                <a:solidFill>
                  <a:srgbClr val="000000"/>
                </a:solidFill>
                <a:effectLst/>
                <a:latin typeface="Arial" panose="020B0604020202020204" pitchFamily="34" charset="0"/>
              </a:rPr>
              <a:t> is the transition function where δ: Q × ∑ → 2</a:t>
            </a:r>
            <a:r>
              <a:rPr lang="en-US" sz="2000" b="0" i="0" baseline="30000" dirty="0">
                <a:solidFill>
                  <a:srgbClr val="000000"/>
                </a:solidFill>
                <a:effectLst/>
                <a:latin typeface="Arial" panose="020B0604020202020204" pitchFamily="34" charset="0"/>
              </a:rPr>
              <a:t>Q</a:t>
            </a:r>
            <a:endParaRPr lang="en-US" sz="2000" b="0" i="0" dirty="0">
              <a:solidFill>
                <a:srgbClr val="000000"/>
              </a:solidFill>
              <a:effectLst/>
              <a:latin typeface="Arial" panose="020B0604020202020204" pitchFamily="34" charset="0"/>
            </a:endParaRPr>
          </a:p>
          <a:p>
            <a:pPr algn="just">
              <a:buFont typeface="Arial" panose="020B0604020202020204" pitchFamily="34" charset="0"/>
              <a:buChar char="•"/>
            </a:pPr>
            <a:r>
              <a:rPr lang="en-US" sz="2000" b="0" i="0" dirty="0">
                <a:solidFill>
                  <a:srgbClr val="000000"/>
                </a:solidFill>
                <a:effectLst/>
                <a:latin typeface="Arial" panose="020B0604020202020204" pitchFamily="34" charset="0"/>
              </a:rPr>
              <a:t>(Here the power set of Q (2</a:t>
            </a:r>
            <a:r>
              <a:rPr lang="en-US" sz="2000" b="0" i="0" baseline="30000" dirty="0">
                <a:solidFill>
                  <a:srgbClr val="000000"/>
                </a:solidFill>
                <a:effectLst/>
                <a:latin typeface="Arial" panose="020B0604020202020204" pitchFamily="34" charset="0"/>
              </a:rPr>
              <a:t>Q</a:t>
            </a:r>
            <a:r>
              <a:rPr lang="en-US" sz="2000" b="0" i="0" dirty="0">
                <a:solidFill>
                  <a:srgbClr val="000000"/>
                </a:solidFill>
                <a:effectLst/>
                <a:latin typeface="Arial" panose="020B0604020202020204" pitchFamily="34" charset="0"/>
              </a:rPr>
              <a:t>) has been taken because in case of NDFA, from a state, transition can occur to any combination of Q states)</a:t>
            </a:r>
          </a:p>
          <a:p>
            <a:pPr algn="just">
              <a:buFont typeface="Arial" panose="020B0604020202020204" pitchFamily="34" charset="0"/>
              <a:buChar char="•"/>
            </a:pPr>
            <a:r>
              <a:rPr lang="en-US" sz="2000" b="1" i="0" dirty="0">
                <a:solidFill>
                  <a:srgbClr val="000000"/>
                </a:solidFill>
                <a:effectLst/>
                <a:latin typeface="Arial" panose="020B0604020202020204" pitchFamily="34" charset="0"/>
              </a:rPr>
              <a:t>q</a:t>
            </a:r>
            <a:r>
              <a:rPr lang="en-US" sz="2000" b="1" i="0" baseline="-25000" dirty="0">
                <a:solidFill>
                  <a:srgbClr val="000000"/>
                </a:solidFill>
                <a:effectLst/>
                <a:latin typeface="Arial" panose="020B0604020202020204" pitchFamily="34" charset="0"/>
              </a:rPr>
              <a:t>0</a:t>
            </a:r>
            <a:r>
              <a:rPr lang="en-US" sz="2000" b="0" i="0" dirty="0">
                <a:solidFill>
                  <a:srgbClr val="000000"/>
                </a:solidFill>
                <a:effectLst/>
                <a:latin typeface="Arial" panose="020B0604020202020204" pitchFamily="34" charset="0"/>
              </a:rPr>
              <a:t> is the initial state from where any input is processed (q</a:t>
            </a:r>
            <a:r>
              <a:rPr lang="en-US" sz="2000" b="0" i="0" baseline="-25000" dirty="0">
                <a:solidFill>
                  <a:srgbClr val="000000"/>
                </a:solidFill>
                <a:effectLst/>
                <a:latin typeface="Arial" panose="020B0604020202020204" pitchFamily="34" charset="0"/>
              </a:rPr>
              <a:t>0</a:t>
            </a:r>
            <a:r>
              <a:rPr lang="en-US" sz="2000" b="0" i="0" dirty="0">
                <a:solidFill>
                  <a:srgbClr val="000000"/>
                </a:solidFill>
                <a:effectLst/>
                <a:latin typeface="Arial" panose="020B0604020202020204" pitchFamily="34" charset="0"/>
              </a:rPr>
              <a:t> ∈ Q).</a:t>
            </a:r>
          </a:p>
          <a:p>
            <a:pPr algn="just">
              <a:buFont typeface="Arial" panose="020B0604020202020204" pitchFamily="34" charset="0"/>
              <a:buChar char="•"/>
            </a:pPr>
            <a:r>
              <a:rPr lang="en-US" sz="2000" b="1" i="0" dirty="0">
                <a:solidFill>
                  <a:srgbClr val="000000"/>
                </a:solidFill>
                <a:effectLst/>
                <a:latin typeface="Arial" panose="020B0604020202020204" pitchFamily="34" charset="0"/>
              </a:rPr>
              <a:t>F</a:t>
            </a:r>
            <a:r>
              <a:rPr lang="en-US" sz="2000" b="0" i="0" dirty="0">
                <a:solidFill>
                  <a:srgbClr val="000000"/>
                </a:solidFill>
                <a:effectLst/>
                <a:latin typeface="Arial" panose="020B0604020202020204" pitchFamily="34" charset="0"/>
              </a:rPr>
              <a:t> is a set of final state/states of Q (F ⊆ Q).</a:t>
            </a:r>
          </a:p>
          <a:p>
            <a:pPr marL="0" indent="0" algn="just">
              <a:buNone/>
            </a:pPr>
            <a:endParaRPr lang="en-US" sz="2000" dirty="0"/>
          </a:p>
        </p:txBody>
      </p:sp>
    </p:spTree>
    <p:extLst>
      <p:ext uri="{BB962C8B-B14F-4D97-AF65-F5344CB8AC3E}">
        <p14:creationId xmlns:p14="http://schemas.microsoft.com/office/powerpoint/2010/main" val="12815789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4CF47-4010-45B1-9E64-F21C069E4B6E}"/>
              </a:ext>
            </a:extLst>
          </p:cNvPr>
          <p:cNvSpPr>
            <a:spLocks noGrp="1"/>
          </p:cNvSpPr>
          <p:nvPr>
            <p:ph type="title"/>
          </p:nvPr>
        </p:nvSpPr>
        <p:spPr>
          <a:xfrm>
            <a:off x="838200" y="681037"/>
            <a:ext cx="10515600" cy="613191"/>
          </a:xfrm>
        </p:spPr>
        <p:txBody>
          <a:bodyPr>
            <a:normAutofit fontScale="90000"/>
          </a:bodyPr>
          <a:lstStyle/>
          <a:p>
            <a:br>
              <a:rPr lang="en-US" b="0" i="0" dirty="0">
                <a:effectLst/>
                <a:latin typeface="Arial" panose="020B0604020202020204" pitchFamily="34" charset="0"/>
              </a:rPr>
            </a:br>
            <a:br>
              <a:rPr lang="en-US" b="0" i="0" dirty="0">
                <a:effectLst/>
                <a:latin typeface="Arial" panose="020B0604020202020204" pitchFamily="34" charset="0"/>
              </a:rPr>
            </a:br>
            <a:r>
              <a:rPr lang="en-US" sz="3300" b="0" i="0" dirty="0">
                <a:effectLst/>
                <a:latin typeface="Arial" panose="020B0604020202020204" pitchFamily="34" charset="0"/>
              </a:rPr>
              <a:t>Graphical Representation of an NDFA: (same as DFA)</a:t>
            </a:r>
            <a:br>
              <a:rPr lang="en-US" sz="3300" b="0" i="0" dirty="0">
                <a:effectLst/>
                <a:latin typeface="Arial" panose="020B0604020202020204" pitchFamily="34" charset="0"/>
              </a:rPr>
            </a:br>
            <a:br>
              <a:rPr lang="en-US" dirty="0"/>
            </a:br>
            <a:endParaRPr lang="en-US" dirty="0"/>
          </a:p>
        </p:txBody>
      </p:sp>
      <p:sp>
        <p:nvSpPr>
          <p:cNvPr id="3" name="Content Placeholder 2">
            <a:extLst>
              <a:ext uri="{FF2B5EF4-FFF2-40B4-BE49-F238E27FC236}">
                <a16:creationId xmlns:a16="http://schemas.microsoft.com/office/drawing/2014/main" id="{3F8A103A-25CF-4B8B-8DD1-87E6413993F5}"/>
              </a:ext>
            </a:extLst>
          </p:cNvPr>
          <p:cNvSpPr>
            <a:spLocks noGrp="1"/>
          </p:cNvSpPr>
          <p:nvPr>
            <p:ph idx="1"/>
          </p:nvPr>
        </p:nvSpPr>
        <p:spPr>
          <a:xfrm>
            <a:off x="838200" y="1786597"/>
            <a:ext cx="10515600" cy="4390366"/>
          </a:xfrm>
        </p:spPr>
        <p:txBody>
          <a:bodyPr/>
          <a:lstStyle/>
          <a:p>
            <a:pPr marL="0" indent="0" algn="just">
              <a:buNone/>
            </a:pPr>
            <a:endParaRPr lang="en-US" dirty="0">
              <a:solidFill>
                <a:srgbClr val="000000"/>
              </a:solidFill>
              <a:latin typeface="Arial" panose="020B0604020202020204" pitchFamily="34" charset="0"/>
            </a:endParaRPr>
          </a:p>
          <a:p>
            <a:pPr algn="just"/>
            <a:r>
              <a:rPr lang="en-US" b="0" i="0" dirty="0">
                <a:solidFill>
                  <a:srgbClr val="000000"/>
                </a:solidFill>
                <a:effectLst/>
                <a:latin typeface="Arial" panose="020B0604020202020204" pitchFamily="34" charset="0"/>
              </a:rPr>
              <a:t>An NDFA is represented by digraphs called state diagram.</a:t>
            </a:r>
          </a:p>
          <a:p>
            <a:pPr algn="l">
              <a:buFont typeface="Arial" panose="020B0604020202020204" pitchFamily="34" charset="0"/>
              <a:buChar char="•"/>
            </a:pPr>
            <a:r>
              <a:rPr lang="en-US" b="0" i="0" dirty="0">
                <a:effectLst/>
                <a:latin typeface="Arial" panose="020B0604020202020204" pitchFamily="34" charset="0"/>
              </a:rPr>
              <a:t>The vertices represent the states.</a:t>
            </a:r>
          </a:p>
          <a:p>
            <a:pPr algn="l">
              <a:buFont typeface="Arial" panose="020B0604020202020204" pitchFamily="34" charset="0"/>
              <a:buChar char="•"/>
            </a:pPr>
            <a:r>
              <a:rPr lang="en-US" b="0" i="0" dirty="0">
                <a:effectLst/>
                <a:latin typeface="Arial" panose="020B0604020202020204" pitchFamily="34" charset="0"/>
              </a:rPr>
              <a:t>The arcs labeled with an input alphabet show the transitions.</a:t>
            </a:r>
          </a:p>
          <a:p>
            <a:pPr algn="l">
              <a:buFont typeface="Arial" panose="020B0604020202020204" pitchFamily="34" charset="0"/>
              <a:buChar char="•"/>
            </a:pPr>
            <a:r>
              <a:rPr lang="en-US" b="0" i="0" dirty="0">
                <a:effectLst/>
                <a:latin typeface="Arial" panose="020B0604020202020204" pitchFamily="34" charset="0"/>
              </a:rPr>
              <a:t>The initial state is denoted by an empty single incoming arc.</a:t>
            </a:r>
          </a:p>
          <a:p>
            <a:pPr algn="l">
              <a:buFont typeface="Arial" panose="020B0604020202020204" pitchFamily="34" charset="0"/>
              <a:buChar char="•"/>
            </a:pPr>
            <a:r>
              <a:rPr lang="en-US" b="0" i="0" dirty="0">
                <a:effectLst/>
                <a:latin typeface="Arial" panose="020B0604020202020204" pitchFamily="34" charset="0"/>
              </a:rPr>
              <a:t>The final state is indicated by double circles.</a:t>
            </a:r>
          </a:p>
          <a:p>
            <a:endParaRPr lang="en-US" dirty="0"/>
          </a:p>
        </p:txBody>
      </p:sp>
    </p:spTree>
    <p:extLst>
      <p:ext uri="{BB962C8B-B14F-4D97-AF65-F5344CB8AC3E}">
        <p14:creationId xmlns:p14="http://schemas.microsoft.com/office/powerpoint/2010/main" val="760729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462B29-24AF-4BFA-ACB2-E5DB3A43BF1B}"/>
              </a:ext>
            </a:extLst>
          </p:cNvPr>
          <p:cNvSpPr>
            <a:spLocks noGrp="1"/>
          </p:cNvSpPr>
          <p:nvPr>
            <p:ph type="title"/>
          </p:nvPr>
        </p:nvSpPr>
        <p:spPr>
          <a:xfrm>
            <a:off x="838200" y="365126"/>
            <a:ext cx="10515600" cy="591478"/>
          </a:xfrm>
        </p:spPr>
        <p:txBody>
          <a:bodyPr>
            <a:normAutofit/>
          </a:bodyPr>
          <a:lstStyle/>
          <a:p>
            <a:r>
              <a:rPr lang="en-US" sz="3000" b="1" i="0" dirty="0">
                <a:solidFill>
                  <a:srgbClr val="000000"/>
                </a:solidFill>
                <a:effectLst/>
                <a:latin typeface="Arial" panose="020B0604020202020204" pitchFamily="34" charset="0"/>
              </a:rPr>
              <a:t>Example:</a:t>
            </a:r>
            <a:endParaRPr lang="en-US" sz="3000" dirty="0"/>
          </a:p>
        </p:txBody>
      </p:sp>
      <p:sp>
        <p:nvSpPr>
          <p:cNvPr id="3" name="Content Placeholder 2">
            <a:extLst>
              <a:ext uri="{FF2B5EF4-FFF2-40B4-BE49-F238E27FC236}">
                <a16:creationId xmlns:a16="http://schemas.microsoft.com/office/drawing/2014/main" id="{ACD58A19-EB40-44AE-BB1B-9D15CE7C17B6}"/>
              </a:ext>
            </a:extLst>
          </p:cNvPr>
          <p:cNvSpPr>
            <a:spLocks noGrp="1"/>
          </p:cNvSpPr>
          <p:nvPr>
            <p:ph sz="half" idx="1"/>
          </p:nvPr>
        </p:nvSpPr>
        <p:spPr>
          <a:xfrm>
            <a:off x="838200" y="956604"/>
            <a:ext cx="5181600" cy="5220359"/>
          </a:xfrm>
        </p:spPr>
        <p:txBody>
          <a:bodyPr/>
          <a:lstStyle/>
          <a:p>
            <a:pPr marL="0" indent="0" algn="just">
              <a:buNone/>
            </a:pPr>
            <a:r>
              <a:rPr lang="en-US" sz="1800" b="0" i="0" dirty="0">
                <a:solidFill>
                  <a:srgbClr val="000000"/>
                </a:solidFill>
                <a:effectLst/>
                <a:latin typeface="Arial" panose="020B0604020202020204" pitchFamily="34" charset="0"/>
              </a:rPr>
              <a:t>Let a non-deterministic finite automaton be →</a:t>
            </a:r>
          </a:p>
          <a:p>
            <a:pPr algn="l">
              <a:buFont typeface="Arial" panose="020B0604020202020204" pitchFamily="34" charset="0"/>
              <a:buChar char="•"/>
            </a:pPr>
            <a:r>
              <a:rPr lang="en-US" sz="1800" b="0" i="0" dirty="0">
                <a:effectLst/>
                <a:latin typeface="Arial" panose="020B0604020202020204" pitchFamily="34" charset="0"/>
              </a:rPr>
              <a:t>Q = {a, b, c}</a:t>
            </a:r>
          </a:p>
          <a:p>
            <a:pPr algn="l">
              <a:buFont typeface="Arial" panose="020B0604020202020204" pitchFamily="34" charset="0"/>
              <a:buChar char="•"/>
            </a:pPr>
            <a:r>
              <a:rPr lang="en-US" sz="1800" b="0" i="0" dirty="0">
                <a:effectLst/>
                <a:latin typeface="Arial" panose="020B0604020202020204" pitchFamily="34" charset="0"/>
              </a:rPr>
              <a:t>∑ = {0, 1}</a:t>
            </a:r>
          </a:p>
          <a:p>
            <a:pPr algn="l">
              <a:buFont typeface="Arial" panose="020B0604020202020204" pitchFamily="34" charset="0"/>
              <a:buChar char="•"/>
            </a:pPr>
            <a:r>
              <a:rPr lang="en-US" sz="1800" b="0" i="0" dirty="0">
                <a:effectLst/>
                <a:latin typeface="Arial" panose="020B0604020202020204" pitchFamily="34" charset="0"/>
              </a:rPr>
              <a:t>q</a:t>
            </a:r>
            <a:r>
              <a:rPr lang="en-US" sz="1800" b="0" i="0" baseline="-25000" dirty="0">
                <a:effectLst/>
                <a:latin typeface="Arial" panose="020B0604020202020204" pitchFamily="34" charset="0"/>
              </a:rPr>
              <a:t>0</a:t>
            </a:r>
            <a:r>
              <a:rPr lang="en-US" sz="1800" b="0" i="0" dirty="0">
                <a:effectLst/>
                <a:latin typeface="Arial" panose="020B0604020202020204" pitchFamily="34" charset="0"/>
              </a:rPr>
              <a:t> = a</a:t>
            </a:r>
          </a:p>
          <a:p>
            <a:pPr algn="l">
              <a:buFont typeface="Arial" panose="020B0604020202020204" pitchFamily="34" charset="0"/>
              <a:buChar char="•"/>
            </a:pPr>
            <a:r>
              <a:rPr lang="en-US" sz="1800" b="0" i="0" dirty="0">
                <a:effectLst/>
                <a:latin typeface="Arial" panose="020B0604020202020204" pitchFamily="34" charset="0"/>
              </a:rPr>
              <a:t>F = {c}</a:t>
            </a:r>
          </a:p>
          <a:p>
            <a:pPr algn="just"/>
            <a:r>
              <a:rPr lang="en-US" sz="1800" b="0" i="0" dirty="0">
                <a:solidFill>
                  <a:srgbClr val="000000"/>
                </a:solidFill>
                <a:effectLst/>
                <a:latin typeface="Arial" panose="020B0604020202020204" pitchFamily="34" charset="0"/>
              </a:rPr>
              <a:t>The transition function </a:t>
            </a:r>
            <a:r>
              <a:rPr lang="el-GR" sz="1800" b="0" i="0" dirty="0">
                <a:solidFill>
                  <a:srgbClr val="000000"/>
                </a:solidFill>
                <a:effectLst/>
                <a:latin typeface="Arial" panose="020B0604020202020204" pitchFamily="34" charset="0"/>
              </a:rPr>
              <a:t>δ </a:t>
            </a:r>
            <a:r>
              <a:rPr lang="en-US" sz="1800" b="0" i="0" dirty="0">
                <a:solidFill>
                  <a:srgbClr val="000000"/>
                </a:solidFill>
                <a:effectLst/>
                <a:latin typeface="Arial" panose="020B0604020202020204" pitchFamily="34" charset="0"/>
              </a:rPr>
              <a:t>as shown below −</a:t>
            </a:r>
          </a:p>
          <a:p>
            <a:endParaRPr lang="en-US" dirty="0"/>
          </a:p>
        </p:txBody>
      </p:sp>
      <p:graphicFrame>
        <p:nvGraphicFramePr>
          <p:cNvPr id="6" name="Content Placeholder 5">
            <a:extLst>
              <a:ext uri="{FF2B5EF4-FFF2-40B4-BE49-F238E27FC236}">
                <a16:creationId xmlns:a16="http://schemas.microsoft.com/office/drawing/2014/main" id="{6975CB86-AFCB-4057-9AFA-F499062CB4AB}"/>
              </a:ext>
            </a:extLst>
          </p:cNvPr>
          <p:cNvGraphicFramePr>
            <a:graphicFrameLocks noGrp="1"/>
          </p:cNvGraphicFramePr>
          <p:nvPr>
            <p:ph sz="half" idx="2"/>
            <p:extLst>
              <p:ext uri="{D42A27DB-BD31-4B8C-83A1-F6EECF244321}">
                <p14:modId xmlns:p14="http://schemas.microsoft.com/office/powerpoint/2010/main" val="1795531357"/>
              </p:ext>
            </p:extLst>
          </p:nvPr>
        </p:nvGraphicFramePr>
        <p:xfrm>
          <a:off x="1125416" y="3713871"/>
          <a:ext cx="4389123" cy="2187520"/>
        </p:xfrm>
        <a:graphic>
          <a:graphicData uri="http://schemas.openxmlformats.org/drawingml/2006/table">
            <a:tbl>
              <a:tblPr>
                <a:tableStyleId>{5C22544A-7EE6-4342-B048-85BDC9FD1C3A}</a:tableStyleId>
              </a:tblPr>
              <a:tblGrid>
                <a:gridCol w="1463041">
                  <a:extLst>
                    <a:ext uri="{9D8B030D-6E8A-4147-A177-3AD203B41FA5}">
                      <a16:colId xmlns:a16="http://schemas.microsoft.com/office/drawing/2014/main" val="3382195884"/>
                    </a:ext>
                  </a:extLst>
                </a:gridCol>
                <a:gridCol w="1463041">
                  <a:extLst>
                    <a:ext uri="{9D8B030D-6E8A-4147-A177-3AD203B41FA5}">
                      <a16:colId xmlns:a16="http://schemas.microsoft.com/office/drawing/2014/main" val="1313485719"/>
                    </a:ext>
                  </a:extLst>
                </a:gridCol>
                <a:gridCol w="1463041">
                  <a:extLst>
                    <a:ext uri="{9D8B030D-6E8A-4147-A177-3AD203B41FA5}">
                      <a16:colId xmlns:a16="http://schemas.microsoft.com/office/drawing/2014/main" val="946411811"/>
                    </a:ext>
                  </a:extLst>
                </a:gridCol>
              </a:tblGrid>
              <a:tr h="774046">
                <a:tc>
                  <a:txBody>
                    <a:bodyPr/>
                    <a:lstStyle/>
                    <a:p>
                      <a:pPr algn="ctr" fontAlgn="t">
                        <a:spcBef>
                          <a:spcPts val="0"/>
                        </a:spcBef>
                        <a:spcAft>
                          <a:spcPts val="0"/>
                        </a:spcAft>
                      </a:pPr>
                      <a:r>
                        <a:rPr lang="en-US" sz="1800" u="none" strike="noStrike" dirty="0">
                          <a:effectLst/>
                        </a:rPr>
                        <a:t>Present State</a:t>
                      </a:r>
                      <a:endParaRPr lang="en-US" sz="1800" b="0" i="0" u="none" strike="noStrike" dirty="0">
                        <a:effectLst/>
                        <a:latin typeface="Arial" panose="020B0604020202020204" pitchFamily="34" charset="0"/>
                      </a:endParaRPr>
                    </a:p>
                  </a:txBody>
                  <a:tcPr marL="76200" marR="76200" marT="76200" marB="76200"/>
                </a:tc>
                <a:tc>
                  <a:txBody>
                    <a:bodyPr/>
                    <a:lstStyle/>
                    <a:p>
                      <a:pPr algn="ctr" fontAlgn="t">
                        <a:spcBef>
                          <a:spcPts val="0"/>
                        </a:spcBef>
                        <a:spcAft>
                          <a:spcPts val="0"/>
                        </a:spcAft>
                      </a:pPr>
                      <a:r>
                        <a:rPr lang="en-US" sz="1800" u="none" strike="noStrike" dirty="0">
                          <a:effectLst/>
                        </a:rPr>
                        <a:t>Next State for Input 0</a:t>
                      </a:r>
                      <a:endParaRPr lang="en-US" sz="1800" b="0" i="0" u="none" strike="noStrike" dirty="0">
                        <a:effectLst/>
                        <a:latin typeface="Arial" panose="020B0604020202020204" pitchFamily="34" charset="0"/>
                      </a:endParaRPr>
                    </a:p>
                  </a:txBody>
                  <a:tcPr marL="76200" marR="76200" marT="76200" marB="76200"/>
                </a:tc>
                <a:tc>
                  <a:txBody>
                    <a:bodyPr/>
                    <a:lstStyle/>
                    <a:p>
                      <a:pPr algn="ctr" fontAlgn="t">
                        <a:spcBef>
                          <a:spcPts val="0"/>
                        </a:spcBef>
                        <a:spcAft>
                          <a:spcPts val="0"/>
                        </a:spcAft>
                      </a:pPr>
                      <a:r>
                        <a:rPr lang="en-US" sz="1800" u="none" strike="noStrike">
                          <a:effectLst/>
                        </a:rPr>
                        <a:t>Next State for Input 1</a:t>
                      </a:r>
                      <a:endParaRPr lang="en-US" sz="1800" b="0" i="0" u="none" strike="noStrike">
                        <a:effectLst/>
                        <a:latin typeface="Arial" panose="020B0604020202020204" pitchFamily="34" charset="0"/>
                      </a:endParaRPr>
                    </a:p>
                  </a:txBody>
                  <a:tcPr marL="76200" marR="76200" marT="76200" marB="76200"/>
                </a:tc>
                <a:extLst>
                  <a:ext uri="{0D108BD9-81ED-4DB2-BD59-A6C34878D82A}">
                    <a16:rowId xmlns:a16="http://schemas.microsoft.com/office/drawing/2014/main" val="1022786286"/>
                  </a:ext>
                </a:extLst>
              </a:tr>
              <a:tr h="471158">
                <a:tc>
                  <a:txBody>
                    <a:bodyPr/>
                    <a:lstStyle/>
                    <a:p>
                      <a:pPr algn="l" fontAlgn="t">
                        <a:spcBef>
                          <a:spcPts val="0"/>
                        </a:spcBef>
                        <a:spcAft>
                          <a:spcPts val="0"/>
                        </a:spcAft>
                      </a:pPr>
                      <a:r>
                        <a:rPr lang="en-US" sz="1800" u="none" strike="noStrike" dirty="0">
                          <a:effectLst/>
                          <a:sym typeface="Wingdings" panose="05000000000000000000" pitchFamily="2" charset="2"/>
                        </a:rPr>
                        <a:t></a:t>
                      </a:r>
                      <a:r>
                        <a:rPr lang="en-US" sz="1800" u="none" strike="noStrike" dirty="0">
                          <a:effectLst/>
                        </a:rPr>
                        <a:t>a</a:t>
                      </a:r>
                      <a:endParaRPr lang="en-US" sz="1800" b="0" i="0" u="none" strike="noStrike" dirty="0">
                        <a:effectLst/>
                        <a:latin typeface="Arial" panose="020B0604020202020204" pitchFamily="34" charset="0"/>
                      </a:endParaRPr>
                    </a:p>
                  </a:txBody>
                  <a:tcPr marL="76200" marR="76200" marT="76200" marB="76200"/>
                </a:tc>
                <a:tc>
                  <a:txBody>
                    <a:bodyPr/>
                    <a:lstStyle/>
                    <a:p>
                      <a:pPr algn="l" fontAlgn="t">
                        <a:spcBef>
                          <a:spcPts val="0"/>
                        </a:spcBef>
                        <a:spcAft>
                          <a:spcPts val="0"/>
                        </a:spcAft>
                      </a:pPr>
                      <a:r>
                        <a:rPr lang="en-US" sz="1800" u="none" strike="noStrike" dirty="0">
                          <a:effectLst/>
                        </a:rPr>
                        <a:t>{a, b}</a:t>
                      </a:r>
                      <a:endParaRPr lang="en-US" sz="1800" b="0" i="0" u="none" strike="noStrike" dirty="0">
                        <a:effectLst/>
                        <a:latin typeface="Arial" panose="020B0604020202020204" pitchFamily="34" charset="0"/>
                      </a:endParaRPr>
                    </a:p>
                  </a:txBody>
                  <a:tcPr marL="76200" marR="76200" marT="76200" marB="76200"/>
                </a:tc>
                <a:tc>
                  <a:txBody>
                    <a:bodyPr/>
                    <a:lstStyle/>
                    <a:p>
                      <a:pPr algn="l" fontAlgn="t">
                        <a:spcBef>
                          <a:spcPts val="0"/>
                        </a:spcBef>
                        <a:spcAft>
                          <a:spcPts val="0"/>
                        </a:spcAft>
                      </a:pPr>
                      <a:r>
                        <a:rPr lang="en-US" sz="1800" u="none" strike="noStrike" dirty="0">
                          <a:effectLst/>
                        </a:rPr>
                        <a:t>{b}</a:t>
                      </a:r>
                      <a:endParaRPr lang="en-US" sz="1800" b="0" i="0" u="none" strike="noStrike" dirty="0">
                        <a:effectLst/>
                        <a:latin typeface="Arial" panose="020B0604020202020204" pitchFamily="34" charset="0"/>
                      </a:endParaRPr>
                    </a:p>
                  </a:txBody>
                  <a:tcPr marL="76200" marR="76200" marT="76200" marB="76200"/>
                </a:tc>
                <a:extLst>
                  <a:ext uri="{0D108BD9-81ED-4DB2-BD59-A6C34878D82A}">
                    <a16:rowId xmlns:a16="http://schemas.microsoft.com/office/drawing/2014/main" val="2157409582"/>
                  </a:ext>
                </a:extLst>
              </a:tr>
              <a:tr h="471158">
                <a:tc>
                  <a:txBody>
                    <a:bodyPr/>
                    <a:lstStyle/>
                    <a:p>
                      <a:pPr algn="l" fontAlgn="t">
                        <a:spcBef>
                          <a:spcPts val="0"/>
                        </a:spcBef>
                        <a:spcAft>
                          <a:spcPts val="0"/>
                        </a:spcAft>
                      </a:pPr>
                      <a:r>
                        <a:rPr lang="en-US" sz="1800" u="none" strike="noStrike">
                          <a:effectLst/>
                        </a:rPr>
                        <a:t>b</a:t>
                      </a:r>
                      <a:endParaRPr lang="en-US" sz="1800" b="0" i="0" u="none" strike="noStrike">
                        <a:effectLst/>
                        <a:latin typeface="Arial" panose="020B0604020202020204" pitchFamily="34" charset="0"/>
                      </a:endParaRPr>
                    </a:p>
                  </a:txBody>
                  <a:tcPr marL="76200" marR="76200" marT="76200" marB="76200"/>
                </a:tc>
                <a:tc>
                  <a:txBody>
                    <a:bodyPr/>
                    <a:lstStyle/>
                    <a:p>
                      <a:pPr algn="l" fontAlgn="t">
                        <a:spcBef>
                          <a:spcPts val="0"/>
                        </a:spcBef>
                        <a:spcAft>
                          <a:spcPts val="0"/>
                        </a:spcAft>
                      </a:pPr>
                      <a:r>
                        <a:rPr lang="en-US" sz="1800" u="none" strike="noStrike" dirty="0">
                          <a:effectLst/>
                        </a:rPr>
                        <a:t>{c}</a:t>
                      </a:r>
                      <a:endParaRPr lang="en-US" sz="1800" b="0" i="0" u="none" strike="noStrike" dirty="0">
                        <a:effectLst/>
                        <a:latin typeface="Arial" panose="020B0604020202020204" pitchFamily="34" charset="0"/>
                      </a:endParaRPr>
                    </a:p>
                  </a:txBody>
                  <a:tcPr marL="76200" marR="76200" marT="76200" marB="76200"/>
                </a:tc>
                <a:tc>
                  <a:txBody>
                    <a:bodyPr/>
                    <a:lstStyle/>
                    <a:p>
                      <a:pPr algn="l" fontAlgn="t">
                        <a:spcBef>
                          <a:spcPts val="0"/>
                        </a:spcBef>
                        <a:spcAft>
                          <a:spcPts val="0"/>
                        </a:spcAft>
                      </a:pPr>
                      <a:r>
                        <a:rPr lang="en-US" sz="1800" u="none" strike="noStrike" dirty="0">
                          <a:effectLst/>
                        </a:rPr>
                        <a:t>{a, c}</a:t>
                      </a:r>
                      <a:endParaRPr lang="en-US" sz="1800" b="0" i="0" u="none" strike="noStrike" dirty="0">
                        <a:effectLst/>
                        <a:latin typeface="Arial" panose="020B0604020202020204" pitchFamily="34" charset="0"/>
                      </a:endParaRPr>
                    </a:p>
                  </a:txBody>
                  <a:tcPr marL="76200" marR="76200" marT="76200" marB="76200"/>
                </a:tc>
                <a:extLst>
                  <a:ext uri="{0D108BD9-81ED-4DB2-BD59-A6C34878D82A}">
                    <a16:rowId xmlns:a16="http://schemas.microsoft.com/office/drawing/2014/main" val="1722931890"/>
                  </a:ext>
                </a:extLst>
              </a:tr>
              <a:tr h="471158">
                <a:tc>
                  <a:txBody>
                    <a:bodyPr/>
                    <a:lstStyle/>
                    <a:p>
                      <a:pPr algn="l" fontAlgn="t">
                        <a:spcBef>
                          <a:spcPts val="0"/>
                        </a:spcBef>
                        <a:spcAft>
                          <a:spcPts val="0"/>
                        </a:spcAft>
                      </a:pPr>
                      <a:r>
                        <a:rPr lang="en-US" sz="1800" u="none" strike="noStrike" dirty="0">
                          <a:effectLst/>
                        </a:rPr>
                        <a:t>*c</a:t>
                      </a:r>
                      <a:endParaRPr lang="en-US" sz="1800" b="0" i="0" u="none" strike="noStrike" dirty="0">
                        <a:effectLst/>
                        <a:latin typeface="Arial" panose="020B0604020202020204" pitchFamily="34" charset="0"/>
                      </a:endParaRPr>
                    </a:p>
                  </a:txBody>
                  <a:tcPr marL="76200" marR="76200" marT="76200" marB="76200"/>
                </a:tc>
                <a:tc>
                  <a:txBody>
                    <a:bodyPr/>
                    <a:lstStyle/>
                    <a:p>
                      <a:pPr algn="l" fontAlgn="t">
                        <a:spcBef>
                          <a:spcPts val="0"/>
                        </a:spcBef>
                        <a:spcAft>
                          <a:spcPts val="0"/>
                        </a:spcAft>
                      </a:pPr>
                      <a:r>
                        <a:rPr lang="en-US" sz="1800" u="none" strike="noStrike" dirty="0">
                          <a:effectLst/>
                        </a:rPr>
                        <a:t>{b, c}</a:t>
                      </a:r>
                      <a:endParaRPr lang="en-US" sz="1800" b="0" i="0" u="none" strike="noStrike" dirty="0">
                        <a:effectLst/>
                        <a:latin typeface="Arial" panose="020B0604020202020204" pitchFamily="34" charset="0"/>
                      </a:endParaRPr>
                    </a:p>
                  </a:txBody>
                  <a:tcPr marL="76200" marR="76200" marT="76200" marB="76200"/>
                </a:tc>
                <a:tc>
                  <a:txBody>
                    <a:bodyPr/>
                    <a:lstStyle/>
                    <a:p>
                      <a:pPr algn="l" fontAlgn="t">
                        <a:spcBef>
                          <a:spcPts val="0"/>
                        </a:spcBef>
                        <a:spcAft>
                          <a:spcPts val="0"/>
                        </a:spcAft>
                      </a:pPr>
                      <a:r>
                        <a:rPr lang="en-US" sz="1800" u="none" strike="noStrike" dirty="0">
                          <a:effectLst/>
                        </a:rPr>
                        <a:t>{c}</a:t>
                      </a:r>
                      <a:endParaRPr lang="en-US" sz="1800" b="0" i="0" u="none" strike="noStrike" dirty="0">
                        <a:effectLst/>
                        <a:latin typeface="Arial" panose="020B0604020202020204" pitchFamily="34" charset="0"/>
                      </a:endParaRPr>
                    </a:p>
                  </a:txBody>
                  <a:tcPr marL="76200" marR="76200" marT="76200" marB="76200"/>
                </a:tc>
                <a:extLst>
                  <a:ext uri="{0D108BD9-81ED-4DB2-BD59-A6C34878D82A}">
                    <a16:rowId xmlns:a16="http://schemas.microsoft.com/office/drawing/2014/main" val="3282629307"/>
                  </a:ext>
                </a:extLst>
              </a:tr>
            </a:tbl>
          </a:graphicData>
        </a:graphic>
      </p:graphicFrame>
      <p:pic>
        <p:nvPicPr>
          <p:cNvPr id="5" name="Picture 4">
            <a:extLst>
              <a:ext uri="{FF2B5EF4-FFF2-40B4-BE49-F238E27FC236}">
                <a16:creationId xmlns:a16="http://schemas.microsoft.com/office/drawing/2014/main" id="{F32B4398-3AB7-4000-A310-646C7A15A4AC}"/>
              </a:ext>
            </a:extLst>
          </p:cNvPr>
          <p:cNvPicPr>
            <a:picLocks noChangeAspect="1"/>
          </p:cNvPicPr>
          <p:nvPr/>
        </p:nvPicPr>
        <p:blipFill>
          <a:blip r:embed="rId2"/>
          <a:stretch>
            <a:fillRect/>
          </a:stretch>
        </p:blipFill>
        <p:spPr>
          <a:xfrm>
            <a:off x="6096001" y="2222695"/>
            <a:ext cx="5257799" cy="1814733"/>
          </a:xfrm>
          <a:prstGeom prst="rect">
            <a:avLst/>
          </a:prstGeom>
        </p:spPr>
      </p:pic>
      <p:sp>
        <p:nvSpPr>
          <p:cNvPr id="8" name="TextBox 7">
            <a:extLst>
              <a:ext uri="{FF2B5EF4-FFF2-40B4-BE49-F238E27FC236}">
                <a16:creationId xmlns:a16="http://schemas.microsoft.com/office/drawing/2014/main" id="{9DFB5A22-BCDC-4EB4-BDCA-741B2C6C98BA}"/>
              </a:ext>
            </a:extLst>
          </p:cNvPr>
          <p:cNvSpPr txBox="1"/>
          <p:nvPr/>
        </p:nvSpPr>
        <p:spPr>
          <a:xfrm>
            <a:off x="6172202" y="1378634"/>
            <a:ext cx="4894382" cy="646331"/>
          </a:xfrm>
          <a:prstGeom prst="rect">
            <a:avLst/>
          </a:prstGeom>
          <a:noFill/>
        </p:spPr>
        <p:txBody>
          <a:bodyPr wrap="square">
            <a:spAutoFit/>
          </a:bodyPr>
          <a:lstStyle/>
          <a:p>
            <a:r>
              <a:rPr lang="en-US" dirty="0"/>
              <a:t>Its graphical representation would be as follows −</a:t>
            </a:r>
          </a:p>
          <a:p>
            <a:endParaRPr lang="en-US" dirty="0"/>
          </a:p>
        </p:txBody>
      </p:sp>
    </p:spTree>
    <p:extLst>
      <p:ext uri="{BB962C8B-B14F-4D97-AF65-F5344CB8AC3E}">
        <p14:creationId xmlns:p14="http://schemas.microsoft.com/office/powerpoint/2010/main" val="1426396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DB241C-C1A7-407B-B903-6F13A86C447C}"/>
              </a:ext>
            </a:extLst>
          </p:cNvPr>
          <p:cNvSpPr>
            <a:spLocks noGrp="1"/>
          </p:cNvSpPr>
          <p:nvPr>
            <p:ph type="title"/>
          </p:nvPr>
        </p:nvSpPr>
        <p:spPr>
          <a:xfrm>
            <a:off x="838200" y="267286"/>
            <a:ext cx="10515600" cy="844062"/>
          </a:xfrm>
        </p:spPr>
        <p:txBody>
          <a:bodyPr>
            <a:noAutofit/>
          </a:bodyPr>
          <a:lstStyle/>
          <a:p>
            <a:br>
              <a:rPr lang="en-US" sz="3000" b="0" i="0" dirty="0">
                <a:effectLst/>
                <a:latin typeface="Arial" panose="020B0604020202020204" pitchFamily="34" charset="0"/>
              </a:rPr>
            </a:br>
            <a:br>
              <a:rPr lang="en-US" sz="3000" b="0" i="0" dirty="0">
                <a:effectLst/>
                <a:latin typeface="Arial" panose="020B0604020202020204" pitchFamily="34" charset="0"/>
              </a:rPr>
            </a:br>
            <a:r>
              <a:rPr lang="en-US" sz="3000" b="0" i="0" dirty="0">
                <a:effectLst/>
                <a:latin typeface="Arial" panose="020B0604020202020204" pitchFamily="34" charset="0"/>
              </a:rPr>
              <a:t>DFA vs NDFA</a:t>
            </a:r>
            <a:br>
              <a:rPr lang="en-US" sz="3000" b="0" i="0" dirty="0">
                <a:effectLst/>
                <a:latin typeface="Arial" panose="020B0604020202020204" pitchFamily="34" charset="0"/>
              </a:rPr>
            </a:br>
            <a:br>
              <a:rPr lang="en-US" sz="3000" dirty="0"/>
            </a:br>
            <a:endParaRPr lang="en-US" sz="3000" dirty="0"/>
          </a:p>
        </p:txBody>
      </p:sp>
      <p:sp>
        <p:nvSpPr>
          <p:cNvPr id="3" name="Content Placeholder 2">
            <a:extLst>
              <a:ext uri="{FF2B5EF4-FFF2-40B4-BE49-F238E27FC236}">
                <a16:creationId xmlns:a16="http://schemas.microsoft.com/office/drawing/2014/main" id="{40B69E25-1215-4368-94E9-31ACB2C5C43A}"/>
              </a:ext>
            </a:extLst>
          </p:cNvPr>
          <p:cNvSpPr>
            <a:spLocks noGrp="1"/>
          </p:cNvSpPr>
          <p:nvPr>
            <p:ph idx="1"/>
          </p:nvPr>
        </p:nvSpPr>
        <p:spPr>
          <a:xfrm>
            <a:off x="838200" y="1111348"/>
            <a:ext cx="10515600" cy="5065615"/>
          </a:xfrm>
        </p:spPr>
        <p:txBody>
          <a:bodyPr/>
          <a:lstStyle/>
          <a:p>
            <a:pPr marL="0" indent="0" algn="just">
              <a:buNone/>
            </a:pPr>
            <a:r>
              <a:rPr lang="en-US" sz="2000" b="0" i="0" dirty="0">
                <a:solidFill>
                  <a:srgbClr val="000000"/>
                </a:solidFill>
                <a:effectLst/>
                <a:latin typeface="Arial" panose="020B0604020202020204" pitchFamily="34" charset="0"/>
              </a:rPr>
              <a:t>The following table lists the differences between DFA and NDFA.</a:t>
            </a:r>
          </a:p>
          <a:p>
            <a:pPr marL="0" indent="0">
              <a:buNone/>
            </a:pPr>
            <a:br>
              <a:rPr lang="en-US" dirty="0"/>
            </a:br>
            <a:endParaRPr lang="en-US" dirty="0"/>
          </a:p>
        </p:txBody>
      </p:sp>
      <p:graphicFrame>
        <p:nvGraphicFramePr>
          <p:cNvPr id="5" name="Table 4">
            <a:extLst>
              <a:ext uri="{FF2B5EF4-FFF2-40B4-BE49-F238E27FC236}">
                <a16:creationId xmlns:a16="http://schemas.microsoft.com/office/drawing/2014/main" id="{EA692E60-10C6-4583-8892-39CC42963593}"/>
              </a:ext>
            </a:extLst>
          </p:cNvPr>
          <p:cNvGraphicFramePr/>
          <p:nvPr>
            <p:extLst>
              <p:ext uri="{D42A27DB-BD31-4B8C-83A1-F6EECF244321}">
                <p14:modId xmlns:p14="http://schemas.microsoft.com/office/powerpoint/2010/main" val="3238612480"/>
              </p:ext>
            </p:extLst>
          </p:nvPr>
        </p:nvGraphicFramePr>
        <p:xfrm>
          <a:off x="956602" y="1825625"/>
          <a:ext cx="9664506" cy="4351338"/>
        </p:xfrm>
        <a:graphic>
          <a:graphicData uri="http://schemas.openxmlformats.org/drawingml/2006/table">
            <a:tbl>
              <a:tblPr>
                <a:tableStyleId>{5C22544A-7EE6-4342-B048-85BDC9FD1C3A}</a:tableStyleId>
              </a:tblPr>
              <a:tblGrid>
                <a:gridCol w="4832253">
                  <a:extLst>
                    <a:ext uri="{9D8B030D-6E8A-4147-A177-3AD203B41FA5}">
                      <a16:colId xmlns:a16="http://schemas.microsoft.com/office/drawing/2014/main" val="3549676992"/>
                    </a:ext>
                  </a:extLst>
                </a:gridCol>
                <a:gridCol w="4832253">
                  <a:extLst>
                    <a:ext uri="{9D8B030D-6E8A-4147-A177-3AD203B41FA5}">
                      <a16:colId xmlns:a16="http://schemas.microsoft.com/office/drawing/2014/main" val="123281399"/>
                    </a:ext>
                  </a:extLst>
                </a:gridCol>
              </a:tblGrid>
              <a:tr h="414413">
                <a:tc>
                  <a:txBody>
                    <a:bodyPr/>
                    <a:lstStyle/>
                    <a:p>
                      <a:pPr algn="ctr" fontAlgn="t">
                        <a:spcBef>
                          <a:spcPts val="0"/>
                        </a:spcBef>
                        <a:spcAft>
                          <a:spcPts val="0"/>
                        </a:spcAft>
                      </a:pPr>
                      <a:r>
                        <a:rPr lang="en-US" sz="1700" u="none" strike="noStrike">
                          <a:effectLst/>
                        </a:rPr>
                        <a:t>DFA</a:t>
                      </a:r>
                      <a:endParaRPr lang="en-US" sz="1700" b="0" i="0" u="none" strike="noStrike">
                        <a:effectLst/>
                        <a:latin typeface="Arial" panose="020B0604020202020204" pitchFamily="34" charset="0"/>
                      </a:endParaRPr>
                    </a:p>
                  </a:txBody>
                  <a:tcPr marL="74002" marR="74002" marT="74002" marB="74002"/>
                </a:tc>
                <a:tc>
                  <a:txBody>
                    <a:bodyPr/>
                    <a:lstStyle/>
                    <a:p>
                      <a:pPr algn="ctr" fontAlgn="t">
                        <a:spcBef>
                          <a:spcPts val="0"/>
                        </a:spcBef>
                        <a:spcAft>
                          <a:spcPts val="0"/>
                        </a:spcAft>
                      </a:pPr>
                      <a:r>
                        <a:rPr lang="en-US" sz="1700" u="none" strike="noStrike">
                          <a:effectLst/>
                        </a:rPr>
                        <a:t>NDFA</a:t>
                      </a:r>
                      <a:endParaRPr lang="en-US" sz="1700" b="0" i="0" u="none" strike="noStrike">
                        <a:effectLst/>
                        <a:latin typeface="Arial" panose="020B0604020202020204" pitchFamily="34" charset="0"/>
                      </a:endParaRPr>
                    </a:p>
                  </a:txBody>
                  <a:tcPr marL="74002" marR="74002" marT="74002" marB="74002"/>
                </a:tc>
                <a:extLst>
                  <a:ext uri="{0D108BD9-81ED-4DB2-BD59-A6C34878D82A}">
                    <a16:rowId xmlns:a16="http://schemas.microsoft.com/office/drawing/2014/main" val="2929114071"/>
                  </a:ext>
                </a:extLst>
              </a:tr>
              <a:tr h="1213638">
                <a:tc>
                  <a:txBody>
                    <a:bodyPr/>
                    <a:lstStyle/>
                    <a:p>
                      <a:pPr algn="l" fontAlgn="t">
                        <a:spcBef>
                          <a:spcPts val="0"/>
                        </a:spcBef>
                        <a:spcAft>
                          <a:spcPts val="0"/>
                        </a:spcAft>
                      </a:pPr>
                      <a:r>
                        <a:rPr lang="en-US" sz="1700" u="none" strike="noStrike">
                          <a:effectLst/>
                        </a:rPr>
                        <a:t>The transition from a state is to a single particular next state for each input symbol. Hence it is called deterministic.</a:t>
                      </a:r>
                      <a:endParaRPr lang="en-US" sz="1700" b="0" i="0" u="none" strike="noStrike">
                        <a:effectLst/>
                        <a:latin typeface="Arial" panose="020B0604020202020204" pitchFamily="34" charset="0"/>
                      </a:endParaRPr>
                    </a:p>
                  </a:txBody>
                  <a:tcPr marL="74002" marR="74002" marT="74002" marB="74002"/>
                </a:tc>
                <a:tc>
                  <a:txBody>
                    <a:bodyPr/>
                    <a:lstStyle/>
                    <a:p>
                      <a:pPr algn="l" fontAlgn="t">
                        <a:spcBef>
                          <a:spcPts val="0"/>
                        </a:spcBef>
                        <a:spcAft>
                          <a:spcPts val="0"/>
                        </a:spcAft>
                      </a:pPr>
                      <a:r>
                        <a:rPr lang="en-US" sz="1700" u="none" strike="noStrike">
                          <a:effectLst/>
                        </a:rPr>
                        <a:t>The transition from a state can be to multiple next states for each input symbol. Hence it is called non-deterministic.</a:t>
                      </a:r>
                      <a:endParaRPr lang="en-US" sz="1700" b="0" i="0" u="none" strike="noStrike">
                        <a:effectLst/>
                        <a:latin typeface="Arial" panose="020B0604020202020204" pitchFamily="34" charset="0"/>
                      </a:endParaRPr>
                    </a:p>
                  </a:txBody>
                  <a:tcPr marL="74002" marR="74002" marT="74002" marB="74002"/>
                </a:tc>
                <a:extLst>
                  <a:ext uri="{0D108BD9-81ED-4DB2-BD59-A6C34878D82A}">
                    <a16:rowId xmlns:a16="http://schemas.microsoft.com/office/drawing/2014/main" val="3728204429"/>
                  </a:ext>
                </a:extLst>
              </a:tr>
              <a:tr h="680822">
                <a:tc>
                  <a:txBody>
                    <a:bodyPr/>
                    <a:lstStyle/>
                    <a:p>
                      <a:pPr algn="l" fontAlgn="t">
                        <a:spcBef>
                          <a:spcPts val="0"/>
                        </a:spcBef>
                        <a:spcAft>
                          <a:spcPts val="0"/>
                        </a:spcAft>
                      </a:pPr>
                      <a:r>
                        <a:rPr lang="en-US" sz="1700" u="none" strike="noStrike">
                          <a:effectLst/>
                        </a:rPr>
                        <a:t>Empty string transitions are not seen in DFA.</a:t>
                      </a:r>
                      <a:endParaRPr lang="en-US" sz="1700" b="0" i="0" u="none" strike="noStrike">
                        <a:effectLst/>
                        <a:latin typeface="Arial" panose="020B0604020202020204" pitchFamily="34" charset="0"/>
                      </a:endParaRPr>
                    </a:p>
                  </a:txBody>
                  <a:tcPr marL="74002" marR="74002" marT="74002" marB="74002"/>
                </a:tc>
                <a:tc>
                  <a:txBody>
                    <a:bodyPr/>
                    <a:lstStyle/>
                    <a:p>
                      <a:pPr algn="l" fontAlgn="t">
                        <a:spcBef>
                          <a:spcPts val="0"/>
                        </a:spcBef>
                        <a:spcAft>
                          <a:spcPts val="0"/>
                        </a:spcAft>
                      </a:pPr>
                      <a:r>
                        <a:rPr lang="en-US" sz="1700" u="none" strike="noStrike">
                          <a:effectLst/>
                        </a:rPr>
                        <a:t>NDFA permits empty string transitions.</a:t>
                      </a:r>
                      <a:endParaRPr lang="en-US" sz="1700" b="0" i="0" u="none" strike="noStrike">
                        <a:effectLst/>
                        <a:latin typeface="Arial" panose="020B0604020202020204" pitchFamily="34" charset="0"/>
                      </a:endParaRPr>
                    </a:p>
                  </a:txBody>
                  <a:tcPr marL="74002" marR="74002" marT="74002" marB="74002"/>
                </a:tc>
                <a:extLst>
                  <a:ext uri="{0D108BD9-81ED-4DB2-BD59-A6C34878D82A}">
                    <a16:rowId xmlns:a16="http://schemas.microsoft.com/office/drawing/2014/main" val="91346206"/>
                  </a:ext>
                </a:extLst>
              </a:tr>
              <a:tr h="680822">
                <a:tc>
                  <a:txBody>
                    <a:bodyPr/>
                    <a:lstStyle/>
                    <a:p>
                      <a:pPr algn="l" fontAlgn="t">
                        <a:spcBef>
                          <a:spcPts val="0"/>
                        </a:spcBef>
                        <a:spcAft>
                          <a:spcPts val="0"/>
                        </a:spcAft>
                      </a:pPr>
                      <a:r>
                        <a:rPr lang="en-US" sz="1700" u="none" strike="noStrike">
                          <a:effectLst/>
                        </a:rPr>
                        <a:t>Backtracking is allowed in DFA</a:t>
                      </a:r>
                      <a:endParaRPr lang="en-US" sz="1700" b="0" i="0" u="none" strike="noStrike">
                        <a:effectLst/>
                        <a:latin typeface="Arial" panose="020B0604020202020204" pitchFamily="34" charset="0"/>
                      </a:endParaRPr>
                    </a:p>
                  </a:txBody>
                  <a:tcPr marL="74002" marR="74002" marT="74002" marB="74002"/>
                </a:tc>
                <a:tc>
                  <a:txBody>
                    <a:bodyPr/>
                    <a:lstStyle/>
                    <a:p>
                      <a:pPr algn="l" fontAlgn="t">
                        <a:spcBef>
                          <a:spcPts val="0"/>
                        </a:spcBef>
                        <a:spcAft>
                          <a:spcPts val="0"/>
                        </a:spcAft>
                      </a:pPr>
                      <a:r>
                        <a:rPr lang="en-US" sz="1700" u="none" strike="noStrike">
                          <a:effectLst/>
                        </a:rPr>
                        <a:t>In NDFA, backtracking is not always possible.</a:t>
                      </a:r>
                      <a:endParaRPr lang="en-US" sz="1700" b="0" i="0" u="none" strike="noStrike">
                        <a:effectLst/>
                        <a:latin typeface="Arial" panose="020B0604020202020204" pitchFamily="34" charset="0"/>
                      </a:endParaRPr>
                    </a:p>
                  </a:txBody>
                  <a:tcPr marL="74002" marR="74002" marT="74002" marB="74002"/>
                </a:tc>
                <a:extLst>
                  <a:ext uri="{0D108BD9-81ED-4DB2-BD59-A6C34878D82A}">
                    <a16:rowId xmlns:a16="http://schemas.microsoft.com/office/drawing/2014/main" val="4281306466"/>
                  </a:ext>
                </a:extLst>
              </a:tr>
              <a:tr h="414413">
                <a:tc>
                  <a:txBody>
                    <a:bodyPr/>
                    <a:lstStyle/>
                    <a:p>
                      <a:pPr algn="l" fontAlgn="t">
                        <a:spcBef>
                          <a:spcPts val="0"/>
                        </a:spcBef>
                        <a:spcAft>
                          <a:spcPts val="0"/>
                        </a:spcAft>
                      </a:pPr>
                      <a:r>
                        <a:rPr lang="en-US" sz="1700" u="none" strike="noStrike">
                          <a:effectLst/>
                        </a:rPr>
                        <a:t>Requires more space.</a:t>
                      </a:r>
                      <a:endParaRPr lang="en-US" sz="1700" b="0" i="0" u="none" strike="noStrike">
                        <a:effectLst/>
                        <a:latin typeface="Arial" panose="020B0604020202020204" pitchFamily="34" charset="0"/>
                      </a:endParaRPr>
                    </a:p>
                  </a:txBody>
                  <a:tcPr marL="74002" marR="74002" marT="74002" marB="74002"/>
                </a:tc>
                <a:tc>
                  <a:txBody>
                    <a:bodyPr/>
                    <a:lstStyle/>
                    <a:p>
                      <a:pPr algn="l" fontAlgn="t">
                        <a:spcBef>
                          <a:spcPts val="0"/>
                        </a:spcBef>
                        <a:spcAft>
                          <a:spcPts val="0"/>
                        </a:spcAft>
                      </a:pPr>
                      <a:r>
                        <a:rPr lang="en-US" sz="1700" u="none" strike="noStrike">
                          <a:effectLst/>
                        </a:rPr>
                        <a:t>Requires less space.</a:t>
                      </a:r>
                      <a:endParaRPr lang="en-US" sz="1700" b="0" i="0" u="none" strike="noStrike">
                        <a:effectLst/>
                        <a:latin typeface="Arial" panose="020B0604020202020204" pitchFamily="34" charset="0"/>
                      </a:endParaRPr>
                    </a:p>
                  </a:txBody>
                  <a:tcPr marL="74002" marR="74002" marT="74002" marB="74002"/>
                </a:tc>
                <a:extLst>
                  <a:ext uri="{0D108BD9-81ED-4DB2-BD59-A6C34878D82A}">
                    <a16:rowId xmlns:a16="http://schemas.microsoft.com/office/drawing/2014/main" val="3394438948"/>
                  </a:ext>
                </a:extLst>
              </a:tr>
              <a:tr h="947230">
                <a:tc>
                  <a:txBody>
                    <a:bodyPr/>
                    <a:lstStyle/>
                    <a:p>
                      <a:pPr algn="l" fontAlgn="t">
                        <a:spcBef>
                          <a:spcPts val="0"/>
                        </a:spcBef>
                        <a:spcAft>
                          <a:spcPts val="0"/>
                        </a:spcAft>
                      </a:pPr>
                      <a:r>
                        <a:rPr lang="en-US" sz="1700" u="none" strike="noStrike">
                          <a:effectLst/>
                        </a:rPr>
                        <a:t>A string is accepted by a DFA, if it transits to a final state.</a:t>
                      </a:r>
                      <a:endParaRPr lang="en-US" sz="1700" b="0" i="0" u="none" strike="noStrike">
                        <a:effectLst/>
                        <a:latin typeface="Arial" panose="020B0604020202020204" pitchFamily="34" charset="0"/>
                      </a:endParaRPr>
                    </a:p>
                  </a:txBody>
                  <a:tcPr marL="74002" marR="74002" marT="74002" marB="74002"/>
                </a:tc>
                <a:tc>
                  <a:txBody>
                    <a:bodyPr/>
                    <a:lstStyle/>
                    <a:p>
                      <a:pPr algn="l" fontAlgn="t">
                        <a:spcBef>
                          <a:spcPts val="0"/>
                        </a:spcBef>
                        <a:spcAft>
                          <a:spcPts val="0"/>
                        </a:spcAft>
                      </a:pPr>
                      <a:r>
                        <a:rPr lang="en-US" sz="1700" u="none" strike="noStrike">
                          <a:effectLst/>
                        </a:rPr>
                        <a:t>A string is accepted by a NDFA, if at least one of all possible transitions ends in a final state.</a:t>
                      </a:r>
                      <a:endParaRPr lang="en-US" sz="1700" b="0" i="0" u="none" strike="noStrike">
                        <a:effectLst/>
                        <a:latin typeface="Arial" panose="020B0604020202020204" pitchFamily="34" charset="0"/>
                      </a:endParaRPr>
                    </a:p>
                  </a:txBody>
                  <a:tcPr marL="74002" marR="74002" marT="74002" marB="74002"/>
                </a:tc>
                <a:extLst>
                  <a:ext uri="{0D108BD9-81ED-4DB2-BD59-A6C34878D82A}">
                    <a16:rowId xmlns:a16="http://schemas.microsoft.com/office/drawing/2014/main" val="130924041"/>
                  </a:ext>
                </a:extLst>
              </a:tr>
            </a:tbl>
          </a:graphicData>
        </a:graphic>
      </p:graphicFrame>
    </p:spTree>
    <p:extLst>
      <p:ext uri="{BB962C8B-B14F-4D97-AF65-F5344CB8AC3E}">
        <p14:creationId xmlns:p14="http://schemas.microsoft.com/office/powerpoint/2010/main" val="2713522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C7F9D-F07C-42F3-95B2-3A55ED961F06}"/>
              </a:ext>
            </a:extLst>
          </p:cNvPr>
          <p:cNvSpPr>
            <a:spLocks noGrp="1"/>
          </p:cNvSpPr>
          <p:nvPr>
            <p:ph type="title"/>
          </p:nvPr>
        </p:nvSpPr>
        <p:spPr>
          <a:xfrm>
            <a:off x="838200" y="365125"/>
            <a:ext cx="10515600" cy="718087"/>
          </a:xfrm>
        </p:spPr>
        <p:txBody>
          <a:bodyPr>
            <a:normAutofit/>
          </a:bodyPr>
          <a:lstStyle/>
          <a:p>
            <a:r>
              <a:rPr lang="en-US" sz="3500" b="1" dirty="0"/>
              <a:t>String Acceptance</a:t>
            </a:r>
          </a:p>
        </p:txBody>
      </p:sp>
      <p:sp>
        <p:nvSpPr>
          <p:cNvPr id="3" name="Content Placeholder 2">
            <a:extLst>
              <a:ext uri="{FF2B5EF4-FFF2-40B4-BE49-F238E27FC236}">
                <a16:creationId xmlns:a16="http://schemas.microsoft.com/office/drawing/2014/main" id="{F77A162C-009C-43B2-A030-7FB06FBD0E96}"/>
              </a:ext>
            </a:extLst>
          </p:cNvPr>
          <p:cNvSpPr>
            <a:spLocks noGrp="1"/>
          </p:cNvSpPr>
          <p:nvPr>
            <p:ph idx="1"/>
          </p:nvPr>
        </p:nvSpPr>
        <p:spPr>
          <a:xfrm>
            <a:off x="838200" y="1336431"/>
            <a:ext cx="10515600" cy="4840532"/>
          </a:xfrm>
        </p:spPr>
        <p:txBody>
          <a:bodyPr/>
          <a:lstStyle/>
          <a:p>
            <a:pPr marL="0" indent="0">
              <a:buNone/>
            </a:pPr>
            <a:r>
              <a:rPr lang="en-US" dirty="0"/>
              <a:t>Upon scanning an entire string, if we can reach at final state the string is called accepted.</a:t>
            </a:r>
          </a:p>
          <a:p>
            <a:pPr marL="0" indent="0" algn="just">
              <a:buNone/>
            </a:pPr>
            <a:r>
              <a:rPr lang="en-US" sz="3500" b="1" dirty="0"/>
              <a:t>Language Acceptance</a:t>
            </a:r>
          </a:p>
          <a:p>
            <a:pPr marL="0" indent="0" algn="just">
              <a:buNone/>
            </a:pPr>
            <a:r>
              <a:rPr lang="en-US" dirty="0"/>
              <a:t>If all the strings present in the language which are accepted and all the strings not present in the language should be rejected that is called language acceptance.  </a:t>
            </a:r>
          </a:p>
          <a:p>
            <a:pPr marL="0" indent="0" algn="just">
              <a:buNone/>
            </a:pPr>
            <a:endParaRPr lang="en-US" dirty="0"/>
          </a:p>
        </p:txBody>
      </p:sp>
      <p:pic>
        <p:nvPicPr>
          <p:cNvPr id="5" name="Picture 4">
            <a:extLst>
              <a:ext uri="{FF2B5EF4-FFF2-40B4-BE49-F238E27FC236}">
                <a16:creationId xmlns:a16="http://schemas.microsoft.com/office/drawing/2014/main" id="{BA7F1425-8522-4118-98B5-849F985DE3CC}"/>
              </a:ext>
            </a:extLst>
          </p:cNvPr>
          <p:cNvPicPr>
            <a:picLocks noChangeAspect="1"/>
          </p:cNvPicPr>
          <p:nvPr/>
        </p:nvPicPr>
        <p:blipFill>
          <a:blip r:embed="rId2"/>
          <a:stretch>
            <a:fillRect/>
          </a:stretch>
        </p:blipFill>
        <p:spPr>
          <a:xfrm>
            <a:off x="4717805" y="4246757"/>
            <a:ext cx="2302088" cy="1274812"/>
          </a:xfrm>
          <a:prstGeom prst="rect">
            <a:avLst/>
          </a:prstGeom>
        </p:spPr>
      </p:pic>
    </p:spTree>
    <p:extLst>
      <p:ext uri="{BB962C8B-B14F-4D97-AF65-F5344CB8AC3E}">
        <p14:creationId xmlns:p14="http://schemas.microsoft.com/office/powerpoint/2010/main" val="7411085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3149</TotalTime>
  <Words>1111</Words>
  <Application>Microsoft Office PowerPoint</Application>
  <PresentationFormat>Widescreen</PresentationFormat>
  <Paragraphs>147</Paragraphs>
  <Slides>15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Franklin Gothic Book</vt:lpstr>
      <vt:lpstr>Wingdings</vt:lpstr>
      <vt:lpstr>Office Theme</vt:lpstr>
      <vt:lpstr> SE 234: Theory of Computation</vt:lpstr>
      <vt:lpstr>Deterministic Finite Automaton (DFA)</vt:lpstr>
      <vt:lpstr>Graphical Representation of a DFA</vt:lpstr>
      <vt:lpstr>Example:</vt:lpstr>
      <vt:lpstr>Non-deterministic Finite Automaton (NFA)</vt:lpstr>
      <vt:lpstr>  Graphical Representation of an NDFA: (same as DFA)  </vt:lpstr>
      <vt:lpstr>Example:</vt:lpstr>
      <vt:lpstr>  DFA vs NDFA  </vt:lpstr>
      <vt:lpstr>String Acceptance</vt:lpstr>
      <vt:lpstr>DFA Computation:</vt:lpstr>
      <vt:lpstr>Example:</vt:lpstr>
      <vt:lpstr>Example Cont.</vt:lpstr>
      <vt:lpstr>NFA Computation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SWE 312: Theory of Computation</dc:title>
  <dc:creator>Fatama Turfa</dc:creator>
  <cp:lastModifiedBy>Fatama Turfa</cp:lastModifiedBy>
  <cp:revision>41</cp:revision>
  <dcterms:created xsi:type="dcterms:W3CDTF">2020-10-11T10:09:29Z</dcterms:created>
  <dcterms:modified xsi:type="dcterms:W3CDTF">2020-10-21T07:34:02Z</dcterms:modified>
</cp:coreProperties>
</file>