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80" r:id="rId12"/>
    <p:sldId id="281" r:id="rId13"/>
    <p:sldId id="282" r:id="rId14"/>
    <p:sldId id="283" r:id="rId15"/>
    <p:sldId id="284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8AEB7-53A8-4CB5-9F03-C9D433152997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5CF39-3F75-4C07-B5A1-8D9429771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5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8A50B8A5-5A05-438F-A24E-9C44DF0031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BD6C1FDB-9324-4F1D-A030-E9B746D0E1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94E219D2-620B-4A58-B864-2BB8F8A01F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BD70DC-7158-46E4-A5AE-ACCD46E8099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F885-8C00-412E-A79C-ABE391365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DCCB09-00FB-4D88-94B7-222EB10C3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A5A00-4361-4626-B51F-94A972D5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13E62-ED67-4CDC-83E2-56D92A4F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596D5-9BDB-489A-B61A-6E669444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3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7BAFC-B08A-40C5-8230-1E3097025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01BD7-F354-4FAE-9A4C-F4F4DD904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BC21E-6BA7-4B5B-9BCE-E137B2E4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796DC-6F0B-4387-B804-7E732178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8FBA2-2303-4F46-8CD9-957E0A80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B2BA20-6C21-49F4-B863-07302428A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F0605-846D-40D4-A561-9511B71F5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83177-91B2-4E7D-9C0C-836C49BF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742E1-0FE4-4801-90FF-3D795C161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AB623-D862-406C-90E1-1742FB8B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7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97AD-081A-4BA1-BB40-11CEAAF0A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EECBF-8689-4E97-AC51-1933D1C9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05F21-0CD2-481A-B660-80B10999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56080-1B09-42DF-BB81-95F192AC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3F8F5-DD1E-4454-B94E-B2E5DD41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0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E78D2-2838-4CFF-AE6E-D4ED81D58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1A842-7DEF-4D66-A40C-4740306B2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67C07-5260-4026-8827-6E110D4FF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B206B-611F-42FB-9D43-A4723BA5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FC211-79EA-4106-B63E-72074865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9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4B217-B74C-44D4-8078-E66EF08C4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D6541-6920-4FE8-9801-407C3A3AD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C5471-4554-4499-B6D0-5011D8350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A54F7-3613-47E6-BFBC-9A82ED68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95DA9-9C0E-4DB4-AD9F-B9F9495C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5384C-84FA-45B3-B145-0FF22DEA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74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94AF-3949-43C1-AEBF-9427F89C1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D9D7D-50EF-49D6-8FE1-19E45A259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D40C3-40CB-4276-A035-70284B0D8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81B25B-CA5F-4DBC-BD06-FC4F0E0B4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75F0BF-D2CB-4DD2-BFD5-75EF5B0DF6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AE07C-7E0C-4172-AE2D-62B4A726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72A8EB-83CC-4D87-99F3-14B6FEE9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D66BA-CAC0-4D28-A90F-44C29676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2B55-BB35-485A-8FE2-B2E751151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51638-4819-45B5-AE9B-C4C42F8B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3A3137-861D-4326-8452-2609F44D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D66B4F-410E-4F11-A51A-C5D21D9B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240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D1E787-98B4-43FC-BCDE-F595D07B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507EF-FCD3-49EA-87B3-5C1C4BE7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78B24C-4349-4FE6-9E0D-C2E20648A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5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3FC40-9A8B-4299-B5AE-CF5C8EF7A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2EE1-6E6B-4CBD-A86E-6C97C8ABC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5297C-54A8-4023-A821-B37D32E62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20CC8-65B9-4B38-B665-EE828B21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B532D-CD59-4C34-87BD-862F28D9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D1E7C-CC85-4A88-8A0E-35ECFB74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0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8042B-5D90-496B-9797-62ADCEFA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078E3-8D5B-44CD-847E-8FAB5339C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FD111-118D-4F53-B3E5-FEC47EBEF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041F7-4B36-46D3-BC4B-C7386258C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54177E-0366-4246-85B9-5B6340E02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E1961-82CC-44BC-AF7A-7EA17045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11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FE728F-F2B1-4282-BB7E-61817A4B3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23E6D-0840-4EC3-89AC-860B11507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1035C-DF96-4B7A-A0FD-6787766CF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28D14-9E51-4944-B1B5-DE053F8447B2}" type="datetimeFigureOut">
              <a:rPr lang="en-US" smtClean="0"/>
              <a:t>4/11/2021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B6CCE-5CCC-4CE3-B084-1B3E2177F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940BB-9FA7-45A2-B453-B946217AC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7F2DE-AE05-4D7C-88EB-5F9E73083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7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>
            <a:extLst>
              <a:ext uri="{FF2B5EF4-FFF2-40B4-BE49-F238E27FC236}">
                <a16:creationId xmlns:a16="http://schemas.microsoft.com/office/drawing/2014/main" id="{F8BCA530-3401-453F-859F-35308330C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19400" y="3200400"/>
            <a:ext cx="6400800" cy="2743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Fatama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Binta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Rafiq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(FBR)</a:t>
            </a:r>
            <a:endParaRPr lang="en-US" sz="3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32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Lecturer, Department of Software Engineering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endParaRPr lang="en-US" i="1" dirty="0"/>
          </a:p>
          <a:p>
            <a:pPr eaLnBrk="1" hangingPunct="1">
              <a:defRPr/>
            </a:pPr>
            <a:endParaRPr lang="en-US" i="1" dirty="0"/>
          </a:p>
        </p:txBody>
      </p:sp>
      <p:sp>
        <p:nvSpPr>
          <p:cNvPr id="8195" name="Title 1">
            <a:extLst>
              <a:ext uri="{FF2B5EF4-FFF2-40B4-BE49-F238E27FC236}">
                <a16:creationId xmlns:a16="http://schemas.microsoft.com/office/drawing/2014/main" id="{E0B1873A-42CF-4474-92BF-C2FF8E4ED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1219201"/>
            <a:ext cx="8229600" cy="1465263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sz="4400" b="1" dirty="0"/>
              <a:t>SE 234: Theory of Computation</a:t>
            </a:r>
            <a:br>
              <a:rPr lang="en-US" altLang="en-US" sz="4400" b="1" dirty="0"/>
            </a:br>
            <a:r>
              <a:rPr lang="en-US" altLang="en-US" sz="4400" b="1" dirty="0"/>
              <a:t>Pushdown Automata</a:t>
            </a:r>
          </a:p>
        </p:txBody>
      </p:sp>
      <p:pic>
        <p:nvPicPr>
          <p:cNvPr id="8196" name="Picture 5" descr="C:\Users\Sony\Desktop\DIU\diulogo.png">
            <a:extLst>
              <a:ext uri="{FF2B5EF4-FFF2-40B4-BE49-F238E27FC236}">
                <a16:creationId xmlns:a16="http://schemas.microsoft.com/office/drawing/2014/main" id="{D54AFFC7-AE5A-4CA9-BA42-F87F8E58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257801"/>
            <a:ext cx="3124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6">
            <a:extLst>
              <a:ext uri="{FF2B5EF4-FFF2-40B4-BE49-F238E27FC236}">
                <a16:creationId xmlns:a16="http://schemas.microsoft.com/office/drawing/2014/main" id="{A6154307-66EB-4051-9532-7C440A4D3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81000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SE 234: Lecture 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890FF-51A0-429A-B50A-02EE2D29D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5884"/>
          </a:xfrm>
        </p:spPr>
        <p:txBody>
          <a:bodyPr>
            <a:normAutofit fontScale="90000"/>
          </a:bodyPr>
          <a:lstStyle/>
          <a:p>
            <a:r>
              <a:rPr lang="pt-BR" dirty="0"/>
              <a:t>DPDA for anb2n n ≥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F4D2D-B235-44EF-8050-40ADE678A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every two a's push two a's into STACK cause there are two b's for one 'a'</a:t>
            </a:r>
          </a:p>
          <a:p>
            <a:r>
              <a:rPr lang="en-US" dirty="0"/>
              <a:t>So by pushing two 'a' we can have 'a' for every 'b'.</a:t>
            </a:r>
          </a:p>
          <a:p>
            <a:r>
              <a:rPr lang="en-US" dirty="0"/>
              <a:t>That we will achieve by pushing two a's and </a:t>
            </a:r>
            <a:r>
              <a:rPr lang="en-US" dirty="0" err="1"/>
              <a:t>poping</a:t>
            </a:r>
            <a:r>
              <a:rPr lang="en-US" dirty="0"/>
              <a:t> a's for every b</a:t>
            </a:r>
          </a:p>
          <a:p>
            <a:r>
              <a:rPr lang="en-US" dirty="0"/>
              <a:t>And then pushing c's and </a:t>
            </a:r>
            <a:r>
              <a:rPr lang="en-US" dirty="0" err="1"/>
              <a:t>poping</a:t>
            </a:r>
            <a:r>
              <a:rPr lang="en-US" dirty="0"/>
              <a:t> c's for every d's</a:t>
            </a:r>
          </a:p>
          <a:p>
            <a:r>
              <a:rPr lang="en-US" dirty="0"/>
              <a:t>So in the end of the strings if nothing is left in the STACK then we can say that language is accepted in the PDA.</a:t>
            </a:r>
          </a:p>
        </p:txBody>
      </p:sp>
    </p:spTree>
    <p:extLst>
      <p:ext uri="{BB962C8B-B14F-4D97-AF65-F5344CB8AC3E}">
        <p14:creationId xmlns:p14="http://schemas.microsoft.com/office/powerpoint/2010/main" val="3050813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47BCD-A59F-4D30-A5B3-24ED746B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/>
          <a:lstStyle/>
          <a:p>
            <a:r>
              <a:rPr lang="pt-BR" dirty="0"/>
              <a:t>DPDA for anb2n n ≥ 1</a:t>
            </a:r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AD65578-94A1-45D3-ABDD-6C02246A43C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96" y="2011680"/>
            <a:ext cx="6047285" cy="234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91492CA-DADE-46FC-95D4-BCB8EB175A2D}"/>
              </a:ext>
            </a:extLst>
          </p:cNvPr>
          <p:cNvSpPr txBox="1"/>
          <p:nvPr/>
        </p:nvSpPr>
        <p:spPr>
          <a:xfrm>
            <a:off x="7256970" y="2170669"/>
            <a:ext cx="391433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Transition Function:</a:t>
            </a:r>
          </a:p>
          <a:p>
            <a:endParaRPr lang="en-US" b="1" dirty="0"/>
          </a:p>
          <a:p>
            <a:r>
              <a:rPr lang="el-GR" sz="2500" dirty="0"/>
              <a:t>δ(</a:t>
            </a:r>
            <a:r>
              <a:rPr lang="en-US" sz="2500" dirty="0"/>
              <a:t>q0, a, Z) = (q0, </a:t>
            </a:r>
            <a:r>
              <a:rPr lang="en-US" sz="2500" dirty="0" err="1"/>
              <a:t>aaZ</a:t>
            </a:r>
            <a:r>
              <a:rPr lang="en-US" sz="2500" dirty="0"/>
              <a:t>)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a, a) = (q0, </a:t>
            </a:r>
            <a:r>
              <a:rPr lang="en-US" sz="2500" dirty="0" err="1"/>
              <a:t>aaa</a:t>
            </a:r>
            <a:r>
              <a:rPr lang="en-US" sz="2500" dirty="0"/>
              <a:t>)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b, a) = (q1, </a:t>
            </a:r>
            <a:r>
              <a:rPr lang="el-GR" sz="2500" dirty="0"/>
              <a:t>ε)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q1, b, a) = (q1, </a:t>
            </a:r>
            <a:r>
              <a:rPr lang="el-GR" sz="2500" dirty="0"/>
              <a:t>ε)</a:t>
            </a:r>
          </a:p>
          <a:p>
            <a:r>
              <a:rPr lang="el-GR" sz="2500" dirty="0"/>
              <a:t>δ(</a:t>
            </a:r>
            <a:r>
              <a:rPr lang="en-US" sz="2500" dirty="0"/>
              <a:t>q1, </a:t>
            </a:r>
            <a:r>
              <a:rPr lang="el-GR" sz="2500" dirty="0"/>
              <a:t>ε, </a:t>
            </a:r>
            <a:r>
              <a:rPr lang="en-US" sz="2500" dirty="0"/>
              <a:t>Z) = (</a:t>
            </a:r>
            <a:r>
              <a:rPr lang="en-US" sz="2500" dirty="0" err="1"/>
              <a:t>qf</a:t>
            </a:r>
            <a:r>
              <a:rPr lang="en-US" sz="2500" dirty="0"/>
              <a:t>, Z)</a:t>
            </a:r>
          </a:p>
        </p:txBody>
      </p:sp>
    </p:spTree>
    <p:extLst>
      <p:ext uri="{BB962C8B-B14F-4D97-AF65-F5344CB8AC3E}">
        <p14:creationId xmlns:p14="http://schemas.microsoft.com/office/powerpoint/2010/main" val="1133701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BD03B-B2EC-4DD2-81F8-83160779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</p:spPr>
        <p:txBody>
          <a:bodyPr>
            <a:normAutofit/>
          </a:bodyPr>
          <a:lstStyle/>
          <a:p>
            <a:r>
              <a:rPr lang="en-US" sz="2200" dirty="0"/>
              <a:t>Lets see, how this DPDA is working:</a:t>
            </a:r>
            <a:br>
              <a:rPr lang="en-US" sz="2200" dirty="0"/>
            </a:br>
            <a:r>
              <a:rPr lang="en-US" sz="2200" dirty="0"/>
              <a:t>We will take one input string: "</a:t>
            </a:r>
            <a:r>
              <a:rPr lang="en-US" sz="2200" dirty="0" err="1"/>
              <a:t>aabbbb</a:t>
            </a:r>
            <a:r>
              <a:rPr lang="en-US" sz="2200" dirty="0"/>
              <a:t>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1F1F-E1DE-4AA9-8FCF-C5205008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Scan string from left to right</a:t>
            </a:r>
          </a:p>
          <a:p>
            <a:r>
              <a:rPr lang="en-US" dirty="0"/>
              <a:t>First input is 'a' and follow the rule:</a:t>
            </a:r>
          </a:p>
          <a:p>
            <a:r>
              <a:rPr lang="en-US" dirty="0"/>
              <a:t>on input 'a' and STACK alphabet Z, push the two 'a's into STACK as : (</a:t>
            </a:r>
            <a:r>
              <a:rPr lang="en-US" dirty="0" err="1"/>
              <a:t>a,Z</a:t>
            </a:r>
            <a:r>
              <a:rPr lang="en-US" dirty="0"/>
              <a:t>/</a:t>
            </a:r>
            <a:r>
              <a:rPr lang="en-US" dirty="0" err="1"/>
              <a:t>aaZ</a:t>
            </a:r>
            <a:r>
              <a:rPr lang="en-US" dirty="0"/>
              <a:t>) and state will be q0</a:t>
            </a:r>
          </a:p>
          <a:p>
            <a:r>
              <a:rPr lang="en-US" dirty="0"/>
              <a:t>Second input is 'a' and so follow the rule:</a:t>
            </a:r>
          </a:p>
          <a:p>
            <a:r>
              <a:rPr lang="en-US" dirty="0"/>
              <a:t>on input 'a' and STACK alphabet 'a', push the two 'a's into STACK as : (</a:t>
            </a:r>
            <a:r>
              <a:rPr lang="en-US" dirty="0" err="1"/>
              <a:t>a,a</a:t>
            </a:r>
            <a:r>
              <a:rPr lang="en-US" dirty="0"/>
              <a:t>/</a:t>
            </a:r>
            <a:r>
              <a:rPr lang="en-US" dirty="0" err="1"/>
              <a:t>aaa</a:t>
            </a:r>
            <a:r>
              <a:rPr lang="en-US" dirty="0"/>
              <a:t>) and state will be q0</a:t>
            </a:r>
          </a:p>
          <a:p>
            <a:r>
              <a:rPr lang="en-US" dirty="0"/>
              <a:t>Now the STACK has "</a:t>
            </a:r>
            <a:r>
              <a:rPr lang="en-US" dirty="0" err="1"/>
              <a:t>aaaa</a:t>
            </a:r>
            <a:r>
              <a:rPr lang="en-US" dirty="0"/>
              <a:t>", So:</a:t>
            </a:r>
          </a:p>
          <a:p>
            <a:r>
              <a:rPr lang="en-US" dirty="0"/>
              <a:t>Third input is 'b' and so follow the rule:</a:t>
            </a:r>
          </a:p>
          <a:p>
            <a:r>
              <a:rPr lang="en-US" dirty="0"/>
              <a:t>on input 'b' and STACK alphabet 'a', pop one 'a' from STACK as : (</a:t>
            </a:r>
            <a:r>
              <a:rPr lang="en-US" dirty="0" err="1"/>
              <a:t>b,a</a:t>
            </a:r>
            <a:r>
              <a:rPr lang="en-US" dirty="0"/>
              <a:t>/ε) and state will be q1</a:t>
            </a:r>
          </a:p>
          <a:p>
            <a:r>
              <a:rPr lang="en-US" dirty="0"/>
              <a:t>Fourth input is 'b' and so follow the rule:</a:t>
            </a:r>
          </a:p>
          <a:p>
            <a:r>
              <a:rPr lang="en-US" dirty="0"/>
              <a:t>on input 'b' and STACK alphabet 'a' and state q1, pop one 'a' from STACK as : (</a:t>
            </a:r>
            <a:r>
              <a:rPr lang="en-US" dirty="0" err="1"/>
              <a:t>b,a</a:t>
            </a:r>
            <a:r>
              <a:rPr lang="en-US" dirty="0"/>
              <a:t>/ε) and state will remain q1</a:t>
            </a:r>
          </a:p>
          <a:p>
            <a:r>
              <a:rPr lang="en-US" dirty="0"/>
              <a:t>Fifth input is 'b' and so follow the rule:</a:t>
            </a:r>
          </a:p>
          <a:p>
            <a:r>
              <a:rPr lang="en-US" dirty="0"/>
              <a:t>on input 'b' and STACK alphabet 'a', pop one 'a' from STACK as : (</a:t>
            </a:r>
            <a:r>
              <a:rPr lang="en-US" dirty="0" err="1"/>
              <a:t>b,a</a:t>
            </a:r>
            <a:r>
              <a:rPr lang="en-US" dirty="0"/>
              <a:t>/ε) and state will be q1</a:t>
            </a:r>
          </a:p>
          <a:p>
            <a:r>
              <a:rPr lang="en-US" dirty="0"/>
              <a:t>Sixth input is 'b' and so follow the rule:</a:t>
            </a:r>
          </a:p>
          <a:p>
            <a:r>
              <a:rPr lang="en-US" dirty="0"/>
              <a:t>on input 'b' and STACK alphabet 'a' and state q1, pop one 'a' from STACK as : (</a:t>
            </a:r>
            <a:r>
              <a:rPr lang="en-US" dirty="0" err="1"/>
              <a:t>b,a</a:t>
            </a:r>
            <a:r>
              <a:rPr lang="en-US" dirty="0"/>
              <a:t>/ε) and state will remain q1</a:t>
            </a:r>
          </a:p>
          <a:p>
            <a:r>
              <a:rPr lang="en-US" dirty="0"/>
              <a:t>We reached end of the string, so follow the rule:</a:t>
            </a:r>
          </a:p>
          <a:p>
            <a:r>
              <a:rPr lang="en-US" dirty="0"/>
              <a:t>on input ε and STACK alphabet Z, go to final state(</a:t>
            </a:r>
            <a:r>
              <a:rPr lang="en-US" dirty="0" err="1"/>
              <a:t>qf</a:t>
            </a:r>
            <a:r>
              <a:rPr lang="en-US" dirty="0"/>
              <a:t>) as : (ε, Z/Z)</a:t>
            </a:r>
          </a:p>
        </p:txBody>
      </p:sp>
    </p:spTree>
    <p:extLst>
      <p:ext uri="{BB962C8B-B14F-4D97-AF65-F5344CB8AC3E}">
        <p14:creationId xmlns:p14="http://schemas.microsoft.com/office/powerpoint/2010/main" val="2156972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1A98A-D1B0-482A-AAD8-32CDEE6E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 fontScale="90000"/>
          </a:bodyPr>
          <a:lstStyle/>
          <a:p>
            <a:r>
              <a:rPr lang="en-US" dirty="0"/>
              <a:t>DPDA for number of a(w) = number of b(w)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9CA3D-219D-4510-B8E0-7E0AFF63D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Here approach is little bit different than previous example.</a:t>
            </a:r>
          </a:p>
          <a:p>
            <a:endParaRPr lang="en-US" dirty="0"/>
          </a:p>
          <a:p>
            <a:r>
              <a:rPr lang="en-US" dirty="0"/>
              <a:t>Let either 'a' or 'b' push in STACK. That means if 'a' comes first let it push.</a:t>
            </a:r>
          </a:p>
          <a:p>
            <a:r>
              <a:rPr lang="en-US" dirty="0"/>
              <a:t>After 'a' if again 'a' comes then let push it.</a:t>
            </a:r>
          </a:p>
          <a:p>
            <a:endParaRPr lang="en-US" dirty="0"/>
          </a:p>
          <a:p>
            <a:r>
              <a:rPr lang="en-US" dirty="0"/>
              <a:t>If 'b' comes first, push it in STACK ('a' did not come yet)</a:t>
            </a:r>
          </a:p>
          <a:p>
            <a:r>
              <a:rPr lang="en-US" dirty="0"/>
              <a:t>If again 'b' comes then push it in STACK.</a:t>
            </a:r>
          </a:p>
          <a:p>
            <a:endParaRPr lang="en-US" dirty="0"/>
          </a:p>
          <a:p>
            <a:r>
              <a:rPr lang="en-US" dirty="0"/>
              <a:t>Now if 'a' is present in top of STACK and 'b' comes then, pop 'a'</a:t>
            </a:r>
          </a:p>
          <a:p>
            <a:r>
              <a:rPr lang="en-US" dirty="0" err="1"/>
              <a:t>Similarily</a:t>
            </a:r>
            <a:r>
              <a:rPr lang="en-US" dirty="0"/>
              <a:t> if 'b' is present in top of STACK and 'a' comes then, pop 'b'</a:t>
            </a:r>
          </a:p>
          <a:p>
            <a:endParaRPr lang="en-US" dirty="0"/>
          </a:p>
          <a:p>
            <a:r>
              <a:rPr lang="en-US" dirty="0"/>
              <a:t>So in the end of the strings if nothing is left in the STACK then we can say that CFL is accepted in the PDA.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4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56F8B-8EF3-4B1D-9107-B7ED25BD2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DPDA for number of a(w) = number of b(w)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AF380AD-2767-404A-9CB6-C4826A0EA9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125" y="1902277"/>
            <a:ext cx="507682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B199925-B38B-4455-8BC7-60D112CB8EC1}"/>
              </a:ext>
            </a:extLst>
          </p:cNvPr>
          <p:cNvSpPr txBox="1"/>
          <p:nvPr/>
        </p:nvSpPr>
        <p:spPr>
          <a:xfrm>
            <a:off x="7425398" y="2574388"/>
            <a:ext cx="392840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Transition Function:</a:t>
            </a:r>
            <a:endParaRPr lang="en-US" sz="2500" dirty="0"/>
          </a:p>
          <a:p>
            <a:r>
              <a:rPr lang="el-GR" sz="2500" dirty="0"/>
              <a:t>δ(</a:t>
            </a:r>
            <a:r>
              <a:rPr lang="en-US" sz="2500" dirty="0"/>
              <a:t>q0, a, Z) = (q0, </a:t>
            </a:r>
            <a:r>
              <a:rPr lang="en-US" sz="2500" dirty="0" err="1"/>
              <a:t>aZ</a:t>
            </a:r>
            <a:r>
              <a:rPr lang="en-US" sz="2500" dirty="0"/>
              <a:t>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a, a) = (q0, aa)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b, Z) = (q0, </a:t>
            </a:r>
            <a:r>
              <a:rPr lang="en-US" sz="2500" dirty="0" err="1"/>
              <a:t>bZ</a:t>
            </a:r>
            <a:r>
              <a:rPr lang="en-US" sz="2500" dirty="0"/>
              <a:t>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b, b) = (q0, bb)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b, a) = (q0, </a:t>
            </a:r>
            <a:r>
              <a:rPr lang="el-GR" sz="2500" dirty="0"/>
              <a:t>ε)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a, b) = (q0, </a:t>
            </a:r>
            <a:r>
              <a:rPr lang="el-GR" sz="2500" dirty="0"/>
              <a:t>ε)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</a:t>
            </a:r>
            <a:r>
              <a:rPr lang="el-GR" sz="2500" dirty="0"/>
              <a:t>ε, </a:t>
            </a:r>
            <a:r>
              <a:rPr lang="en-US" sz="2500" dirty="0"/>
              <a:t>Z) = (</a:t>
            </a:r>
            <a:r>
              <a:rPr lang="en-US" sz="2500" dirty="0" err="1"/>
              <a:t>qf</a:t>
            </a:r>
            <a:r>
              <a:rPr lang="en-US" sz="2500" dirty="0"/>
              <a:t>, Z)</a:t>
            </a:r>
          </a:p>
        </p:txBody>
      </p:sp>
    </p:spTree>
    <p:extLst>
      <p:ext uri="{BB962C8B-B14F-4D97-AF65-F5344CB8AC3E}">
        <p14:creationId xmlns:p14="http://schemas.microsoft.com/office/powerpoint/2010/main" val="316584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35371-9338-4535-B014-3B35FB49B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0629"/>
          </a:xfrm>
        </p:spPr>
        <p:txBody>
          <a:bodyPr/>
          <a:lstStyle/>
          <a:p>
            <a:r>
              <a:rPr lang="en-US" dirty="0"/>
              <a:t>DPDA for </a:t>
            </a:r>
            <a:r>
              <a:rPr lang="en-US" dirty="0" err="1"/>
              <a:t>a^nb^nc^md^m</a:t>
            </a:r>
            <a:r>
              <a:rPr lang="en-US" dirty="0"/>
              <a:t> n,m≥1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1FF3-6E87-4C50-8C1A-311FDFE02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see the given problem in another perspective.</a:t>
            </a:r>
          </a:p>
          <a:p>
            <a:r>
              <a:rPr lang="en-US" dirty="0"/>
              <a:t>Number of a's are equal to number of b's</a:t>
            </a:r>
          </a:p>
          <a:p>
            <a:r>
              <a:rPr lang="en-US" dirty="0"/>
              <a:t>And number of c's are equal to number of d's</a:t>
            </a:r>
          </a:p>
          <a:p>
            <a:r>
              <a:rPr lang="en-US" dirty="0"/>
              <a:t>That we will achieve by pushing a's and </a:t>
            </a:r>
            <a:r>
              <a:rPr lang="en-US" dirty="0" err="1"/>
              <a:t>poping</a:t>
            </a:r>
            <a:r>
              <a:rPr lang="en-US" dirty="0"/>
              <a:t> a's for every b</a:t>
            </a:r>
          </a:p>
          <a:p>
            <a:r>
              <a:rPr lang="en-US" dirty="0"/>
              <a:t>And then pushing c's and </a:t>
            </a:r>
            <a:r>
              <a:rPr lang="en-US" dirty="0" err="1"/>
              <a:t>poping</a:t>
            </a:r>
            <a:r>
              <a:rPr lang="en-US" dirty="0"/>
              <a:t> c's for every d's</a:t>
            </a:r>
          </a:p>
          <a:p>
            <a:r>
              <a:rPr lang="en-US" dirty="0"/>
              <a:t>So in the end of the strings if nothing is left in the STACK then we can say that language is accepted in the PDA.</a:t>
            </a:r>
          </a:p>
        </p:txBody>
      </p:sp>
    </p:spTree>
    <p:extLst>
      <p:ext uri="{BB962C8B-B14F-4D97-AF65-F5344CB8AC3E}">
        <p14:creationId xmlns:p14="http://schemas.microsoft.com/office/powerpoint/2010/main" val="629148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79261-139E-49AD-A596-CC647C24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DPDA for </a:t>
            </a:r>
            <a:r>
              <a:rPr lang="en-US" dirty="0" err="1"/>
              <a:t>anbncmdm</a:t>
            </a:r>
            <a:r>
              <a:rPr lang="en-US" dirty="0"/>
              <a:t> n,m≥1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3D409F89-B3CD-4731-B5C5-C79EB502579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487" y="2363214"/>
            <a:ext cx="6300568" cy="2463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84E981-68C3-478E-B60F-2FBACD93A24E}"/>
              </a:ext>
            </a:extLst>
          </p:cNvPr>
          <p:cNvSpPr txBox="1"/>
          <p:nvPr/>
        </p:nvSpPr>
        <p:spPr>
          <a:xfrm>
            <a:off x="7033847" y="2025487"/>
            <a:ext cx="467399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b="1" dirty="0"/>
              <a:t>Transition Function:</a:t>
            </a:r>
            <a:endParaRPr lang="en-US" sz="2500" dirty="0"/>
          </a:p>
          <a:p>
            <a:r>
              <a:rPr lang="el-GR" sz="2500" dirty="0"/>
              <a:t>δ(</a:t>
            </a:r>
            <a:r>
              <a:rPr lang="en-US" sz="2500" dirty="0"/>
              <a:t>q0, a, Z) = (q0, </a:t>
            </a:r>
            <a:r>
              <a:rPr lang="en-US" sz="2500" dirty="0" err="1"/>
              <a:t>aZ</a:t>
            </a:r>
            <a:r>
              <a:rPr lang="en-US" sz="2500" dirty="0"/>
              <a:t>)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a, a) = (q0, aa)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q0, b, a) = (q1, </a:t>
            </a:r>
            <a:r>
              <a:rPr lang="el-GR" sz="2500" dirty="0"/>
              <a:t>ε)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q1, b, a) = (q1, </a:t>
            </a:r>
            <a:r>
              <a:rPr lang="el-GR" sz="2500" dirty="0"/>
              <a:t>ε)</a:t>
            </a:r>
          </a:p>
          <a:p>
            <a:r>
              <a:rPr lang="el-GR" sz="2500" dirty="0"/>
              <a:t>δ(</a:t>
            </a:r>
            <a:r>
              <a:rPr lang="en-US" sz="2500" dirty="0"/>
              <a:t>q1, c, Z) = (q2, </a:t>
            </a:r>
            <a:r>
              <a:rPr lang="en-US" sz="2500" dirty="0" err="1"/>
              <a:t>cZ</a:t>
            </a:r>
            <a:r>
              <a:rPr lang="en-US" sz="2500" dirty="0"/>
              <a:t>) 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q2, c, c) = (q2, cc)             </a:t>
            </a:r>
          </a:p>
          <a:p>
            <a:r>
              <a:rPr lang="el-GR" sz="2500" dirty="0"/>
              <a:t>δ(</a:t>
            </a:r>
            <a:r>
              <a:rPr lang="en-US" sz="2500" dirty="0"/>
              <a:t>q2, d, c) = (q3, </a:t>
            </a:r>
            <a:r>
              <a:rPr lang="el-GR" sz="2500" dirty="0"/>
              <a:t>ε) </a:t>
            </a:r>
          </a:p>
          <a:p>
            <a:r>
              <a:rPr lang="el-GR" sz="2500" dirty="0"/>
              <a:t>δ(</a:t>
            </a:r>
            <a:r>
              <a:rPr lang="en-US" sz="2500" dirty="0"/>
              <a:t>q3, d, c) = (q3, </a:t>
            </a:r>
            <a:r>
              <a:rPr lang="el-GR" sz="2500" dirty="0"/>
              <a:t>ε) </a:t>
            </a:r>
          </a:p>
          <a:p>
            <a:r>
              <a:rPr lang="el-GR" sz="2500" dirty="0"/>
              <a:t>δ(</a:t>
            </a:r>
            <a:r>
              <a:rPr lang="en-US" sz="2500" dirty="0"/>
              <a:t>q1, </a:t>
            </a:r>
            <a:r>
              <a:rPr lang="el-GR" sz="2500" dirty="0"/>
              <a:t>ε, </a:t>
            </a:r>
            <a:r>
              <a:rPr lang="en-US" sz="2500" dirty="0"/>
              <a:t>Z) = (</a:t>
            </a:r>
            <a:r>
              <a:rPr lang="en-US" sz="2500" dirty="0" err="1"/>
              <a:t>qf</a:t>
            </a:r>
            <a:r>
              <a:rPr lang="en-US" sz="2500" dirty="0"/>
              <a:t>, Z) </a:t>
            </a:r>
          </a:p>
        </p:txBody>
      </p:sp>
    </p:spTree>
    <p:extLst>
      <p:ext uri="{BB962C8B-B14F-4D97-AF65-F5344CB8AC3E}">
        <p14:creationId xmlns:p14="http://schemas.microsoft.com/office/powerpoint/2010/main" val="387418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E205F-9E6E-4126-8A96-8D55CB2A4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9441"/>
          </a:xfrm>
        </p:spPr>
        <p:txBody>
          <a:bodyPr/>
          <a:lstStyle/>
          <a:p>
            <a:r>
              <a:rPr lang="en-US" dirty="0"/>
              <a:t>Basic Structure of PDA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4224-008B-46BF-851C-68330C75D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pushdown automaton is a way to implement a context-free grammar in a similar way we design DFA for a regular grammar. A DFA can remember a finite amount of information, but a PDA can remember an infinite amount of information.</a:t>
            </a: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Basically a pushdown automaton is −</a:t>
            </a:r>
          </a:p>
          <a:p>
            <a:pPr marL="0" indent="0" algn="ctr">
              <a:buNone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"Finite state machine" + "a stack"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pushdown automaton has three components −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dirty="0">
                <a:effectLst/>
                <a:latin typeface="Arial" panose="020B0604020202020204" pitchFamily="34" charset="0"/>
              </a:rPr>
              <a:t>an input tape,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dirty="0">
                <a:effectLst/>
                <a:latin typeface="Arial" panose="020B0604020202020204" pitchFamily="34" charset="0"/>
              </a:rPr>
              <a:t>a control unit, 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0" i="0" dirty="0">
                <a:effectLst/>
                <a:latin typeface="Arial" panose="020B0604020202020204" pitchFamily="34" charset="0"/>
              </a:rPr>
              <a:t>a stack with infinite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8641-9462-41FC-8FE5-D4431F2C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D8626-A6AA-493D-A45A-3C9CA1B20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stack head scans the top symbol of the stack.</a:t>
            </a:r>
          </a:p>
          <a:p>
            <a:pPr marL="0" indent="0" algn="just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stack does two operations −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Push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− a new symbol is added at the top.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Pop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− the top symbol is read and removed.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PDA may or may not read an input symbol, but it has to read the top of the stack in every transition.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06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DA">
            <a:extLst>
              <a:ext uri="{FF2B5EF4-FFF2-40B4-BE49-F238E27FC236}">
                <a16:creationId xmlns:a16="http://schemas.microsoft.com/office/drawing/2014/main" id="{036D6FD5-5A7C-480F-9595-BF6901675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69" y="1223889"/>
            <a:ext cx="9235853" cy="44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02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E9F4-F25F-42E4-B978-35DE0D8A2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358"/>
          </a:xfrm>
        </p:spPr>
        <p:txBody>
          <a:bodyPr/>
          <a:lstStyle/>
          <a:p>
            <a:r>
              <a:rPr lang="en-US" b="1" dirty="0"/>
              <a:t>Formal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9BCD-B06E-4258-9981-1309371D1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5"/>
            <a:ext cx="10515600" cy="4868668"/>
          </a:xfrm>
        </p:spPr>
        <p:txBody>
          <a:bodyPr/>
          <a:lstStyle/>
          <a:p>
            <a:pPr algn="just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PDA can be formally described as a 7-tuple (Q, ∑, S, δ, q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I, F) −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the finite number of states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∑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input alphabet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stack symbols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δ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the transition function: Q × (∑ ∪ {ε}) × S × Q × S*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the initial state (q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0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∈ Q)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the initial stack top symbol (I ∈ 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 a set of accepting states (F ∈ Q)</a:t>
            </a:r>
          </a:p>
        </p:txBody>
      </p:sp>
    </p:spTree>
    <p:extLst>
      <p:ext uri="{BB962C8B-B14F-4D97-AF65-F5344CB8AC3E}">
        <p14:creationId xmlns:p14="http://schemas.microsoft.com/office/powerpoint/2010/main" val="314548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A7B3-87D0-48CA-809F-DC0558DF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/>
          <a:lstStyle/>
          <a:p>
            <a:r>
              <a:rPr lang="en-US" b="1" dirty="0"/>
              <a:t>Transition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5C694-A0E1-470D-AA7A-22CFF3F84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295"/>
            <a:ext cx="10515600" cy="486866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following diagram shows a transition in a PDA from a state q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to state q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labeled as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a,b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→ c −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means at state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if we encounter an input string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‘a’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and top symbol of the stack is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‘b’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then we pop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‘b’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push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‘c’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on top of the stack and move to state </a:t>
            </a:r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</a:t>
            </a:r>
            <a:r>
              <a:rPr lang="en-US" b="1" i="0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D24384-30C0-4037-99BE-7B4374F7D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2500312"/>
            <a:ext cx="3526104" cy="2142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0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F4267-757F-4368-B726-780F1691B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5034"/>
          </a:xfrm>
        </p:spPr>
        <p:txBody>
          <a:bodyPr>
            <a:normAutofit/>
          </a:bodyPr>
          <a:lstStyle/>
          <a:p>
            <a:r>
              <a:rPr lang="en-US" b="1" dirty="0"/>
              <a:t>PDA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3B24A-6D9C-4FF3-9AEB-45931182E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478426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Deterministic Push Down Automata for </a:t>
            </a:r>
            <a:r>
              <a:rPr lang="en-US" dirty="0" err="1"/>
              <a:t>a^n</a:t>
            </a:r>
            <a:r>
              <a:rPr lang="en-US" dirty="0"/>
              <a:t> </a:t>
            </a:r>
            <a:r>
              <a:rPr lang="en-US" dirty="0" err="1"/>
              <a:t>b^n</a:t>
            </a:r>
            <a:r>
              <a:rPr lang="en-US" dirty="0"/>
              <a:t>; n&gt;=1</a:t>
            </a:r>
          </a:p>
          <a:p>
            <a:r>
              <a:rPr lang="en-US" dirty="0"/>
              <a:t>First we have to count number of a's and that number should be equal to number of b's.</a:t>
            </a:r>
          </a:p>
          <a:p>
            <a:r>
              <a:rPr lang="en-US" dirty="0"/>
              <a:t>That we will achieve by pushing a's in STACK and then we will pop a's whenever "b" comes.</a:t>
            </a:r>
          </a:p>
          <a:p>
            <a:r>
              <a:rPr lang="en-US" dirty="0"/>
              <a:t>So in the end of the strings if nothing is left in the STACK then we can say that language is accepted in the PDA.</a:t>
            </a:r>
          </a:p>
        </p:txBody>
      </p:sp>
    </p:spTree>
    <p:extLst>
      <p:ext uri="{BB962C8B-B14F-4D97-AF65-F5344CB8AC3E}">
        <p14:creationId xmlns:p14="http://schemas.microsoft.com/office/powerpoint/2010/main" val="239393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B810-8B74-4CC7-9590-5C471932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736"/>
            <a:ext cx="10515600" cy="858764"/>
          </a:xfrm>
        </p:spPr>
        <p:txBody>
          <a:bodyPr>
            <a:normAutofit fontScale="90000"/>
          </a:bodyPr>
          <a:lstStyle/>
          <a:p>
            <a:r>
              <a:rPr lang="en-US" dirty="0"/>
              <a:t>PDA for </a:t>
            </a:r>
            <a:r>
              <a:rPr lang="en-US" dirty="0" err="1"/>
              <a:t>a^nb^n</a:t>
            </a:r>
            <a:br>
              <a:rPr lang="en-US" dirty="0"/>
            </a:br>
            <a:r>
              <a:rPr lang="en-US" dirty="0" err="1"/>
              <a:t>aabb</a:t>
            </a:r>
            <a:br>
              <a:rPr lang="en-US" dirty="0"/>
            </a:br>
            <a:r>
              <a:rPr lang="en-US" dirty="0"/>
              <a:t>ab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9FED0B-4BBC-4AE0-84DC-EFB5FF8F64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609" y="2021351"/>
            <a:ext cx="6515100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314711D-AF5A-4066-A159-0A05B8360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166" y="2021351"/>
            <a:ext cx="1378635" cy="3667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b, a/ epsilon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4120D9-7C16-4D70-A002-14B208B4E8D9}"/>
              </a:ext>
            </a:extLst>
          </p:cNvPr>
          <p:cNvSpPr txBox="1"/>
          <p:nvPr/>
        </p:nvSpPr>
        <p:spPr>
          <a:xfrm>
            <a:off x="7061983" y="2138289"/>
            <a:ext cx="379827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/>
              <a:t>Transition Function:</a:t>
            </a:r>
          </a:p>
          <a:p>
            <a:endParaRPr lang="en-US" sz="2200" b="1" dirty="0"/>
          </a:p>
          <a:p>
            <a:r>
              <a:rPr lang="el-GR" sz="2200" dirty="0"/>
              <a:t>δ(</a:t>
            </a:r>
            <a:r>
              <a:rPr lang="en-US" sz="2200" dirty="0"/>
              <a:t>q0, a, Z) = (q0, </a:t>
            </a:r>
            <a:r>
              <a:rPr lang="en-US" sz="2200" dirty="0" err="1"/>
              <a:t>aZ</a:t>
            </a:r>
            <a:r>
              <a:rPr lang="en-US" sz="2200" dirty="0"/>
              <a:t>)</a:t>
            </a:r>
          </a:p>
          <a:p>
            <a:r>
              <a:rPr lang="el-GR" sz="2200" dirty="0"/>
              <a:t>δ(</a:t>
            </a:r>
            <a:r>
              <a:rPr lang="en-US" sz="2200" dirty="0"/>
              <a:t>q0, a, a) = (q0, aa) </a:t>
            </a:r>
          </a:p>
          <a:p>
            <a:r>
              <a:rPr lang="el-GR" sz="2200" dirty="0"/>
              <a:t>δ(</a:t>
            </a:r>
            <a:r>
              <a:rPr lang="en-US" sz="2200" dirty="0"/>
              <a:t>q0, b, a) = (q1, </a:t>
            </a:r>
            <a:r>
              <a:rPr lang="el-GR" sz="2200" dirty="0"/>
              <a:t>ε)</a:t>
            </a:r>
          </a:p>
          <a:p>
            <a:r>
              <a:rPr lang="el-GR" sz="2200" dirty="0"/>
              <a:t>δ(</a:t>
            </a:r>
            <a:r>
              <a:rPr lang="en-US" sz="2200" dirty="0"/>
              <a:t>q1, b, a) = (q1, </a:t>
            </a:r>
            <a:r>
              <a:rPr lang="el-GR" sz="2200" dirty="0"/>
              <a:t>ε) </a:t>
            </a:r>
          </a:p>
          <a:p>
            <a:r>
              <a:rPr lang="el-GR" sz="2200" dirty="0"/>
              <a:t>δ(</a:t>
            </a:r>
            <a:r>
              <a:rPr lang="en-US" sz="2200" dirty="0"/>
              <a:t>q1, </a:t>
            </a:r>
            <a:r>
              <a:rPr lang="el-GR" sz="2200" dirty="0"/>
              <a:t>ε, </a:t>
            </a:r>
            <a:r>
              <a:rPr lang="en-US" sz="2200" dirty="0"/>
              <a:t>Z) = (</a:t>
            </a:r>
            <a:r>
              <a:rPr lang="en-US" sz="2200" dirty="0" err="1"/>
              <a:t>qf</a:t>
            </a:r>
            <a:r>
              <a:rPr lang="en-US" sz="2200" dirty="0"/>
              <a:t>, Z) </a:t>
            </a:r>
          </a:p>
        </p:txBody>
      </p:sp>
    </p:spTree>
    <p:extLst>
      <p:ext uri="{BB962C8B-B14F-4D97-AF65-F5344CB8AC3E}">
        <p14:creationId xmlns:p14="http://schemas.microsoft.com/office/powerpoint/2010/main" val="75937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7187-718A-49B6-A595-14E51545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Lets see, how this DPDA is working:</a:t>
            </a:r>
            <a:br>
              <a:rPr lang="en-US" sz="2500" dirty="0"/>
            </a:br>
            <a:r>
              <a:rPr lang="en-US" sz="25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We will take one input string: "</a:t>
            </a:r>
            <a:r>
              <a:rPr lang="en-US" sz="2500" b="0" i="0" dirty="0" err="1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aabb</a:t>
            </a:r>
            <a:r>
              <a:rPr lang="en-US" sz="2500" b="0" i="0" dirty="0">
                <a:solidFill>
                  <a:srgbClr val="444444"/>
                </a:solidFill>
                <a:effectLst/>
                <a:latin typeface="Segoe UI" panose="020B0502040204020203" pitchFamily="34" charset="0"/>
              </a:rPr>
              <a:t>"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F0291-42A8-48FB-9F75-000597DD0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Scan string from left to right</a:t>
            </a:r>
          </a:p>
          <a:p>
            <a:r>
              <a:rPr lang="en-US" dirty="0"/>
              <a:t>First input is 'a' and follow the rule:</a:t>
            </a:r>
          </a:p>
          <a:p>
            <a:r>
              <a:rPr lang="en-US" dirty="0"/>
              <a:t>on input 'a' and STACK alphabet Z, push the input 'a' into STACK as : (</a:t>
            </a:r>
            <a:r>
              <a:rPr lang="en-US" dirty="0" err="1"/>
              <a:t>a,Z</a:t>
            </a:r>
            <a:r>
              <a:rPr lang="en-US" dirty="0"/>
              <a:t>/</a:t>
            </a:r>
            <a:r>
              <a:rPr lang="en-US" dirty="0" err="1"/>
              <a:t>aZ</a:t>
            </a:r>
            <a:r>
              <a:rPr lang="en-US" dirty="0"/>
              <a:t>) and state will be q0</a:t>
            </a:r>
          </a:p>
          <a:p>
            <a:r>
              <a:rPr lang="en-US" dirty="0"/>
              <a:t>Second input is 'a' and so follow the rule:</a:t>
            </a:r>
          </a:p>
          <a:p>
            <a:r>
              <a:rPr lang="en-US" dirty="0"/>
              <a:t>on input 'a' and STACK alphabet 'a', push the input 'a' into STACK as : (</a:t>
            </a:r>
            <a:r>
              <a:rPr lang="en-US" dirty="0" err="1"/>
              <a:t>a,a</a:t>
            </a:r>
            <a:r>
              <a:rPr lang="en-US" dirty="0"/>
              <a:t>/aa) and state will be q0</a:t>
            </a:r>
          </a:p>
          <a:p>
            <a:r>
              <a:rPr lang="en-US" dirty="0"/>
              <a:t>Third input is 'b' and so follow the rule:</a:t>
            </a:r>
          </a:p>
          <a:p>
            <a:r>
              <a:rPr lang="en-US" dirty="0"/>
              <a:t>on input 'b' and STACK alphabet 'a', pop STACK with one 'a' as : (</a:t>
            </a:r>
            <a:r>
              <a:rPr lang="en-US" dirty="0" err="1"/>
              <a:t>b,a</a:t>
            </a:r>
            <a:r>
              <a:rPr lang="en-US" dirty="0"/>
              <a:t>/&amp;</a:t>
            </a:r>
            <a:r>
              <a:rPr lang="en-US" dirty="0" err="1"/>
              <a:t>epsiloon</a:t>
            </a:r>
            <a:r>
              <a:rPr lang="en-US" dirty="0"/>
              <a:t>;) and state will be now q1</a:t>
            </a:r>
          </a:p>
          <a:p>
            <a:r>
              <a:rPr lang="en-US" dirty="0"/>
              <a:t>Fourth input is 'b' and so follow the rule:</a:t>
            </a:r>
          </a:p>
          <a:p>
            <a:r>
              <a:rPr lang="en-US" dirty="0"/>
              <a:t>on input 'b' and STACK alphabet 'a' and state is q1, pop STACK with one 'a' as : (</a:t>
            </a:r>
            <a:r>
              <a:rPr lang="en-US" dirty="0" err="1"/>
              <a:t>b,a</a:t>
            </a:r>
            <a:r>
              <a:rPr lang="en-US" dirty="0"/>
              <a:t>/&amp;</a:t>
            </a:r>
            <a:r>
              <a:rPr lang="en-US" dirty="0" err="1"/>
              <a:t>epsiloon</a:t>
            </a:r>
            <a:r>
              <a:rPr lang="en-US" dirty="0"/>
              <a:t>;) and state will be q1</a:t>
            </a:r>
          </a:p>
          <a:p>
            <a:r>
              <a:rPr lang="en-US" dirty="0"/>
              <a:t>We reached end of the string, so follow the rule:</a:t>
            </a:r>
          </a:p>
          <a:p>
            <a:r>
              <a:rPr lang="en-US" dirty="0"/>
              <a:t>on input ε and STACK alphabet Z, go to final state(</a:t>
            </a:r>
            <a:r>
              <a:rPr lang="en-US" dirty="0" err="1"/>
              <a:t>qf</a:t>
            </a:r>
            <a:r>
              <a:rPr lang="en-US" dirty="0"/>
              <a:t>) as : (ε, Z/Z)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3191</TotalTime>
  <Words>1736</Words>
  <Application>Microsoft Office PowerPoint</Application>
  <PresentationFormat>Widescreen</PresentationFormat>
  <Paragraphs>133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Segoe UI</vt:lpstr>
      <vt:lpstr>Wingdings</vt:lpstr>
      <vt:lpstr>Office Theme</vt:lpstr>
      <vt:lpstr> SE 234: Theory of Computation Pushdown Automata</vt:lpstr>
      <vt:lpstr>Basic Structure of PDA</vt:lpstr>
      <vt:lpstr>Cont.</vt:lpstr>
      <vt:lpstr>PowerPoint Presentation</vt:lpstr>
      <vt:lpstr>Formal Definition</vt:lpstr>
      <vt:lpstr>Transition Function</vt:lpstr>
      <vt:lpstr>PDA Construction</vt:lpstr>
      <vt:lpstr>PDA for a^nb^n aabb ab</vt:lpstr>
      <vt:lpstr>Lets see, how this DPDA is working: We will take one input string: "aabb"</vt:lpstr>
      <vt:lpstr>DPDA for anb2n n ≥ 1</vt:lpstr>
      <vt:lpstr>DPDA for anb2n n ≥ 1</vt:lpstr>
      <vt:lpstr>Lets see, how this DPDA is working: We will take one input string: "aabbbb"</vt:lpstr>
      <vt:lpstr>DPDA for number of a(w) = number of b(w)</vt:lpstr>
      <vt:lpstr>DPDA for number of a(w) = number of b(w)</vt:lpstr>
      <vt:lpstr>DPDA for a^nb^nc^md^m n,m≥1</vt:lpstr>
      <vt:lpstr>DPDA for anbncmdm n,m≥1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 234: Theory of Computation Pushdown Automata</dc:title>
  <dc:creator>Fatama Turfa</dc:creator>
  <cp:lastModifiedBy>Fatama Turfa</cp:lastModifiedBy>
  <cp:revision>8</cp:revision>
  <dcterms:created xsi:type="dcterms:W3CDTF">2021-04-06T05:28:41Z</dcterms:created>
  <dcterms:modified xsi:type="dcterms:W3CDTF">2021-04-13T15:13:11Z</dcterms:modified>
</cp:coreProperties>
</file>