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</p:sldIdLst>
  <p:sldSz cy="5143500" cx="9144000"/>
  <p:notesSz cx="6858000" cy="9144000"/>
  <p:embeddedFontLst>
    <p:embeddedFont>
      <p:font typeface="Economica"/>
      <p:regular r:id="rId12"/>
      <p:bold r:id="rId13"/>
      <p:italic r:id="rId14"/>
      <p:boldItalic r:id="rId15"/>
    </p:embeddedFont>
    <p:embeddedFont>
      <p:font typeface="Open Sans"/>
      <p:regular r:id="rId16"/>
      <p:bold r:id="rId17"/>
      <p:italic r:id="rId18"/>
      <p:boldItalic r:id="rId19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font" Target="fonts/Economica-bold.fntdata"/><Relationship Id="rId12" Type="http://schemas.openxmlformats.org/officeDocument/2006/relationships/font" Target="fonts/Economica-regular.fnt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font" Target="fonts/Economica-boldItalic.fntdata"/><Relationship Id="rId14" Type="http://schemas.openxmlformats.org/officeDocument/2006/relationships/font" Target="fonts/Economica-italic.fntdata"/><Relationship Id="rId17" Type="http://schemas.openxmlformats.org/officeDocument/2006/relationships/font" Target="fonts/OpenSans-bold.fntdata"/><Relationship Id="rId16" Type="http://schemas.openxmlformats.org/officeDocument/2006/relationships/font" Target="fonts/OpenSans-regular.fntdata"/><Relationship Id="rId5" Type="http://schemas.openxmlformats.org/officeDocument/2006/relationships/notesMaster" Target="notesMasters/notesMaster1.xml"/><Relationship Id="rId19" Type="http://schemas.openxmlformats.org/officeDocument/2006/relationships/font" Target="fonts/OpenSans-boldItalic.fntdata"/><Relationship Id="rId6" Type="http://schemas.openxmlformats.org/officeDocument/2006/relationships/slide" Target="slides/slide1.xml"/><Relationship Id="rId18" Type="http://schemas.openxmlformats.org/officeDocument/2006/relationships/font" Target="fonts/OpenSans-italic.fntdata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Google Shape;60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g2dfec284561_0_5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6" name="Google Shape;66;g2dfec284561_0_5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g2dfec284561_0_6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" name="Google Shape;72;g2dfec284561_0_6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g2dfec284561_0_7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9" name="Google Shape;79;g2dfec284561_0_7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g2dfec284561_0_7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6" name="Google Shape;86;g2dfec284561_0_7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g2dfec284561_0_8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3" name="Google Shape;93;g2dfec284561_0_8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2744013" y="756700"/>
            <a:ext cx="1081625" cy="1124950"/>
          </a:xfrm>
          <a:custGeom>
            <a:rect b="b" l="l" r="r" t="t"/>
            <a:pathLst>
              <a:path extrusionOk="0" h="44998" w="43265">
                <a:moveTo>
                  <a:pt x="0" y="44998"/>
                </a:moveTo>
                <a:lnTo>
                  <a:pt x="0" y="0"/>
                </a:lnTo>
                <a:lnTo>
                  <a:pt x="43265" y="0"/>
                </a:lnTo>
              </a:path>
            </a:pathLst>
          </a:custGeom>
          <a:noFill/>
          <a:ln cap="flat" cmpd="sng" w="28575">
            <a:solidFill>
              <a:schemeClr val="lt2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11" name="Google Shape;11;p2"/>
          <p:cNvSpPr/>
          <p:nvPr/>
        </p:nvSpPr>
        <p:spPr>
          <a:xfrm rot="10800000">
            <a:off x="5318350" y="3266725"/>
            <a:ext cx="1081625" cy="1124950"/>
          </a:xfrm>
          <a:custGeom>
            <a:rect b="b" l="l" r="r" t="t"/>
            <a:pathLst>
              <a:path extrusionOk="0" h="44998" w="43265">
                <a:moveTo>
                  <a:pt x="0" y="44998"/>
                </a:moveTo>
                <a:lnTo>
                  <a:pt x="0" y="0"/>
                </a:lnTo>
                <a:lnTo>
                  <a:pt x="43265" y="0"/>
                </a:lnTo>
              </a:path>
            </a:pathLst>
          </a:custGeom>
          <a:noFill/>
          <a:ln cap="flat" cmpd="sng" w="28575">
            <a:solidFill>
              <a:schemeClr val="lt2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12" name="Google Shape;12;p2"/>
          <p:cNvSpPr txBox="1"/>
          <p:nvPr>
            <p:ph type="ctrTitle"/>
          </p:nvPr>
        </p:nvSpPr>
        <p:spPr>
          <a:xfrm>
            <a:off x="3044700" y="1444255"/>
            <a:ext cx="3054600" cy="15372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9pPr>
          </a:lstStyle>
          <a:p/>
        </p:txBody>
      </p:sp>
      <p:sp>
        <p:nvSpPr>
          <p:cNvPr id="13" name="Google Shape;13;p2"/>
          <p:cNvSpPr txBox="1"/>
          <p:nvPr>
            <p:ph idx="1" type="subTitle"/>
          </p:nvPr>
        </p:nvSpPr>
        <p:spPr>
          <a:xfrm>
            <a:off x="3044700" y="3116580"/>
            <a:ext cx="3054600" cy="701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Economica"/>
              <a:buNone/>
              <a:defRPr sz="2100">
                <a:latin typeface="Economica"/>
                <a:ea typeface="Economica"/>
                <a:cs typeface="Economica"/>
                <a:sym typeface="Economica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Economica"/>
              <a:buNone/>
              <a:defRPr sz="2100">
                <a:latin typeface="Economica"/>
                <a:ea typeface="Economica"/>
                <a:cs typeface="Economica"/>
                <a:sym typeface="Economica"/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Economica"/>
              <a:buNone/>
              <a:defRPr sz="2100">
                <a:latin typeface="Economica"/>
                <a:ea typeface="Economica"/>
                <a:cs typeface="Economica"/>
                <a:sym typeface="Economica"/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Economica"/>
              <a:buNone/>
              <a:defRPr sz="2100">
                <a:latin typeface="Economica"/>
                <a:ea typeface="Economica"/>
                <a:cs typeface="Economica"/>
                <a:sym typeface="Economica"/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Economica"/>
              <a:buNone/>
              <a:defRPr sz="2100">
                <a:latin typeface="Economica"/>
                <a:ea typeface="Economica"/>
                <a:cs typeface="Economica"/>
                <a:sym typeface="Economica"/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Economica"/>
              <a:buNone/>
              <a:defRPr sz="2100">
                <a:latin typeface="Economica"/>
                <a:ea typeface="Economica"/>
                <a:cs typeface="Economica"/>
                <a:sym typeface="Economica"/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Economica"/>
              <a:buNone/>
              <a:defRPr sz="2100">
                <a:latin typeface="Economica"/>
                <a:ea typeface="Economica"/>
                <a:cs typeface="Economica"/>
                <a:sym typeface="Economica"/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Economica"/>
              <a:buNone/>
              <a:defRPr sz="2100">
                <a:latin typeface="Economica"/>
                <a:ea typeface="Economica"/>
                <a:cs typeface="Economica"/>
                <a:sym typeface="Economica"/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Economica"/>
              <a:buNone/>
              <a:defRPr sz="2100">
                <a:latin typeface="Economica"/>
                <a:ea typeface="Economica"/>
                <a:cs typeface="Economica"/>
                <a:sym typeface="Economica"/>
              </a:defRPr>
            </a:lvl9pPr>
          </a:lstStyle>
          <a:p/>
        </p:txBody>
      </p:sp>
      <p:sp>
        <p:nvSpPr>
          <p:cNvPr id="14" name="Google Shape;14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5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11"/>
          <p:cNvSpPr/>
          <p:nvPr/>
        </p:nvSpPr>
        <p:spPr>
          <a:xfrm>
            <a:off x="0" y="5045700"/>
            <a:ext cx="9144000" cy="9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3" name="Google Shape;53;p11"/>
          <p:cNvSpPr txBox="1"/>
          <p:nvPr>
            <p:ph hasCustomPrompt="1" type="title"/>
          </p:nvPr>
        </p:nvSpPr>
        <p:spPr>
          <a:xfrm>
            <a:off x="311700" y="957125"/>
            <a:ext cx="8520600" cy="2128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0"/>
              <a:buNone/>
              <a:defRPr sz="16000">
                <a:solidFill>
                  <a:schemeClr val="lt2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0"/>
              <a:buNone/>
              <a:defRPr sz="16000">
                <a:solidFill>
                  <a:schemeClr val="lt2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0"/>
              <a:buNone/>
              <a:defRPr sz="16000">
                <a:solidFill>
                  <a:schemeClr val="lt2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0"/>
              <a:buNone/>
              <a:defRPr sz="16000">
                <a:solidFill>
                  <a:schemeClr val="lt2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0"/>
              <a:buNone/>
              <a:defRPr sz="16000">
                <a:solidFill>
                  <a:schemeClr val="lt2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0"/>
              <a:buNone/>
              <a:defRPr sz="16000">
                <a:solidFill>
                  <a:schemeClr val="lt2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0"/>
              <a:buNone/>
              <a:defRPr sz="16000">
                <a:solidFill>
                  <a:schemeClr val="lt2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0"/>
              <a:buNone/>
              <a:defRPr sz="16000">
                <a:solidFill>
                  <a:schemeClr val="lt2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0"/>
              <a:buNone/>
              <a:defRPr sz="16000">
                <a:solidFill>
                  <a:schemeClr val="lt2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54" name="Google Shape;54;p11"/>
          <p:cNvSpPr txBox="1"/>
          <p:nvPr>
            <p:ph idx="1" type="body"/>
          </p:nvPr>
        </p:nvSpPr>
        <p:spPr>
          <a:xfrm>
            <a:off x="311700" y="3162000"/>
            <a:ext cx="8520600" cy="1071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55" name="Google Shape;55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/>
          <p:nvPr/>
        </p:nvSpPr>
        <p:spPr>
          <a:xfrm flipH="1">
            <a:off x="7595938" y="460225"/>
            <a:ext cx="1081625" cy="1124950"/>
          </a:xfrm>
          <a:custGeom>
            <a:rect b="b" l="l" r="r" t="t"/>
            <a:pathLst>
              <a:path extrusionOk="0" h="44998" w="43265">
                <a:moveTo>
                  <a:pt x="0" y="44998"/>
                </a:moveTo>
                <a:lnTo>
                  <a:pt x="0" y="0"/>
                </a:lnTo>
                <a:lnTo>
                  <a:pt x="43265" y="0"/>
                </a:lnTo>
              </a:path>
            </a:pathLst>
          </a:custGeom>
          <a:noFill/>
          <a:ln cap="flat" cmpd="sng" w="28575">
            <a:solidFill>
              <a:schemeClr val="lt2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17" name="Google Shape;17;p3"/>
          <p:cNvSpPr/>
          <p:nvPr/>
        </p:nvSpPr>
        <p:spPr>
          <a:xfrm flipH="1" rot="10800000">
            <a:off x="466425" y="3558325"/>
            <a:ext cx="1081625" cy="1124950"/>
          </a:xfrm>
          <a:custGeom>
            <a:rect b="b" l="l" r="r" t="t"/>
            <a:pathLst>
              <a:path extrusionOk="0" h="44998" w="43265">
                <a:moveTo>
                  <a:pt x="0" y="44998"/>
                </a:moveTo>
                <a:lnTo>
                  <a:pt x="0" y="0"/>
                </a:lnTo>
                <a:lnTo>
                  <a:pt x="43265" y="0"/>
                </a:lnTo>
              </a:path>
            </a:pathLst>
          </a:custGeom>
          <a:noFill/>
          <a:ln cap="flat" cmpd="sng" w="28575">
            <a:solidFill>
              <a:schemeClr val="lt2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18" name="Google Shape;18;p3"/>
          <p:cNvSpPr txBox="1"/>
          <p:nvPr>
            <p:ph type="title"/>
          </p:nvPr>
        </p:nvSpPr>
        <p:spPr>
          <a:xfrm>
            <a:off x="773700" y="1806450"/>
            <a:ext cx="7596600" cy="1530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9pPr>
          </a:lstStyle>
          <a:p/>
        </p:txBody>
      </p:sp>
      <p:sp>
        <p:nvSpPr>
          <p:cNvPr id="19" name="Google Shape;19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4"/>
          <p:cNvSpPr/>
          <p:nvPr/>
        </p:nvSpPr>
        <p:spPr>
          <a:xfrm>
            <a:off x="0" y="5045700"/>
            <a:ext cx="9144000" cy="9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" name="Google Shape;22;p4"/>
          <p:cNvSpPr txBox="1"/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9pPr>
          </a:lstStyle>
          <a:p/>
        </p:txBody>
      </p:sp>
      <p:sp>
        <p:nvSpPr>
          <p:cNvPr id="23" name="Google Shape;23;p4"/>
          <p:cNvSpPr txBox="1"/>
          <p:nvPr>
            <p:ph idx="1" type="body"/>
          </p:nvPr>
        </p:nvSpPr>
        <p:spPr>
          <a:xfrm>
            <a:off x="311700" y="1225225"/>
            <a:ext cx="8520600" cy="3354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24" name="Google Shape;24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5"/>
          <p:cNvSpPr txBox="1"/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9pPr>
          </a:lstStyle>
          <a:p/>
        </p:txBody>
      </p:sp>
      <p:sp>
        <p:nvSpPr>
          <p:cNvPr id="27" name="Google Shape;27;p5"/>
          <p:cNvSpPr txBox="1"/>
          <p:nvPr>
            <p:ph idx="1" type="body"/>
          </p:nvPr>
        </p:nvSpPr>
        <p:spPr>
          <a:xfrm>
            <a:off x="311700" y="1225225"/>
            <a:ext cx="3999900" cy="3354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8" name="Google Shape;28;p5"/>
          <p:cNvSpPr txBox="1"/>
          <p:nvPr>
            <p:ph idx="2" type="body"/>
          </p:nvPr>
        </p:nvSpPr>
        <p:spPr>
          <a:xfrm>
            <a:off x="4832400" y="1225225"/>
            <a:ext cx="3999900" cy="3354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9" name="Google Shape;29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30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6"/>
          <p:cNvSpPr txBox="1"/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9pPr>
          </a:lstStyle>
          <a:p/>
        </p:txBody>
      </p:sp>
      <p:sp>
        <p:nvSpPr>
          <p:cNvPr id="32" name="Google Shape;32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35" name="Google Shape;35;p7"/>
          <p:cNvSpPr txBox="1"/>
          <p:nvPr>
            <p:ph idx="1" type="body"/>
          </p:nvPr>
        </p:nvSpPr>
        <p:spPr>
          <a:xfrm>
            <a:off x="311700" y="1399400"/>
            <a:ext cx="2808000" cy="2784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6" name="Google Shape;36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7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8"/>
          <p:cNvSpPr/>
          <p:nvPr/>
        </p:nvSpPr>
        <p:spPr>
          <a:xfrm>
            <a:off x="0" y="5045700"/>
            <a:ext cx="9144000" cy="9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9" name="Google Shape;39;p8"/>
          <p:cNvSpPr txBox="1"/>
          <p:nvPr>
            <p:ph type="title"/>
          </p:nvPr>
        </p:nvSpPr>
        <p:spPr>
          <a:xfrm>
            <a:off x="490250" y="450150"/>
            <a:ext cx="5878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40" name="Google Shape;40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9"/>
          <p:cNvSpPr/>
          <p:nvPr/>
        </p:nvSpPr>
        <p:spPr>
          <a:xfrm>
            <a:off x="4572000" y="-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43" name="Google Shape;43;p9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44" name="Google Shape;44;p9"/>
          <p:cNvSpPr txBox="1"/>
          <p:nvPr>
            <p:ph type="title"/>
          </p:nvPr>
        </p:nvSpPr>
        <p:spPr>
          <a:xfrm>
            <a:off x="265500" y="929275"/>
            <a:ext cx="4045200" cy="17862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>
                <a:solidFill>
                  <a:schemeClr val="lt2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>
                <a:solidFill>
                  <a:schemeClr val="lt2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>
                <a:solidFill>
                  <a:schemeClr val="lt2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>
                <a:solidFill>
                  <a:schemeClr val="lt2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>
                <a:solidFill>
                  <a:schemeClr val="lt2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>
                <a:solidFill>
                  <a:schemeClr val="lt2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>
                <a:solidFill>
                  <a:schemeClr val="lt2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>
                <a:solidFill>
                  <a:schemeClr val="lt2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>
                <a:solidFill>
                  <a:schemeClr val="lt2"/>
                </a:solidFill>
              </a:defRPr>
            </a:lvl9pPr>
          </a:lstStyle>
          <a:p/>
        </p:txBody>
      </p:sp>
      <p:sp>
        <p:nvSpPr>
          <p:cNvPr id="45" name="Google Shape;45;p9"/>
          <p:cNvSpPr txBox="1"/>
          <p:nvPr>
            <p:ph idx="1" type="subTitle"/>
          </p:nvPr>
        </p:nvSpPr>
        <p:spPr>
          <a:xfrm>
            <a:off x="265500" y="2769001"/>
            <a:ext cx="4045200" cy="1574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9pPr>
          </a:lstStyle>
          <a:p/>
        </p:txBody>
      </p:sp>
      <p:sp>
        <p:nvSpPr>
          <p:cNvPr id="46" name="Google Shape;46;p9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47" name="Google Shape;47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0"/>
          <p:cNvSpPr txBox="1"/>
          <p:nvPr>
            <p:ph idx="1" type="body"/>
          </p:nvPr>
        </p:nvSpPr>
        <p:spPr>
          <a:xfrm>
            <a:off x="319500" y="4218925"/>
            <a:ext cx="5998800" cy="598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1pPr>
          </a:lstStyle>
          <a:p/>
        </p:txBody>
      </p:sp>
      <p:sp>
        <p:nvSpPr>
          <p:cNvPr id="50" name="Google Shape;50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luxe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Economica"/>
              <a:buNone/>
              <a:defRPr sz="42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Economica"/>
              <a:buNone/>
              <a:defRPr sz="42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Economica"/>
              <a:buNone/>
              <a:defRPr sz="42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Economica"/>
              <a:buNone/>
              <a:defRPr sz="42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Economica"/>
              <a:buNone/>
              <a:defRPr sz="42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Economica"/>
              <a:buNone/>
              <a:defRPr sz="42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Economica"/>
              <a:buNone/>
              <a:defRPr sz="42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Economica"/>
              <a:buNone/>
              <a:defRPr sz="42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Economica"/>
              <a:buNone/>
              <a:defRPr sz="42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225225"/>
            <a:ext cx="8520600" cy="3354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Open Sans"/>
              <a:buChar char="●"/>
              <a:defRPr sz="18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Char char="○"/>
              <a:defRPr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Char char="■"/>
              <a:defRPr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Char char="●"/>
              <a:defRPr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Char char="○"/>
              <a:defRPr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Char char="■"/>
              <a:defRPr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Char char="●"/>
              <a:defRPr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Char char="○"/>
              <a:defRPr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Char char="■"/>
              <a:defRPr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1pPr>
            <a:lvl2pPr lvl="1" algn="r">
              <a:buNone/>
              <a:defRPr sz="10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2pPr>
            <a:lvl3pPr lvl="2" algn="r">
              <a:buNone/>
              <a:defRPr sz="10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3pPr>
            <a:lvl4pPr lvl="3" algn="r">
              <a:buNone/>
              <a:defRPr sz="10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4pPr>
            <a:lvl5pPr lvl="4" algn="r">
              <a:buNone/>
              <a:defRPr sz="10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5pPr>
            <a:lvl6pPr lvl="5" algn="r">
              <a:buNone/>
              <a:defRPr sz="10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6pPr>
            <a:lvl7pPr lvl="6" algn="r">
              <a:buNone/>
              <a:defRPr sz="10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7pPr>
            <a:lvl8pPr lvl="7" algn="r">
              <a:buNone/>
              <a:defRPr sz="10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8pPr>
            <a:lvl9pPr lvl="8" algn="r">
              <a:buNone/>
              <a:defRPr sz="10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3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3"/>
          <p:cNvSpPr txBox="1"/>
          <p:nvPr>
            <p:ph type="ctrTitle"/>
          </p:nvPr>
        </p:nvSpPr>
        <p:spPr>
          <a:xfrm>
            <a:off x="3044700" y="1444255"/>
            <a:ext cx="3054600" cy="15372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Turing Machine</a:t>
            </a:r>
            <a:endParaRPr/>
          </a:p>
        </p:txBody>
      </p:sp>
      <p:sp>
        <p:nvSpPr>
          <p:cNvPr id="63" name="Google Shape;63;p13"/>
          <p:cNvSpPr txBox="1"/>
          <p:nvPr>
            <p:ph idx="1" type="subTitle"/>
          </p:nvPr>
        </p:nvSpPr>
        <p:spPr>
          <a:xfrm>
            <a:off x="3044700" y="3116580"/>
            <a:ext cx="3054600" cy="701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By Fatama Binta Rafiq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4"/>
          <p:cNvSpPr txBox="1"/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Definition</a:t>
            </a:r>
            <a:endParaRPr/>
          </a:p>
        </p:txBody>
      </p:sp>
      <p:sp>
        <p:nvSpPr>
          <p:cNvPr id="69" name="Google Shape;69;p14"/>
          <p:cNvSpPr txBox="1"/>
          <p:nvPr>
            <p:ph idx="1" type="body"/>
          </p:nvPr>
        </p:nvSpPr>
        <p:spPr>
          <a:xfrm>
            <a:off x="311700" y="1225225"/>
            <a:ext cx="8520600" cy="3354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100">
                <a:solidFill>
                  <a:srgbClr val="4D5156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A Turing machine (TM) is an abstract computational model that performs computations by reading and writing to an infinite tape.</a:t>
            </a:r>
            <a:endParaRPr sz="2100">
              <a:solidFill>
                <a:srgbClr val="4D5156"/>
              </a:solidFill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sz="1900">
              <a:highlight>
                <a:srgbClr val="FFFFFF"/>
              </a:highlight>
              <a:latin typeface="Verdana"/>
              <a:ea typeface="Verdana"/>
              <a:cs typeface="Verdana"/>
              <a:sym typeface="Verdana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1900">
                <a:highlight>
                  <a:srgbClr val="FFFFFF"/>
                </a:highlight>
                <a:latin typeface="Verdana"/>
                <a:ea typeface="Verdana"/>
                <a:cs typeface="Verdana"/>
                <a:sym typeface="Verdana"/>
              </a:rPr>
              <a:t>It is a mathematical model which consists of an </a:t>
            </a:r>
            <a:r>
              <a:rPr lang="en" sz="1900">
                <a:highlight>
                  <a:srgbClr val="FFFF00"/>
                </a:highlight>
                <a:latin typeface="Verdana"/>
                <a:ea typeface="Verdana"/>
                <a:cs typeface="Verdana"/>
                <a:sym typeface="Verdana"/>
              </a:rPr>
              <a:t>infinite length tape divided into cells</a:t>
            </a:r>
            <a:r>
              <a:rPr lang="en" sz="1900">
                <a:highlight>
                  <a:srgbClr val="FFFFFF"/>
                </a:highlight>
                <a:latin typeface="Verdana"/>
                <a:ea typeface="Verdana"/>
                <a:cs typeface="Verdana"/>
                <a:sym typeface="Verdana"/>
              </a:rPr>
              <a:t> on which input is given. </a:t>
            </a:r>
            <a:endParaRPr sz="2900">
              <a:solidFill>
                <a:srgbClr val="4D5156"/>
              </a:solidFill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 sz="2100">
              <a:solidFill>
                <a:srgbClr val="040C28"/>
              </a:solidFill>
              <a:highlight>
                <a:srgbClr val="D3E3FD"/>
              </a:highlight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5"/>
          <p:cNvSpPr txBox="1"/>
          <p:nvPr>
            <p:ph type="title"/>
          </p:nvPr>
        </p:nvSpPr>
        <p:spPr>
          <a:xfrm>
            <a:off x="405500" y="128325"/>
            <a:ext cx="8520600" cy="831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Fundamental Concepts of Working</a:t>
            </a:r>
            <a:endParaRPr/>
          </a:p>
        </p:txBody>
      </p:sp>
      <p:sp>
        <p:nvSpPr>
          <p:cNvPr id="75" name="Google Shape;75;p15"/>
          <p:cNvSpPr txBox="1"/>
          <p:nvPr>
            <p:ph idx="1" type="body"/>
          </p:nvPr>
        </p:nvSpPr>
        <p:spPr>
          <a:xfrm>
            <a:off x="311700" y="959625"/>
            <a:ext cx="8520600" cy="4006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It consists of a head which reads the input tape. A state register stores the state of the Turing machine.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After reading an input symbol, it is replaced with another symbol, its internal state is changed, and it moves from one cell to the right or left.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If the TM reaches the final state, the input string is accepted, otherwise rejected.</a:t>
            </a:r>
            <a:endParaRPr/>
          </a:p>
        </p:txBody>
      </p:sp>
      <p:pic>
        <p:nvPicPr>
          <p:cNvPr id="76" name="Google Shape;76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039907" y="2854623"/>
            <a:ext cx="4139105" cy="20074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6"/>
          <p:cNvSpPr txBox="1"/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Formal Definition</a:t>
            </a:r>
            <a:endParaRPr/>
          </a:p>
        </p:txBody>
      </p:sp>
      <p:sp>
        <p:nvSpPr>
          <p:cNvPr id="82" name="Google Shape;82;p16"/>
          <p:cNvSpPr txBox="1"/>
          <p:nvPr>
            <p:ph idx="1" type="body"/>
          </p:nvPr>
        </p:nvSpPr>
        <p:spPr>
          <a:xfrm>
            <a:off x="311700" y="1225225"/>
            <a:ext cx="8520600" cy="3354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pic>
        <p:nvPicPr>
          <p:cNvPr id="83" name="Google Shape;83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11700" y="1225225"/>
            <a:ext cx="8520599" cy="3354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7"/>
          <p:cNvSpPr txBox="1"/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9" name="Google Shape;89;p17"/>
          <p:cNvSpPr txBox="1"/>
          <p:nvPr>
            <p:ph idx="1" type="body"/>
          </p:nvPr>
        </p:nvSpPr>
        <p:spPr>
          <a:xfrm>
            <a:off x="311700" y="1225225"/>
            <a:ext cx="8520600" cy="3354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pic>
        <p:nvPicPr>
          <p:cNvPr id="90" name="Google Shape;90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24408" y="0"/>
            <a:ext cx="8695184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18"/>
          <p:cNvSpPr txBox="1"/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6" name="Google Shape;96;p18"/>
          <p:cNvSpPr txBox="1"/>
          <p:nvPr>
            <p:ph idx="1" type="body"/>
          </p:nvPr>
        </p:nvSpPr>
        <p:spPr>
          <a:xfrm>
            <a:off x="311700" y="1225225"/>
            <a:ext cx="8520600" cy="3354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pic>
        <p:nvPicPr>
          <p:cNvPr id="97" name="Google Shape;97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67910" y="0"/>
            <a:ext cx="8408181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Luxe">
  <a:themeElements>
    <a:clrScheme name="Luxe">
      <a:dk1>
        <a:srgbClr val="000000"/>
      </a:dk1>
      <a:lt1>
        <a:srgbClr val="FFFFFF"/>
      </a:lt1>
      <a:dk2>
        <a:srgbClr val="B7B7B7"/>
      </a:dk2>
      <a:lt2>
        <a:srgbClr val="CCA677"/>
      </a:lt2>
      <a:accent1>
        <a:srgbClr val="5D4037"/>
      </a:accent1>
      <a:accent2>
        <a:srgbClr val="455A64"/>
      </a:accent2>
      <a:accent3>
        <a:srgbClr val="57BB8A"/>
      </a:accent3>
      <a:accent4>
        <a:srgbClr val="78909C"/>
      </a:accent4>
      <a:accent5>
        <a:srgbClr val="607D8B"/>
      </a:accent5>
      <a:accent6>
        <a:srgbClr val="DCE755"/>
      </a:accent6>
      <a:hlink>
        <a:srgbClr val="607D8B"/>
      </a:hlink>
      <a:folHlink>
        <a:srgbClr val="607D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