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78" r:id="rId7"/>
    <p:sldId id="266" r:id="rId8"/>
    <p:sldId id="263" r:id="rId9"/>
    <p:sldId id="264" r:id="rId10"/>
    <p:sldId id="265" r:id="rId11"/>
    <p:sldId id="267" r:id="rId12"/>
    <p:sldId id="268" r:id="rId13"/>
    <p:sldId id="269" r:id="rId14"/>
    <p:sldId id="271" r:id="rId15"/>
    <p:sldId id="272" r:id="rId16"/>
    <p:sldId id="273" r:id="rId17"/>
    <p:sldId id="274" r:id="rId18"/>
    <p:sldId id="275" r:id="rId19"/>
    <p:sldId id="276" r:id="rId20"/>
    <p:sldId id="287" r:id="rId21"/>
    <p:sldId id="288" r:id="rId22"/>
    <p:sldId id="277" r:id="rId23"/>
    <p:sldId id="279" r:id="rId24"/>
    <p:sldId id="280" r:id="rId25"/>
    <p:sldId id="281" r:id="rId26"/>
    <p:sldId id="282" r:id="rId27"/>
    <p:sldId id="289" r:id="rId28"/>
    <p:sldId id="290" r:id="rId29"/>
    <p:sldId id="292" r:id="rId30"/>
    <p:sldId id="293" r:id="rId31"/>
    <p:sldId id="283" r:id="rId32"/>
    <p:sldId id="284" r:id="rId33"/>
    <p:sldId id="285" r:id="rId34"/>
    <p:sldId id="295" r:id="rId35"/>
    <p:sldId id="294" r:id="rId36"/>
    <p:sldId id="291" r:id="rId37"/>
    <p:sldId id="296" r:id="rId38"/>
    <p:sldId id="286"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A8E32B-E571-4223-AA98-A259A6733FE2}"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1A8C2-15F3-46AF-852F-7EBFD8B2884B}" type="slidenum">
              <a:rPr lang="en-US" smtClean="0"/>
              <a:t>‹#›</a:t>
            </a:fld>
            <a:endParaRPr lang="en-US"/>
          </a:p>
        </p:txBody>
      </p:sp>
    </p:spTree>
    <p:extLst>
      <p:ext uri="{BB962C8B-B14F-4D97-AF65-F5344CB8AC3E}">
        <p14:creationId xmlns:p14="http://schemas.microsoft.com/office/powerpoint/2010/main" val="124422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A8E32B-E571-4223-AA98-A259A6733FE2}"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1A8C2-15F3-46AF-852F-7EBFD8B2884B}" type="slidenum">
              <a:rPr lang="en-US" smtClean="0"/>
              <a:t>‹#›</a:t>
            </a:fld>
            <a:endParaRPr lang="en-US"/>
          </a:p>
        </p:txBody>
      </p:sp>
    </p:spTree>
    <p:extLst>
      <p:ext uri="{BB962C8B-B14F-4D97-AF65-F5344CB8AC3E}">
        <p14:creationId xmlns:p14="http://schemas.microsoft.com/office/powerpoint/2010/main" val="4278215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A8E32B-E571-4223-AA98-A259A6733FE2}"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1A8C2-15F3-46AF-852F-7EBFD8B2884B}" type="slidenum">
              <a:rPr lang="en-US" smtClean="0"/>
              <a:t>‹#›</a:t>
            </a:fld>
            <a:endParaRPr lang="en-US"/>
          </a:p>
        </p:txBody>
      </p:sp>
    </p:spTree>
    <p:extLst>
      <p:ext uri="{BB962C8B-B14F-4D97-AF65-F5344CB8AC3E}">
        <p14:creationId xmlns:p14="http://schemas.microsoft.com/office/powerpoint/2010/main" val="1572096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A8E32B-E571-4223-AA98-A259A6733FE2}"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1A8C2-15F3-46AF-852F-7EBFD8B2884B}" type="slidenum">
              <a:rPr lang="en-US" smtClean="0"/>
              <a:t>‹#›</a:t>
            </a:fld>
            <a:endParaRPr lang="en-US"/>
          </a:p>
        </p:txBody>
      </p:sp>
    </p:spTree>
    <p:extLst>
      <p:ext uri="{BB962C8B-B14F-4D97-AF65-F5344CB8AC3E}">
        <p14:creationId xmlns:p14="http://schemas.microsoft.com/office/powerpoint/2010/main" val="252156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A8E32B-E571-4223-AA98-A259A6733FE2}"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1A8C2-15F3-46AF-852F-7EBFD8B2884B}" type="slidenum">
              <a:rPr lang="en-US" smtClean="0"/>
              <a:t>‹#›</a:t>
            </a:fld>
            <a:endParaRPr lang="en-US"/>
          </a:p>
        </p:txBody>
      </p:sp>
    </p:spTree>
    <p:extLst>
      <p:ext uri="{BB962C8B-B14F-4D97-AF65-F5344CB8AC3E}">
        <p14:creationId xmlns:p14="http://schemas.microsoft.com/office/powerpoint/2010/main" val="543884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A8E32B-E571-4223-AA98-A259A6733FE2}" type="datetimeFigureOut">
              <a:rPr lang="en-US" smtClean="0"/>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41A8C2-15F3-46AF-852F-7EBFD8B2884B}" type="slidenum">
              <a:rPr lang="en-US" smtClean="0"/>
              <a:t>‹#›</a:t>
            </a:fld>
            <a:endParaRPr lang="en-US"/>
          </a:p>
        </p:txBody>
      </p:sp>
    </p:spTree>
    <p:extLst>
      <p:ext uri="{BB962C8B-B14F-4D97-AF65-F5344CB8AC3E}">
        <p14:creationId xmlns:p14="http://schemas.microsoft.com/office/powerpoint/2010/main" val="3218805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A8E32B-E571-4223-AA98-A259A6733FE2}" type="datetimeFigureOut">
              <a:rPr lang="en-US" smtClean="0"/>
              <a:t>6/22/2020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41A8C2-15F3-46AF-852F-7EBFD8B2884B}" type="slidenum">
              <a:rPr lang="en-US" smtClean="0"/>
              <a:t>‹#›</a:t>
            </a:fld>
            <a:endParaRPr lang="en-US"/>
          </a:p>
        </p:txBody>
      </p:sp>
    </p:spTree>
    <p:extLst>
      <p:ext uri="{BB962C8B-B14F-4D97-AF65-F5344CB8AC3E}">
        <p14:creationId xmlns:p14="http://schemas.microsoft.com/office/powerpoint/2010/main" val="2124442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A8E32B-E571-4223-AA98-A259A6733FE2}" type="datetimeFigureOut">
              <a:rPr lang="en-US" smtClean="0"/>
              <a:t>6/22/2020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41A8C2-15F3-46AF-852F-7EBFD8B2884B}" type="slidenum">
              <a:rPr lang="en-US" smtClean="0"/>
              <a:t>‹#›</a:t>
            </a:fld>
            <a:endParaRPr lang="en-US"/>
          </a:p>
        </p:txBody>
      </p:sp>
    </p:spTree>
    <p:extLst>
      <p:ext uri="{BB962C8B-B14F-4D97-AF65-F5344CB8AC3E}">
        <p14:creationId xmlns:p14="http://schemas.microsoft.com/office/powerpoint/2010/main" val="2179443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A8E32B-E571-4223-AA98-A259A6733FE2}" type="datetimeFigureOut">
              <a:rPr lang="en-US" smtClean="0"/>
              <a:t>6/22/2020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41A8C2-15F3-46AF-852F-7EBFD8B2884B}" type="slidenum">
              <a:rPr lang="en-US" smtClean="0"/>
              <a:t>‹#›</a:t>
            </a:fld>
            <a:endParaRPr lang="en-US"/>
          </a:p>
        </p:txBody>
      </p:sp>
    </p:spTree>
    <p:extLst>
      <p:ext uri="{BB962C8B-B14F-4D97-AF65-F5344CB8AC3E}">
        <p14:creationId xmlns:p14="http://schemas.microsoft.com/office/powerpoint/2010/main" val="3161281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A8E32B-E571-4223-AA98-A259A6733FE2}" type="datetimeFigureOut">
              <a:rPr lang="en-US" smtClean="0"/>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41A8C2-15F3-46AF-852F-7EBFD8B2884B}" type="slidenum">
              <a:rPr lang="en-US" smtClean="0"/>
              <a:t>‹#›</a:t>
            </a:fld>
            <a:endParaRPr lang="en-US"/>
          </a:p>
        </p:txBody>
      </p:sp>
    </p:spTree>
    <p:extLst>
      <p:ext uri="{BB962C8B-B14F-4D97-AF65-F5344CB8AC3E}">
        <p14:creationId xmlns:p14="http://schemas.microsoft.com/office/powerpoint/2010/main" val="4165675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A8E32B-E571-4223-AA98-A259A6733FE2}" type="datetimeFigureOut">
              <a:rPr lang="en-US" smtClean="0"/>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41A8C2-15F3-46AF-852F-7EBFD8B2884B}" type="slidenum">
              <a:rPr lang="en-US" smtClean="0"/>
              <a:t>‹#›</a:t>
            </a:fld>
            <a:endParaRPr lang="en-US"/>
          </a:p>
        </p:txBody>
      </p:sp>
    </p:spTree>
    <p:extLst>
      <p:ext uri="{BB962C8B-B14F-4D97-AF65-F5344CB8AC3E}">
        <p14:creationId xmlns:p14="http://schemas.microsoft.com/office/powerpoint/2010/main" val="794246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A8E32B-E571-4223-AA98-A259A6733FE2}" type="datetimeFigureOut">
              <a:rPr lang="en-US" smtClean="0"/>
              <a:t>6/22/2020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41A8C2-15F3-46AF-852F-7EBFD8B2884B}" type="slidenum">
              <a:rPr lang="en-US" smtClean="0"/>
              <a:t>‹#›</a:t>
            </a:fld>
            <a:endParaRPr lang="en-US"/>
          </a:p>
        </p:txBody>
      </p:sp>
    </p:spTree>
    <p:extLst>
      <p:ext uri="{BB962C8B-B14F-4D97-AF65-F5344CB8AC3E}">
        <p14:creationId xmlns:p14="http://schemas.microsoft.com/office/powerpoint/2010/main" val="3905281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4.jfif"/><Relationship Id="rId2" Type="http://schemas.openxmlformats.org/officeDocument/2006/relationships/image" Target="../media/image13.jfif"/><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Importance of raw cotton</a:t>
            </a:r>
            <a:endParaRPr lang="en-US" dirty="0"/>
          </a:p>
        </p:txBody>
      </p:sp>
      <p:sp>
        <p:nvSpPr>
          <p:cNvPr id="3" name="Content Placeholder 2"/>
          <p:cNvSpPr>
            <a:spLocks noGrp="1"/>
          </p:cNvSpPr>
          <p:nvPr>
            <p:ph idx="1"/>
          </p:nvPr>
        </p:nvSpPr>
        <p:spPr/>
        <p:txBody>
          <a:bodyPr/>
          <a:lstStyle/>
          <a:p>
            <a:pPr lvl="0"/>
            <a:r>
              <a:rPr lang="en-US" dirty="0" smtClean="0"/>
              <a:t>a</a:t>
            </a:r>
            <a:r>
              <a:rPr lang="en-US" dirty="0"/>
              <a:t>. Raw materials represents about 50-75% of the manufacturing cost of a short-staple yarn. This fact alone is sufficient to indicate the significance of the raw material for the yarn producer</a:t>
            </a:r>
            <a:r>
              <a:rPr lang="en-US" dirty="0" smtClean="0"/>
              <a:t>.</a:t>
            </a:r>
            <a:r>
              <a:rPr lang="en-US" dirty="0"/>
              <a:t> </a:t>
            </a:r>
          </a:p>
          <a:p>
            <a:pPr lvl="0"/>
            <a:r>
              <a:rPr lang="en-US" dirty="0"/>
              <a:t>b. Raw material accounts for about 80% to 90% of the yarn quality.</a:t>
            </a:r>
          </a:p>
          <a:p>
            <a:endParaRPr lang="en-US" dirty="0"/>
          </a:p>
        </p:txBody>
      </p:sp>
    </p:spTree>
    <p:extLst>
      <p:ext uri="{BB962C8B-B14F-4D97-AF65-F5344CB8AC3E}">
        <p14:creationId xmlns:p14="http://schemas.microsoft.com/office/powerpoint/2010/main" val="3903284107"/>
      </p:ext>
    </p:extLst>
  </p:cSld>
  <p:clrMapOvr>
    <a:masterClrMapping/>
  </p:clrMapOvr>
  <mc:AlternateContent xmlns:mc="http://schemas.openxmlformats.org/markup-compatibility/2006" xmlns:p14="http://schemas.microsoft.com/office/powerpoint/2010/main">
    <mc:Choice Requires="p14">
      <p:transition spd="slow" p14:dur="2000" advTm="13460"/>
    </mc:Choice>
    <mc:Fallback xmlns="">
      <p:transition spd="slow" advTm="1346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Importance of </a:t>
            </a:r>
            <a:r>
              <a:rPr lang="en-US" b="1" dirty="0" smtClean="0"/>
              <a:t>color</a:t>
            </a:r>
            <a:endParaRPr lang="en-US" dirty="0"/>
          </a:p>
        </p:txBody>
      </p:sp>
      <p:sp>
        <p:nvSpPr>
          <p:cNvPr id="3" name="Content Placeholder 2"/>
          <p:cNvSpPr>
            <a:spLocks noGrp="1"/>
          </p:cNvSpPr>
          <p:nvPr>
            <p:ph idx="1"/>
          </p:nvPr>
        </p:nvSpPr>
        <p:spPr/>
        <p:txBody>
          <a:bodyPr/>
          <a:lstStyle/>
          <a:p>
            <a:r>
              <a:rPr lang="en-US" dirty="0" smtClean="0"/>
              <a:t>As </a:t>
            </a:r>
            <a:r>
              <a:rPr lang="en-US" dirty="0"/>
              <a:t>the color of cotton deteriorates due to environmental conditions, the probability for reduced processing efficiency is increased. Color deterioration also affects the ability of fibers to absorb &amp; hold dyes &amp; finishes.</a:t>
            </a:r>
          </a:p>
          <a:p>
            <a:pPr marL="0" indent="0">
              <a:buNone/>
            </a:pPr>
            <a:endParaRPr lang="en-US" dirty="0"/>
          </a:p>
        </p:txBody>
      </p:sp>
    </p:spTree>
    <p:extLst>
      <p:ext uri="{BB962C8B-B14F-4D97-AF65-F5344CB8AC3E}">
        <p14:creationId xmlns:p14="http://schemas.microsoft.com/office/powerpoint/2010/main" val="6556547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Cotton </a:t>
            </a:r>
            <a:r>
              <a:rPr lang="en-US" dirty="0" err="1"/>
              <a:t>fibre</a:t>
            </a:r>
            <a:r>
              <a:rPr lang="en-US" dirty="0"/>
              <a:t> whiteness grading  </a:t>
            </a:r>
            <a:br>
              <a:rPr lang="en-US" dirty="0"/>
            </a:br>
            <a:endParaRPr lang="en-US" dirty="0"/>
          </a:p>
        </p:txBody>
      </p:sp>
      <p:sp>
        <p:nvSpPr>
          <p:cNvPr id="3" name="Content Placeholder 2"/>
          <p:cNvSpPr>
            <a:spLocks noGrp="1"/>
          </p:cNvSpPr>
          <p:nvPr>
            <p:ph idx="1"/>
          </p:nvPr>
        </p:nvSpPr>
        <p:spPr/>
        <p:txBody>
          <a:bodyPr/>
          <a:lstStyle/>
          <a:p>
            <a:pPr marL="514350" indent="-514350">
              <a:buFont typeface="+mj-lt"/>
              <a:buAutoNum type="arabicPeriod"/>
            </a:pPr>
            <a:endParaRPr lang="en-US" b="1" dirty="0" smtClean="0"/>
          </a:p>
          <a:p>
            <a:pPr marL="0" indent="0">
              <a:buNone/>
            </a:pPr>
            <a:r>
              <a:rPr lang="en-US" dirty="0" smtClean="0"/>
              <a:t>There are five grading of whiteness (Reflectance-Rd) of cotton </a:t>
            </a:r>
            <a:r>
              <a:rPr lang="en-US" dirty="0" err="1" smtClean="0"/>
              <a:t>fibre</a:t>
            </a:r>
            <a:endParaRPr lang="en-US" dirty="0"/>
          </a:p>
          <a:p>
            <a:pPr marL="971550" lvl="1" indent="-514350">
              <a:buFont typeface="+mj-lt"/>
              <a:buAutoNum type="arabicPeriod"/>
            </a:pPr>
            <a:r>
              <a:rPr lang="en-US" dirty="0" smtClean="0"/>
              <a:t>White</a:t>
            </a:r>
          </a:p>
          <a:p>
            <a:pPr marL="971550" lvl="1" indent="-514350">
              <a:buFont typeface="+mj-lt"/>
              <a:buAutoNum type="arabicPeriod"/>
            </a:pPr>
            <a:r>
              <a:rPr lang="en-US" dirty="0" smtClean="0"/>
              <a:t>Light Spotted</a:t>
            </a:r>
          </a:p>
          <a:p>
            <a:pPr marL="971550" lvl="1" indent="-514350">
              <a:buFont typeface="+mj-lt"/>
              <a:buAutoNum type="arabicPeriod"/>
            </a:pPr>
            <a:r>
              <a:rPr lang="en-US" dirty="0" smtClean="0"/>
              <a:t>Spotted</a:t>
            </a:r>
          </a:p>
          <a:p>
            <a:pPr marL="971550" lvl="1" indent="-514350">
              <a:buFont typeface="+mj-lt"/>
              <a:buAutoNum type="arabicPeriod"/>
            </a:pPr>
            <a:r>
              <a:rPr lang="en-US" dirty="0" smtClean="0"/>
              <a:t>Tinged</a:t>
            </a:r>
          </a:p>
          <a:p>
            <a:pPr marL="971550" lvl="1" indent="-514350">
              <a:buFont typeface="+mj-lt"/>
              <a:buAutoNum type="arabicPeriod"/>
            </a:pPr>
            <a:r>
              <a:rPr lang="en-US" dirty="0" smtClean="0"/>
              <a:t>Yellow stained</a:t>
            </a:r>
          </a:p>
          <a:p>
            <a:endParaRPr lang="en-US" dirty="0"/>
          </a:p>
        </p:txBody>
      </p:sp>
    </p:spTree>
    <p:extLst>
      <p:ext uri="{BB962C8B-B14F-4D97-AF65-F5344CB8AC3E}">
        <p14:creationId xmlns:p14="http://schemas.microsoft.com/office/powerpoint/2010/main" val="3505875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Cotton </a:t>
            </a:r>
            <a:r>
              <a:rPr lang="en-US" dirty="0" err="1"/>
              <a:t>fibre</a:t>
            </a:r>
            <a:r>
              <a:rPr lang="en-US" dirty="0"/>
              <a:t> </a:t>
            </a:r>
            <a:r>
              <a:rPr lang="en-US" dirty="0" smtClean="0"/>
              <a:t>yellowness (+b) </a:t>
            </a:r>
            <a:r>
              <a:rPr lang="en-US" dirty="0"/>
              <a:t>grading</a:t>
            </a:r>
          </a:p>
        </p:txBody>
      </p:sp>
      <p:sp>
        <p:nvSpPr>
          <p:cNvPr id="3" name="Content Placeholder 2"/>
          <p:cNvSpPr>
            <a:spLocks noGrp="1"/>
          </p:cNvSpPr>
          <p:nvPr>
            <p:ph idx="1"/>
          </p:nvPr>
        </p:nvSpPr>
        <p:spPr/>
        <p:txBody>
          <a:bodyPr>
            <a:normAutofit lnSpcReduction="10000"/>
          </a:bodyPr>
          <a:lstStyle/>
          <a:p>
            <a:pPr marL="0" lvl="0" indent="0">
              <a:buNone/>
            </a:pPr>
            <a:r>
              <a:rPr lang="en-US" dirty="0" smtClean="0"/>
              <a:t>There are seven (7) grading of yellowness (+b) of cotton </a:t>
            </a:r>
            <a:r>
              <a:rPr lang="en-US" dirty="0" err="1" smtClean="0"/>
              <a:t>fibre</a:t>
            </a:r>
            <a:r>
              <a:rPr lang="en-US" dirty="0" smtClean="0"/>
              <a:t> –</a:t>
            </a:r>
          </a:p>
          <a:p>
            <a:pPr marL="0" lvl="0" indent="0">
              <a:buNone/>
            </a:pPr>
            <a:r>
              <a:rPr lang="en-US" b="1" dirty="0" smtClean="0"/>
              <a:t>          Grade                       Symbol </a:t>
            </a:r>
          </a:p>
          <a:p>
            <a:pPr marL="514350" lvl="0" indent="-514350">
              <a:buFont typeface="+mj-lt"/>
              <a:buAutoNum type="arabicPeriod"/>
            </a:pPr>
            <a:r>
              <a:rPr lang="en-US" dirty="0" smtClean="0"/>
              <a:t>Good </a:t>
            </a:r>
            <a:r>
              <a:rPr lang="en-US" dirty="0"/>
              <a:t>Middling		</a:t>
            </a:r>
            <a:r>
              <a:rPr lang="en-US" dirty="0" smtClean="0"/>
              <a:t>   GM</a:t>
            </a:r>
            <a:r>
              <a:rPr lang="en-US" dirty="0"/>
              <a:t>		            </a:t>
            </a:r>
            <a:endParaRPr lang="en-US" dirty="0" smtClean="0"/>
          </a:p>
          <a:p>
            <a:pPr marL="514350" lvl="0" indent="-514350">
              <a:buFont typeface="+mj-lt"/>
              <a:buAutoNum type="arabicPeriod"/>
            </a:pPr>
            <a:r>
              <a:rPr lang="en-US" dirty="0" smtClean="0"/>
              <a:t>Strict </a:t>
            </a:r>
            <a:r>
              <a:rPr lang="en-US" dirty="0"/>
              <a:t>Middling		</a:t>
            </a:r>
            <a:r>
              <a:rPr lang="en-US" dirty="0" smtClean="0"/>
              <a:t>   SM                               </a:t>
            </a:r>
            <a:endParaRPr lang="en-US" dirty="0"/>
          </a:p>
          <a:p>
            <a:pPr marL="514350" lvl="0" indent="-514350">
              <a:buFont typeface="+mj-lt"/>
              <a:buAutoNum type="arabicPeriod"/>
            </a:pPr>
            <a:r>
              <a:rPr lang="en-US" dirty="0"/>
              <a:t>Middling			</a:t>
            </a:r>
            <a:r>
              <a:rPr lang="en-US" dirty="0" smtClean="0"/>
              <a:t>   M</a:t>
            </a:r>
            <a:r>
              <a:rPr lang="en-US" dirty="0"/>
              <a:t>			 </a:t>
            </a:r>
          </a:p>
          <a:p>
            <a:pPr marL="514350" lvl="0" indent="-514350">
              <a:buFont typeface="+mj-lt"/>
              <a:buAutoNum type="arabicPeriod"/>
            </a:pPr>
            <a:r>
              <a:rPr lang="en-US" dirty="0"/>
              <a:t>Strict Low </a:t>
            </a:r>
            <a:r>
              <a:rPr lang="en-US" dirty="0" smtClean="0"/>
              <a:t>Middling</a:t>
            </a:r>
            <a:r>
              <a:rPr lang="en-US" dirty="0"/>
              <a:t> </a:t>
            </a:r>
            <a:r>
              <a:rPr lang="en-US" dirty="0" smtClean="0"/>
              <a:t>       </a:t>
            </a:r>
            <a:r>
              <a:rPr lang="en-US" dirty="0"/>
              <a:t>SLM			 </a:t>
            </a:r>
          </a:p>
          <a:p>
            <a:pPr marL="514350" lvl="0" indent="-514350">
              <a:buFont typeface="+mj-lt"/>
              <a:buAutoNum type="arabicPeriod"/>
            </a:pPr>
            <a:r>
              <a:rPr lang="en-US" dirty="0"/>
              <a:t>Low Middling	 </a:t>
            </a:r>
            <a:r>
              <a:rPr lang="en-US" dirty="0" smtClean="0"/>
              <a:t>              </a:t>
            </a:r>
            <a:r>
              <a:rPr lang="en-US" dirty="0"/>
              <a:t>LM			</a:t>
            </a:r>
          </a:p>
          <a:p>
            <a:pPr marL="514350" lvl="0" indent="-514350">
              <a:buFont typeface="+mj-lt"/>
              <a:buAutoNum type="arabicPeriod"/>
            </a:pPr>
            <a:r>
              <a:rPr lang="en-US" dirty="0"/>
              <a:t>Strict Good ordinary    </a:t>
            </a:r>
            <a:r>
              <a:rPr lang="en-US" dirty="0" smtClean="0"/>
              <a:t>   SGO</a:t>
            </a:r>
            <a:r>
              <a:rPr lang="en-US" dirty="0"/>
              <a:t>			 </a:t>
            </a:r>
          </a:p>
          <a:p>
            <a:pPr marL="514350" lvl="0" indent="-514350">
              <a:buFont typeface="+mj-lt"/>
              <a:buAutoNum type="arabicPeriod"/>
            </a:pPr>
            <a:r>
              <a:rPr lang="en-US" dirty="0"/>
              <a:t>Good ordinary	</a:t>
            </a:r>
            <a:r>
              <a:rPr lang="en-US" dirty="0" smtClean="0"/>
              <a:t>               GO</a:t>
            </a:r>
            <a:r>
              <a:rPr lang="en-US" dirty="0"/>
              <a:t>			</a:t>
            </a:r>
          </a:p>
          <a:p>
            <a:pPr marL="0" indent="0">
              <a:buNone/>
            </a:pPr>
            <a:endParaRPr lang="en-US" dirty="0"/>
          </a:p>
          <a:p>
            <a:endParaRPr lang="en-US" dirty="0"/>
          </a:p>
        </p:txBody>
      </p:sp>
    </p:spTree>
    <p:extLst>
      <p:ext uri="{BB962C8B-B14F-4D97-AF65-F5344CB8AC3E}">
        <p14:creationId xmlns:p14="http://schemas.microsoft.com/office/powerpoint/2010/main" val="102444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Cotton color code </a:t>
            </a:r>
            <a:endParaRPr lang="en-US" dirty="0"/>
          </a:p>
        </p:txBody>
      </p:sp>
      <p:sp>
        <p:nvSpPr>
          <p:cNvPr id="3" name="Content Placeholder 2"/>
          <p:cNvSpPr>
            <a:spLocks noGrp="1"/>
          </p:cNvSpPr>
          <p:nvPr>
            <p:ph idx="1"/>
          </p:nvPr>
        </p:nvSpPr>
        <p:spPr/>
        <p:txBody>
          <a:bodyPr/>
          <a:lstStyle/>
          <a:p>
            <a:pPr marL="0" indent="0">
              <a:buNone/>
            </a:pPr>
            <a:r>
              <a:rPr lang="en-US" dirty="0"/>
              <a:t>HVI (High Volume Instrument) color grades for American Upland </a:t>
            </a:r>
            <a:r>
              <a:rPr lang="en-US" dirty="0" smtClean="0"/>
              <a:t>cotton examples are 11, 12, 13,21, 22, 23, 31,32 , 33 etc. </a:t>
            </a:r>
          </a:p>
          <a:p>
            <a:pPr marL="0" indent="0">
              <a:buNone/>
            </a:pPr>
            <a:endParaRPr lang="en-US" dirty="0" smtClean="0"/>
          </a:p>
          <a:p>
            <a:pPr marL="0" indent="0">
              <a:buNone/>
            </a:pPr>
            <a:r>
              <a:rPr lang="en-US" dirty="0" smtClean="0"/>
              <a:t>Color Code= </a:t>
            </a:r>
            <a:endParaRPr lang="en-US" dirty="0"/>
          </a:p>
          <a:p>
            <a:pPr marL="0" lvl="0" indent="0">
              <a:buNone/>
            </a:pPr>
            <a:r>
              <a:rPr lang="en-US" dirty="0"/>
              <a:t> </a:t>
            </a:r>
            <a:endParaRPr lang="en-US" dirty="0" smtClean="0"/>
          </a:p>
          <a:p>
            <a:pPr marL="0" lvl="0" indent="0">
              <a:buNone/>
            </a:pPr>
            <a:r>
              <a:rPr lang="en-US" dirty="0" smtClean="0"/>
              <a:t>e.g. 11, 21, 53 etc. </a:t>
            </a:r>
            <a:endParaRPr lang="en-US" dirty="0"/>
          </a:p>
        </p:txBody>
      </p:sp>
      <p:sp>
        <p:nvSpPr>
          <p:cNvPr id="5" name="Rectangle 4"/>
          <p:cNvSpPr/>
          <p:nvPr/>
        </p:nvSpPr>
        <p:spPr>
          <a:xfrm>
            <a:off x="2884868" y="3206838"/>
            <a:ext cx="798490" cy="55379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+b Grade </a:t>
            </a:r>
            <a:endParaRPr lang="en-US" dirty="0"/>
          </a:p>
        </p:txBody>
      </p:sp>
      <p:sp>
        <p:nvSpPr>
          <p:cNvPr id="6" name="Rectangle 5"/>
          <p:cNvSpPr/>
          <p:nvPr/>
        </p:nvSpPr>
        <p:spPr>
          <a:xfrm>
            <a:off x="3773508" y="3219714"/>
            <a:ext cx="978792" cy="55379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Rd Grade</a:t>
            </a:r>
            <a:endParaRPr lang="en-US" dirty="0"/>
          </a:p>
        </p:txBody>
      </p:sp>
    </p:spTree>
    <p:extLst>
      <p:ext uri="{BB962C8B-B14F-4D97-AF65-F5344CB8AC3E}">
        <p14:creationId xmlns:p14="http://schemas.microsoft.com/office/powerpoint/2010/main" val="2558056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Cleanliness &amp; trash </a:t>
            </a:r>
            <a:r>
              <a:rPr lang="en-US" b="1" dirty="0" smtClean="0"/>
              <a:t>content</a:t>
            </a:r>
            <a:endParaRPr lang="en-US" dirty="0"/>
          </a:p>
        </p:txBody>
      </p:sp>
      <p:sp>
        <p:nvSpPr>
          <p:cNvPr id="3" name="Content Placeholder 2"/>
          <p:cNvSpPr>
            <a:spLocks noGrp="1"/>
          </p:cNvSpPr>
          <p:nvPr>
            <p:ph sz="half" idx="1"/>
          </p:nvPr>
        </p:nvSpPr>
        <p:spPr/>
        <p:txBody>
          <a:bodyPr>
            <a:normAutofit fontScale="92500" lnSpcReduction="10000"/>
          </a:bodyPr>
          <a:lstStyle/>
          <a:p>
            <a:pPr marL="0" indent="0">
              <a:buNone/>
            </a:pPr>
            <a:r>
              <a:rPr lang="en-US" dirty="0" smtClean="0"/>
              <a:t>Generally </a:t>
            </a:r>
            <a:r>
              <a:rPr lang="en-US" dirty="0"/>
              <a:t>many types of foreign matter may contain in cotton </a:t>
            </a:r>
            <a:r>
              <a:rPr lang="en-US" dirty="0" smtClean="0"/>
              <a:t>stock</a:t>
            </a:r>
            <a:endParaRPr lang="en-US" dirty="0"/>
          </a:p>
          <a:p>
            <a:pPr marL="0" indent="0">
              <a:buNone/>
            </a:pPr>
            <a:r>
              <a:rPr lang="en-US" u="sng" dirty="0"/>
              <a:t>Vegetable matter</a:t>
            </a:r>
            <a:endParaRPr lang="en-US" dirty="0"/>
          </a:p>
          <a:p>
            <a:r>
              <a:rPr lang="en-US" dirty="0"/>
              <a:t>1. Husk portion</a:t>
            </a:r>
          </a:p>
          <a:p>
            <a:r>
              <a:rPr lang="en-US" dirty="0"/>
              <a:t>2. Seed fragments</a:t>
            </a:r>
          </a:p>
          <a:p>
            <a:r>
              <a:rPr lang="en-US" dirty="0"/>
              <a:t>3. Stem fragments</a:t>
            </a:r>
          </a:p>
          <a:p>
            <a:r>
              <a:rPr lang="en-US" dirty="0"/>
              <a:t>4. Leaf fragments</a:t>
            </a:r>
          </a:p>
          <a:p>
            <a:r>
              <a:rPr lang="en-US" dirty="0"/>
              <a:t>5. Wood fragments</a:t>
            </a:r>
          </a:p>
          <a:p>
            <a:endParaRPr lang="en-US" dirty="0"/>
          </a:p>
        </p:txBody>
      </p:sp>
      <p:sp>
        <p:nvSpPr>
          <p:cNvPr id="4" name="Content Placeholder 3"/>
          <p:cNvSpPr>
            <a:spLocks noGrp="1"/>
          </p:cNvSpPr>
          <p:nvPr>
            <p:ph sz="half" idx="2"/>
          </p:nvPr>
        </p:nvSpPr>
        <p:spPr/>
        <p:txBody>
          <a:bodyPr>
            <a:normAutofit fontScale="92500" lnSpcReduction="10000"/>
          </a:bodyPr>
          <a:lstStyle/>
          <a:p>
            <a:pPr marL="0" indent="0">
              <a:buNone/>
            </a:pPr>
            <a:r>
              <a:rPr lang="en-US" u="sng" dirty="0"/>
              <a:t>Mineral matter</a:t>
            </a:r>
            <a:endParaRPr lang="en-US" dirty="0"/>
          </a:p>
          <a:p>
            <a:pPr lvl="0"/>
            <a:r>
              <a:rPr lang="en-US" dirty="0"/>
              <a:t>Soil</a:t>
            </a:r>
          </a:p>
          <a:p>
            <a:pPr lvl="0"/>
            <a:r>
              <a:rPr lang="en-US" dirty="0"/>
              <a:t>Sand</a:t>
            </a:r>
          </a:p>
          <a:p>
            <a:pPr lvl="0"/>
            <a:r>
              <a:rPr lang="en-US" dirty="0"/>
              <a:t>Dust</a:t>
            </a:r>
          </a:p>
          <a:p>
            <a:endParaRPr lang="en-US" dirty="0"/>
          </a:p>
          <a:p>
            <a:pPr marL="0" indent="0">
              <a:buNone/>
            </a:pPr>
            <a:r>
              <a:rPr lang="en-US" u="sng" dirty="0"/>
              <a:t>Other foreign matters</a:t>
            </a:r>
            <a:endParaRPr lang="en-US" dirty="0"/>
          </a:p>
          <a:p>
            <a:pPr lvl="0"/>
            <a:r>
              <a:rPr lang="en-US" dirty="0"/>
              <a:t>Metal fragments</a:t>
            </a:r>
          </a:p>
          <a:p>
            <a:pPr lvl="0"/>
            <a:r>
              <a:rPr lang="en-US" dirty="0"/>
              <a:t>Cloth fragments</a:t>
            </a:r>
          </a:p>
          <a:p>
            <a:pPr lvl="0"/>
            <a:r>
              <a:rPr lang="en-US" dirty="0"/>
              <a:t>Packing fragments (mostly polymer)</a:t>
            </a:r>
          </a:p>
          <a:p>
            <a:endParaRPr lang="en-US" dirty="0"/>
          </a:p>
        </p:txBody>
      </p:sp>
    </p:spTree>
    <p:extLst>
      <p:ext uri="{BB962C8B-B14F-4D97-AF65-F5344CB8AC3E}">
        <p14:creationId xmlns:p14="http://schemas.microsoft.com/office/powerpoint/2010/main" val="2312147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presence of trashes in cotton </a:t>
            </a:r>
            <a:endParaRPr lang="en-US" dirty="0"/>
          </a:p>
        </p:txBody>
      </p:sp>
      <p:sp>
        <p:nvSpPr>
          <p:cNvPr id="3" name="Content Placeholder 2"/>
          <p:cNvSpPr>
            <a:spLocks noGrp="1"/>
          </p:cNvSpPr>
          <p:nvPr>
            <p:ph idx="1"/>
          </p:nvPr>
        </p:nvSpPr>
        <p:spPr/>
        <p:txBody>
          <a:bodyPr/>
          <a:lstStyle/>
          <a:p>
            <a:pPr marL="0" indent="0">
              <a:buNone/>
            </a:pPr>
            <a:r>
              <a:rPr lang="en-US" dirty="0"/>
              <a:t>As spinning process is sensitive to impurities so the fiber should be maintained clean as far as possible. The reason for fiber containing such foreign matters are:  </a:t>
            </a:r>
            <a:endParaRPr lang="en-US" dirty="0" smtClean="0"/>
          </a:p>
          <a:p>
            <a:pPr marL="0" indent="0">
              <a:buNone/>
            </a:pPr>
            <a:endParaRPr lang="en-US" dirty="0"/>
          </a:p>
          <a:p>
            <a:pPr marL="514350" lvl="0" indent="-514350">
              <a:buFont typeface="+mj-lt"/>
              <a:buAutoNum type="alphaLcPeriod"/>
            </a:pPr>
            <a:r>
              <a:rPr lang="en-US" dirty="0"/>
              <a:t>Modern high performance plucking system</a:t>
            </a:r>
          </a:p>
          <a:p>
            <a:pPr marL="514350" lvl="0" indent="-514350">
              <a:buFont typeface="+mj-lt"/>
              <a:buAutoNum type="alphaLcPeriod"/>
            </a:pPr>
            <a:r>
              <a:rPr lang="en-US" dirty="0"/>
              <a:t>Hard ginning, cleaning &amp; pre-drying.</a:t>
            </a:r>
          </a:p>
          <a:p>
            <a:pPr marL="514350" lvl="0" indent="-514350">
              <a:buFont typeface="+mj-lt"/>
              <a:buAutoNum type="alphaLcPeriod"/>
            </a:pPr>
            <a:r>
              <a:rPr lang="en-US" dirty="0"/>
              <a:t>Careless handling during transportation &amp; packing.</a:t>
            </a:r>
          </a:p>
          <a:p>
            <a:pPr marL="514350" indent="-514350">
              <a:buFont typeface="+mj-lt"/>
              <a:buAutoNum type="alphaLcPeriod"/>
            </a:pPr>
            <a:endParaRPr lang="en-US" dirty="0"/>
          </a:p>
        </p:txBody>
      </p:sp>
    </p:spTree>
    <p:extLst>
      <p:ext uri="{BB962C8B-B14F-4D97-AF65-F5344CB8AC3E}">
        <p14:creationId xmlns:p14="http://schemas.microsoft.com/office/powerpoint/2010/main" val="1183547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Problem due to unclean </a:t>
            </a:r>
            <a:r>
              <a:rPr lang="en-US" b="1" dirty="0" smtClean="0"/>
              <a:t>fiber</a:t>
            </a:r>
            <a:endParaRPr lang="en-US" dirty="0"/>
          </a:p>
        </p:txBody>
      </p:sp>
      <p:sp>
        <p:nvSpPr>
          <p:cNvPr id="3" name="Content Placeholder 2"/>
          <p:cNvSpPr>
            <a:spLocks noGrp="1"/>
          </p:cNvSpPr>
          <p:nvPr>
            <p:ph idx="1"/>
          </p:nvPr>
        </p:nvSpPr>
        <p:spPr/>
        <p:txBody>
          <a:bodyPr/>
          <a:lstStyle/>
          <a:p>
            <a:pPr marL="571500" lvl="0" indent="-571500">
              <a:buFont typeface="+mj-lt"/>
              <a:buAutoNum type="romanLcPeriod"/>
            </a:pPr>
            <a:r>
              <a:rPr lang="en-US" dirty="0" smtClean="0"/>
              <a:t>Metal </a:t>
            </a:r>
            <a:r>
              <a:rPr lang="en-US" dirty="0"/>
              <a:t>parts cut the fibers &amp; harmful to spinning machine.</a:t>
            </a:r>
          </a:p>
          <a:p>
            <a:pPr marL="571500" lvl="0" indent="-571500">
              <a:buFont typeface="+mj-lt"/>
              <a:buAutoNum type="romanLcPeriod"/>
            </a:pPr>
            <a:r>
              <a:rPr lang="en-US" dirty="0"/>
              <a:t>Vegetable matter makes disturbance in drafting.</a:t>
            </a:r>
          </a:p>
          <a:p>
            <a:pPr marL="571500" lvl="0" indent="-571500">
              <a:buFont typeface="+mj-lt"/>
              <a:buAutoNum type="romanLcPeriod"/>
            </a:pPr>
            <a:r>
              <a:rPr lang="en-US" dirty="0"/>
              <a:t>Vegetable matter jam the carding pin carding machine</a:t>
            </a:r>
          </a:p>
          <a:p>
            <a:pPr marL="571500" lvl="0" indent="-571500">
              <a:buFont typeface="+mj-lt"/>
              <a:buAutoNum type="romanLcPeriod"/>
            </a:pPr>
            <a:r>
              <a:rPr lang="en-US" dirty="0"/>
              <a:t>Mineral matter decays the rolling parts of machine.</a:t>
            </a:r>
          </a:p>
          <a:p>
            <a:pPr marL="0" indent="0">
              <a:buNone/>
            </a:pPr>
            <a:endParaRPr lang="en-US" dirty="0"/>
          </a:p>
        </p:txBody>
      </p:sp>
    </p:spTree>
    <p:extLst>
      <p:ext uri="{BB962C8B-B14F-4D97-AF65-F5344CB8AC3E}">
        <p14:creationId xmlns:p14="http://schemas.microsoft.com/office/powerpoint/2010/main" val="2029253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Cotton grading on the basis of trash content </a:t>
            </a:r>
            <a:endParaRPr lang="en-US" dirty="0"/>
          </a:p>
        </p:txBody>
      </p:sp>
      <p:sp>
        <p:nvSpPr>
          <p:cNvPr id="3" name="Content Placeholder 2"/>
          <p:cNvSpPr>
            <a:spLocks noGrp="1"/>
          </p:cNvSpPr>
          <p:nvPr>
            <p:ph idx="1"/>
          </p:nvPr>
        </p:nvSpPr>
        <p:spPr/>
        <p:txBody>
          <a:bodyPr/>
          <a:lstStyle/>
          <a:p>
            <a:pPr marL="0" indent="0">
              <a:buNone/>
            </a:pPr>
            <a:r>
              <a:rPr lang="en-US" b="1" dirty="0"/>
              <a:t>The scale below represents the degree of contamination:</a:t>
            </a:r>
            <a:endParaRPr lang="en-US" dirty="0"/>
          </a:p>
          <a:p>
            <a:pPr marL="0" indent="0">
              <a:buNone/>
            </a:pPr>
            <a:r>
              <a:rPr lang="en-US" b="1" dirty="0" smtClean="0"/>
              <a:t>Amount of trash           Grade</a:t>
            </a:r>
          </a:p>
          <a:p>
            <a:pPr marL="0" indent="0">
              <a:buNone/>
            </a:pPr>
            <a:r>
              <a:rPr lang="en-US" dirty="0" smtClean="0"/>
              <a:t>Up </a:t>
            </a:r>
            <a:r>
              <a:rPr lang="en-US" dirty="0"/>
              <a:t>to 1.2%           </a:t>
            </a:r>
            <a:r>
              <a:rPr lang="en-US" dirty="0" smtClean="0"/>
              <a:t>    </a:t>
            </a:r>
            <a:r>
              <a:rPr lang="en-US" dirty="0"/>
              <a:t>Very clean</a:t>
            </a:r>
          </a:p>
          <a:p>
            <a:pPr marL="0" indent="0">
              <a:buNone/>
            </a:pPr>
            <a:r>
              <a:rPr lang="en-US" dirty="0"/>
              <a:t>1.2% – 2.0%          </a:t>
            </a:r>
            <a:r>
              <a:rPr lang="en-US" dirty="0" smtClean="0"/>
              <a:t>       </a:t>
            </a:r>
            <a:r>
              <a:rPr lang="en-US" dirty="0"/>
              <a:t>Clean</a:t>
            </a:r>
          </a:p>
          <a:p>
            <a:pPr marL="0" indent="0">
              <a:buNone/>
            </a:pPr>
            <a:r>
              <a:rPr lang="en-US" dirty="0"/>
              <a:t>2.0 % - 4.0 %          </a:t>
            </a:r>
            <a:r>
              <a:rPr lang="en-US" dirty="0" smtClean="0"/>
              <a:t>   Medium</a:t>
            </a:r>
            <a:endParaRPr lang="en-US" dirty="0"/>
          </a:p>
          <a:p>
            <a:pPr marL="0" indent="0">
              <a:buNone/>
            </a:pPr>
            <a:r>
              <a:rPr lang="en-US" dirty="0"/>
              <a:t>4.0 % - 7.0 %         </a:t>
            </a:r>
            <a:r>
              <a:rPr lang="en-US" dirty="0" smtClean="0"/>
              <a:t>        </a:t>
            </a:r>
            <a:r>
              <a:rPr lang="en-US" dirty="0"/>
              <a:t>Dirty</a:t>
            </a:r>
          </a:p>
          <a:p>
            <a:pPr marL="0" indent="0">
              <a:buNone/>
            </a:pPr>
            <a:r>
              <a:rPr lang="en-US" dirty="0" smtClean="0"/>
              <a:t>7.0</a:t>
            </a:r>
            <a:r>
              <a:rPr lang="en-US" dirty="0"/>
              <a:t>% - Above        </a:t>
            </a:r>
            <a:r>
              <a:rPr lang="en-US" dirty="0" smtClean="0"/>
              <a:t>     </a:t>
            </a:r>
            <a:r>
              <a:rPr lang="en-US" dirty="0"/>
              <a:t>Very dirty</a:t>
            </a:r>
          </a:p>
          <a:p>
            <a:endParaRPr lang="en-US" dirty="0"/>
          </a:p>
        </p:txBody>
      </p:sp>
    </p:spTree>
    <p:extLst>
      <p:ext uri="{BB962C8B-B14F-4D97-AF65-F5344CB8AC3E}">
        <p14:creationId xmlns:p14="http://schemas.microsoft.com/office/powerpoint/2010/main" val="1263389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Fineness</a:t>
            </a:r>
            <a:endParaRPr lang="en-US" dirty="0"/>
          </a:p>
        </p:txBody>
      </p:sp>
      <p:sp>
        <p:nvSpPr>
          <p:cNvPr id="3" name="Content Placeholder 2"/>
          <p:cNvSpPr>
            <a:spLocks noGrp="1"/>
          </p:cNvSpPr>
          <p:nvPr>
            <p:ph idx="1"/>
          </p:nvPr>
        </p:nvSpPr>
        <p:spPr/>
        <p:txBody>
          <a:bodyPr/>
          <a:lstStyle/>
          <a:p>
            <a:pPr marL="0" indent="0">
              <a:buNone/>
            </a:pPr>
            <a:r>
              <a:rPr lang="en-US" dirty="0" smtClean="0"/>
              <a:t>Fineness </a:t>
            </a:r>
            <a:r>
              <a:rPr lang="en-US" dirty="0"/>
              <a:t>is one of the most important fiber characteristics. It determines how many fibers are present in the X-section of a yarn of given thickness.</a:t>
            </a:r>
          </a:p>
          <a:p>
            <a:pPr marL="0" indent="0">
              <a:buNone/>
            </a:pPr>
            <a:endParaRPr lang="en-US" dirty="0"/>
          </a:p>
          <a:p>
            <a:pPr marL="0" indent="0">
              <a:buNone/>
            </a:pPr>
            <a:r>
              <a:rPr lang="en-US" b="1" u="sng" dirty="0" err="1"/>
              <a:t>Micronaire</a:t>
            </a:r>
            <a:r>
              <a:rPr lang="en-US" b="1" u="sng" dirty="0"/>
              <a:t> Value of cotton: </a:t>
            </a:r>
            <a:endParaRPr lang="en-US" dirty="0"/>
          </a:p>
          <a:p>
            <a:pPr marL="0" indent="0">
              <a:buNone/>
            </a:pPr>
            <a:r>
              <a:rPr lang="en-US" dirty="0"/>
              <a:t>The average weight of one inch length of fiber, expressed in micrograms (0.000001g), is called </a:t>
            </a:r>
            <a:r>
              <a:rPr lang="en-US" dirty="0" err="1"/>
              <a:t>micronaire</a:t>
            </a:r>
            <a:r>
              <a:rPr lang="en-US" dirty="0"/>
              <a:t> value of cotton and it is defined by ASTM (American Society for Testing and Materials) </a:t>
            </a:r>
          </a:p>
          <a:p>
            <a:endParaRPr lang="en-US" dirty="0"/>
          </a:p>
        </p:txBody>
      </p:sp>
    </p:spTree>
    <p:extLst>
      <p:ext uri="{BB962C8B-B14F-4D97-AF65-F5344CB8AC3E}">
        <p14:creationId xmlns:p14="http://schemas.microsoft.com/office/powerpoint/2010/main" val="1325272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Cotton grading on the basis of fineness</a:t>
            </a:r>
            <a:endParaRPr lang="en-US" dirty="0"/>
          </a:p>
        </p:txBody>
      </p:sp>
      <p:sp>
        <p:nvSpPr>
          <p:cNvPr id="3" name="Content Placeholder 2"/>
          <p:cNvSpPr>
            <a:spLocks noGrp="1"/>
          </p:cNvSpPr>
          <p:nvPr>
            <p:ph idx="1"/>
          </p:nvPr>
        </p:nvSpPr>
        <p:spPr/>
        <p:txBody>
          <a:bodyPr/>
          <a:lstStyle/>
          <a:p>
            <a:pPr marL="0" indent="0">
              <a:buNone/>
            </a:pPr>
            <a:r>
              <a:rPr lang="en-US" b="1" dirty="0"/>
              <a:t>The fineness scale is as follows</a:t>
            </a:r>
            <a:r>
              <a:rPr lang="en-US" b="1" dirty="0" smtClean="0"/>
              <a:t>:</a:t>
            </a:r>
            <a:endParaRPr lang="en-US" dirty="0"/>
          </a:p>
          <a:p>
            <a:r>
              <a:rPr lang="en-US" b="1" dirty="0"/>
              <a:t>Mic-value			Fineness</a:t>
            </a:r>
            <a:endParaRPr lang="en-US" dirty="0"/>
          </a:p>
          <a:p>
            <a:r>
              <a:rPr lang="en-US" dirty="0"/>
              <a:t> Up to 3.1			Very fine</a:t>
            </a:r>
          </a:p>
          <a:p>
            <a:r>
              <a:rPr lang="en-US" dirty="0"/>
              <a:t>3.1 to 3.9			Fine</a:t>
            </a:r>
          </a:p>
          <a:p>
            <a:r>
              <a:rPr lang="en-US" dirty="0"/>
              <a:t>4.0 to 4.9			Medium</a:t>
            </a:r>
          </a:p>
          <a:p>
            <a:r>
              <a:rPr lang="en-US" dirty="0"/>
              <a:t>5.0 to 5.9		            Slightly Coarse</a:t>
            </a:r>
          </a:p>
          <a:p>
            <a:r>
              <a:rPr lang="en-US" dirty="0"/>
              <a:t>Above 6		            Coarse</a:t>
            </a:r>
          </a:p>
          <a:p>
            <a:endParaRPr lang="en-US" dirty="0"/>
          </a:p>
        </p:txBody>
      </p:sp>
    </p:spTree>
    <p:extLst>
      <p:ext uri="{BB962C8B-B14F-4D97-AF65-F5344CB8AC3E}">
        <p14:creationId xmlns:p14="http://schemas.microsoft.com/office/powerpoint/2010/main" val="3908167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Brand name of cotton</a:t>
            </a:r>
            <a:endParaRPr lang="en-US" dirty="0"/>
          </a:p>
        </p:txBody>
      </p:sp>
      <p:sp>
        <p:nvSpPr>
          <p:cNvPr id="5" name="Rectangle 1"/>
          <p:cNvSpPr>
            <a:spLocks noGrp="1" noChangeArrowheads="1"/>
          </p:cNvSpPr>
          <p:nvPr>
            <p:ph sz="half" idx="1"/>
          </p:nvPr>
        </p:nvSpPr>
        <p:spPr bwMode="auto">
          <a:xfrm>
            <a:off x="838200" y="1695980"/>
            <a:ext cx="4854262"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None/>
              <a:tabLst>
                <a:tab pos="457200" algn="l"/>
              </a:tabLst>
            </a:pPr>
            <a:r>
              <a:rPr kumimoji="0" lang="en-US" altLang="en-US" sz="2000" b="1" i="0" u="none" strike="noStrike" cap="none" normalizeH="0" baseline="0" dirty="0" smtClean="0">
                <a:ln>
                  <a:noFill/>
                </a:ln>
                <a:solidFill>
                  <a:schemeClr val="tx1"/>
                </a:solidFill>
                <a:effectLst/>
                <a:ea typeface="Times New Roman" panose="02020603050405020304" pitchFamily="18" charset="0"/>
              </a:rPr>
              <a:t>Brand name</a:t>
            </a:r>
            <a:r>
              <a:rPr lang="en-US" altLang="en-US" sz="2000" b="1" dirty="0" smtClean="0">
                <a:ea typeface="Times New Roman" panose="02020603050405020304" pitchFamily="18" charset="0"/>
              </a:rPr>
              <a:t>                            </a:t>
            </a:r>
            <a:r>
              <a:rPr kumimoji="0" lang="en-US" altLang="en-US" sz="2000" b="1" i="0" u="none" strike="noStrike" cap="none" normalizeH="0" baseline="0" dirty="0" smtClean="0">
                <a:ln>
                  <a:noFill/>
                </a:ln>
                <a:solidFill>
                  <a:schemeClr val="tx1"/>
                </a:solidFill>
                <a:effectLst/>
                <a:ea typeface="Times New Roman" panose="02020603050405020304" pitchFamily="18" charset="0"/>
              </a:rPr>
              <a:t>Country</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Pima				USA</a:t>
            </a:r>
            <a:endParaRPr kumimoji="0" lang="en-US" alt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Arizona				USA</a:t>
            </a:r>
            <a:endParaRPr kumimoji="0" lang="en-US" alt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SJV				USA</a:t>
            </a:r>
            <a:endParaRPr kumimoji="0" lang="en-US" alt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Elena				CIS</a:t>
            </a:r>
            <a:endParaRPr kumimoji="0" lang="en-US" alt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Parvee</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CIS</a:t>
            </a:r>
            <a:endParaRPr kumimoji="0" lang="en-US" alt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Ronda				CIS</a:t>
            </a:r>
            <a:endParaRPr kumimoji="0" lang="en-US" alt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6" name="Rectangle 2"/>
          <p:cNvSpPr>
            <a:spLocks noGrp="1" noChangeArrowheads="1"/>
          </p:cNvSpPr>
          <p:nvPr>
            <p:ph sz="half" idx="2"/>
          </p:nvPr>
        </p:nvSpPr>
        <p:spPr bwMode="auto">
          <a:xfrm>
            <a:off x="6096000" y="1880647"/>
            <a:ext cx="4825285"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indent="0">
              <a:lnSpc>
                <a:spcPct val="100000"/>
              </a:lnSpc>
              <a:buNone/>
            </a:pPr>
            <a:r>
              <a:rPr lang="en-US" altLang="en-US" sz="2000" dirty="0">
                <a:ea typeface="Times New Roman" panose="02020603050405020304" pitchFamily="18" charset="0"/>
              </a:rPr>
              <a:t>Brand </a:t>
            </a:r>
            <a:r>
              <a:rPr lang="en-US" altLang="en-US" sz="2000" dirty="0" smtClean="0">
                <a:ea typeface="Times New Roman" panose="02020603050405020304" pitchFamily="18" charset="0"/>
              </a:rPr>
              <a:t>name                           Country</a:t>
            </a:r>
            <a:endParaRPr kumimoji="0" lang="en-US" altLang="en-US" sz="2000" i="0" u="none" strike="noStrike" cap="none" normalizeH="0" baseline="0" dirty="0" smtClean="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Raja				CIS</a:t>
            </a:r>
            <a:endParaRPr kumimoji="0" lang="en-US" alt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Giza	</a:t>
            </a:r>
            <a:r>
              <a:rPr lang="en-US" alt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2000" dirty="0" smtClean="0">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Egypt</a:t>
            </a:r>
            <a:endParaRPr kumimoji="0" lang="en-US" alt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Andy	</a:t>
            </a:r>
            <a:r>
              <a:rPr lang="en-US" alt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2000" dirty="0" smtClean="0">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Australia</a:t>
            </a:r>
            <a:endParaRPr kumimoji="0" lang="en-US" alt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Suvin</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India</a:t>
            </a:r>
            <a:endParaRPr kumimoji="0" lang="en-US" alt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Delta	</a:t>
            </a:r>
            <a:r>
              <a:rPr lang="en-US" alt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en-US" sz="2000" dirty="0" smtClean="0">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Bangladesh</a:t>
            </a:r>
            <a:endParaRPr kumimoji="0" lang="en-US" alt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Barakat</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Sudan</a:t>
            </a:r>
            <a:endParaRPr kumimoji="0" lang="en-US" altLang="en-US"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9787202"/>
      </p:ext>
    </p:extLst>
  </p:cSld>
  <p:clrMapOvr>
    <a:masterClrMapping/>
  </p:clrMapOvr>
  <mc:AlternateContent xmlns:mc="http://schemas.openxmlformats.org/markup-compatibility/2006" xmlns:p14="http://schemas.microsoft.com/office/powerpoint/2010/main">
    <mc:Choice Requires="p14">
      <p:transition spd="slow" p14:dur="2000" advTm="1816"/>
    </mc:Choice>
    <mc:Fallback xmlns="">
      <p:transition spd="slow" advTm="1816"/>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Cross-sectional view of yarn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05330" y="1690688"/>
            <a:ext cx="3627452" cy="5270431"/>
          </a:xfrm>
        </p:spPr>
      </p:pic>
    </p:spTree>
    <p:extLst>
      <p:ext uri="{BB962C8B-B14F-4D97-AF65-F5344CB8AC3E}">
        <p14:creationId xmlns:p14="http://schemas.microsoft.com/office/powerpoint/2010/main" val="304392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Yarn cross sectional view (</a:t>
            </a:r>
            <a:r>
              <a:rPr lang="en-US" dirty="0" err="1" smtClean="0"/>
              <a:t>ilustrated</a:t>
            </a:r>
            <a:r>
              <a:rPr lang="en-US" dirty="0"/>
              <a:t>)</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63663" y="1867437"/>
            <a:ext cx="4713668" cy="4520484"/>
          </a:xfrm>
        </p:spPr>
      </p:pic>
    </p:spTree>
    <p:extLst>
      <p:ext uri="{BB962C8B-B14F-4D97-AF65-F5344CB8AC3E}">
        <p14:creationId xmlns:p14="http://schemas.microsoft.com/office/powerpoint/2010/main" val="3822747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a:t>
            </a:r>
            <a:r>
              <a:rPr lang="en-US" dirty="0" err="1" smtClean="0"/>
              <a:t>fibre</a:t>
            </a:r>
            <a:r>
              <a:rPr lang="en-US" dirty="0" smtClean="0"/>
              <a:t> fineness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endParaRPr lang="en-US" b="1" dirty="0" smtClean="0"/>
          </a:p>
          <a:p>
            <a:pPr marL="0" indent="0">
              <a:buNone/>
            </a:pPr>
            <a:r>
              <a:rPr lang="en-US" b="1" dirty="0" smtClean="0"/>
              <a:t>Fiber </a:t>
            </a:r>
            <a:r>
              <a:rPr lang="en-US" b="1" dirty="0"/>
              <a:t>fineness influences primarily</a:t>
            </a:r>
            <a:r>
              <a:rPr lang="en-US" b="1" dirty="0" smtClean="0"/>
              <a:t>:</a:t>
            </a:r>
            <a:endParaRPr lang="en-US" dirty="0" smtClean="0"/>
          </a:p>
          <a:p>
            <a:pPr lvl="0"/>
            <a:r>
              <a:rPr lang="en-US" dirty="0" smtClean="0"/>
              <a:t>Spinning </a:t>
            </a:r>
            <a:r>
              <a:rPr lang="en-US" dirty="0"/>
              <a:t>limit</a:t>
            </a:r>
          </a:p>
          <a:p>
            <a:pPr lvl="0"/>
            <a:r>
              <a:rPr lang="en-US" dirty="0"/>
              <a:t>Yarn strength</a:t>
            </a:r>
          </a:p>
          <a:p>
            <a:pPr lvl="0"/>
            <a:r>
              <a:rPr lang="en-US" dirty="0"/>
              <a:t>Yarn evenness</a:t>
            </a:r>
          </a:p>
          <a:p>
            <a:pPr lvl="0"/>
            <a:r>
              <a:rPr lang="en-US" dirty="0"/>
              <a:t>Yarn fullness</a:t>
            </a:r>
          </a:p>
          <a:p>
            <a:pPr lvl="0"/>
            <a:r>
              <a:rPr lang="en-US" dirty="0"/>
              <a:t>Drape of the fabric product</a:t>
            </a:r>
          </a:p>
          <a:p>
            <a:pPr lvl="0"/>
            <a:r>
              <a:rPr lang="en-US" dirty="0" err="1"/>
              <a:t>Lustre</a:t>
            </a:r>
            <a:endParaRPr lang="en-US" dirty="0"/>
          </a:p>
          <a:p>
            <a:pPr lvl="0"/>
            <a:r>
              <a:rPr lang="en-US" dirty="0"/>
              <a:t>Handle</a:t>
            </a:r>
          </a:p>
          <a:p>
            <a:pPr lvl="0"/>
            <a:r>
              <a:rPr lang="en-US" dirty="0"/>
              <a:t>Productivity of the process</a:t>
            </a:r>
          </a:p>
          <a:p>
            <a:endParaRPr lang="en-US" dirty="0"/>
          </a:p>
        </p:txBody>
      </p:sp>
    </p:spTree>
    <p:extLst>
      <p:ext uri="{BB962C8B-B14F-4D97-AF65-F5344CB8AC3E}">
        <p14:creationId xmlns:p14="http://schemas.microsoft.com/office/powerpoint/2010/main" val="31804374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Fibre</a:t>
            </a:r>
            <a:r>
              <a:rPr lang="en-US" dirty="0" smtClean="0"/>
              <a:t> length</a:t>
            </a:r>
            <a:endParaRPr lang="en-US" dirty="0"/>
          </a:p>
        </p:txBody>
      </p:sp>
      <p:sp>
        <p:nvSpPr>
          <p:cNvPr id="3" name="Content Placeholder 2"/>
          <p:cNvSpPr>
            <a:spLocks noGrp="1"/>
          </p:cNvSpPr>
          <p:nvPr>
            <p:ph idx="1"/>
          </p:nvPr>
        </p:nvSpPr>
        <p:spPr/>
        <p:txBody>
          <a:bodyPr/>
          <a:lstStyle/>
          <a:p>
            <a:pPr marL="0" indent="0">
              <a:buNone/>
            </a:pPr>
            <a:r>
              <a:rPr lang="en-US" b="1" dirty="0"/>
              <a:t>Different staple length of cotton:</a:t>
            </a:r>
            <a:endParaRPr lang="en-US" dirty="0"/>
          </a:p>
          <a:p>
            <a:pPr marL="0" indent="0">
              <a:buNone/>
            </a:pPr>
            <a:r>
              <a:rPr lang="en-US" b="1" u="sng" dirty="0"/>
              <a:t>Length class</a:t>
            </a:r>
            <a:r>
              <a:rPr lang="en-US" b="1" dirty="0"/>
              <a:t>                 </a:t>
            </a:r>
            <a:r>
              <a:rPr lang="en-US" b="1" dirty="0" smtClean="0"/>
              <a:t>                      </a:t>
            </a:r>
            <a:r>
              <a:rPr lang="en-US" b="1" u="sng" dirty="0"/>
              <a:t>Length (mm)</a:t>
            </a:r>
            <a:endParaRPr lang="en-US" dirty="0"/>
          </a:p>
          <a:p>
            <a:r>
              <a:rPr lang="en-US" dirty="0"/>
              <a:t>Short staple (S)                      </a:t>
            </a:r>
            <a:r>
              <a:rPr lang="en-US" dirty="0" smtClean="0"/>
              <a:t>                  </a:t>
            </a:r>
            <a:r>
              <a:rPr lang="en-US" dirty="0"/>
              <a:t>&lt;20</a:t>
            </a:r>
          </a:p>
          <a:p>
            <a:r>
              <a:rPr lang="en-US" dirty="0"/>
              <a:t>Medium staple (M) 			20.6-25.4</a:t>
            </a:r>
          </a:p>
          <a:p>
            <a:r>
              <a:rPr lang="en-US" dirty="0"/>
              <a:t>Medium long staple (ML)   		26.2-27.8</a:t>
            </a:r>
          </a:p>
          <a:p>
            <a:r>
              <a:rPr lang="en-US" dirty="0"/>
              <a:t>Long staple (L) 			</a:t>
            </a:r>
            <a:r>
              <a:rPr lang="en-US" dirty="0" smtClean="0"/>
              <a:t>           28.6-33.3</a:t>
            </a:r>
            <a:endParaRPr lang="en-US" dirty="0"/>
          </a:p>
          <a:p>
            <a:r>
              <a:rPr lang="en-US" dirty="0"/>
              <a:t>Extra long staple (XL)		</a:t>
            </a:r>
            <a:r>
              <a:rPr lang="en-US" dirty="0" smtClean="0"/>
              <a:t>              </a:t>
            </a:r>
            <a:r>
              <a:rPr lang="en-US" dirty="0"/>
              <a:t>&gt; 34.9</a:t>
            </a:r>
          </a:p>
          <a:p>
            <a:endParaRPr lang="en-US" dirty="0"/>
          </a:p>
        </p:txBody>
      </p:sp>
    </p:spTree>
    <p:extLst>
      <p:ext uri="{BB962C8B-B14F-4D97-AF65-F5344CB8AC3E}">
        <p14:creationId xmlns:p14="http://schemas.microsoft.com/office/powerpoint/2010/main" val="38190854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a:t>
            </a:r>
            <a:r>
              <a:rPr lang="en-US" dirty="0" err="1" smtClean="0"/>
              <a:t>fibre</a:t>
            </a:r>
            <a:r>
              <a:rPr lang="en-US" dirty="0" smtClean="0"/>
              <a:t> length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Fiber length is also one of the most important fiber characteristics. It influences:</a:t>
            </a:r>
          </a:p>
          <a:p>
            <a:pPr lvl="0"/>
            <a:r>
              <a:rPr lang="en-US" dirty="0"/>
              <a:t>Spinning limit</a:t>
            </a:r>
          </a:p>
          <a:p>
            <a:pPr lvl="0"/>
            <a:r>
              <a:rPr lang="en-US" dirty="0"/>
              <a:t>Yarn strength</a:t>
            </a:r>
          </a:p>
          <a:p>
            <a:pPr lvl="0"/>
            <a:r>
              <a:rPr lang="en-US" dirty="0"/>
              <a:t>Yarn evenness</a:t>
            </a:r>
          </a:p>
          <a:p>
            <a:pPr lvl="0"/>
            <a:r>
              <a:rPr lang="en-US" dirty="0"/>
              <a:t>Drape of the fabric product</a:t>
            </a:r>
          </a:p>
          <a:p>
            <a:pPr lvl="0"/>
            <a:r>
              <a:rPr lang="en-US" dirty="0" err="1"/>
              <a:t>Lustre</a:t>
            </a:r>
            <a:r>
              <a:rPr lang="en-US" dirty="0"/>
              <a:t> of the product</a:t>
            </a:r>
          </a:p>
          <a:p>
            <a:pPr lvl="0"/>
            <a:r>
              <a:rPr lang="en-US" dirty="0"/>
              <a:t>Handle of the product</a:t>
            </a:r>
          </a:p>
          <a:p>
            <a:pPr lvl="0"/>
            <a:r>
              <a:rPr lang="en-US" dirty="0"/>
              <a:t>Productivity</a:t>
            </a:r>
          </a:p>
          <a:p>
            <a:endParaRPr lang="en-US" dirty="0"/>
          </a:p>
        </p:txBody>
      </p:sp>
    </p:spTree>
    <p:extLst>
      <p:ext uri="{BB962C8B-B14F-4D97-AF65-F5344CB8AC3E}">
        <p14:creationId xmlns:p14="http://schemas.microsoft.com/office/powerpoint/2010/main" val="38609053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Fibre</a:t>
            </a:r>
            <a:r>
              <a:rPr lang="en-US" dirty="0" smtClean="0"/>
              <a:t> Strength </a:t>
            </a:r>
            <a:endParaRPr lang="en-US" dirty="0"/>
          </a:p>
        </p:txBody>
      </p:sp>
      <p:sp>
        <p:nvSpPr>
          <p:cNvPr id="4" name="Content Placeholder 3"/>
          <p:cNvSpPr>
            <a:spLocks noGrp="1"/>
          </p:cNvSpPr>
          <p:nvPr>
            <p:ph sz="half" idx="2"/>
          </p:nvPr>
        </p:nvSpPr>
        <p:spPr/>
        <p:txBody>
          <a:bodyPr>
            <a:normAutofit/>
          </a:bodyPr>
          <a:lstStyle/>
          <a:p>
            <a:pPr marL="0" lvl="0" indent="0" eaLnBrk="0" fontAlgn="base" hangingPunct="0">
              <a:lnSpc>
                <a:spcPct val="100000"/>
              </a:lnSpc>
              <a:spcBef>
                <a:spcPct val="0"/>
              </a:spcBef>
              <a:spcAft>
                <a:spcPct val="0"/>
              </a:spcAft>
              <a:buNone/>
            </a:pPr>
            <a:r>
              <a:rPr lang="en-US" altLang="en-US" sz="1900" b="1" dirty="0" err="1" smtClean="0">
                <a:latin typeface="Arial" panose="020B0604020202020204" pitchFamily="34" charset="0"/>
                <a:ea typeface="Times New Roman" panose="02020603050405020304" pitchFamily="18" charset="0"/>
              </a:rPr>
              <a:t>Fibre</a:t>
            </a:r>
            <a:r>
              <a:rPr lang="en-US" altLang="en-US" sz="1900" b="1" dirty="0" smtClean="0">
                <a:latin typeface="Arial" panose="020B0604020202020204" pitchFamily="34" charset="0"/>
                <a:ea typeface="Times New Roman" panose="02020603050405020304" pitchFamily="18" charset="0"/>
              </a:rPr>
              <a:t> Grading on the </a:t>
            </a:r>
            <a:r>
              <a:rPr lang="en-US" altLang="en-US" sz="1900" b="1" dirty="0" err="1" smtClean="0">
                <a:latin typeface="Arial" panose="020B0604020202020204" pitchFamily="34" charset="0"/>
                <a:ea typeface="Times New Roman" panose="02020603050405020304" pitchFamily="18" charset="0"/>
              </a:rPr>
              <a:t>basiss</a:t>
            </a:r>
            <a:r>
              <a:rPr lang="en-US" altLang="en-US" sz="1900" b="1" dirty="0" smtClean="0">
                <a:latin typeface="Arial" panose="020B0604020202020204" pitchFamily="34" charset="0"/>
                <a:ea typeface="Times New Roman" panose="02020603050405020304" pitchFamily="18" charset="0"/>
              </a:rPr>
              <a:t> of strength </a:t>
            </a:r>
          </a:p>
          <a:p>
            <a:pPr marL="0" lvl="0" indent="0" eaLnBrk="0" fontAlgn="base" hangingPunct="0">
              <a:lnSpc>
                <a:spcPct val="100000"/>
              </a:lnSpc>
              <a:spcBef>
                <a:spcPct val="0"/>
              </a:spcBef>
              <a:spcAft>
                <a:spcPct val="0"/>
              </a:spcAft>
              <a:buNone/>
            </a:pPr>
            <a:endParaRPr lang="en-US" altLang="en-US" sz="1900" b="1" u="sng" dirty="0" smtClean="0">
              <a:latin typeface="Arial" panose="020B0604020202020204" pitchFamily="34" charset="0"/>
              <a:ea typeface="Times New Roman" panose="02020603050405020304" pitchFamily="18" charset="0"/>
            </a:endParaRPr>
          </a:p>
          <a:p>
            <a:pPr marL="0" lvl="0" indent="0" eaLnBrk="0" fontAlgn="base" hangingPunct="0">
              <a:lnSpc>
                <a:spcPct val="100000"/>
              </a:lnSpc>
              <a:spcBef>
                <a:spcPct val="0"/>
              </a:spcBef>
              <a:spcAft>
                <a:spcPct val="0"/>
              </a:spcAft>
              <a:buNone/>
            </a:pPr>
            <a:r>
              <a:rPr lang="en-US" altLang="en-US" sz="1900" b="1" u="sng" dirty="0" smtClean="0">
                <a:latin typeface="Arial" panose="020B0604020202020204" pitchFamily="34" charset="0"/>
                <a:ea typeface="Times New Roman" panose="02020603050405020304" pitchFamily="18" charset="0"/>
              </a:rPr>
              <a:t>Strength </a:t>
            </a:r>
            <a:r>
              <a:rPr lang="en-US" altLang="en-US" sz="1900" b="1" u="sng" dirty="0">
                <a:latin typeface="Arial" panose="020B0604020202020204" pitchFamily="34" charset="0"/>
                <a:ea typeface="Times New Roman" panose="02020603050405020304" pitchFamily="18" charset="0"/>
              </a:rPr>
              <a:t>(grams/</a:t>
            </a:r>
            <a:r>
              <a:rPr lang="en-US" altLang="en-US" sz="1900" b="1" u="sng" dirty="0" err="1">
                <a:latin typeface="Arial" panose="020B0604020202020204" pitchFamily="34" charset="0"/>
                <a:ea typeface="Times New Roman" panose="02020603050405020304" pitchFamily="18" charset="0"/>
              </a:rPr>
              <a:t>tex</a:t>
            </a:r>
            <a:r>
              <a:rPr lang="en-US" altLang="en-US" sz="1900" b="1" u="sng" dirty="0">
                <a:latin typeface="Arial" panose="020B0604020202020204" pitchFamily="34" charset="0"/>
                <a:ea typeface="Times New Roman" panose="02020603050405020304" pitchFamily="18" charset="0"/>
              </a:rPr>
              <a:t>)</a:t>
            </a:r>
            <a:r>
              <a:rPr lang="en-US" altLang="en-US" sz="1900" b="1" dirty="0">
                <a:latin typeface="Arial" panose="020B0604020202020204" pitchFamily="34" charset="0"/>
                <a:ea typeface="Times New Roman" panose="02020603050405020304" pitchFamily="18" charset="0"/>
              </a:rPr>
              <a:t>	</a:t>
            </a:r>
            <a:r>
              <a:rPr lang="en-US" altLang="en-US" sz="1900" b="1" dirty="0" smtClean="0">
                <a:latin typeface="Arial" panose="020B0604020202020204" pitchFamily="34" charset="0"/>
                <a:ea typeface="Times New Roman" panose="02020603050405020304" pitchFamily="18" charset="0"/>
              </a:rPr>
              <a:t>  </a:t>
            </a:r>
            <a:r>
              <a:rPr lang="en-US" altLang="en-US" sz="1900" b="1" u="sng" dirty="0" smtClean="0">
                <a:latin typeface="Arial" panose="020B0604020202020204" pitchFamily="34" charset="0"/>
                <a:ea typeface="Times New Roman" panose="02020603050405020304" pitchFamily="18" charset="0"/>
              </a:rPr>
              <a:t>Description</a:t>
            </a:r>
            <a:endParaRPr lang="en-US" altLang="en-US" sz="1900" b="1" dirty="0">
              <a:latin typeface="Arial" panose="020B0604020202020204" pitchFamily="34" charset="0"/>
            </a:endParaRPr>
          </a:p>
          <a:p>
            <a:pPr marL="0" lvl="0" indent="0" eaLnBrk="0" fontAlgn="base" hangingPunct="0">
              <a:lnSpc>
                <a:spcPct val="100000"/>
              </a:lnSpc>
              <a:spcBef>
                <a:spcPct val="0"/>
              </a:spcBef>
              <a:spcAft>
                <a:spcPct val="0"/>
              </a:spcAft>
              <a:buNone/>
            </a:pPr>
            <a:r>
              <a:rPr lang="en-US" altLang="en-US" sz="2000" dirty="0">
                <a:latin typeface="Arial" panose="020B0604020202020204" pitchFamily="34" charset="0"/>
                <a:ea typeface="Times New Roman" panose="02020603050405020304" pitchFamily="18" charset="0"/>
              </a:rPr>
              <a:t>Less than 21	</a:t>
            </a:r>
            <a:r>
              <a:rPr lang="en-US" altLang="en-US" sz="2000" dirty="0" smtClean="0">
                <a:latin typeface="Arial" panose="020B0604020202020204" pitchFamily="34" charset="0"/>
                <a:ea typeface="Times New Roman" panose="02020603050405020304" pitchFamily="18" charset="0"/>
              </a:rPr>
              <a:t>Very </a:t>
            </a:r>
            <a:r>
              <a:rPr lang="en-US" altLang="en-US" sz="2000" dirty="0">
                <a:latin typeface="Arial" panose="020B0604020202020204" pitchFamily="34" charset="0"/>
                <a:ea typeface="Times New Roman" panose="02020603050405020304" pitchFamily="18" charset="0"/>
              </a:rPr>
              <a:t>weak</a:t>
            </a:r>
            <a:endParaRPr lang="en-US" altLang="en-US" sz="2000" dirty="0">
              <a:latin typeface="Arial" panose="020B0604020202020204" pitchFamily="34" charset="0"/>
            </a:endParaRPr>
          </a:p>
          <a:p>
            <a:pPr marL="0" lvl="0" indent="0" eaLnBrk="0" fontAlgn="base" hangingPunct="0">
              <a:lnSpc>
                <a:spcPct val="100000"/>
              </a:lnSpc>
              <a:spcBef>
                <a:spcPct val="0"/>
              </a:spcBef>
              <a:spcAft>
                <a:spcPct val="0"/>
              </a:spcAft>
              <a:buNone/>
            </a:pPr>
            <a:r>
              <a:rPr lang="en-US" altLang="en-US" sz="2000" dirty="0">
                <a:latin typeface="Arial" panose="020B0604020202020204" pitchFamily="34" charset="0"/>
                <a:ea typeface="Times New Roman" panose="02020603050405020304" pitchFamily="18" charset="0"/>
              </a:rPr>
              <a:t>22 to 24		</a:t>
            </a:r>
            <a:r>
              <a:rPr lang="en-US" altLang="en-US" sz="2000" dirty="0" smtClean="0">
                <a:latin typeface="Arial" panose="020B0604020202020204" pitchFamily="34" charset="0"/>
                <a:ea typeface="Times New Roman" panose="02020603050405020304" pitchFamily="18" charset="0"/>
              </a:rPr>
              <a:t> Weak</a:t>
            </a:r>
            <a:endParaRPr lang="en-US" altLang="en-US" sz="2000" dirty="0">
              <a:latin typeface="Arial" panose="020B0604020202020204" pitchFamily="34" charset="0"/>
            </a:endParaRPr>
          </a:p>
          <a:p>
            <a:pPr marL="0" lvl="0" indent="0" eaLnBrk="0" fontAlgn="base" hangingPunct="0">
              <a:lnSpc>
                <a:spcPct val="100000"/>
              </a:lnSpc>
              <a:spcBef>
                <a:spcPct val="0"/>
              </a:spcBef>
              <a:spcAft>
                <a:spcPct val="0"/>
              </a:spcAft>
              <a:buNone/>
            </a:pPr>
            <a:r>
              <a:rPr lang="en-US" altLang="en-US" sz="2000" dirty="0">
                <a:latin typeface="Arial" panose="020B0604020202020204" pitchFamily="34" charset="0"/>
                <a:ea typeface="Times New Roman" panose="02020603050405020304" pitchFamily="18" charset="0"/>
              </a:rPr>
              <a:t>25 to 27	</a:t>
            </a:r>
            <a:r>
              <a:rPr lang="en-US" altLang="en-US" sz="2000" dirty="0" smtClean="0">
                <a:latin typeface="Arial" panose="020B0604020202020204" pitchFamily="34" charset="0"/>
                <a:ea typeface="Times New Roman" panose="02020603050405020304" pitchFamily="18" charset="0"/>
              </a:rPr>
              <a:t>           Medium</a:t>
            </a:r>
            <a:endParaRPr lang="en-US" altLang="en-US" sz="2000" dirty="0">
              <a:latin typeface="Arial" panose="020B0604020202020204" pitchFamily="34" charset="0"/>
            </a:endParaRPr>
          </a:p>
          <a:p>
            <a:pPr marL="0" lvl="0" indent="0" eaLnBrk="0" fontAlgn="base" hangingPunct="0">
              <a:lnSpc>
                <a:spcPct val="100000"/>
              </a:lnSpc>
              <a:spcBef>
                <a:spcPct val="0"/>
              </a:spcBef>
              <a:spcAft>
                <a:spcPct val="0"/>
              </a:spcAft>
              <a:buNone/>
            </a:pPr>
            <a:r>
              <a:rPr lang="en-US" altLang="en-US" sz="2000" dirty="0">
                <a:latin typeface="Arial" panose="020B0604020202020204" pitchFamily="34" charset="0"/>
                <a:ea typeface="Times New Roman" panose="02020603050405020304" pitchFamily="18" charset="0"/>
              </a:rPr>
              <a:t>28 to 30	</a:t>
            </a:r>
            <a:r>
              <a:rPr lang="en-US" altLang="en-US" sz="2000" dirty="0" smtClean="0">
                <a:latin typeface="Arial" panose="020B0604020202020204" pitchFamily="34" charset="0"/>
                <a:ea typeface="Times New Roman" panose="02020603050405020304" pitchFamily="18" charset="0"/>
              </a:rPr>
              <a:t>           Strong</a:t>
            </a:r>
            <a:endParaRPr lang="en-US" altLang="en-US" sz="2000" dirty="0">
              <a:latin typeface="Arial" panose="020B0604020202020204" pitchFamily="34" charset="0"/>
            </a:endParaRPr>
          </a:p>
          <a:p>
            <a:pPr marL="0" lvl="0" indent="0" eaLnBrk="0" fontAlgn="base" hangingPunct="0">
              <a:lnSpc>
                <a:spcPct val="100000"/>
              </a:lnSpc>
              <a:spcBef>
                <a:spcPct val="0"/>
              </a:spcBef>
              <a:spcAft>
                <a:spcPct val="0"/>
              </a:spcAft>
              <a:buNone/>
            </a:pPr>
            <a:r>
              <a:rPr lang="en-US" altLang="en-US" sz="2000" dirty="0">
                <a:latin typeface="Arial" panose="020B0604020202020204" pitchFamily="34" charset="0"/>
                <a:ea typeface="Times New Roman" panose="02020603050405020304" pitchFamily="18" charset="0"/>
              </a:rPr>
              <a:t>31 &amp; higher		</a:t>
            </a:r>
            <a:r>
              <a:rPr lang="en-US" altLang="en-US" sz="2000" dirty="0" smtClean="0">
                <a:latin typeface="Arial" panose="020B0604020202020204" pitchFamily="34" charset="0"/>
                <a:ea typeface="Times New Roman" panose="02020603050405020304" pitchFamily="18" charset="0"/>
              </a:rPr>
              <a:t>Very </a:t>
            </a:r>
            <a:r>
              <a:rPr lang="en-US" altLang="en-US" sz="2000" dirty="0">
                <a:latin typeface="Arial" panose="020B0604020202020204" pitchFamily="34" charset="0"/>
                <a:ea typeface="Times New Roman" panose="02020603050405020304" pitchFamily="18" charset="0"/>
              </a:rPr>
              <a:t>strong</a:t>
            </a:r>
            <a:endParaRPr lang="en-US" altLang="en-US" sz="2000" dirty="0">
              <a:latin typeface="Arial" panose="020B0604020202020204" pitchFamily="34" charset="0"/>
            </a:endParaRPr>
          </a:p>
          <a:p>
            <a:endParaRPr lang="en-US" sz="2000" dirty="0"/>
          </a:p>
        </p:txBody>
      </p:sp>
      <p:sp>
        <p:nvSpPr>
          <p:cNvPr id="6" name="Content Placeholder 5"/>
          <p:cNvSpPr>
            <a:spLocks noGrp="1"/>
          </p:cNvSpPr>
          <p:nvPr>
            <p:ph sz="half" idx="1"/>
          </p:nvPr>
        </p:nvSpPr>
        <p:spPr/>
        <p:txBody>
          <a:bodyPr>
            <a:normAutofit/>
          </a:bodyPr>
          <a:lstStyle/>
          <a:p>
            <a:pPr marL="0" indent="0">
              <a:buNone/>
            </a:pPr>
            <a:r>
              <a:rPr lang="en-US" dirty="0" smtClean="0"/>
              <a:t>The </a:t>
            </a:r>
            <a:r>
              <a:rPr lang="en-US" dirty="0"/>
              <a:t>bundle strength is the breaking strength of the cotton fibers in grams per tex. The fineness is calculated from the </a:t>
            </a:r>
            <a:r>
              <a:rPr lang="en-US" dirty="0" err="1"/>
              <a:t>micronaire</a:t>
            </a:r>
            <a:r>
              <a:rPr lang="en-US" dirty="0"/>
              <a:t> value. The fiber beard is broken at a continuous deformation rate (constant rate of extension) &amp; with a 1/8 inch distance between the clams.</a:t>
            </a:r>
          </a:p>
          <a:p>
            <a:endParaRPr lang="en-US" dirty="0"/>
          </a:p>
        </p:txBody>
      </p:sp>
    </p:spTree>
    <p:extLst>
      <p:ext uri="{BB962C8B-B14F-4D97-AF65-F5344CB8AC3E}">
        <p14:creationId xmlns:p14="http://schemas.microsoft.com/office/powerpoint/2010/main" val="16248959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Fibre</a:t>
            </a:r>
            <a:r>
              <a:rPr lang="en-US" b="1" dirty="0"/>
              <a:t> </a:t>
            </a:r>
            <a:r>
              <a:rPr lang="en-US" b="1" dirty="0" smtClean="0"/>
              <a:t>Maturity</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n-US" dirty="0"/>
              <a:t>Fiber maturity means the thickness of cell wall. The more thick the more </a:t>
            </a:r>
            <a:r>
              <a:rPr lang="en-US" dirty="0" smtClean="0"/>
              <a:t>mature. Unripe </a:t>
            </a:r>
            <a:r>
              <a:rPr lang="en-US" dirty="0"/>
              <a:t>fibers have neither adequate strength nor adequate longitudinal stiffness. They therefore lead to:</a:t>
            </a:r>
          </a:p>
          <a:p>
            <a:pPr marL="514350" lvl="0" indent="-514350">
              <a:buFont typeface="+mj-lt"/>
              <a:buAutoNum type="alphaLcPeriod"/>
            </a:pPr>
            <a:r>
              <a:rPr lang="en-US" dirty="0"/>
              <a:t>Loss of yarn strength</a:t>
            </a:r>
          </a:p>
          <a:p>
            <a:pPr marL="514350" lvl="0" indent="-514350">
              <a:buFont typeface="+mj-lt"/>
              <a:buAutoNum type="alphaLcPeriod"/>
            </a:pPr>
            <a:r>
              <a:rPr lang="en-US" dirty="0" err="1"/>
              <a:t>Neppiness</a:t>
            </a:r>
            <a:endParaRPr lang="en-US" dirty="0"/>
          </a:p>
          <a:p>
            <a:pPr marL="514350" lvl="0" indent="-514350">
              <a:buFont typeface="+mj-lt"/>
              <a:buAutoNum type="alphaLcPeriod"/>
            </a:pPr>
            <a:r>
              <a:rPr lang="en-US" dirty="0"/>
              <a:t>A high proportion of short fibers</a:t>
            </a:r>
          </a:p>
          <a:p>
            <a:pPr marL="514350" lvl="0" indent="-514350">
              <a:buFont typeface="+mj-lt"/>
              <a:buAutoNum type="alphaLcPeriod"/>
            </a:pPr>
            <a:r>
              <a:rPr lang="en-US" dirty="0"/>
              <a:t>Varying dye ability &amp;</a:t>
            </a:r>
          </a:p>
          <a:p>
            <a:pPr marL="514350" lvl="0" indent="-514350">
              <a:buFont typeface="+mj-lt"/>
              <a:buAutoNum type="alphaLcPeriod"/>
            </a:pPr>
            <a:r>
              <a:rPr lang="en-US" dirty="0"/>
              <a:t>Processing difficulties mainly at the card</a:t>
            </a:r>
          </a:p>
          <a:p>
            <a:endParaRPr lang="en-US" dirty="0"/>
          </a:p>
        </p:txBody>
      </p:sp>
    </p:spTree>
    <p:extLst>
      <p:ext uri="{BB962C8B-B14F-4D97-AF65-F5344CB8AC3E}">
        <p14:creationId xmlns:p14="http://schemas.microsoft.com/office/powerpoint/2010/main" val="31612454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 sectional view of </a:t>
            </a:r>
            <a:r>
              <a:rPr lang="en-US" dirty="0" err="1" smtClean="0"/>
              <a:t>fibre</a:t>
            </a:r>
            <a:endParaRPr lang="en-US" dirty="0"/>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199" y="1996225"/>
            <a:ext cx="5021687" cy="3825025"/>
          </a:xfrm>
        </p:spPr>
      </p:pic>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439437" y="1996225"/>
            <a:ext cx="5267459" cy="3825026"/>
          </a:xfrm>
        </p:spPr>
      </p:pic>
    </p:spTree>
    <p:extLst>
      <p:ext uri="{BB962C8B-B14F-4D97-AF65-F5344CB8AC3E}">
        <p14:creationId xmlns:p14="http://schemas.microsoft.com/office/powerpoint/2010/main" val="18037930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Fibre</a:t>
            </a:r>
            <a:r>
              <a:rPr lang="en-US" dirty="0" smtClean="0"/>
              <a:t> microscopic view </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71223" y="2009105"/>
            <a:ext cx="7186411" cy="4340180"/>
          </a:xfrm>
        </p:spPr>
      </p:pic>
    </p:spTree>
    <p:extLst>
      <p:ext uri="{BB962C8B-B14F-4D97-AF65-F5344CB8AC3E}">
        <p14:creationId xmlns:p14="http://schemas.microsoft.com/office/powerpoint/2010/main" val="6600601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Longitudinal  view of mature </a:t>
            </a:r>
            <a:r>
              <a:rPr lang="en-US" dirty="0" err="1" smtClean="0"/>
              <a:t>fibre</a:t>
            </a:r>
            <a:r>
              <a:rPr lang="en-US" dirty="0" smtClean="0"/>
              <a:t> </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59865" y="1825624"/>
            <a:ext cx="6555346" cy="5032375"/>
          </a:xfrm>
        </p:spPr>
      </p:pic>
    </p:spTree>
    <p:extLst>
      <p:ext uri="{BB962C8B-B14F-4D97-AF65-F5344CB8AC3E}">
        <p14:creationId xmlns:p14="http://schemas.microsoft.com/office/powerpoint/2010/main" val="2076579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CIS</a:t>
            </a:r>
            <a:endParaRPr lang="en-US" dirty="0"/>
          </a:p>
        </p:txBody>
      </p:sp>
      <p:sp>
        <p:nvSpPr>
          <p:cNvPr id="3" name="Content Placeholder 2"/>
          <p:cNvSpPr>
            <a:spLocks noGrp="1"/>
          </p:cNvSpPr>
          <p:nvPr>
            <p:ph idx="1"/>
          </p:nvPr>
        </p:nvSpPr>
        <p:spPr/>
        <p:txBody>
          <a:bodyPr/>
          <a:lstStyle/>
          <a:p>
            <a:pPr marL="0" indent="0">
              <a:buNone/>
            </a:pPr>
            <a:r>
              <a:rPr lang="en-US" dirty="0" smtClean="0"/>
              <a:t>Commonwealth of Independent states (CIS) is the international organization or alliance consisting of eleven former soviet republics Armenia, Azerbaijan, Belarus, Georgia, Kazakhstan, Kyrgyzstan, Moldova, Russia, Tajikistan, Ukraine &amp; Uzbekistan.</a:t>
            </a:r>
          </a:p>
          <a:p>
            <a:endParaRPr lang="en-US" dirty="0" smtClean="0"/>
          </a:p>
          <a:p>
            <a:endParaRPr lang="en-US" dirty="0"/>
          </a:p>
        </p:txBody>
      </p:sp>
    </p:spTree>
    <p:extLst>
      <p:ext uri="{BB962C8B-B14F-4D97-AF65-F5344CB8AC3E}">
        <p14:creationId xmlns:p14="http://schemas.microsoft.com/office/powerpoint/2010/main" val="1136066454"/>
      </p:ext>
    </p:extLst>
  </p:cSld>
  <p:clrMapOvr>
    <a:masterClrMapping/>
  </p:clrMapOvr>
  <mc:AlternateContent xmlns:mc="http://schemas.openxmlformats.org/markup-compatibility/2006" xmlns:p14="http://schemas.microsoft.com/office/powerpoint/2010/main">
    <mc:Choice Requires="p14">
      <p:transition spd="slow" p14:dur="2000" advTm="1265"/>
    </mc:Choice>
    <mc:Fallback xmlns="">
      <p:transition spd="slow" advTm="1265"/>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Maturity ratio</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85000" lnSpcReduction="20000"/>
              </a:bodyPr>
              <a:lstStyle/>
              <a:p>
                <a:pPr marL="0" indent="0">
                  <a:buNone/>
                </a:pPr>
                <a:r>
                  <a:rPr lang="en-US" dirty="0" smtClean="0"/>
                  <a:t>Maturity </a:t>
                </a:r>
                <a:r>
                  <a:rPr lang="en-US" dirty="0"/>
                  <a:t>may be expressed as the ratio of the actual cross-sectional area of the wall to the area of the circle with the same perimeter.</a:t>
                </a:r>
              </a:p>
              <a:p>
                <a:pPr marL="0" indent="0">
                  <a:buNone/>
                </a:pPr>
                <a:endParaRPr lang="en-US" dirty="0" smtClean="0"/>
              </a:p>
              <a:p>
                <a:pPr marL="0" indent="0">
                  <a:buNone/>
                </a:pPr>
                <a:r>
                  <a:rPr lang="en-US" dirty="0" smtClean="0"/>
                  <a:t>Maturity ratio=</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𝐴𝑟𝑒𝑎</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𝑡h𝑒</m:t>
                        </m:r>
                        <m:r>
                          <a:rPr lang="en-US" b="0" i="1" smtClean="0">
                            <a:latin typeface="Cambria Math" panose="02040503050406030204" pitchFamily="18" charset="0"/>
                          </a:rPr>
                          <m:t> </m:t>
                        </m:r>
                        <m:r>
                          <a:rPr lang="en-US" b="0" i="1" smtClean="0">
                            <a:latin typeface="Cambria Math" panose="02040503050406030204" pitchFamily="18" charset="0"/>
                          </a:rPr>
                          <m:t>𝐶𝑟𝑜𝑠𝑠</m:t>
                        </m:r>
                        <m:r>
                          <a:rPr lang="en-US" b="0" i="1" smtClean="0">
                            <a:latin typeface="Cambria Math" panose="02040503050406030204" pitchFamily="18" charset="0"/>
                          </a:rPr>
                          <m:t> </m:t>
                        </m:r>
                        <m:r>
                          <a:rPr lang="en-US" b="0" i="1" smtClean="0">
                            <a:latin typeface="Cambria Math" panose="02040503050406030204" pitchFamily="18" charset="0"/>
                          </a:rPr>
                          <m:t>𝑠𝑒𝑐𝑡𝑖𝑜𝑛</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𝑐𝑒𝑙𝑙</m:t>
                        </m:r>
                        <m:r>
                          <a:rPr lang="en-US" b="0" i="1" smtClean="0">
                            <a:latin typeface="Cambria Math" panose="02040503050406030204" pitchFamily="18" charset="0"/>
                          </a:rPr>
                          <m:t> </m:t>
                        </m:r>
                        <m:r>
                          <a:rPr lang="en-US" b="0" i="1" smtClean="0">
                            <a:latin typeface="Cambria Math" panose="02040503050406030204" pitchFamily="18" charset="0"/>
                          </a:rPr>
                          <m:t>𝑤𝑎𝑙𝑙</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𝑡h𝑒</m:t>
                        </m:r>
                        <m:r>
                          <a:rPr lang="en-US" b="0" i="1" smtClean="0">
                            <a:latin typeface="Cambria Math" panose="02040503050406030204" pitchFamily="18" charset="0"/>
                          </a:rPr>
                          <m:t> </m:t>
                        </m:r>
                        <m:r>
                          <a:rPr lang="en-US" b="0" i="1" smtClean="0">
                            <a:latin typeface="Cambria Math" panose="02040503050406030204" pitchFamily="18" charset="0"/>
                          </a:rPr>
                          <m:t>𝑓𝑖𝑏𝑟𝑒</m:t>
                        </m:r>
                        <m:r>
                          <a:rPr lang="en-US" b="0" i="1" smtClean="0">
                            <a:latin typeface="Cambria Math" panose="02040503050406030204" pitchFamily="18" charset="0"/>
                          </a:rPr>
                          <m:t> </m:t>
                        </m:r>
                      </m:num>
                      <m:den>
                        <m:r>
                          <a:rPr lang="en-US" b="0" i="1" smtClean="0">
                            <a:latin typeface="Cambria Math" panose="02040503050406030204" pitchFamily="18" charset="0"/>
                          </a:rPr>
                          <m:t>𝐴𝑟𝑒𝑎</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𝑡h𝑒</m:t>
                        </m:r>
                        <m:r>
                          <a:rPr lang="en-US" b="0" i="1" smtClean="0">
                            <a:latin typeface="Cambria Math" panose="02040503050406030204" pitchFamily="18" charset="0"/>
                          </a:rPr>
                          <m:t> </m:t>
                        </m:r>
                        <m:r>
                          <a:rPr lang="en-US" b="0" i="1" smtClean="0">
                            <a:latin typeface="Cambria Math" panose="02040503050406030204" pitchFamily="18" charset="0"/>
                          </a:rPr>
                          <m:t>𝑐𝑖𝑟𝑐𝑙𝑒</m:t>
                        </m:r>
                        <m:r>
                          <a:rPr lang="en-US" b="0" i="1" smtClean="0">
                            <a:latin typeface="Cambria Math" panose="02040503050406030204" pitchFamily="18" charset="0"/>
                          </a:rPr>
                          <m:t> </m:t>
                        </m:r>
                        <m:d>
                          <m:dPr>
                            <m:ctrlPr>
                              <a:rPr lang="en-US" b="0" i="1" smtClean="0">
                                <a:latin typeface="Cambria Math" panose="02040503050406030204" pitchFamily="18" charset="0"/>
                              </a:rPr>
                            </m:ctrlPr>
                          </m:dPr>
                          <m:e>
                            <m:r>
                              <a:rPr lang="en-US" b="0" i="1" smtClean="0">
                                <a:latin typeface="Cambria Math" panose="02040503050406030204" pitchFamily="18" charset="0"/>
                              </a:rPr>
                              <m:t>𝑖𝑚𝑎𝑔𝑖𝑛𝑒𝑟𝑦</m:t>
                            </m:r>
                          </m:e>
                        </m:d>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𝑠𝑎𝑚𝑒</m:t>
                        </m:r>
                        <m:r>
                          <a:rPr lang="en-US" b="0" i="1" smtClean="0">
                            <a:latin typeface="Cambria Math" panose="02040503050406030204" pitchFamily="18" charset="0"/>
                          </a:rPr>
                          <m:t> </m:t>
                        </m:r>
                        <m:r>
                          <a:rPr lang="en-US" b="0" i="1" smtClean="0">
                            <a:latin typeface="Cambria Math" panose="02040503050406030204" pitchFamily="18" charset="0"/>
                          </a:rPr>
                          <m:t>𝑝𝑒𝑟𝑚𝑖𝑡𝑒𝑟</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𝑓𝑖𝑏𝑟𝑒</m:t>
                        </m:r>
                      </m:den>
                    </m:f>
                  </m:oMath>
                </a14:m>
                <a:endParaRPr lang="en-US" dirty="0" smtClean="0"/>
              </a:p>
              <a:p>
                <a:pPr marL="0" indent="0">
                  <a:buNone/>
                </a:pPr>
                <a:endParaRPr lang="en-US" dirty="0"/>
              </a:p>
              <a:p>
                <a:pPr marL="0" indent="0">
                  <a:buNone/>
                </a:pPr>
                <a:r>
                  <a:rPr lang="en-US" dirty="0" smtClean="0"/>
                  <a:t>				(Area of the Cell wall, </a:t>
                </a:r>
                <a:r>
                  <a:rPr lang="el-GR" dirty="0"/>
                  <a:t>π</a:t>
                </a:r>
                <a:r>
                  <a:rPr lang="en-US" dirty="0" smtClean="0"/>
                  <a:t>D-</a:t>
                </a:r>
                <a:r>
                  <a:rPr lang="el-GR" dirty="0"/>
                  <a:t> </a:t>
                </a:r>
                <a:r>
                  <a:rPr lang="el-GR" dirty="0" smtClean="0"/>
                  <a:t>π</a:t>
                </a:r>
                <a:r>
                  <a:rPr lang="en-US" dirty="0" smtClean="0"/>
                  <a:t>d)	</a:t>
                </a:r>
              </a:p>
              <a:p>
                <a:pPr marL="0" indent="0">
                  <a:buNone/>
                </a:pPr>
                <a:r>
                  <a:rPr lang="en-US" dirty="0" smtClean="0"/>
                  <a:t>Maturity ratio  =</a:t>
                </a:r>
              </a:p>
              <a:p>
                <a:pPr marL="0" indent="0">
                  <a:buNone/>
                </a:pPr>
                <a:r>
                  <a:rPr lang="en-US" dirty="0"/>
                  <a:t> </a:t>
                </a:r>
                <a:r>
                  <a:rPr lang="en-US" dirty="0" smtClean="0"/>
                  <a:t>                                              (Area of the circle </a:t>
                </a:r>
                <a:r>
                  <a:rPr lang="el-GR" dirty="0" smtClean="0"/>
                  <a:t>π</a:t>
                </a:r>
                <a:r>
                  <a:rPr lang="en-US" dirty="0" smtClean="0"/>
                  <a:t>D)</a:t>
                </a:r>
              </a:p>
              <a:p>
                <a:pPr marL="0" indent="0">
                  <a:buNone/>
                </a:pPr>
                <a:endParaRPr lang="en-US" dirty="0"/>
              </a:p>
              <a:p>
                <a:pPr marL="0" indent="0">
                  <a:buNone/>
                </a:pPr>
                <a:r>
                  <a:rPr lang="en-US" dirty="0" smtClean="0"/>
                  <a:t>Where, D is the diameter of the Circle and d is the circle of lumen of the </a:t>
                </a:r>
                <a:r>
                  <a:rPr lang="en-US" dirty="0" err="1" smtClean="0"/>
                  <a:t>fibre</a:t>
                </a:r>
                <a:r>
                  <a:rPr lang="en-US" dirty="0" smtClean="0"/>
                  <a:t>, if we consider the </a:t>
                </a:r>
                <a:r>
                  <a:rPr lang="en-US" dirty="0" err="1" smtClean="0"/>
                  <a:t>fibre</a:t>
                </a:r>
                <a:r>
                  <a:rPr lang="en-US" dirty="0" smtClean="0"/>
                  <a:t> as a circle.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928" t="-3221" r="-812"/>
                </a:stretch>
              </a:blipFill>
            </p:spPr>
            <p:txBody>
              <a:bodyPr/>
              <a:lstStyle/>
              <a:p>
                <a:r>
                  <a:rPr lang="en-US">
                    <a:noFill/>
                  </a:rPr>
                  <a:t> </a:t>
                </a:r>
              </a:p>
            </p:txBody>
          </p:sp>
        </mc:Fallback>
      </mc:AlternateContent>
      <p:sp>
        <p:nvSpPr>
          <p:cNvPr id="5" name="Donut 4"/>
          <p:cNvSpPr/>
          <p:nvPr/>
        </p:nvSpPr>
        <p:spPr>
          <a:xfrm>
            <a:off x="3618960" y="3338031"/>
            <a:ext cx="914400" cy="914400"/>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Oval 6"/>
          <p:cNvSpPr/>
          <p:nvPr/>
        </p:nvSpPr>
        <p:spPr>
          <a:xfrm>
            <a:off x="3593202" y="4387368"/>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3425780" y="4322973"/>
            <a:ext cx="133940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09437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Fibre</a:t>
            </a:r>
            <a:r>
              <a:rPr lang="en-US" dirty="0" smtClean="0"/>
              <a:t> Grading on the basis of maturity </a:t>
            </a:r>
            <a:endParaRPr lang="en-US" dirty="0"/>
          </a:p>
        </p:txBody>
      </p:sp>
      <p:sp>
        <p:nvSpPr>
          <p:cNvPr id="3" name="Content Placeholder 2"/>
          <p:cNvSpPr>
            <a:spLocks noGrp="1"/>
          </p:cNvSpPr>
          <p:nvPr>
            <p:ph idx="1"/>
          </p:nvPr>
        </p:nvSpPr>
        <p:spPr/>
        <p:txBody>
          <a:bodyPr/>
          <a:lstStyle/>
          <a:p>
            <a:pPr marL="0" indent="0">
              <a:buNone/>
            </a:pPr>
            <a:r>
              <a:rPr lang="en-US" dirty="0"/>
              <a:t>Maturity may be expressed as the ratio of the actual cross-sectional area of the wall to the area of the circle with the same perimeter.</a:t>
            </a:r>
          </a:p>
          <a:p>
            <a:pPr marL="0" indent="0">
              <a:buNone/>
            </a:pPr>
            <a:r>
              <a:rPr lang="en-US" b="1" u="sng" dirty="0"/>
              <a:t>Maturity Index</a:t>
            </a:r>
            <a:r>
              <a:rPr lang="en-US" b="1" dirty="0"/>
              <a:t>				</a:t>
            </a:r>
            <a:r>
              <a:rPr lang="en-US" b="1" u="sng" dirty="0"/>
              <a:t>Description</a:t>
            </a:r>
            <a:endParaRPr lang="en-US" dirty="0"/>
          </a:p>
          <a:p>
            <a:pPr marL="0" indent="0">
              <a:buNone/>
            </a:pPr>
            <a:r>
              <a:rPr lang="en-US" dirty="0"/>
              <a:t>Below 0.75					Uncommon</a:t>
            </a:r>
          </a:p>
          <a:p>
            <a:pPr marL="0" indent="0">
              <a:buNone/>
            </a:pPr>
            <a:r>
              <a:rPr lang="en-US" dirty="0"/>
              <a:t>0.75 to 0.85					Immature</a:t>
            </a:r>
          </a:p>
          <a:p>
            <a:pPr marL="0" indent="0">
              <a:buNone/>
            </a:pPr>
            <a:r>
              <a:rPr lang="en-US" dirty="0"/>
              <a:t>0.86 to 0.95					Mature</a:t>
            </a:r>
          </a:p>
          <a:p>
            <a:pPr marL="0" indent="0">
              <a:buNone/>
            </a:pPr>
            <a:r>
              <a:rPr lang="en-US" dirty="0"/>
              <a:t>Above 0.95					Very mature</a:t>
            </a:r>
          </a:p>
          <a:p>
            <a:pPr marL="0" indent="0">
              <a:buNone/>
            </a:pPr>
            <a:r>
              <a:rPr lang="en-US" b="1" dirty="0"/>
              <a:t> </a:t>
            </a:r>
            <a:endParaRPr lang="en-US" dirty="0"/>
          </a:p>
          <a:p>
            <a:endParaRPr lang="en-US" dirty="0"/>
          </a:p>
        </p:txBody>
      </p:sp>
    </p:spTree>
    <p:extLst>
      <p:ext uri="{BB962C8B-B14F-4D97-AF65-F5344CB8AC3E}">
        <p14:creationId xmlns:p14="http://schemas.microsoft.com/office/powerpoint/2010/main" val="19187398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Bale </a:t>
            </a:r>
            <a:r>
              <a:rPr lang="en-US" b="1" dirty="0" smtClean="0"/>
              <a:t>Management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Bale </a:t>
            </a:r>
            <a:r>
              <a:rPr lang="en-US" dirty="0"/>
              <a:t>management refers to the process of inventory control &amp; selection of fiber according to its properties to maintain homogeneous mixing quality for getting consistent production &amp; quality of yarn. For bale management, all bale samples are tested and bale with almost similar category are arranged for homogeneous mixing.</a:t>
            </a:r>
          </a:p>
          <a:p>
            <a:pPr marL="0" indent="0">
              <a:buNone/>
            </a:pPr>
            <a:endParaRPr lang="en-US" b="1" dirty="0" smtClean="0"/>
          </a:p>
          <a:p>
            <a:pPr marL="0" indent="0">
              <a:buNone/>
            </a:pPr>
            <a:r>
              <a:rPr lang="en-US" b="1" dirty="0" smtClean="0"/>
              <a:t>Object </a:t>
            </a:r>
            <a:r>
              <a:rPr lang="en-US" b="1" dirty="0"/>
              <a:t>of Bale management: </a:t>
            </a:r>
            <a:endParaRPr lang="en-US" dirty="0"/>
          </a:p>
          <a:p>
            <a:pPr lvl="1"/>
            <a:r>
              <a:rPr lang="en-US" dirty="0"/>
              <a:t>To get uniform yarn quality </a:t>
            </a:r>
            <a:r>
              <a:rPr lang="en-US" dirty="0" smtClean="0"/>
              <a:t>(consistent).</a:t>
            </a:r>
            <a:endParaRPr lang="en-US" dirty="0"/>
          </a:p>
          <a:p>
            <a:pPr lvl="1"/>
            <a:r>
              <a:rPr lang="en-US" dirty="0"/>
              <a:t>To minimize shade variation of the finished fabric. </a:t>
            </a:r>
          </a:p>
          <a:p>
            <a:pPr lvl="1"/>
            <a:r>
              <a:rPr lang="en-US" dirty="0"/>
              <a:t>To reduce fabric ‘barre.’</a:t>
            </a:r>
          </a:p>
          <a:p>
            <a:pPr lvl="1"/>
            <a:endParaRPr lang="en-US" dirty="0"/>
          </a:p>
          <a:p>
            <a:endParaRPr lang="en-US" dirty="0"/>
          </a:p>
        </p:txBody>
      </p:sp>
    </p:spTree>
    <p:extLst>
      <p:ext uri="{BB962C8B-B14F-4D97-AF65-F5344CB8AC3E}">
        <p14:creationId xmlns:p14="http://schemas.microsoft.com/office/powerpoint/2010/main" val="25991378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consider for efficient Bale Management </a:t>
            </a:r>
            <a:r>
              <a:rPr lang="en-US" b="1" dirty="0" smtClean="0"/>
              <a:t>system</a:t>
            </a:r>
            <a:endParaRPr lang="en-US" dirty="0"/>
          </a:p>
        </p:txBody>
      </p:sp>
      <p:sp>
        <p:nvSpPr>
          <p:cNvPr id="3" name="Content Placeholder 2"/>
          <p:cNvSpPr>
            <a:spLocks noGrp="1"/>
          </p:cNvSpPr>
          <p:nvPr>
            <p:ph idx="1"/>
          </p:nvPr>
        </p:nvSpPr>
        <p:spPr/>
        <p:txBody>
          <a:bodyPr>
            <a:normAutofit lnSpcReduction="10000"/>
          </a:bodyPr>
          <a:lstStyle/>
          <a:p>
            <a:endParaRPr lang="en-US" dirty="0"/>
          </a:p>
          <a:p>
            <a:pPr lvl="0"/>
            <a:r>
              <a:rPr lang="en-US" dirty="0"/>
              <a:t>Origin (Country of origin)</a:t>
            </a:r>
          </a:p>
          <a:p>
            <a:pPr lvl="0"/>
            <a:r>
              <a:rPr lang="en-US" dirty="0"/>
              <a:t>Length &amp; Length uniformity</a:t>
            </a:r>
          </a:p>
          <a:p>
            <a:pPr lvl="0"/>
            <a:r>
              <a:rPr lang="en-US" dirty="0"/>
              <a:t>Fineness</a:t>
            </a:r>
          </a:p>
          <a:p>
            <a:pPr lvl="0"/>
            <a:r>
              <a:rPr lang="en-US" dirty="0"/>
              <a:t>Strength &amp; elongation</a:t>
            </a:r>
          </a:p>
          <a:p>
            <a:pPr lvl="0"/>
            <a:r>
              <a:rPr lang="en-US" dirty="0"/>
              <a:t>SCI (Spinning consistency index)</a:t>
            </a:r>
          </a:p>
          <a:p>
            <a:pPr lvl="0"/>
            <a:r>
              <a:rPr lang="en-US" dirty="0"/>
              <a:t>Maturity </a:t>
            </a:r>
          </a:p>
          <a:p>
            <a:pPr lvl="0"/>
            <a:r>
              <a:rPr lang="en-US" dirty="0"/>
              <a:t>Color</a:t>
            </a:r>
          </a:p>
          <a:p>
            <a:pPr lvl="0"/>
            <a:r>
              <a:rPr lang="en-US" dirty="0"/>
              <a:t>Trash%, etc.</a:t>
            </a:r>
          </a:p>
          <a:p>
            <a:endParaRPr lang="en-US" dirty="0"/>
          </a:p>
        </p:txBody>
      </p:sp>
    </p:spTree>
    <p:extLst>
      <p:ext uri="{BB962C8B-B14F-4D97-AF65-F5344CB8AC3E}">
        <p14:creationId xmlns:p14="http://schemas.microsoft.com/office/powerpoint/2010/main" val="28212403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Bale management </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26930" y="1825625"/>
            <a:ext cx="3138139" cy="4351338"/>
          </a:xfrm>
        </p:spPr>
      </p:pic>
    </p:spTree>
    <p:extLst>
      <p:ext uri="{BB962C8B-B14F-4D97-AF65-F5344CB8AC3E}">
        <p14:creationId xmlns:p14="http://schemas.microsoft.com/office/powerpoint/2010/main" val="14556536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Store of cotton bale</a:t>
            </a:r>
            <a:endParaRPr lang="en-U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978794" y="1828800"/>
            <a:ext cx="5306095" cy="3063081"/>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396162" y="2137894"/>
            <a:ext cx="4104672" cy="2696838"/>
          </a:xfrm>
        </p:spPr>
      </p:pic>
    </p:spTree>
    <p:extLst>
      <p:ext uri="{BB962C8B-B14F-4D97-AF65-F5344CB8AC3E}">
        <p14:creationId xmlns:p14="http://schemas.microsoft.com/office/powerpoint/2010/main" val="3818217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Cotton Bale lay down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96980" y="1825625"/>
            <a:ext cx="9285667" cy="4351338"/>
          </a:xfrm>
        </p:spPr>
      </p:pic>
    </p:spTree>
    <p:extLst>
      <p:ext uri="{BB962C8B-B14F-4D97-AF65-F5344CB8AC3E}">
        <p14:creationId xmlns:p14="http://schemas.microsoft.com/office/powerpoint/2010/main" val="20807637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Mixing </a:t>
            </a:r>
            <a:endParaRPr lang="en-U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37882" y="1825625"/>
            <a:ext cx="4984123" cy="3815321"/>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679583" y="1690688"/>
            <a:ext cx="6053071" cy="3950258"/>
          </a:xfrm>
        </p:spPr>
      </p:pic>
    </p:spTree>
    <p:extLst>
      <p:ext uri="{BB962C8B-B14F-4D97-AF65-F5344CB8AC3E}">
        <p14:creationId xmlns:p14="http://schemas.microsoft.com/office/powerpoint/2010/main" val="22886113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Spinning </a:t>
            </a:r>
            <a:r>
              <a:rPr lang="en-US" b="1" dirty="0"/>
              <a:t>consistency </a:t>
            </a:r>
            <a:r>
              <a:rPr lang="en-US" b="1" dirty="0" smtClean="0"/>
              <a:t>Index (SCI)</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Spinning </a:t>
            </a:r>
            <a:r>
              <a:rPr lang="en-US" b="1" dirty="0"/>
              <a:t>consistency Index</a:t>
            </a:r>
            <a:r>
              <a:rPr lang="en-US" dirty="0"/>
              <a:t> is a calculation for predicting the spin ability of the fibers. A multiple regression equation can provide valuable information to anticipate the yarn strength and spinning potential. The regression equation uses most of the individual HVI measurement results to calculate the SCI. This index can be used to simply the category system used in the cotton warehouse. In general, the higher the index, the higher the yarn strength and the better the overall fiber spin ability.</a:t>
            </a:r>
          </a:p>
          <a:p>
            <a:pPr marL="0" indent="0">
              <a:buNone/>
            </a:pPr>
            <a:r>
              <a:rPr lang="en-US" dirty="0"/>
              <a:t> </a:t>
            </a:r>
          </a:p>
          <a:p>
            <a:pPr marL="0" indent="0">
              <a:buNone/>
            </a:pPr>
            <a:r>
              <a:rPr lang="en-US" dirty="0"/>
              <a:t>The equation for the SCI value is: </a:t>
            </a:r>
          </a:p>
          <a:p>
            <a:pPr marL="0" indent="0">
              <a:buNone/>
            </a:pPr>
            <a:r>
              <a:rPr lang="en-US" dirty="0"/>
              <a:t>Spinning consistency index (SCI) = -414.67+2.9 x Strength – 9.32 x </a:t>
            </a:r>
            <a:r>
              <a:rPr lang="en-US" dirty="0" err="1"/>
              <a:t>Micronaire</a:t>
            </a:r>
            <a:r>
              <a:rPr lang="en-US" dirty="0"/>
              <a:t> + 49.17 x Length (inch) + 4.74 x Uniformity + 0.65 x Rd + 0.36 x (+b)</a:t>
            </a:r>
          </a:p>
          <a:p>
            <a:pPr marL="0" indent="0">
              <a:buNone/>
            </a:pPr>
            <a:r>
              <a:rPr lang="en-US" dirty="0"/>
              <a:t> </a:t>
            </a:r>
          </a:p>
          <a:p>
            <a:endParaRPr lang="en-US" dirty="0"/>
          </a:p>
        </p:txBody>
      </p:sp>
    </p:spTree>
    <p:extLst>
      <p:ext uri="{BB962C8B-B14F-4D97-AF65-F5344CB8AC3E}">
        <p14:creationId xmlns:p14="http://schemas.microsoft.com/office/powerpoint/2010/main" val="729563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Cotton fibers characteristics consider for spinning process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lvl="0"/>
            <a:r>
              <a:rPr lang="en-US" dirty="0"/>
              <a:t>1. Length</a:t>
            </a:r>
          </a:p>
          <a:p>
            <a:pPr lvl="0"/>
            <a:r>
              <a:rPr lang="en-US" dirty="0"/>
              <a:t>2. Strength</a:t>
            </a:r>
          </a:p>
          <a:p>
            <a:pPr lvl="0"/>
            <a:r>
              <a:rPr lang="en-US" dirty="0"/>
              <a:t>3. Fineness</a:t>
            </a:r>
          </a:p>
          <a:p>
            <a:pPr lvl="0"/>
            <a:r>
              <a:rPr lang="en-US" dirty="0"/>
              <a:t>4. Maturity</a:t>
            </a:r>
          </a:p>
          <a:p>
            <a:pPr lvl="0"/>
            <a:r>
              <a:rPr lang="en-US" dirty="0"/>
              <a:t>5. Cleanliness</a:t>
            </a:r>
          </a:p>
          <a:p>
            <a:pPr lvl="0"/>
            <a:r>
              <a:rPr lang="en-US" dirty="0"/>
              <a:t>6. Color</a:t>
            </a:r>
          </a:p>
          <a:p>
            <a:pPr lvl="0"/>
            <a:r>
              <a:rPr lang="en-US" dirty="0"/>
              <a:t>7. Elongation</a:t>
            </a:r>
          </a:p>
          <a:p>
            <a:pPr marL="0" indent="0">
              <a:buNone/>
            </a:pPr>
            <a:endParaRPr lang="en-US" dirty="0"/>
          </a:p>
          <a:p>
            <a:endParaRPr lang="en-US" dirty="0"/>
          </a:p>
        </p:txBody>
      </p:sp>
    </p:spTree>
    <p:extLst>
      <p:ext uri="{BB962C8B-B14F-4D97-AF65-F5344CB8AC3E}">
        <p14:creationId xmlns:p14="http://schemas.microsoft.com/office/powerpoint/2010/main" val="2265175615"/>
      </p:ext>
    </p:extLst>
  </p:cSld>
  <p:clrMapOvr>
    <a:masterClrMapping/>
  </p:clrMapOvr>
  <mc:AlternateContent xmlns:mc="http://schemas.openxmlformats.org/markup-compatibility/2006" xmlns:p14="http://schemas.microsoft.com/office/powerpoint/2010/main">
    <mc:Choice Requires="p14">
      <p:transition spd="slow" p14:dur="2000" advTm="3938"/>
    </mc:Choice>
    <mc:Fallback xmlns="">
      <p:transition spd="slow" advTm="3938"/>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Elongation</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smtClean="0"/>
              <a:t>It </a:t>
            </a:r>
            <a:r>
              <a:rPr lang="en-US" dirty="0"/>
              <a:t>is a very important for spinning. Without this fiber could not be </a:t>
            </a:r>
            <a:r>
              <a:rPr lang="en-US" dirty="0" err="1" smtClean="0"/>
              <a:t>spined</a:t>
            </a:r>
            <a:r>
              <a:rPr lang="en-US" dirty="0"/>
              <a:t>. Elongation of cotton 6-10%</a:t>
            </a:r>
          </a:p>
          <a:p>
            <a:r>
              <a:rPr lang="en-US" dirty="0"/>
              <a:t>Elongation is a measurement of the elastic behavior of the fibers in the bundle. The fibers clamped on the bundle with a 1/8 inch distance between the clamps. The first pair of clamps stationary &amp; the back pair of clamps is pulled away at a constant rate. The distance the fibers extend before they break is recorded &amp; expressed as percent elongation.</a:t>
            </a:r>
          </a:p>
          <a:p>
            <a:endParaRPr lang="en-US" dirty="0"/>
          </a:p>
        </p:txBody>
      </p:sp>
    </p:spTree>
    <p:extLst>
      <p:ext uri="{BB962C8B-B14F-4D97-AF65-F5344CB8AC3E}">
        <p14:creationId xmlns:p14="http://schemas.microsoft.com/office/powerpoint/2010/main" val="2618291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of elongation measurement </a:t>
            </a:r>
            <a:endParaRPr lang="en-US" dirty="0"/>
          </a:p>
        </p:txBody>
      </p:sp>
      <p:sp>
        <p:nvSpPr>
          <p:cNvPr id="3" name="Content Placeholder 2"/>
          <p:cNvSpPr>
            <a:spLocks noGrp="1"/>
          </p:cNvSpPr>
          <p:nvPr>
            <p:ph idx="1"/>
          </p:nvPr>
        </p:nvSpPr>
        <p:spPr>
          <a:xfrm>
            <a:off x="916546" y="1690688"/>
            <a:ext cx="10515600" cy="4351338"/>
          </a:xfrm>
        </p:spPr>
        <p:txBody>
          <a:bodyPr/>
          <a:lstStyle/>
          <a:p>
            <a:endParaRPr lang="en-US" dirty="0" smtClean="0"/>
          </a:p>
          <a:p>
            <a:endParaRPr lang="en-US" dirty="0"/>
          </a:p>
          <a:p>
            <a:pPr marL="3657600" lvl="8" indent="0">
              <a:buNone/>
            </a:pPr>
            <a:r>
              <a:rPr lang="en-US" dirty="0" smtClean="0"/>
              <a:t>         Stationery (Fixed)</a:t>
            </a:r>
          </a:p>
          <a:p>
            <a:pPr marL="3657600" lvl="8" indent="0">
              <a:buNone/>
            </a:pPr>
            <a:r>
              <a:rPr lang="en-US" dirty="0" smtClean="0"/>
              <a:t>    </a:t>
            </a:r>
          </a:p>
          <a:p>
            <a:pPr marL="3657600" lvl="8" indent="0">
              <a:buNone/>
            </a:pPr>
            <a:r>
              <a:rPr lang="en-US" dirty="0" smtClean="0"/>
              <a:t>1/8 inch</a:t>
            </a:r>
          </a:p>
          <a:p>
            <a:pPr lvl="8"/>
            <a:endParaRPr lang="en-US" dirty="0"/>
          </a:p>
          <a:p>
            <a:pPr marL="3657600" lvl="8" indent="0">
              <a:buNone/>
            </a:pPr>
            <a:r>
              <a:rPr lang="en-US" dirty="0" smtClean="0"/>
              <a:t>           Moveable (moves a constant rate) </a:t>
            </a:r>
          </a:p>
          <a:p>
            <a:pPr marL="3657600" lvl="8" indent="0">
              <a:buNone/>
            </a:pPr>
            <a:endParaRPr lang="en-US" dirty="0"/>
          </a:p>
          <a:p>
            <a:pPr marL="3657600" lvl="8" indent="0">
              <a:buNone/>
            </a:pPr>
            <a:endParaRPr lang="en-US" dirty="0" smtClean="0"/>
          </a:p>
          <a:p>
            <a:pPr marL="3657600" lvl="8" indent="0">
              <a:buNone/>
            </a:pPr>
            <a:endParaRPr lang="en-US" dirty="0" smtClean="0"/>
          </a:p>
          <a:p>
            <a:pPr lvl="8"/>
            <a:endParaRPr lang="en-US" dirty="0"/>
          </a:p>
        </p:txBody>
      </p:sp>
      <p:sp>
        <p:nvSpPr>
          <p:cNvPr id="4" name="Rectangle 3"/>
          <p:cNvSpPr/>
          <p:nvPr/>
        </p:nvSpPr>
        <p:spPr>
          <a:xfrm>
            <a:off x="2189406" y="2498501"/>
            <a:ext cx="2498502" cy="463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Upper Clamp</a:t>
            </a:r>
            <a:endParaRPr lang="en-US" dirty="0"/>
          </a:p>
        </p:txBody>
      </p:sp>
      <p:cxnSp>
        <p:nvCxnSpPr>
          <p:cNvPr id="9" name="Straight Connector 8"/>
          <p:cNvCxnSpPr/>
          <p:nvPr/>
        </p:nvCxnSpPr>
        <p:spPr>
          <a:xfrm>
            <a:off x="2975020" y="2962141"/>
            <a:ext cx="12879" cy="1390918"/>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176526" y="3631840"/>
            <a:ext cx="2434107" cy="4636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Lower Clamp</a:t>
            </a:r>
            <a:endParaRPr lang="en-US" dirty="0"/>
          </a:p>
        </p:txBody>
      </p:sp>
      <p:cxnSp>
        <p:nvCxnSpPr>
          <p:cNvPr id="12" name="Straight Connector 11"/>
          <p:cNvCxnSpPr/>
          <p:nvPr/>
        </p:nvCxnSpPr>
        <p:spPr>
          <a:xfrm>
            <a:off x="3090930" y="2962141"/>
            <a:ext cx="0" cy="13909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078051" y="2962141"/>
            <a:ext cx="0" cy="13909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3206839" y="2962141"/>
            <a:ext cx="25758" cy="13909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322749" y="2962141"/>
            <a:ext cx="12879" cy="139091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400023" y="2962141"/>
            <a:ext cx="0" cy="139091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567448" y="2975020"/>
            <a:ext cx="0" cy="139091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400023" y="2962141"/>
            <a:ext cx="90152" cy="139091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206839" y="2962141"/>
            <a:ext cx="0" cy="139091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206839" y="2962141"/>
            <a:ext cx="25758" cy="12878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3464419" y="3016251"/>
            <a:ext cx="25756" cy="1271453"/>
          </a:xfrm>
          <a:prstGeom prst="line">
            <a:avLst/>
          </a:prstGeom>
        </p:spPr>
        <p:style>
          <a:lnRef idx="1">
            <a:schemeClr val="accent1"/>
          </a:lnRef>
          <a:fillRef idx="0">
            <a:schemeClr val="accent1"/>
          </a:fillRef>
          <a:effectRef idx="0">
            <a:schemeClr val="accent1"/>
          </a:effectRef>
          <a:fontRef idx="minor">
            <a:schemeClr val="tx1"/>
          </a:fontRef>
        </p:style>
      </p:cxnSp>
      <p:sp>
        <p:nvSpPr>
          <p:cNvPr id="37" name="Down Arrow 36"/>
          <p:cNvSpPr/>
          <p:nvPr/>
        </p:nvSpPr>
        <p:spPr>
          <a:xfrm>
            <a:off x="4365938" y="4224271"/>
            <a:ext cx="244695" cy="5924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Arrow Connector 39"/>
          <p:cNvCxnSpPr/>
          <p:nvPr/>
        </p:nvCxnSpPr>
        <p:spPr>
          <a:xfrm>
            <a:off x="4365938" y="3016251"/>
            <a:ext cx="0" cy="58983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1094704" y="3155323"/>
            <a:ext cx="811369" cy="42500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err="1" smtClean="0"/>
              <a:t>Fibre</a:t>
            </a:r>
            <a:r>
              <a:rPr lang="en-US" sz="1000" dirty="0" smtClean="0"/>
              <a:t> Bundle </a:t>
            </a:r>
            <a:endParaRPr lang="en-US" sz="1000" dirty="0"/>
          </a:p>
        </p:txBody>
      </p:sp>
      <p:cxnSp>
        <p:nvCxnSpPr>
          <p:cNvPr id="43" name="Straight Arrow Connector 42"/>
          <p:cNvCxnSpPr/>
          <p:nvPr/>
        </p:nvCxnSpPr>
        <p:spPr>
          <a:xfrm>
            <a:off x="1906073" y="3354945"/>
            <a:ext cx="90152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H="1" flipV="1">
            <a:off x="4766254" y="2833352"/>
            <a:ext cx="34666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H="1" flipV="1">
            <a:off x="4675028" y="3902298"/>
            <a:ext cx="566674" cy="1416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4169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3103808" y="1944710"/>
            <a:ext cx="6890198" cy="45848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7627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A table describing ranges of actual elongation values in cotton fibers:</a:t>
            </a:r>
          </a:p>
          <a:p>
            <a:r>
              <a:rPr lang="en-US" dirty="0"/>
              <a:t> </a:t>
            </a:r>
          </a:p>
          <a:p>
            <a:pPr lvl="0"/>
            <a:r>
              <a:rPr lang="en-US" b="1" dirty="0"/>
              <a:t>Elongation	</a:t>
            </a:r>
            <a:r>
              <a:rPr lang="en-US" dirty="0"/>
              <a:t>		</a:t>
            </a:r>
            <a:r>
              <a:rPr lang="en-US" b="1" dirty="0"/>
              <a:t>Description</a:t>
            </a:r>
            <a:endParaRPr lang="en-US" dirty="0"/>
          </a:p>
          <a:p>
            <a:pPr marL="0" indent="0">
              <a:buNone/>
            </a:pPr>
            <a:r>
              <a:rPr lang="en-US" dirty="0" smtClean="0"/>
              <a:t> </a:t>
            </a:r>
            <a:r>
              <a:rPr lang="en-US" dirty="0"/>
              <a:t>Less than 5.0	 </a:t>
            </a:r>
            <a:r>
              <a:rPr lang="en-US" dirty="0" smtClean="0"/>
              <a:t>         Very </a:t>
            </a:r>
            <a:r>
              <a:rPr lang="en-US" dirty="0"/>
              <a:t>low</a:t>
            </a:r>
          </a:p>
          <a:p>
            <a:pPr lvl="0"/>
            <a:r>
              <a:rPr lang="en-US" dirty="0"/>
              <a:t>5.0 to 5.8			Low</a:t>
            </a:r>
          </a:p>
          <a:p>
            <a:pPr lvl="0"/>
            <a:r>
              <a:rPr lang="en-US" dirty="0"/>
              <a:t>5.9 to 6.7			Medium</a:t>
            </a:r>
          </a:p>
          <a:p>
            <a:pPr lvl="0"/>
            <a:r>
              <a:rPr lang="en-US" dirty="0"/>
              <a:t>6.8 to 7.6			High</a:t>
            </a:r>
          </a:p>
          <a:p>
            <a:pPr lvl="0"/>
            <a:r>
              <a:rPr lang="en-US" dirty="0"/>
              <a:t>7.7 &amp; higher	 </a:t>
            </a:r>
            <a:r>
              <a:rPr lang="en-US" dirty="0" smtClean="0"/>
              <a:t>          Very </a:t>
            </a:r>
            <a:r>
              <a:rPr lang="en-US" dirty="0"/>
              <a:t>high</a:t>
            </a:r>
          </a:p>
          <a:p>
            <a:r>
              <a:rPr lang="en-US" dirty="0"/>
              <a:t> </a:t>
            </a:r>
          </a:p>
          <a:p>
            <a:endParaRPr lang="en-US" dirty="0"/>
          </a:p>
        </p:txBody>
      </p:sp>
    </p:spTree>
    <p:extLst>
      <p:ext uri="{BB962C8B-B14F-4D97-AF65-F5344CB8AC3E}">
        <p14:creationId xmlns:p14="http://schemas.microsoft.com/office/powerpoint/2010/main" val="2222246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Color</a:t>
            </a:r>
            <a:endParaRPr lang="en-US" dirty="0"/>
          </a:p>
        </p:txBody>
      </p:sp>
      <p:sp>
        <p:nvSpPr>
          <p:cNvPr id="3" name="Content Placeholder 2"/>
          <p:cNvSpPr>
            <a:spLocks noGrp="1"/>
          </p:cNvSpPr>
          <p:nvPr>
            <p:ph idx="1"/>
          </p:nvPr>
        </p:nvSpPr>
        <p:spPr/>
        <p:txBody>
          <a:bodyPr>
            <a:normAutofit lnSpcReduction="10000"/>
          </a:bodyPr>
          <a:lstStyle/>
          <a:p>
            <a:r>
              <a:rPr lang="en-US" b="1" dirty="0"/>
              <a:t>Color:</a:t>
            </a:r>
            <a:r>
              <a:rPr lang="en-US" dirty="0"/>
              <a:t> The color of cotton is determined by the degree of reflectance (Rd) and yellowness (+b) in the HVI instrument</a:t>
            </a:r>
          </a:p>
          <a:p>
            <a:r>
              <a:rPr lang="en-US" dirty="0"/>
              <a:t> </a:t>
            </a:r>
          </a:p>
          <a:p>
            <a:r>
              <a:rPr lang="en-US" b="1" dirty="0"/>
              <a:t>Reflectance (Rd):</a:t>
            </a:r>
            <a:endParaRPr lang="en-US" dirty="0"/>
          </a:p>
          <a:p>
            <a:r>
              <a:rPr lang="en-US" dirty="0"/>
              <a:t>This value expresses the whiteness of the light that is reflected by the cotton fibers.</a:t>
            </a:r>
          </a:p>
          <a:p>
            <a:r>
              <a:rPr lang="en-US" dirty="0"/>
              <a:t> </a:t>
            </a:r>
          </a:p>
          <a:p>
            <a:r>
              <a:rPr lang="en-US" b="1" dirty="0"/>
              <a:t>Yellowness (+b): </a:t>
            </a:r>
            <a:endParaRPr lang="en-US" dirty="0"/>
          </a:p>
          <a:p>
            <a:r>
              <a:rPr lang="en-US" dirty="0"/>
              <a:t>This value expresses the Yellowness of the light that is reflected by the cotton fibers.</a:t>
            </a:r>
          </a:p>
          <a:p>
            <a:endParaRPr lang="en-US" dirty="0"/>
          </a:p>
        </p:txBody>
      </p:sp>
    </p:spTree>
    <p:extLst>
      <p:ext uri="{BB962C8B-B14F-4D97-AF65-F5344CB8AC3E}">
        <p14:creationId xmlns:p14="http://schemas.microsoft.com/office/powerpoint/2010/main" val="2681540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573</TotalTime>
  <Words>1226</Words>
  <Application>Microsoft Office PowerPoint</Application>
  <PresentationFormat>Widescreen</PresentationFormat>
  <Paragraphs>236</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Calibri Light</vt:lpstr>
      <vt:lpstr>Cambria Math</vt:lpstr>
      <vt:lpstr>Times New Roman</vt:lpstr>
      <vt:lpstr>Office Theme</vt:lpstr>
      <vt:lpstr>Importance of raw cotton</vt:lpstr>
      <vt:lpstr>Some Brand name of cotton</vt:lpstr>
      <vt:lpstr>CIS</vt:lpstr>
      <vt:lpstr>Cotton fibers characteristics consider for spinning process </vt:lpstr>
      <vt:lpstr>Elongation</vt:lpstr>
      <vt:lpstr>Principle of elongation measurement </vt:lpstr>
      <vt:lpstr>PowerPoint Presentation</vt:lpstr>
      <vt:lpstr>PowerPoint Presentation</vt:lpstr>
      <vt:lpstr>Color</vt:lpstr>
      <vt:lpstr>Importance of color</vt:lpstr>
      <vt:lpstr>Cotton fibre whiteness grading   </vt:lpstr>
      <vt:lpstr>Cotton fibre yellowness (+b) grading</vt:lpstr>
      <vt:lpstr>Cotton color code </vt:lpstr>
      <vt:lpstr>Cleanliness &amp; trash content</vt:lpstr>
      <vt:lpstr>Causes of presence of trashes in cotton </vt:lpstr>
      <vt:lpstr>Problem due to unclean fiber</vt:lpstr>
      <vt:lpstr>Cotton grading on the basis of trash content </vt:lpstr>
      <vt:lpstr>Fineness</vt:lpstr>
      <vt:lpstr>Cotton grading on the basis of fineness</vt:lpstr>
      <vt:lpstr>Cross-sectional view of yarn</vt:lpstr>
      <vt:lpstr>Yarn cross sectional view (ilustrated)</vt:lpstr>
      <vt:lpstr>Importance of fibre fineness </vt:lpstr>
      <vt:lpstr>Fibre length</vt:lpstr>
      <vt:lpstr>Importance of fibre length </vt:lpstr>
      <vt:lpstr>Fibre Strength </vt:lpstr>
      <vt:lpstr>Fibre Maturity</vt:lpstr>
      <vt:lpstr>Cross sectional view of fibre</vt:lpstr>
      <vt:lpstr>Fibre microscopic view </vt:lpstr>
      <vt:lpstr>Longitudinal  view of mature fibre </vt:lpstr>
      <vt:lpstr>Maturity ratio</vt:lpstr>
      <vt:lpstr>Fibre Grading on the basis of maturity </vt:lpstr>
      <vt:lpstr>Bale Management</vt:lpstr>
      <vt:lpstr>Factors consider for efficient Bale Management system</vt:lpstr>
      <vt:lpstr>Bale management </vt:lpstr>
      <vt:lpstr>Store of cotton bale</vt:lpstr>
      <vt:lpstr>Cotton Bale lay down</vt:lpstr>
      <vt:lpstr>Manual Mixing </vt:lpstr>
      <vt:lpstr>Spinning consistency Index (SCI)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AlamgirPC</dc:creator>
  <cp:lastModifiedBy>AlamgirPC</cp:lastModifiedBy>
  <cp:revision>36</cp:revision>
  <dcterms:created xsi:type="dcterms:W3CDTF">2020-06-06T09:57:54Z</dcterms:created>
  <dcterms:modified xsi:type="dcterms:W3CDTF">2020-06-22T08:11:56Z</dcterms:modified>
</cp:coreProperties>
</file>