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6" r:id="rId6"/>
    <p:sldId id="261" r:id="rId7"/>
    <p:sldId id="262" r:id="rId8"/>
    <p:sldId id="267" r:id="rId9"/>
    <p:sldId id="263" r:id="rId10"/>
    <p:sldId id="264" r:id="rId11"/>
    <p:sldId id="27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6/27/2020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26008" y="502276"/>
            <a:ext cx="7766936" cy="1493950"/>
          </a:xfrm>
        </p:spPr>
        <p:txBody>
          <a:bodyPr/>
          <a:lstStyle/>
          <a:p>
            <a:pPr algn="ctr"/>
            <a:r>
              <a:rPr lang="en-US" dirty="0" smtClean="0"/>
              <a:t>Blow Room</a:t>
            </a:r>
            <a:endParaRPr lang="en-US" dirty="0"/>
          </a:p>
        </p:txBody>
      </p:sp>
      <p:sp>
        <p:nvSpPr>
          <p:cNvPr id="3" name="Subtitle 2"/>
          <p:cNvSpPr>
            <a:spLocks noGrp="1"/>
          </p:cNvSpPr>
          <p:nvPr>
            <p:ph type="subTitle" idx="1"/>
          </p:nvPr>
        </p:nvSpPr>
        <p:spPr>
          <a:xfrm>
            <a:off x="1210614" y="2189408"/>
            <a:ext cx="9247031" cy="4481847"/>
          </a:xfrm>
        </p:spPr>
        <p:txBody>
          <a:bodyPr>
            <a:normAutofit lnSpcReduction="10000"/>
          </a:bodyPr>
          <a:lstStyle/>
          <a:p>
            <a:pPr algn="l"/>
            <a:r>
              <a:rPr lang="en-US" dirty="0"/>
              <a:t>The section in where the supplied compressed </a:t>
            </a:r>
            <a:r>
              <a:rPr lang="en-US" dirty="0" err="1"/>
              <a:t>fibre</a:t>
            </a:r>
            <a:r>
              <a:rPr lang="en-US" dirty="0"/>
              <a:t> bales are turned into a uniform lap of particular length or small </a:t>
            </a:r>
            <a:r>
              <a:rPr lang="en-US" dirty="0" err="1"/>
              <a:t>fibre</a:t>
            </a:r>
            <a:r>
              <a:rPr lang="en-US" dirty="0"/>
              <a:t> tufts by opening cleaning, blending or mixing is called blow room section. It is the first section of spinning</a:t>
            </a:r>
            <a:r>
              <a:rPr lang="en-US" dirty="0" smtClean="0"/>
              <a:t>.</a:t>
            </a:r>
          </a:p>
          <a:p>
            <a:pPr algn="l"/>
            <a:r>
              <a:rPr lang="en-US" b="1" dirty="0"/>
              <a:t>Objects of blow room: </a:t>
            </a:r>
            <a:endParaRPr lang="en-US" dirty="0"/>
          </a:p>
          <a:p>
            <a:pPr lvl="0" algn="l"/>
            <a:r>
              <a:rPr lang="en-US" dirty="0"/>
              <a:t>To open the baled fibers into small tufts which allow foreign matter to be separated from the fibers &amp; prepare the material for easy carding.</a:t>
            </a:r>
          </a:p>
          <a:p>
            <a:pPr lvl="0" algn="l"/>
            <a:r>
              <a:rPr lang="en-US" dirty="0"/>
              <a:t>To clean the fibers by removing the foreign matter as the waste.</a:t>
            </a:r>
          </a:p>
          <a:p>
            <a:pPr lvl="0" algn="l"/>
            <a:r>
              <a:rPr lang="en-US" dirty="0"/>
              <a:t>To mix thoroughly the different component fibers of a mixing so as to give a homogeneous blending.</a:t>
            </a:r>
          </a:p>
          <a:p>
            <a:pPr lvl="0" algn="l"/>
            <a:r>
              <a:rPr lang="en-US" dirty="0"/>
              <a:t>To form a compact &amp; uniform sheet of fibers the lap. or</a:t>
            </a:r>
          </a:p>
          <a:p>
            <a:pPr lvl="0" algn="l"/>
            <a:r>
              <a:rPr lang="en-US" dirty="0"/>
              <a:t>To feed blended material to the chute feed system.</a:t>
            </a:r>
          </a:p>
          <a:p>
            <a:pPr algn="l"/>
            <a:endParaRPr lang="en-US" dirty="0"/>
          </a:p>
          <a:p>
            <a:r>
              <a:rPr lang="en-US" dirty="0"/>
              <a:t> </a:t>
            </a:r>
          </a:p>
          <a:p>
            <a:endParaRPr lang="en-US" dirty="0"/>
          </a:p>
        </p:txBody>
      </p:sp>
    </p:spTree>
    <p:extLst>
      <p:ext uri="{BB962C8B-B14F-4D97-AF65-F5344CB8AC3E}">
        <p14:creationId xmlns:p14="http://schemas.microsoft.com/office/powerpoint/2010/main" val="2131184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Grid </a:t>
            </a:r>
            <a:r>
              <a:rPr lang="en-US" b="1" dirty="0" smtClean="0"/>
              <a:t>adjustment</a:t>
            </a:r>
            <a:r>
              <a:rPr lang="en-US" sz="3200" dirty="0"/>
              <a:t/>
            </a:r>
            <a:br>
              <a:rPr lang="en-US" sz="3200" dirty="0"/>
            </a:b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grid can be in one, two or three parts. Correspondingly, it can be adjusted only as a unit or in individual sections. Three basic adjustments are possible:</a:t>
            </a:r>
          </a:p>
          <a:p>
            <a:pPr lvl="1"/>
            <a:r>
              <a:rPr lang="en-US" dirty="0"/>
              <a:t>Distance of the complete grid to the beater grid;</a:t>
            </a:r>
          </a:p>
          <a:p>
            <a:pPr lvl="1"/>
            <a:r>
              <a:rPr lang="en-US" dirty="0"/>
              <a:t>Width of the gaps between the bars (a=closed, b=opened)</a:t>
            </a:r>
          </a:p>
          <a:p>
            <a:pPr lvl="1"/>
            <a:r>
              <a:rPr lang="en-US" dirty="0"/>
              <a:t>Setting angle relative to the beater envelope (c=aggressive, d=glancing)</a:t>
            </a:r>
          </a:p>
          <a:p>
            <a:endParaRPr lang="en-US" dirty="0"/>
          </a:p>
        </p:txBody>
      </p:sp>
    </p:spTree>
    <p:extLst>
      <p:ext uri="{BB962C8B-B14F-4D97-AF65-F5344CB8AC3E}">
        <p14:creationId xmlns:p14="http://schemas.microsoft.com/office/powerpoint/2010/main" val="30222919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Adjustment of grid</a:t>
            </a:r>
          </a:p>
        </p:txBody>
      </p:sp>
      <p:pic>
        <p:nvPicPr>
          <p:cNvPr id="5" name="Content Placeholder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96793" y="2434107"/>
            <a:ext cx="5305278" cy="2752225"/>
          </a:xfrm>
        </p:spPr>
      </p:pic>
      <p:pic>
        <p:nvPicPr>
          <p:cNvPr id="6" name="Content Placeholder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344732" y="2177256"/>
            <a:ext cx="3554569" cy="3848100"/>
          </a:xfrm>
        </p:spPr>
      </p:pic>
    </p:spTree>
    <p:extLst>
      <p:ext uri="{BB962C8B-B14F-4D97-AF65-F5344CB8AC3E}">
        <p14:creationId xmlns:p14="http://schemas.microsoft.com/office/powerpoint/2010/main" val="613961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Basic operations involved in the blow </a:t>
            </a:r>
            <a:r>
              <a:rPr lang="en-US" b="1" dirty="0" smtClean="0"/>
              <a:t>room</a:t>
            </a:r>
            <a:endParaRPr lang="en-US" dirty="0"/>
          </a:p>
        </p:txBody>
      </p:sp>
      <p:sp>
        <p:nvSpPr>
          <p:cNvPr id="3" name="Content Placeholder 2"/>
          <p:cNvSpPr>
            <a:spLocks noGrp="1"/>
          </p:cNvSpPr>
          <p:nvPr>
            <p:ph idx="1"/>
          </p:nvPr>
        </p:nvSpPr>
        <p:spPr/>
        <p:txBody>
          <a:bodyPr/>
          <a:lstStyle/>
          <a:p>
            <a:pPr lvl="0"/>
            <a:r>
              <a:rPr lang="en-US" dirty="0" smtClean="0"/>
              <a:t>Opening </a:t>
            </a:r>
            <a:r>
              <a:rPr lang="en-US" dirty="0"/>
              <a:t>by the action of opposite spike</a:t>
            </a:r>
          </a:p>
          <a:p>
            <a:pPr lvl="0"/>
            <a:r>
              <a:rPr lang="en-US" dirty="0"/>
              <a:t>Cleaning by the action of beater</a:t>
            </a:r>
          </a:p>
          <a:p>
            <a:pPr lvl="0"/>
            <a:r>
              <a:rPr lang="en-US" dirty="0"/>
              <a:t>Dust removal by action of air current </a:t>
            </a:r>
          </a:p>
          <a:p>
            <a:pPr lvl="0"/>
            <a:r>
              <a:rPr lang="en-US" dirty="0"/>
              <a:t>Blending or Mixing</a:t>
            </a:r>
          </a:p>
          <a:p>
            <a:pPr lvl="0"/>
            <a:r>
              <a:rPr lang="en-US" dirty="0"/>
              <a:t>Formation of carding lap or even feed of the materials to the card by regulating action.</a:t>
            </a:r>
          </a:p>
          <a:p>
            <a:endParaRPr lang="en-US" dirty="0"/>
          </a:p>
          <a:p>
            <a:endParaRPr lang="en-US" dirty="0"/>
          </a:p>
        </p:txBody>
      </p:sp>
    </p:spTree>
    <p:extLst>
      <p:ext uri="{BB962C8B-B14F-4D97-AF65-F5344CB8AC3E}">
        <p14:creationId xmlns:p14="http://schemas.microsoft.com/office/powerpoint/2010/main" val="376267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Deferent types of Opening </a:t>
            </a:r>
            <a:r>
              <a:rPr lang="en-US" b="1" dirty="0" smtClean="0"/>
              <a:t>device</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Rollers</a:t>
            </a:r>
            <a:endParaRPr lang="en-US" dirty="0"/>
          </a:p>
          <a:p>
            <a:pPr lvl="0"/>
            <a:r>
              <a:rPr lang="en-US" dirty="0"/>
              <a:t>Drums</a:t>
            </a:r>
          </a:p>
          <a:p>
            <a:pPr lvl="0"/>
            <a:r>
              <a:rPr lang="en-US" dirty="0"/>
              <a:t>Quilted shaft</a:t>
            </a:r>
          </a:p>
          <a:p>
            <a:pPr lvl="0"/>
            <a:r>
              <a:rPr lang="en-US" dirty="0"/>
              <a:t>Multiple bladed beaters</a:t>
            </a:r>
          </a:p>
          <a:p>
            <a:pPr lvl="0"/>
            <a:r>
              <a:rPr lang="en-US" dirty="0"/>
              <a:t>Spiked lattice</a:t>
            </a:r>
          </a:p>
          <a:p>
            <a:pPr lvl="0"/>
            <a:r>
              <a:rPr lang="en-US" dirty="0"/>
              <a:t>Pluckers</a:t>
            </a:r>
          </a:p>
          <a:p>
            <a:pPr lvl="0"/>
            <a:r>
              <a:rPr lang="en-US" dirty="0"/>
              <a:t>Carding bar or plate</a:t>
            </a:r>
          </a:p>
          <a:p>
            <a:pPr marL="0" indent="0">
              <a:buNone/>
            </a:pPr>
            <a:r>
              <a:rPr lang="en-US" dirty="0"/>
              <a:t> </a:t>
            </a:r>
          </a:p>
          <a:p>
            <a:pPr marL="0" indent="0">
              <a:buNone/>
            </a:pPr>
            <a:r>
              <a:rPr lang="en-US" dirty="0"/>
              <a:t>See also Figure and description (book W. Klein opening: Page 11)</a:t>
            </a:r>
          </a:p>
          <a:p>
            <a:pPr marL="0" indent="0">
              <a:buNone/>
            </a:pPr>
            <a:r>
              <a:rPr lang="en-US" dirty="0"/>
              <a:t> </a:t>
            </a:r>
          </a:p>
          <a:p>
            <a:endParaRPr lang="en-US" dirty="0"/>
          </a:p>
        </p:txBody>
      </p:sp>
    </p:spTree>
    <p:extLst>
      <p:ext uri="{BB962C8B-B14F-4D97-AF65-F5344CB8AC3E}">
        <p14:creationId xmlns:p14="http://schemas.microsoft.com/office/powerpoint/2010/main" val="37542946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Grid</a:t>
            </a:r>
            <a:br>
              <a:rPr lang="en-US" dirty="0"/>
            </a:br>
            <a:endParaRPr lang="en-US" dirty="0"/>
          </a:p>
        </p:txBody>
      </p:sp>
      <p:sp>
        <p:nvSpPr>
          <p:cNvPr id="3" name="Content Placeholder 2"/>
          <p:cNvSpPr>
            <a:spLocks noGrp="1"/>
          </p:cNvSpPr>
          <p:nvPr>
            <p:ph idx="1"/>
          </p:nvPr>
        </p:nvSpPr>
        <p:spPr/>
        <p:txBody>
          <a:bodyPr/>
          <a:lstStyle/>
          <a:p>
            <a:r>
              <a:rPr lang="en-US" dirty="0" smtClean="0"/>
              <a:t>Grids </a:t>
            </a:r>
            <a:r>
              <a:rPr lang="en-US" dirty="0"/>
              <a:t>are segment-shaped </a:t>
            </a:r>
            <a:r>
              <a:rPr lang="en-US" dirty="0" smtClean="0"/>
              <a:t>devices </a:t>
            </a:r>
            <a:r>
              <a:rPr lang="en-US" dirty="0"/>
              <a:t>under the opening assemblies and consist of several (or many) individual polygonal bars or blades (i.e. elements with edges) and together these form a trough. The grid encircles at least ¼, at most ¾ and usually 1/3 to ½ of the opening assembly.</a:t>
            </a:r>
          </a:p>
          <a:p>
            <a:pPr marL="0" indent="0">
              <a:buNone/>
            </a:pPr>
            <a:endParaRPr lang="en-US" dirty="0"/>
          </a:p>
          <a:p>
            <a:r>
              <a:rPr lang="en-US" dirty="0"/>
              <a:t>The grid has a large influence on the cleaning effect via the section of the bars, the grasping effect of the edges of the polygonal bars; the setting angle of the bars relative to the opening elements; the width of the gaps between the bars; the overall surface area of the grid.</a:t>
            </a:r>
          </a:p>
          <a:p>
            <a:endParaRPr lang="en-US" dirty="0"/>
          </a:p>
        </p:txBody>
      </p:sp>
    </p:spTree>
    <p:extLst>
      <p:ext uri="{BB962C8B-B14F-4D97-AF65-F5344CB8AC3E}">
        <p14:creationId xmlns:p14="http://schemas.microsoft.com/office/powerpoint/2010/main" val="22449499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Grid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12134" y="2202287"/>
            <a:ext cx="5361225" cy="4076765"/>
          </a:xfrm>
        </p:spPr>
      </p:pic>
    </p:spTree>
    <p:extLst>
      <p:ext uri="{BB962C8B-B14F-4D97-AF65-F5344CB8AC3E}">
        <p14:creationId xmlns:p14="http://schemas.microsoft.com/office/powerpoint/2010/main" val="902286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The elements of the </a:t>
            </a:r>
            <a:r>
              <a:rPr lang="en-US" b="1" dirty="0" smtClean="0"/>
              <a:t>grid</a:t>
            </a:r>
            <a:endParaRPr lang="en-US" dirty="0"/>
          </a:p>
        </p:txBody>
      </p:sp>
      <p:sp>
        <p:nvSpPr>
          <p:cNvPr id="3" name="Content Placeholder 2"/>
          <p:cNvSpPr>
            <a:spLocks noGrp="1"/>
          </p:cNvSpPr>
          <p:nvPr>
            <p:ph sz="half" idx="1"/>
          </p:nvPr>
        </p:nvSpPr>
        <p:spPr/>
        <p:txBody>
          <a:bodyPr/>
          <a:lstStyle/>
          <a:p>
            <a:pPr marL="0" indent="0">
              <a:buNone/>
            </a:pPr>
            <a:r>
              <a:rPr lang="en-US" dirty="0" smtClean="0"/>
              <a:t>The </a:t>
            </a:r>
            <a:r>
              <a:rPr lang="en-US" dirty="0"/>
              <a:t>following elements can be used in the grid:</a:t>
            </a:r>
          </a:p>
          <a:p>
            <a:pPr marL="800100" lvl="1" indent="-342900">
              <a:buFont typeface="+mj-lt"/>
              <a:buAutoNum type="alphaLcParenR"/>
            </a:pPr>
            <a:r>
              <a:rPr lang="en-US" dirty="0"/>
              <a:t>Slotted sheets</a:t>
            </a:r>
          </a:p>
          <a:p>
            <a:pPr marL="800100" lvl="1" indent="-342900">
              <a:buFont typeface="+mj-lt"/>
              <a:buAutoNum type="alphaLcParenR"/>
            </a:pPr>
            <a:r>
              <a:rPr lang="en-US" dirty="0"/>
              <a:t>Perforated sheet</a:t>
            </a:r>
          </a:p>
          <a:p>
            <a:pPr marL="800100" lvl="1" indent="-342900">
              <a:buFont typeface="+mj-lt"/>
              <a:buAutoNum type="alphaLcParenR"/>
            </a:pPr>
            <a:r>
              <a:rPr lang="en-US" dirty="0"/>
              <a:t>Triangular section bars</a:t>
            </a:r>
          </a:p>
          <a:p>
            <a:pPr marL="800100" lvl="1" indent="-342900">
              <a:buFont typeface="+mj-lt"/>
              <a:buAutoNum type="alphaLcParenR"/>
            </a:pPr>
            <a:r>
              <a:rPr lang="en-US" dirty="0"/>
              <a:t>Angle bars</a:t>
            </a:r>
          </a:p>
          <a:p>
            <a:pPr marL="800100" lvl="1" indent="-342900">
              <a:buFont typeface="+mj-lt"/>
              <a:buAutoNum type="alphaLcParenR"/>
            </a:pPr>
            <a:r>
              <a:rPr lang="en-US" dirty="0"/>
              <a:t>Blades etc.</a:t>
            </a:r>
          </a:p>
          <a:p>
            <a:pPr>
              <a:buFont typeface="+mj-lt"/>
              <a:buAutoNum type="alphaLcParenR"/>
            </a:pPr>
            <a:endParaRPr lang="en-US" dirty="0"/>
          </a:p>
          <a:p>
            <a:endParaRPr lang="en-US" dirty="0"/>
          </a:p>
        </p:txBody>
      </p:sp>
    </p:spTree>
    <p:extLst>
      <p:ext uri="{BB962C8B-B14F-4D97-AF65-F5344CB8AC3E}">
        <p14:creationId xmlns:p14="http://schemas.microsoft.com/office/powerpoint/2010/main" val="1980409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Grid</a:t>
            </a:r>
            <a:endParaRPr lang="en-US" dirty="0"/>
          </a:p>
        </p:txBody>
      </p:sp>
      <p:sp>
        <p:nvSpPr>
          <p:cNvPr id="3" name="Content Placeholder 2"/>
          <p:cNvSpPr>
            <a:spLocks noGrp="1"/>
          </p:cNvSpPr>
          <p:nvPr>
            <p:ph idx="1"/>
          </p:nvPr>
        </p:nvSpPr>
        <p:spPr/>
        <p:txBody>
          <a:bodyPr/>
          <a:lstStyle/>
          <a:p>
            <a:endParaRPr lang="en-US" dirty="0"/>
          </a:p>
        </p:txBody>
      </p:sp>
      <p:sp>
        <p:nvSpPr>
          <p:cNvPr id="4" name="Rectangle 141"/>
          <p:cNvSpPr>
            <a:spLocks noChangeArrowheads="1"/>
          </p:cNvSpPr>
          <p:nvPr/>
        </p:nvSpPr>
        <p:spPr bwMode="auto">
          <a:xfrm>
            <a:off x="2393324" y="247059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pSp>
        <p:nvGrpSpPr>
          <p:cNvPr id="5" name="Group 30"/>
          <p:cNvGrpSpPr>
            <a:grpSpLocks noChangeAspect="1"/>
          </p:cNvGrpSpPr>
          <p:nvPr/>
        </p:nvGrpSpPr>
        <p:grpSpPr bwMode="auto">
          <a:xfrm>
            <a:off x="1429556" y="2582307"/>
            <a:ext cx="6670790" cy="3148792"/>
            <a:chOff x="1800" y="1440"/>
            <a:chExt cx="8640" cy="5040"/>
          </a:xfrm>
        </p:grpSpPr>
        <p:sp>
          <p:nvSpPr>
            <p:cNvPr id="6" name="AutoShape 140"/>
            <p:cNvSpPr>
              <a:spLocks noChangeAspect="1" noChangeArrowheads="1" noTextEdit="1"/>
            </p:cNvSpPr>
            <p:nvPr/>
          </p:nvSpPr>
          <p:spPr bwMode="auto">
            <a:xfrm>
              <a:off x="1800" y="1440"/>
              <a:ext cx="8640" cy="504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7" name="Group 126"/>
            <p:cNvGrpSpPr>
              <a:grpSpLocks/>
            </p:cNvGrpSpPr>
            <p:nvPr/>
          </p:nvGrpSpPr>
          <p:grpSpPr bwMode="auto">
            <a:xfrm>
              <a:off x="2160" y="1800"/>
              <a:ext cx="4680" cy="1980"/>
              <a:chOff x="2700" y="2160"/>
              <a:chExt cx="4680" cy="1980"/>
            </a:xfrm>
          </p:grpSpPr>
          <p:sp>
            <p:nvSpPr>
              <p:cNvPr id="103" name="Rectangle 139"/>
              <p:cNvSpPr>
                <a:spLocks noChangeArrowheads="1"/>
              </p:cNvSpPr>
              <p:nvPr/>
            </p:nvSpPr>
            <p:spPr bwMode="auto">
              <a:xfrm>
                <a:off x="2700" y="2160"/>
                <a:ext cx="4680" cy="19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104" name="Line 138"/>
              <p:cNvSpPr>
                <a:spLocks noChangeShapeType="1"/>
              </p:cNvSpPr>
              <p:nvPr/>
            </p:nvSpPr>
            <p:spPr bwMode="auto">
              <a:xfrm>
                <a:off x="3060" y="2520"/>
                <a:ext cx="37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Line 137"/>
              <p:cNvSpPr>
                <a:spLocks noChangeShapeType="1"/>
              </p:cNvSpPr>
              <p:nvPr/>
            </p:nvSpPr>
            <p:spPr bwMode="auto">
              <a:xfrm>
                <a:off x="3060" y="2700"/>
                <a:ext cx="37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6" name="Line 136"/>
              <p:cNvSpPr>
                <a:spLocks noChangeShapeType="1"/>
              </p:cNvSpPr>
              <p:nvPr/>
            </p:nvSpPr>
            <p:spPr bwMode="auto">
              <a:xfrm>
                <a:off x="3060" y="3060"/>
                <a:ext cx="37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7" name="Line 135"/>
              <p:cNvSpPr>
                <a:spLocks noChangeShapeType="1"/>
              </p:cNvSpPr>
              <p:nvPr/>
            </p:nvSpPr>
            <p:spPr bwMode="auto">
              <a:xfrm>
                <a:off x="3060" y="3240"/>
                <a:ext cx="37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8" name="Line 134"/>
              <p:cNvSpPr>
                <a:spLocks noChangeShapeType="1"/>
              </p:cNvSpPr>
              <p:nvPr/>
            </p:nvSpPr>
            <p:spPr bwMode="auto">
              <a:xfrm>
                <a:off x="3060" y="3779"/>
                <a:ext cx="37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9" name="Line 133"/>
              <p:cNvSpPr>
                <a:spLocks noChangeShapeType="1"/>
              </p:cNvSpPr>
              <p:nvPr/>
            </p:nvSpPr>
            <p:spPr bwMode="auto">
              <a:xfrm>
                <a:off x="3060" y="3599"/>
                <a:ext cx="3780" cy="1"/>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Line 132"/>
              <p:cNvSpPr>
                <a:spLocks noChangeShapeType="1"/>
              </p:cNvSpPr>
              <p:nvPr/>
            </p:nvSpPr>
            <p:spPr bwMode="auto">
              <a:xfrm>
                <a:off x="3060" y="2520"/>
                <a:ext cx="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1" name="Line 131"/>
              <p:cNvSpPr>
                <a:spLocks noChangeShapeType="1"/>
              </p:cNvSpPr>
              <p:nvPr/>
            </p:nvSpPr>
            <p:spPr bwMode="auto">
              <a:xfrm>
                <a:off x="3060" y="3060"/>
                <a:ext cx="1"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2" name="Line 130"/>
              <p:cNvSpPr>
                <a:spLocks noChangeShapeType="1"/>
              </p:cNvSpPr>
              <p:nvPr/>
            </p:nvSpPr>
            <p:spPr bwMode="auto">
              <a:xfrm>
                <a:off x="3059" y="3600"/>
                <a:ext cx="1"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 name="Line 129"/>
              <p:cNvSpPr>
                <a:spLocks noChangeShapeType="1"/>
              </p:cNvSpPr>
              <p:nvPr/>
            </p:nvSpPr>
            <p:spPr bwMode="auto">
              <a:xfrm>
                <a:off x="6839" y="3060"/>
                <a:ext cx="1"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4" name="Line 128"/>
              <p:cNvSpPr>
                <a:spLocks noChangeShapeType="1"/>
              </p:cNvSpPr>
              <p:nvPr/>
            </p:nvSpPr>
            <p:spPr bwMode="auto">
              <a:xfrm>
                <a:off x="6839" y="2520"/>
                <a:ext cx="1"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5" name="Line 127"/>
              <p:cNvSpPr>
                <a:spLocks noChangeShapeType="1"/>
              </p:cNvSpPr>
              <p:nvPr/>
            </p:nvSpPr>
            <p:spPr bwMode="auto">
              <a:xfrm>
                <a:off x="6839" y="3600"/>
                <a:ext cx="1"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8" name="Group 102"/>
            <p:cNvGrpSpPr>
              <a:grpSpLocks/>
            </p:cNvGrpSpPr>
            <p:nvPr/>
          </p:nvGrpSpPr>
          <p:grpSpPr bwMode="auto">
            <a:xfrm>
              <a:off x="7560" y="1800"/>
              <a:ext cx="2520" cy="1980"/>
              <a:chOff x="7560" y="1800"/>
              <a:chExt cx="2520" cy="1980"/>
            </a:xfrm>
          </p:grpSpPr>
          <p:sp>
            <p:nvSpPr>
              <p:cNvPr id="80" name="Rectangle 125"/>
              <p:cNvSpPr>
                <a:spLocks noChangeArrowheads="1"/>
              </p:cNvSpPr>
              <p:nvPr/>
            </p:nvSpPr>
            <p:spPr bwMode="auto">
              <a:xfrm>
                <a:off x="7560" y="1800"/>
                <a:ext cx="2520" cy="198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nvGrpSpPr>
              <p:cNvPr id="81" name="Group 103"/>
              <p:cNvGrpSpPr>
                <a:grpSpLocks/>
              </p:cNvGrpSpPr>
              <p:nvPr/>
            </p:nvGrpSpPr>
            <p:grpSpPr bwMode="auto">
              <a:xfrm>
                <a:off x="7740" y="1980"/>
                <a:ext cx="2160" cy="1620"/>
                <a:chOff x="7740" y="1980"/>
                <a:chExt cx="2160" cy="1620"/>
              </a:xfrm>
            </p:grpSpPr>
            <p:sp>
              <p:nvSpPr>
                <p:cNvPr id="82" name="Oval 124"/>
                <p:cNvSpPr>
                  <a:spLocks noChangeArrowheads="1"/>
                </p:cNvSpPr>
                <p:nvPr/>
              </p:nvSpPr>
              <p:spPr bwMode="auto">
                <a:xfrm>
                  <a:off x="7740" y="198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3" name="Oval 123"/>
                <p:cNvSpPr>
                  <a:spLocks noChangeArrowheads="1"/>
                </p:cNvSpPr>
                <p:nvPr/>
              </p:nvSpPr>
              <p:spPr bwMode="auto">
                <a:xfrm>
                  <a:off x="7980" y="222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4" name="Oval 122"/>
                <p:cNvSpPr>
                  <a:spLocks noChangeArrowheads="1"/>
                </p:cNvSpPr>
                <p:nvPr/>
              </p:nvSpPr>
              <p:spPr bwMode="auto">
                <a:xfrm>
                  <a:off x="8220" y="246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5" name="Oval 121"/>
                <p:cNvSpPr>
                  <a:spLocks noChangeArrowheads="1"/>
                </p:cNvSpPr>
                <p:nvPr/>
              </p:nvSpPr>
              <p:spPr bwMode="auto">
                <a:xfrm>
                  <a:off x="8460" y="270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6" name="Oval 120"/>
                <p:cNvSpPr>
                  <a:spLocks noChangeArrowheads="1"/>
                </p:cNvSpPr>
                <p:nvPr/>
              </p:nvSpPr>
              <p:spPr bwMode="auto">
                <a:xfrm>
                  <a:off x="8700" y="294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Oval 119"/>
                <p:cNvSpPr>
                  <a:spLocks noChangeArrowheads="1"/>
                </p:cNvSpPr>
                <p:nvPr/>
              </p:nvSpPr>
              <p:spPr bwMode="auto">
                <a:xfrm>
                  <a:off x="8940" y="318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8" name="Oval 118"/>
                <p:cNvSpPr>
                  <a:spLocks noChangeArrowheads="1"/>
                </p:cNvSpPr>
                <p:nvPr/>
              </p:nvSpPr>
              <p:spPr bwMode="auto">
                <a:xfrm>
                  <a:off x="9180" y="342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9" name="Oval 88"/>
                <p:cNvSpPr>
                  <a:spLocks noChangeArrowheads="1"/>
                </p:cNvSpPr>
                <p:nvPr/>
              </p:nvSpPr>
              <p:spPr bwMode="auto">
                <a:xfrm>
                  <a:off x="9720" y="270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0" name="Oval 116"/>
                <p:cNvSpPr>
                  <a:spLocks noChangeArrowheads="1"/>
                </p:cNvSpPr>
                <p:nvPr/>
              </p:nvSpPr>
              <p:spPr bwMode="auto">
                <a:xfrm>
                  <a:off x="9360" y="234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1" name="Oval 115"/>
                <p:cNvSpPr>
                  <a:spLocks noChangeArrowheads="1"/>
                </p:cNvSpPr>
                <p:nvPr/>
              </p:nvSpPr>
              <p:spPr bwMode="auto">
                <a:xfrm>
                  <a:off x="8820" y="234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2" name="Oval 114"/>
                <p:cNvSpPr>
                  <a:spLocks noChangeArrowheads="1"/>
                </p:cNvSpPr>
                <p:nvPr/>
              </p:nvSpPr>
              <p:spPr bwMode="auto">
                <a:xfrm>
                  <a:off x="8460" y="198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3" name="Oval 113"/>
                <p:cNvSpPr>
                  <a:spLocks noChangeArrowheads="1"/>
                </p:cNvSpPr>
                <p:nvPr/>
              </p:nvSpPr>
              <p:spPr bwMode="auto">
                <a:xfrm>
                  <a:off x="9720" y="342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4" name="Oval 112"/>
                <p:cNvSpPr>
                  <a:spLocks noChangeArrowheads="1"/>
                </p:cNvSpPr>
                <p:nvPr/>
              </p:nvSpPr>
              <p:spPr bwMode="auto">
                <a:xfrm>
                  <a:off x="9060" y="198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5" name="Oval 111"/>
                <p:cNvSpPr>
                  <a:spLocks noChangeArrowheads="1"/>
                </p:cNvSpPr>
                <p:nvPr/>
              </p:nvSpPr>
              <p:spPr bwMode="auto">
                <a:xfrm>
                  <a:off x="9060" y="258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6" name="Oval 110"/>
                <p:cNvSpPr>
                  <a:spLocks noChangeArrowheads="1"/>
                </p:cNvSpPr>
                <p:nvPr/>
              </p:nvSpPr>
              <p:spPr bwMode="auto">
                <a:xfrm>
                  <a:off x="9300" y="282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7" name="Oval 109"/>
                <p:cNvSpPr>
                  <a:spLocks noChangeArrowheads="1"/>
                </p:cNvSpPr>
                <p:nvPr/>
              </p:nvSpPr>
              <p:spPr bwMode="auto">
                <a:xfrm>
                  <a:off x="9540" y="306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8" name="Oval 108"/>
                <p:cNvSpPr>
                  <a:spLocks noChangeArrowheads="1"/>
                </p:cNvSpPr>
                <p:nvPr/>
              </p:nvSpPr>
              <p:spPr bwMode="auto">
                <a:xfrm>
                  <a:off x="9720" y="198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9" name="Oval 107"/>
                <p:cNvSpPr>
                  <a:spLocks noChangeArrowheads="1"/>
                </p:cNvSpPr>
                <p:nvPr/>
              </p:nvSpPr>
              <p:spPr bwMode="auto">
                <a:xfrm>
                  <a:off x="7740" y="270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0" name="Oval 106"/>
                <p:cNvSpPr>
                  <a:spLocks noChangeArrowheads="1"/>
                </p:cNvSpPr>
                <p:nvPr/>
              </p:nvSpPr>
              <p:spPr bwMode="auto">
                <a:xfrm>
                  <a:off x="8100" y="306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1" name="Oval 105"/>
                <p:cNvSpPr>
                  <a:spLocks noChangeArrowheads="1"/>
                </p:cNvSpPr>
                <p:nvPr/>
              </p:nvSpPr>
              <p:spPr bwMode="auto">
                <a:xfrm>
                  <a:off x="8460" y="342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2" name="Oval 104"/>
                <p:cNvSpPr>
                  <a:spLocks noChangeArrowheads="1"/>
                </p:cNvSpPr>
                <p:nvPr/>
              </p:nvSpPr>
              <p:spPr bwMode="auto">
                <a:xfrm>
                  <a:off x="7740" y="3420"/>
                  <a:ext cx="180" cy="180"/>
                </a:xfrm>
                <a:prstGeom prst="ellipse">
                  <a:avLst/>
                </a:prstGeom>
                <a:solidFill>
                  <a:srgbClr val="FFFFFF"/>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grpSp>
        <p:grpSp>
          <p:nvGrpSpPr>
            <p:cNvPr id="9" name="Group 81"/>
            <p:cNvGrpSpPr>
              <a:grpSpLocks/>
            </p:cNvGrpSpPr>
            <p:nvPr/>
          </p:nvGrpSpPr>
          <p:grpSpPr bwMode="auto">
            <a:xfrm>
              <a:off x="8460" y="4860"/>
              <a:ext cx="1260" cy="1080"/>
              <a:chOff x="2700" y="4500"/>
              <a:chExt cx="1260" cy="1080"/>
            </a:xfrm>
          </p:grpSpPr>
          <p:grpSp>
            <p:nvGrpSpPr>
              <p:cNvPr id="60" name="Group 97"/>
              <p:cNvGrpSpPr>
                <a:grpSpLocks/>
              </p:cNvGrpSpPr>
              <p:nvPr/>
            </p:nvGrpSpPr>
            <p:grpSpPr bwMode="auto">
              <a:xfrm>
                <a:off x="2700" y="4500"/>
                <a:ext cx="181" cy="1080"/>
                <a:chOff x="2700" y="4500"/>
                <a:chExt cx="181" cy="1080"/>
              </a:xfrm>
            </p:grpSpPr>
            <p:sp>
              <p:nvSpPr>
                <p:cNvPr id="76" name="Line 101"/>
                <p:cNvSpPr>
                  <a:spLocks noChangeShapeType="1"/>
                </p:cNvSpPr>
                <p:nvPr/>
              </p:nvSpPr>
              <p:spPr bwMode="auto">
                <a:xfrm>
                  <a:off x="2700" y="4500"/>
                  <a:ext cx="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7" name="Line 100"/>
                <p:cNvSpPr>
                  <a:spLocks noChangeShapeType="1"/>
                </p:cNvSpPr>
                <p:nvPr/>
              </p:nvSpPr>
              <p:spPr bwMode="auto">
                <a:xfrm>
                  <a:off x="2880" y="4680"/>
                  <a:ext cx="1"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8" name="Line 99"/>
                <p:cNvSpPr>
                  <a:spLocks noChangeShapeType="1"/>
                </p:cNvSpPr>
                <p:nvPr/>
              </p:nvSpPr>
              <p:spPr bwMode="auto">
                <a:xfrm>
                  <a:off x="2700" y="4500"/>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9" name="Line 98"/>
                <p:cNvSpPr>
                  <a:spLocks noChangeShapeType="1"/>
                </p:cNvSpPr>
                <p:nvPr/>
              </p:nvSpPr>
              <p:spPr bwMode="auto">
                <a:xfrm>
                  <a:off x="2700" y="558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1" name="Group 92"/>
              <p:cNvGrpSpPr>
                <a:grpSpLocks/>
              </p:cNvGrpSpPr>
              <p:nvPr/>
            </p:nvGrpSpPr>
            <p:grpSpPr bwMode="auto">
              <a:xfrm>
                <a:off x="3059" y="4500"/>
                <a:ext cx="181" cy="1080"/>
                <a:chOff x="2700" y="4500"/>
                <a:chExt cx="181" cy="1080"/>
              </a:xfrm>
            </p:grpSpPr>
            <p:sp>
              <p:nvSpPr>
                <p:cNvPr id="72" name="Line 96"/>
                <p:cNvSpPr>
                  <a:spLocks noChangeShapeType="1"/>
                </p:cNvSpPr>
                <p:nvPr/>
              </p:nvSpPr>
              <p:spPr bwMode="auto">
                <a:xfrm>
                  <a:off x="2700" y="4500"/>
                  <a:ext cx="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3" name="Line 95"/>
                <p:cNvSpPr>
                  <a:spLocks noChangeShapeType="1"/>
                </p:cNvSpPr>
                <p:nvPr/>
              </p:nvSpPr>
              <p:spPr bwMode="auto">
                <a:xfrm>
                  <a:off x="2880" y="4680"/>
                  <a:ext cx="1"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4" name="Line 94"/>
                <p:cNvSpPr>
                  <a:spLocks noChangeShapeType="1"/>
                </p:cNvSpPr>
                <p:nvPr/>
              </p:nvSpPr>
              <p:spPr bwMode="auto">
                <a:xfrm>
                  <a:off x="2700" y="4500"/>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5" name="Line 93"/>
                <p:cNvSpPr>
                  <a:spLocks noChangeShapeType="1"/>
                </p:cNvSpPr>
                <p:nvPr/>
              </p:nvSpPr>
              <p:spPr bwMode="auto">
                <a:xfrm>
                  <a:off x="2700" y="558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2" name="Group 87"/>
              <p:cNvGrpSpPr>
                <a:grpSpLocks/>
              </p:cNvGrpSpPr>
              <p:nvPr/>
            </p:nvGrpSpPr>
            <p:grpSpPr bwMode="auto">
              <a:xfrm>
                <a:off x="3419" y="4500"/>
                <a:ext cx="181" cy="1080"/>
                <a:chOff x="2700" y="4500"/>
                <a:chExt cx="181" cy="1080"/>
              </a:xfrm>
            </p:grpSpPr>
            <p:sp>
              <p:nvSpPr>
                <p:cNvPr id="68" name="Line 91"/>
                <p:cNvSpPr>
                  <a:spLocks noChangeShapeType="1"/>
                </p:cNvSpPr>
                <p:nvPr/>
              </p:nvSpPr>
              <p:spPr bwMode="auto">
                <a:xfrm>
                  <a:off x="2700" y="4500"/>
                  <a:ext cx="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9" name="Line 90"/>
                <p:cNvSpPr>
                  <a:spLocks noChangeShapeType="1"/>
                </p:cNvSpPr>
                <p:nvPr/>
              </p:nvSpPr>
              <p:spPr bwMode="auto">
                <a:xfrm>
                  <a:off x="2880" y="4680"/>
                  <a:ext cx="1"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0" name="Line 89"/>
                <p:cNvSpPr>
                  <a:spLocks noChangeShapeType="1"/>
                </p:cNvSpPr>
                <p:nvPr/>
              </p:nvSpPr>
              <p:spPr bwMode="auto">
                <a:xfrm>
                  <a:off x="2700" y="4500"/>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1" name="Line 88"/>
                <p:cNvSpPr>
                  <a:spLocks noChangeShapeType="1"/>
                </p:cNvSpPr>
                <p:nvPr/>
              </p:nvSpPr>
              <p:spPr bwMode="auto">
                <a:xfrm>
                  <a:off x="2700" y="558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63" name="Group 82"/>
              <p:cNvGrpSpPr>
                <a:grpSpLocks/>
              </p:cNvGrpSpPr>
              <p:nvPr/>
            </p:nvGrpSpPr>
            <p:grpSpPr bwMode="auto">
              <a:xfrm>
                <a:off x="3779" y="4500"/>
                <a:ext cx="181" cy="1080"/>
                <a:chOff x="2700" y="4500"/>
                <a:chExt cx="181" cy="1080"/>
              </a:xfrm>
            </p:grpSpPr>
            <p:sp>
              <p:nvSpPr>
                <p:cNvPr id="64" name="Line 86"/>
                <p:cNvSpPr>
                  <a:spLocks noChangeShapeType="1"/>
                </p:cNvSpPr>
                <p:nvPr/>
              </p:nvSpPr>
              <p:spPr bwMode="auto">
                <a:xfrm>
                  <a:off x="2700" y="4500"/>
                  <a:ext cx="0" cy="10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5" name="Line 85"/>
                <p:cNvSpPr>
                  <a:spLocks noChangeShapeType="1"/>
                </p:cNvSpPr>
                <p:nvPr/>
              </p:nvSpPr>
              <p:spPr bwMode="auto">
                <a:xfrm>
                  <a:off x="2880" y="4680"/>
                  <a:ext cx="1"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6" name="Line 84"/>
                <p:cNvSpPr>
                  <a:spLocks noChangeShapeType="1"/>
                </p:cNvSpPr>
                <p:nvPr/>
              </p:nvSpPr>
              <p:spPr bwMode="auto">
                <a:xfrm>
                  <a:off x="2700" y="4500"/>
                  <a:ext cx="180" cy="18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7" name="Line 83"/>
                <p:cNvSpPr>
                  <a:spLocks noChangeShapeType="1"/>
                </p:cNvSpPr>
                <p:nvPr/>
              </p:nvSpPr>
              <p:spPr bwMode="auto">
                <a:xfrm>
                  <a:off x="2700" y="558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0" name="Group 52"/>
            <p:cNvGrpSpPr>
              <a:grpSpLocks/>
            </p:cNvGrpSpPr>
            <p:nvPr/>
          </p:nvGrpSpPr>
          <p:grpSpPr bwMode="auto">
            <a:xfrm>
              <a:off x="4500" y="4320"/>
              <a:ext cx="3240" cy="1440"/>
              <a:chOff x="4500" y="4500"/>
              <a:chExt cx="3240" cy="1440"/>
            </a:xfrm>
          </p:grpSpPr>
          <p:grpSp>
            <p:nvGrpSpPr>
              <p:cNvPr id="32" name="Group 74"/>
              <p:cNvGrpSpPr>
                <a:grpSpLocks/>
              </p:cNvGrpSpPr>
              <p:nvPr/>
            </p:nvGrpSpPr>
            <p:grpSpPr bwMode="auto">
              <a:xfrm>
                <a:off x="5940" y="4500"/>
                <a:ext cx="1080" cy="1440"/>
                <a:chOff x="5940" y="4500"/>
                <a:chExt cx="1080" cy="1440"/>
              </a:xfrm>
            </p:grpSpPr>
            <p:sp>
              <p:nvSpPr>
                <p:cNvPr id="54" name="Line 80"/>
                <p:cNvSpPr>
                  <a:spLocks noChangeShapeType="1"/>
                </p:cNvSpPr>
                <p:nvPr/>
              </p:nvSpPr>
              <p:spPr bwMode="auto">
                <a:xfrm>
                  <a:off x="6480" y="4500"/>
                  <a:ext cx="54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Line 79"/>
                <p:cNvSpPr>
                  <a:spLocks noChangeShapeType="1"/>
                </p:cNvSpPr>
                <p:nvPr/>
              </p:nvSpPr>
              <p:spPr bwMode="auto">
                <a:xfrm flipH="1">
                  <a:off x="6120" y="5040"/>
                  <a:ext cx="900"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 name="Line 78"/>
                <p:cNvSpPr>
                  <a:spLocks noChangeShapeType="1"/>
                </p:cNvSpPr>
                <p:nvPr/>
              </p:nvSpPr>
              <p:spPr bwMode="auto">
                <a:xfrm>
                  <a:off x="6300" y="4500"/>
                  <a:ext cx="54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77"/>
                <p:cNvSpPr>
                  <a:spLocks noChangeShapeType="1"/>
                </p:cNvSpPr>
                <p:nvPr/>
              </p:nvSpPr>
              <p:spPr bwMode="auto">
                <a:xfrm flipH="1">
                  <a:off x="5940" y="5040"/>
                  <a:ext cx="900"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Line 76"/>
                <p:cNvSpPr>
                  <a:spLocks noChangeShapeType="1"/>
                </p:cNvSpPr>
                <p:nvPr/>
              </p:nvSpPr>
              <p:spPr bwMode="auto">
                <a:xfrm>
                  <a:off x="6300" y="450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Line 75"/>
                <p:cNvSpPr>
                  <a:spLocks noChangeShapeType="1"/>
                </p:cNvSpPr>
                <p:nvPr/>
              </p:nvSpPr>
              <p:spPr bwMode="auto">
                <a:xfrm>
                  <a:off x="5940" y="594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3" name="Group 67"/>
              <p:cNvGrpSpPr>
                <a:grpSpLocks/>
              </p:cNvGrpSpPr>
              <p:nvPr/>
            </p:nvGrpSpPr>
            <p:grpSpPr bwMode="auto">
              <a:xfrm>
                <a:off x="6660" y="4500"/>
                <a:ext cx="1080" cy="1440"/>
                <a:chOff x="5940" y="4500"/>
                <a:chExt cx="1080" cy="1440"/>
              </a:xfrm>
            </p:grpSpPr>
            <p:sp>
              <p:nvSpPr>
                <p:cNvPr id="48" name="Line 73"/>
                <p:cNvSpPr>
                  <a:spLocks noChangeShapeType="1"/>
                </p:cNvSpPr>
                <p:nvPr/>
              </p:nvSpPr>
              <p:spPr bwMode="auto">
                <a:xfrm>
                  <a:off x="6480" y="4500"/>
                  <a:ext cx="54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72"/>
                <p:cNvSpPr>
                  <a:spLocks noChangeShapeType="1"/>
                </p:cNvSpPr>
                <p:nvPr/>
              </p:nvSpPr>
              <p:spPr bwMode="auto">
                <a:xfrm flipH="1">
                  <a:off x="6120" y="5040"/>
                  <a:ext cx="900"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71"/>
                <p:cNvSpPr>
                  <a:spLocks noChangeShapeType="1"/>
                </p:cNvSpPr>
                <p:nvPr/>
              </p:nvSpPr>
              <p:spPr bwMode="auto">
                <a:xfrm>
                  <a:off x="6300" y="4500"/>
                  <a:ext cx="54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70"/>
                <p:cNvSpPr>
                  <a:spLocks noChangeShapeType="1"/>
                </p:cNvSpPr>
                <p:nvPr/>
              </p:nvSpPr>
              <p:spPr bwMode="auto">
                <a:xfrm flipH="1">
                  <a:off x="5940" y="5040"/>
                  <a:ext cx="900"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Line 69"/>
                <p:cNvSpPr>
                  <a:spLocks noChangeShapeType="1"/>
                </p:cNvSpPr>
                <p:nvPr/>
              </p:nvSpPr>
              <p:spPr bwMode="auto">
                <a:xfrm>
                  <a:off x="6300" y="450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Line 68"/>
                <p:cNvSpPr>
                  <a:spLocks noChangeShapeType="1"/>
                </p:cNvSpPr>
                <p:nvPr/>
              </p:nvSpPr>
              <p:spPr bwMode="auto">
                <a:xfrm>
                  <a:off x="5940" y="594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4" name="Group 60"/>
              <p:cNvGrpSpPr>
                <a:grpSpLocks/>
              </p:cNvGrpSpPr>
              <p:nvPr/>
            </p:nvGrpSpPr>
            <p:grpSpPr bwMode="auto">
              <a:xfrm>
                <a:off x="5220" y="4500"/>
                <a:ext cx="1080" cy="1440"/>
                <a:chOff x="5940" y="4500"/>
                <a:chExt cx="1080" cy="1440"/>
              </a:xfrm>
            </p:grpSpPr>
            <p:sp>
              <p:nvSpPr>
                <p:cNvPr id="42" name="Line 66"/>
                <p:cNvSpPr>
                  <a:spLocks noChangeShapeType="1"/>
                </p:cNvSpPr>
                <p:nvPr/>
              </p:nvSpPr>
              <p:spPr bwMode="auto">
                <a:xfrm>
                  <a:off x="6480" y="4500"/>
                  <a:ext cx="54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Line 65"/>
                <p:cNvSpPr>
                  <a:spLocks noChangeShapeType="1"/>
                </p:cNvSpPr>
                <p:nvPr/>
              </p:nvSpPr>
              <p:spPr bwMode="auto">
                <a:xfrm flipH="1">
                  <a:off x="6120" y="5040"/>
                  <a:ext cx="900"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Line 64"/>
                <p:cNvSpPr>
                  <a:spLocks noChangeShapeType="1"/>
                </p:cNvSpPr>
                <p:nvPr/>
              </p:nvSpPr>
              <p:spPr bwMode="auto">
                <a:xfrm>
                  <a:off x="6300" y="4500"/>
                  <a:ext cx="54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Line 63"/>
                <p:cNvSpPr>
                  <a:spLocks noChangeShapeType="1"/>
                </p:cNvSpPr>
                <p:nvPr/>
              </p:nvSpPr>
              <p:spPr bwMode="auto">
                <a:xfrm flipH="1">
                  <a:off x="5940" y="5040"/>
                  <a:ext cx="900"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Line 62"/>
                <p:cNvSpPr>
                  <a:spLocks noChangeShapeType="1"/>
                </p:cNvSpPr>
                <p:nvPr/>
              </p:nvSpPr>
              <p:spPr bwMode="auto">
                <a:xfrm>
                  <a:off x="6300" y="450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Line 61"/>
                <p:cNvSpPr>
                  <a:spLocks noChangeShapeType="1"/>
                </p:cNvSpPr>
                <p:nvPr/>
              </p:nvSpPr>
              <p:spPr bwMode="auto">
                <a:xfrm>
                  <a:off x="5940" y="594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35" name="Group 53"/>
              <p:cNvGrpSpPr>
                <a:grpSpLocks/>
              </p:cNvGrpSpPr>
              <p:nvPr/>
            </p:nvGrpSpPr>
            <p:grpSpPr bwMode="auto">
              <a:xfrm>
                <a:off x="4500" y="4500"/>
                <a:ext cx="1080" cy="1440"/>
                <a:chOff x="5940" y="4500"/>
                <a:chExt cx="1080" cy="1440"/>
              </a:xfrm>
            </p:grpSpPr>
            <p:sp>
              <p:nvSpPr>
                <p:cNvPr id="36" name="Line 59"/>
                <p:cNvSpPr>
                  <a:spLocks noChangeShapeType="1"/>
                </p:cNvSpPr>
                <p:nvPr/>
              </p:nvSpPr>
              <p:spPr bwMode="auto">
                <a:xfrm>
                  <a:off x="6480" y="4500"/>
                  <a:ext cx="54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Line 58"/>
                <p:cNvSpPr>
                  <a:spLocks noChangeShapeType="1"/>
                </p:cNvSpPr>
                <p:nvPr/>
              </p:nvSpPr>
              <p:spPr bwMode="auto">
                <a:xfrm flipH="1">
                  <a:off x="6120" y="5040"/>
                  <a:ext cx="900"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Line 57"/>
                <p:cNvSpPr>
                  <a:spLocks noChangeShapeType="1"/>
                </p:cNvSpPr>
                <p:nvPr/>
              </p:nvSpPr>
              <p:spPr bwMode="auto">
                <a:xfrm>
                  <a:off x="6300" y="4500"/>
                  <a:ext cx="540" cy="54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56"/>
                <p:cNvSpPr>
                  <a:spLocks noChangeShapeType="1"/>
                </p:cNvSpPr>
                <p:nvPr/>
              </p:nvSpPr>
              <p:spPr bwMode="auto">
                <a:xfrm flipH="1">
                  <a:off x="5940" y="5040"/>
                  <a:ext cx="900" cy="9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55"/>
                <p:cNvSpPr>
                  <a:spLocks noChangeShapeType="1"/>
                </p:cNvSpPr>
                <p:nvPr/>
              </p:nvSpPr>
              <p:spPr bwMode="auto">
                <a:xfrm>
                  <a:off x="6300" y="450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Line 54"/>
                <p:cNvSpPr>
                  <a:spLocks noChangeShapeType="1"/>
                </p:cNvSpPr>
                <p:nvPr/>
              </p:nvSpPr>
              <p:spPr bwMode="auto">
                <a:xfrm>
                  <a:off x="5940" y="5940"/>
                  <a:ext cx="18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nvGrpSpPr>
            <p:cNvPr id="11" name="Group 36"/>
            <p:cNvGrpSpPr>
              <a:grpSpLocks/>
            </p:cNvGrpSpPr>
            <p:nvPr/>
          </p:nvGrpSpPr>
          <p:grpSpPr bwMode="auto">
            <a:xfrm>
              <a:off x="2115" y="4730"/>
              <a:ext cx="2565" cy="1030"/>
              <a:chOff x="2160" y="2655"/>
              <a:chExt cx="3420" cy="1306"/>
            </a:xfrm>
          </p:grpSpPr>
          <p:sp>
            <p:nvSpPr>
              <p:cNvPr id="17" name="AutoShape 51"/>
              <p:cNvSpPr>
                <a:spLocks noChangeArrowheads="1"/>
              </p:cNvSpPr>
              <p:nvPr/>
            </p:nvSpPr>
            <p:spPr bwMode="auto">
              <a:xfrm flipH="1">
                <a:off x="3240" y="3780"/>
                <a:ext cx="1" cy="1"/>
              </a:xfrm>
              <a:prstGeom prst="rtTriangl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endParaRPr lang="en-US"/>
              </a:p>
            </p:txBody>
          </p:sp>
          <p:sp>
            <p:nvSpPr>
              <p:cNvPr id="18" name="Rectangle 50"/>
              <p:cNvSpPr>
                <a:spLocks noChangeArrowheads="1"/>
              </p:cNvSpPr>
              <p:nvPr/>
            </p:nvSpPr>
            <p:spPr bwMode="auto">
              <a:xfrm>
                <a:off x="4140" y="3960"/>
                <a:ext cx="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 name="Rectangle 49"/>
              <p:cNvSpPr>
                <a:spLocks noChangeArrowheads="1"/>
              </p:cNvSpPr>
              <p:nvPr/>
            </p:nvSpPr>
            <p:spPr bwMode="auto">
              <a:xfrm>
                <a:off x="2160" y="2700"/>
                <a:ext cx="1" cy="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nvGrpSpPr>
              <p:cNvPr id="20" name="Group 46"/>
              <p:cNvGrpSpPr>
                <a:grpSpLocks/>
              </p:cNvGrpSpPr>
              <p:nvPr/>
            </p:nvGrpSpPr>
            <p:grpSpPr bwMode="auto">
              <a:xfrm>
                <a:off x="2160" y="2655"/>
                <a:ext cx="1260" cy="759"/>
                <a:chOff x="2160" y="2655"/>
                <a:chExt cx="1260" cy="759"/>
              </a:xfrm>
            </p:grpSpPr>
            <p:sp>
              <p:nvSpPr>
                <p:cNvPr id="30" name="AutoShape 48"/>
                <p:cNvSpPr>
                  <a:spLocks noChangeArrowheads="1"/>
                </p:cNvSpPr>
                <p:nvPr/>
              </p:nvSpPr>
              <p:spPr bwMode="auto">
                <a:xfrm rot="10944921" flipH="1">
                  <a:off x="2160" y="2700"/>
                  <a:ext cx="541" cy="714"/>
                </a:xfrm>
                <a:prstGeom prst="rtTriangle">
                  <a:avLst/>
                </a:prstGeom>
                <a:solidFill>
                  <a:srgbClr val="FFFFFF"/>
                </a:solidFill>
                <a:ln w="9525">
                  <a:solidFill>
                    <a:srgbClr val="000000"/>
                  </a:solidFill>
                  <a:miter lim="800000"/>
                  <a:headEnd/>
                  <a:tailEnd/>
                </a:ln>
              </p:spPr>
              <p:txBody>
                <a:bodyPr vert="horz" wrap="square" lIns="48838" tIns="24418" rIns="48838" bIns="24418" numCol="1" anchor="t" anchorCtr="0" compatLnSpc="1">
                  <a:prstTxWarp prst="textNoShape">
                    <a:avLst/>
                  </a:prstTxWarp>
                </a:bodyPr>
                <a:lstStyle/>
                <a:p>
                  <a:endParaRPr lang="en-US"/>
                </a:p>
              </p:txBody>
            </p:sp>
            <p:sp>
              <p:nvSpPr>
                <p:cNvPr id="31" name="Rectangle 47"/>
                <p:cNvSpPr>
                  <a:spLocks noChangeArrowheads="1"/>
                </p:cNvSpPr>
                <p:nvPr/>
              </p:nvSpPr>
              <p:spPr bwMode="auto">
                <a:xfrm>
                  <a:off x="2160" y="2655"/>
                  <a:ext cx="12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grpSp>
            <p:nvGrpSpPr>
              <p:cNvPr id="21" name="Group 43"/>
              <p:cNvGrpSpPr>
                <a:grpSpLocks/>
              </p:cNvGrpSpPr>
              <p:nvPr/>
            </p:nvGrpSpPr>
            <p:grpSpPr bwMode="auto">
              <a:xfrm>
                <a:off x="2880" y="2700"/>
                <a:ext cx="1260" cy="759"/>
                <a:chOff x="2160" y="2655"/>
                <a:chExt cx="1260" cy="759"/>
              </a:xfrm>
            </p:grpSpPr>
            <p:sp>
              <p:nvSpPr>
                <p:cNvPr id="28" name="AutoShape 45"/>
                <p:cNvSpPr>
                  <a:spLocks noChangeArrowheads="1"/>
                </p:cNvSpPr>
                <p:nvPr/>
              </p:nvSpPr>
              <p:spPr bwMode="auto">
                <a:xfrm rot="10944921" flipH="1">
                  <a:off x="2160" y="2700"/>
                  <a:ext cx="541" cy="714"/>
                </a:xfrm>
                <a:prstGeom prst="rtTriangle">
                  <a:avLst/>
                </a:prstGeom>
                <a:solidFill>
                  <a:srgbClr val="FFFFFF"/>
                </a:solidFill>
                <a:ln w="9525">
                  <a:solidFill>
                    <a:srgbClr val="000000"/>
                  </a:solidFill>
                  <a:miter lim="800000"/>
                  <a:headEnd/>
                  <a:tailEnd/>
                </a:ln>
              </p:spPr>
              <p:txBody>
                <a:bodyPr vert="horz" wrap="square" lIns="48838" tIns="24418" rIns="48838" bIns="24418" numCol="1" anchor="t" anchorCtr="0" compatLnSpc="1">
                  <a:prstTxWarp prst="textNoShape">
                    <a:avLst/>
                  </a:prstTxWarp>
                </a:bodyPr>
                <a:lstStyle/>
                <a:p>
                  <a:endParaRPr lang="en-US"/>
                </a:p>
              </p:txBody>
            </p:sp>
            <p:sp>
              <p:nvSpPr>
                <p:cNvPr id="29" name="Rectangle 44"/>
                <p:cNvSpPr>
                  <a:spLocks noChangeArrowheads="1"/>
                </p:cNvSpPr>
                <p:nvPr/>
              </p:nvSpPr>
              <p:spPr bwMode="auto">
                <a:xfrm>
                  <a:off x="2160" y="2655"/>
                  <a:ext cx="12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grpSp>
            <p:nvGrpSpPr>
              <p:cNvPr id="22" name="Group 40"/>
              <p:cNvGrpSpPr>
                <a:grpSpLocks/>
              </p:cNvGrpSpPr>
              <p:nvPr/>
            </p:nvGrpSpPr>
            <p:grpSpPr bwMode="auto">
              <a:xfrm>
                <a:off x="3600" y="2700"/>
                <a:ext cx="1260" cy="759"/>
                <a:chOff x="2160" y="2655"/>
                <a:chExt cx="1260" cy="759"/>
              </a:xfrm>
            </p:grpSpPr>
            <p:sp>
              <p:nvSpPr>
                <p:cNvPr id="26" name="AutoShape 42"/>
                <p:cNvSpPr>
                  <a:spLocks noChangeArrowheads="1"/>
                </p:cNvSpPr>
                <p:nvPr/>
              </p:nvSpPr>
              <p:spPr bwMode="auto">
                <a:xfrm rot="10944921" flipH="1">
                  <a:off x="2160" y="2700"/>
                  <a:ext cx="541" cy="714"/>
                </a:xfrm>
                <a:prstGeom prst="rtTriangle">
                  <a:avLst/>
                </a:prstGeom>
                <a:solidFill>
                  <a:srgbClr val="FFFFFF"/>
                </a:solidFill>
                <a:ln w="9525">
                  <a:solidFill>
                    <a:srgbClr val="000000"/>
                  </a:solidFill>
                  <a:miter lim="800000"/>
                  <a:headEnd/>
                  <a:tailEnd/>
                </a:ln>
              </p:spPr>
              <p:txBody>
                <a:bodyPr vert="horz" wrap="square" lIns="48838" tIns="24418" rIns="48838" bIns="24418" numCol="1" anchor="t" anchorCtr="0" compatLnSpc="1">
                  <a:prstTxWarp prst="textNoShape">
                    <a:avLst/>
                  </a:prstTxWarp>
                </a:bodyPr>
                <a:lstStyle/>
                <a:p>
                  <a:endParaRPr lang="en-US"/>
                </a:p>
              </p:txBody>
            </p:sp>
            <p:sp>
              <p:nvSpPr>
                <p:cNvPr id="27" name="Rectangle 41"/>
                <p:cNvSpPr>
                  <a:spLocks noChangeArrowheads="1"/>
                </p:cNvSpPr>
                <p:nvPr/>
              </p:nvSpPr>
              <p:spPr bwMode="auto">
                <a:xfrm>
                  <a:off x="2160" y="2655"/>
                  <a:ext cx="12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grpSp>
            <p:nvGrpSpPr>
              <p:cNvPr id="23" name="Group 37"/>
              <p:cNvGrpSpPr>
                <a:grpSpLocks/>
              </p:cNvGrpSpPr>
              <p:nvPr/>
            </p:nvGrpSpPr>
            <p:grpSpPr bwMode="auto">
              <a:xfrm>
                <a:off x="4320" y="2700"/>
                <a:ext cx="1260" cy="759"/>
                <a:chOff x="2160" y="2655"/>
                <a:chExt cx="1260" cy="759"/>
              </a:xfrm>
            </p:grpSpPr>
            <p:sp>
              <p:nvSpPr>
                <p:cNvPr id="24" name="AutoShape 39"/>
                <p:cNvSpPr>
                  <a:spLocks noChangeArrowheads="1"/>
                </p:cNvSpPr>
                <p:nvPr/>
              </p:nvSpPr>
              <p:spPr bwMode="auto">
                <a:xfrm rot="10944921" flipH="1">
                  <a:off x="2160" y="2700"/>
                  <a:ext cx="541" cy="714"/>
                </a:xfrm>
                <a:prstGeom prst="rtTriangle">
                  <a:avLst/>
                </a:prstGeom>
                <a:solidFill>
                  <a:srgbClr val="FFFFFF"/>
                </a:solidFill>
                <a:ln w="9525">
                  <a:solidFill>
                    <a:srgbClr val="000000"/>
                  </a:solidFill>
                  <a:miter lim="800000"/>
                  <a:headEnd/>
                  <a:tailEnd/>
                </a:ln>
              </p:spPr>
              <p:txBody>
                <a:bodyPr vert="horz" wrap="square" lIns="48838" tIns="24418" rIns="48838" bIns="24418" numCol="1" anchor="t" anchorCtr="0" compatLnSpc="1">
                  <a:prstTxWarp prst="textNoShape">
                    <a:avLst/>
                  </a:prstTxWarp>
                </a:bodyPr>
                <a:lstStyle/>
                <a:p>
                  <a:endParaRPr lang="en-US"/>
                </a:p>
              </p:txBody>
            </p:sp>
            <p:sp>
              <p:nvSpPr>
                <p:cNvPr id="25" name="Rectangle 38"/>
                <p:cNvSpPr>
                  <a:spLocks noChangeArrowheads="1"/>
                </p:cNvSpPr>
                <p:nvPr/>
              </p:nvSpPr>
              <p:spPr bwMode="auto">
                <a:xfrm>
                  <a:off x="2160" y="2655"/>
                  <a:ext cx="1260"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o</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grpSp>
        <p:sp>
          <p:nvSpPr>
            <p:cNvPr id="12" name="Rectangle 35"/>
            <p:cNvSpPr>
              <a:spLocks noChangeArrowheads="1"/>
            </p:cNvSpPr>
            <p:nvPr/>
          </p:nvSpPr>
          <p:spPr bwMode="auto">
            <a:xfrm>
              <a:off x="3060" y="3780"/>
              <a:ext cx="2025"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Figure: a</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3" name="Rectangle 34"/>
            <p:cNvSpPr>
              <a:spLocks noChangeArrowheads="1"/>
            </p:cNvSpPr>
            <p:nvPr/>
          </p:nvSpPr>
          <p:spPr bwMode="auto">
            <a:xfrm>
              <a:off x="7740" y="3780"/>
              <a:ext cx="2025" cy="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Figure: b</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4" name="Rectangle 33"/>
            <p:cNvSpPr>
              <a:spLocks noChangeArrowheads="1"/>
            </p:cNvSpPr>
            <p:nvPr/>
          </p:nvSpPr>
          <p:spPr bwMode="auto">
            <a:xfrm>
              <a:off x="8100" y="6120"/>
              <a:ext cx="2025"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Figure: e</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5" name="Rectangle 32"/>
            <p:cNvSpPr>
              <a:spLocks noChangeArrowheads="1"/>
            </p:cNvSpPr>
            <p:nvPr/>
          </p:nvSpPr>
          <p:spPr bwMode="auto">
            <a:xfrm>
              <a:off x="4680" y="5940"/>
              <a:ext cx="202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Figure: d</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
          <p:nvSpPr>
            <p:cNvPr id="16" name="Rectangle 31"/>
            <p:cNvSpPr>
              <a:spLocks noChangeArrowheads="1"/>
            </p:cNvSpPr>
            <p:nvPr/>
          </p:nvSpPr>
          <p:spPr bwMode="auto">
            <a:xfrm>
              <a:off x="1980" y="5580"/>
              <a:ext cx="2025"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8838" tIns="24418" rIns="48838" bIns="24418"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chemeClr val="tx1"/>
                  </a:solidFill>
                  <a:effectLst/>
                  <a:latin typeface="Arial" panose="020B0604020202020204" pitchFamily="34" charset="0"/>
                  <a:ea typeface="Times New Roman" panose="02020603050405020304" pitchFamily="18" charset="0"/>
                </a:rPr>
                <a:t>Figure: c</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1928513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Grid</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68945" y="2086377"/>
            <a:ext cx="7817477" cy="3672279"/>
          </a:xfrm>
        </p:spPr>
      </p:pic>
    </p:spTree>
    <p:extLst>
      <p:ext uri="{BB962C8B-B14F-4D97-AF65-F5344CB8AC3E}">
        <p14:creationId xmlns:p14="http://schemas.microsoft.com/office/powerpoint/2010/main" val="1406737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Elements of grid</a:t>
            </a:r>
            <a:endParaRPr lang="en-US" dirty="0"/>
          </a:p>
        </p:txBody>
      </p:sp>
      <p:sp>
        <p:nvSpPr>
          <p:cNvPr id="3" name="Content Placeholder 2"/>
          <p:cNvSpPr>
            <a:spLocks noGrp="1"/>
          </p:cNvSpPr>
          <p:nvPr>
            <p:ph idx="1"/>
          </p:nvPr>
        </p:nvSpPr>
        <p:spPr/>
        <p:txBody>
          <a:bodyPr/>
          <a:lstStyle/>
          <a:p>
            <a:r>
              <a:rPr lang="en-US" dirty="0"/>
              <a:t>They can be used individually or in combination, but slotted and perforated sheets which were formerly under cards. Modern grids are made up of triangular bars. They are robust, easy to manipulate and give a good cleaning effect.</a:t>
            </a:r>
          </a:p>
          <a:p>
            <a:endParaRPr lang="en-US" dirty="0"/>
          </a:p>
          <a:p>
            <a:r>
              <a:rPr lang="en-US" dirty="0"/>
              <a:t>Blades have been used as grid for a long time, almost always in combination with triangular section bars. Today, grids are made up of knife blades alone, without other elements types. </a:t>
            </a:r>
          </a:p>
          <a:p>
            <a:r>
              <a:rPr lang="en-US" dirty="0"/>
              <a:t>Angle bars are somewhat less robust and tend to create blockage.</a:t>
            </a:r>
          </a:p>
          <a:p>
            <a:endParaRPr lang="en-US" dirty="0"/>
          </a:p>
        </p:txBody>
      </p:sp>
    </p:spTree>
    <p:extLst>
      <p:ext uri="{BB962C8B-B14F-4D97-AF65-F5344CB8AC3E}">
        <p14:creationId xmlns:p14="http://schemas.microsoft.com/office/powerpoint/2010/main" val="386724463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92</TotalTime>
  <Words>528</Words>
  <Application>Microsoft Office PowerPoint</Application>
  <PresentationFormat>Widescreen</PresentationFormat>
  <Paragraphs>62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Times New Roman</vt:lpstr>
      <vt:lpstr>Trebuchet MS</vt:lpstr>
      <vt:lpstr>Wingdings 3</vt:lpstr>
      <vt:lpstr>Facet</vt:lpstr>
      <vt:lpstr>Blow Room</vt:lpstr>
      <vt:lpstr>Basic operations involved in the blow room</vt:lpstr>
      <vt:lpstr>Deferent types of Opening device</vt:lpstr>
      <vt:lpstr>Grid </vt:lpstr>
      <vt:lpstr>Grid</vt:lpstr>
      <vt:lpstr>The elements of the grid</vt:lpstr>
      <vt:lpstr>Elements of Grid</vt:lpstr>
      <vt:lpstr>Elements of Grid</vt:lpstr>
      <vt:lpstr>Elements of grid</vt:lpstr>
      <vt:lpstr>Grid adjustment </vt:lpstr>
      <vt:lpstr>Adjustment of grid</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Blow Room</dc:title>
  <dc:creator>AlamgirPC</dc:creator>
  <cp:lastModifiedBy>AlamgirPC</cp:lastModifiedBy>
  <cp:revision>4</cp:revision>
  <dcterms:created xsi:type="dcterms:W3CDTF">2020-06-23T09:58:57Z</dcterms:created>
  <dcterms:modified xsi:type="dcterms:W3CDTF">2020-06-27T11:09:04Z</dcterms:modified>
</cp:coreProperties>
</file>