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66" r:id="rId4"/>
    <p:sldId id="265" r:id="rId5"/>
    <p:sldId id="267" r:id="rId6"/>
    <p:sldId id="259" r:id="rId7"/>
    <p:sldId id="260" r:id="rId8"/>
    <p:sldId id="261" r:id="rId9"/>
    <p:sldId id="262" r:id="rId10"/>
    <p:sldId id="263" r:id="rId11"/>
    <p:sldId id="268" r:id="rId12"/>
    <p:sldId id="269" r:id="rId13"/>
    <p:sldId id="271"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6/30/2020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Basic operations involved in the blow </a:t>
            </a:r>
            <a:r>
              <a:rPr lang="en-US" b="1" dirty="0" smtClean="0"/>
              <a:t>room</a:t>
            </a:r>
            <a:endParaRPr lang="en-US" dirty="0"/>
          </a:p>
        </p:txBody>
      </p:sp>
      <p:sp>
        <p:nvSpPr>
          <p:cNvPr id="3" name="Content Placeholder 2"/>
          <p:cNvSpPr>
            <a:spLocks noGrp="1"/>
          </p:cNvSpPr>
          <p:nvPr>
            <p:ph idx="1"/>
          </p:nvPr>
        </p:nvSpPr>
        <p:spPr/>
        <p:txBody>
          <a:bodyPr>
            <a:normAutofit/>
          </a:bodyPr>
          <a:lstStyle/>
          <a:p>
            <a:pPr lvl="0">
              <a:buFont typeface="+mj-lt"/>
              <a:buAutoNum type="alphaLcPeriod"/>
            </a:pPr>
            <a:r>
              <a:rPr lang="en-US" sz="2400" b="1" dirty="0" smtClean="0"/>
              <a:t>Opening</a:t>
            </a:r>
            <a:r>
              <a:rPr lang="en-US" sz="2400" dirty="0" smtClean="0"/>
              <a:t> </a:t>
            </a:r>
            <a:r>
              <a:rPr lang="en-US" sz="2400" dirty="0"/>
              <a:t>by the action of opposite spike</a:t>
            </a:r>
          </a:p>
          <a:p>
            <a:pPr lvl="0">
              <a:buFont typeface="+mj-lt"/>
              <a:buAutoNum type="alphaLcPeriod"/>
            </a:pPr>
            <a:r>
              <a:rPr lang="en-US" sz="2400" b="1" dirty="0"/>
              <a:t>Cleaning</a:t>
            </a:r>
            <a:r>
              <a:rPr lang="en-US" sz="2400" dirty="0"/>
              <a:t> by the action of beater</a:t>
            </a:r>
          </a:p>
          <a:p>
            <a:pPr lvl="0">
              <a:buFont typeface="+mj-lt"/>
              <a:buAutoNum type="alphaLcPeriod"/>
            </a:pPr>
            <a:r>
              <a:rPr lang="en-US" sz="2400" b="1" dirty="0"/>
              <a:t>Dust removal </a:t>
            </a:r>
            <a:r>
              <a:rPr lang="en-US" sz="2400" dirty="0"/>
              <a:t>by action of air current </a:t>
            </a:r>
          </a:p>
          <a:p>
            <a:pPr lvl="0">
              <a:buFont typeface="+mj-lt"/>
              <a:buAutoNum type="alphaLcPeriod"/>
            </a:pPr>
            <a:r>
              <a:rPr lang="en-US" sz="2400" b="1" dirty="0"/>
              <a:t>Blending or Mixing</a:t>
            </a:r>
          </a:p>
          <a:p>
            <a:pPr lvl="0">
              <a:buFont typeface="+mj-lt"/>
              <a:buAutoNum type="alphaLcPeriod"/>
            </a:pPr>
            <a:r>
              <a:rPr lang="en-US" sz="2400" b="1" dirty="0"/>
              <a:t>Formation of carding lap or even feed of the materials </a:t>
            </a:r>
            <a:r>
              <a:rPr lang="en-US" sz="2400" dirty="0"/>
              <a:t>to the card by regulating action.</a:t>
            </a:r>
          </a:p>
        </p:txBody>
      </p:sp>
    </p:spTree>
    <p:extLst>
      <p:ext uri="{BB962C8B-B14F-4D97-AF65-F5344CB8AC3E}">
        <p14:creationId xmlns:p14="http://schemas.microsoft.com/office/powerpoint/2010/main" val="78483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Major &amp; minor cleaning points</a:t>
            </a:r>
            <a:endParaRPr lang="en-US" dirty="0"/>
          </a:p>
        </p:txBody>
      </p:sp>
      <p:sp>
        <p:nvSpPr>
          <p:cNvPr id="3" name="Content Placeholder 2"/>
          <p:cNvSpPr>
            <a:spLocks noGrp="1"/>
          </p:cNvSpPr>
          <p:nvPr>
            <p:ph idx="1"/>
          </p:nvPr>
        </p:nvSpPr>
        <p:spPr/>
        <p:txBody>
          <a:bodyPr/>
          <a:lstStyle/>
          <a:p>
            <a:pPr marL="0" indent="0">
              <a:buNone/>
            </a:pPr>
            <a:r>
              <a:rPr lang="en-US" sz="2400" b="1" dirty="0"/>
              <a:t>Major &amp; minor cleaning points:</a:t>
            </a:r>
            <a:r>
              <a:rPr lang="en-US" sz="2400" dirty="0"/>
              <a:t> </a:t>
            </a:r>
            <a:r>
              <a:rPr lang="en-US" sz="2400" dirty="0" err="1"/>
              <a:t>Criton</a:t>
            </a:r>
            <a:r>
              <a:rPr lang="en-US" sz="2400" dirty="0"/>
              <a:t> opener, porcupine opener, two or three bladed beaters, </a:t>
            </a:r>
            <a:r>
              <a:rPr lang="en-US" sz="2400" dirty="0" err="1"/>
              <a:t>Krishner</a:t>
            </a:r>
            <a:r>
              <a:rPr lang="en-US" sz="2400" dirty="0"/>
              <a:t> beater etc. are the major cleaning point of a conventional blow room line. In case of modern blow room line </a:t>
            </a:r>
            <a:r>
              <a:rPr lang="en-US" sz="2400" dirty="0" err="1"/>
              <a:t>uniclean</a:t>
            </a:r>
            <a:r>
              <a:rPr lang="en-US" sz="2400" dirty="0"/>
              <a:t>, </a:t>
            </a:r>
            <a:r>
              <a:rPr lang="en-US" sz="2400" dirty="0" err="1"/>
              <a:t>uniflex</a:t>
            </a:r>
            <a:r>
              <a:rPr lang="en-US" sz="2400" dirty="0"/>
              <a:t>, CVT1, CVT3 are the major cleaning points.</a:t>
            </a:r>
          </a:p>
          <a:p>
            <a:pPr marL="0" indent="0">
              <a:buNone/>
            </a:pPr>
            <a:r>
              <a:rPr lang="en-US" sz="2400" dirty="0"/>
              <a:t>On the other hand hopper feeder, condenser dust case, pneumatic delivery boxes, </a:t>
            </a:r>
            <a:r>
              <a:rPr lang="en-US" sz="2400" dirty="0" err="1"/>
              <a:t>scutchers</a:t>
            </a:r>
            <a:r>
              <a:rPr lang="en-US" sz="2400" dirty="0"/>
              <a:t> etc. are regarded as minor cleaning points.</a:t>
            </a:r>
          </a:p>
          <a:p>
            <a:endParaRPr lang="en-US" dirty="0"/>
          </a:p>
        </p:txBody>
      </p:sp>
    </p:spTree>
    <p:extLst>
      <p:ext uri="{BB962C8B-B14F-4D97-AF65-F5344CB8AC3E}">
        <p14:creationId xmlns:p14="http://schemas.microsoft.com/office/powerpoint/2010/main" val="4065796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cleaning point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4248" y="2160588"/>
            <a:ext cx="8809149" cy="4484911"/>
          </a:xfrm>
        </p:spPr>
      </p:pic>
    </p:spTree>
    <p:extLst>
      <p:ext uri="{BB962C8B-B14F-4D97-AF65-F5344CB8AC3E}">
        <p14:creationId xmlns:p14="http://schemas.microsoft.com/office/powerpoint/2010/main" val="3968882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cleaning point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8197" y="2305318"/>
            <a:ext cx="5267459" cy="3528812"/>
          </a:xfrm>
        </p:spPr>
      </p:pic>
    </p:spTree>
    <p:extLst>
      <p:ext uri="{BB962C8B-B14F-4D97-AF65-F5344CB8AC3E}">
        <p14:creationId xmlns:p14="http://schemas.microsoft.com/office/powerpoint/2010/main" val="2594406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cleaning point</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77863" y="2034862"/>
            <a:ext cx="4183062" cy="3636731"/>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396248" y="2524259"/>
            <a:ext cx="3773510" cy="3412902"/>
          </a:xfrm>
        </p:spPr>
      </p:pic>
    </p:spTree>
    <p:extLst>
      <p:ext uri="{BB962C8B-B14F-4D97-AF65-F5344CB8AC3E}">
        <p14:creationId xmlns:p14="http://schemas.microsoft.com/office/powerpoint/2010/main" val="12564672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Factors influencing opening and </a:t>
            </a:r>
            <a:r>
              <a:rPr lang="en-US" dirty="0" smtClean="0"/>
              <a:t>cleaning</a:t>
            </a:r>
            <a:endParaRPr lang="en-US" dirty="0"/>
          </a:p>
        </p:txBody>
      </p:sp>
      <p:sp>
        <p:nvSpPr>
          <p:cNvPr id="3" name="Content Placeholder 2"/>
          <p:cNvSpPr>
            <a:spLocks noGrp="1"/>
          </p:cNvSpPr>
          <p:nvPr>
            <p:ph idx="1"/>
          </p:nvPr>
        </p:nvSpPr>
        <p:spPr/>
        <p:txBody>
          <a:bodyPr>
            <a:normAutofit fontScale="92500" lnSpcReduction="20000"/>
          </a:bodyPr>
          <a:lstStyle/>
          <a:p>
            <a:pPr marL="857250" lvl="1" indent="-400050">
              <a:buFont typeface="+mj-lt"/>
              <a:buAutoNum type="romanLcPeriod"/>
            </a:pPr>
            <a:r>
              <a:rPr lang="en-US" dirty="0" smtClean="0"/>
              <a:t>The </a:t>
            </a:r>
            <a:r>
              <a:rPr lang="en-US" dirty="0"/>
              <a:t>size of dirt particles </a:t>
            </a:r>
            <a:endParaRPr lang="en-US" sz="1400" dirty="0"/>
          </a:p>
          <a:p>
            <a:pPr marL="857250" lvl="1" indent="-400050">
              <a:buFont typeface="+mj-lt"/>
              <a:buAutoNum type="romanLcPeriod"/>
            </a:pPr>
            <a:r>
              <a:rPr lang="en-US" dirty="0"/>
              <a:t>Type of opening device</a:t>
            </a:r>
            <a:endParaRPr lang="en-US" sz="1400" dirty="0"/>
          </a:p>
          <a:p>
            <a:pPr marL="857250" lvl="1" indent="-400050">
              <a:buFont typeface="+mj-lt"/>
              <a:buAutoNum type="romanLcPeriod"/>
            </a:pPr>
            <a:r>
              <a:rPr lang="en-US" dirty="0"/>
              <a:t>Degree of opening device</a:t>
            </a:r>
            <a:endParaRPr lang="en-US" sz="1400" dirty="0"/>
          </a:p>
          <a:p>
            <a:pPr marL="857250" lvl="1" indent="-400050">
              <a:buFont typeface="+mj-lt"/>
              <a:buAutoNum type="romanLcPeriod"/>
            </a:pPr>
            <a:r>
              <a:rPr lang="en-US" dirty="0"/>
              <a:t>Type of feed</a:t>
            </a:r>
            <a:endParaRPr lang="en-US" sz="1400" dirty="0"/>
          </a:p>
          <a:p>
            <a:pPr marL="857250" lvl="1" indent="-400050">
              <a:buFont typeface="+mj-lt"/>
              <a:buAutoNum type="romanLcPeriod"/>
            </a:pPr>
            <a:r>
              <a:rPr lang="en-US" dirty="0"/>
              <a:t>Grid settings</a:t>
            </a:r>
            <a:endParaRPr lang="en-US" sz="1400" dirty="0"/>
          </a:p>
          <a:p>
            <a:pPr marL="857250" lvl="1" indent="-400050">
              <a:buFont typeface="+mj-lt"/>
              <a:buAutoNum type="romanLcPeriod"/>
            </a:pPr>
            <a:r>
              <a:rPr lang="en-US" dirty="0"/>
              <a:t>Surface area of grid</a:t>
            </a:r>
            <a:endParaRPr lang="en-US" sz="1400" dirty="0"/>
          </a:p>
          <a:p>
            <a:pPr marL="857250" lvl="1" indent="-400050">
              <a:buFont typeface="+mj-lt"/>
              <a:buAutoNum type="romanLcPeriod"/>
            </a:pPr>
            <a:r>
              <a:rPr lang="en-US" dirty="0"/>
              <a:t>Air flow rate through the grid</a:t>
            </a:r>
            <a:endParaRPr lang="en-US" sz="1400" dirty="0"/>
          </a:p>
          <a:p>
            <a:pPr marL="857250" lvl="1" indent="-400050">
              <a:buFont typeface="+mj-lt"/>
              <a:buAutoNum type="romanLcPeriod"/>
            </a:pPr>
            <a:r>
              <a:rPr lang="en-US" dirty="0"/>
              <a:t>Condition of pre-opening</a:t>
            </a:r>
            <a:endParaRPr lang="en-US" sz="1400" dirty="0"/>
          </a:p>
          <a:p>
            <a:pPr marL="857250" lvl="1" indent="-400050">
              <a:buFont typeface="+mj-lt"/>
              <a:buAutoNum type="romanLcPeriod"/>
            </a:pPr>
            <a:r>
              <a:rPr lang="en-US" dirty="0"/>
              <a:t>Thickness of the feed materials</a:t>
            </a:r>
            <a:endParaRPr lang="en-US" sz="1400" dirty="0"/>
          </a:p>
          <a:p>
            <a:pPr marL="857250" lvl="1" indent="-400050">
              <a:buFont typeface="+mj-lt"/>
              <a:buAutoNum type="romanLcPeriod"/>
            </a:pPr>
            <a:r>
              <a:rPr lang="en-US" dirty="0"/>
              <a:t>Material through put</a:t>
            </a:r>
            <a:endParaRPr lang="en-US" sz="1400" dirty="0"/>
          </a:p>
          <a:p>
            <a:pPr marL="857250" lvl="1" indent="-400050">
              <a:buFont typeface="+mj-lt"/>
              <a:buAutoNum type="romanLcPeriod"/>
            </a:pPr>
            <a:r>
              <a:rPr lang="en-US" dirty="0"/>
              <a:t>Space between grid bar and beaters.</a:t>
            </a:r>
            <a:endParaRPr lang="en-US" sz="1400" dirty="0"/>
          </a:p>
          <a:p>
            <a:r>
              <a:rPr lang="en-US" dirty="0"/>
              <a:t> </a:t>
            </a:r>
            <a:endParaRPr lang="en-US" sz="1600" dirty="0"/>
          </a:p>
          <a:p>
            <a:endParaRPr lang="en-US" dirty="0"/>
          </a:p>
        </p:txBody>
      </p:sp>
    </p:spTree>
    <p:extLst>
      <p:ext uri="{BB962C8B-B14F-4D97-AF65-F5344CB8AC3E}">
        <p14:creationId xmlns:p14="http://schemas.microsoft.com/office/powerpoint/2010/main" val="444879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Opening</a:t>
            </a:r>
            <a:endParaRPr lang="en-US" dirty="0"/>
          </a:p>
        </p:txBody>
      </p:sp>
      <p:sp>
        <p:nvSpPr>
          <p:cNvPr id="3" name="Content Placeholder 2"/>
          <p:cNvSpPr>
            <a:spLocks noGrp="1"/>
          </p:cNvSpPr>
          <p:nvPr>
            <p:ph idx="1"/>
          </p:nvPr>
        </p:nvSpPr>
        <p:spPr/>
        <p:txBody>
          <a:bodyPr/>
          <a:lstStyle/>
          <a:p>
            <a:pPr marL="0" indent="0">
              <a:buNone/>
            </a:pPr>
            <a:r>
              <a:rPr lang="en-US" dirty="0" smtClean="0"/>
              <a:t>Opening </a:t>
            </a:r>
            <a:r>
              <a:rPr lang="en-US" dirty="0"/>
              <a:t>is an important operation in spinning system. Opening is needed for carrying out the basic operation of spinning. The raw materials enter the spinning mil is highly pressed form to enable optimum transport and storage conditions. Thus, opening must precede the other basic operations.</a:t>
            </a:r>
          </a:p>
          <a:p>
            <a:pPr marL="0" indent="0">
              <a:buNone/>
            </a:pPr>
            <a:r>
              <a:rPr lang="en-US" dirty="0"/>
              <a:t> </a:t>
            </a:r>
          </a:p>
          <a:p>
            <a:pPr marL="0" indent="0">
              <a:buNone/>
            </a:pPr>
            <a:r>
              <a:rPr lang="en-US" b="1" dirty="0"/>
              <a:t>Type of opening:</a:t>
            </a:r>
            <a:r>
              <a:rPr lang="en-US" dirty="0"/>
              <a:t> Opening can be distinguished in two stages, as follows: </a:t>
            </a:r>
          </a:p>
          <a:p>
            <a:pPr marL="0" lvl="0" indent="0">
              <a:buNone/>
            </a:pPr>
            <a:r>
              <a:rPr lang="en-US" dirty="0" smtClean="0"/>
              <a:t>         </a:t>
            </a:r>
            <a:r>
              <a:rPr lang="en-US" dirty="0" err="1" smtClean="0"/>
              <a:t>i</a:t>
            </a:r>
            <a:r>
              <a:rPr lang="en-US" dirty="0" smtClean="0"/>
              <a:t>) Opening </a:t>
            </a:r>
            <a:r>
              <a:rPr lang="en-US" dirty="0"/>
              <a:t>to flock- in the blow room.</a:t>
            </a:r>
          </a:p>
          <a:p>
            <a:pPr marL="0" lvl="0" indent="0">
              <a:buNone/>
            </a:pPr>
            <a:r>
              <a:rPr lang="en-US" dirty="0" smtClean="0"/>
              <a:t>         ii)  </a:t>
            </a:r>
            <a:r>
              <a:rPr lang="en-US" dirty="0"/>
              <a:t>Opening to </a:t>
            </a:r>
            <a:r>
              <a:rPr lang="en-US" dirty="0" err="1"/>
              <a:t>fibres</a:t>
            </a:r>
            <a:r>
              <a:rPr lang="en-US" dirty="0"/>
              <a:t>: in the card and OE spinning machine.</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3129463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Cotton Bale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1679" y="2253803"/>
            <a:ext cx="6349283" cy="3593205"/>
          </a:xfrm>
        </p:spPr>
      </p:pic>
    </p:spTree>
    <p:extLst>
      <p:ext uri="{BB962C8B-B14F-4D97-AF65-F5344CB8AC3E}">
        <p14:creationId xmlns:p14="http://schemas.microsoft.com/office/powerpoint/2010/main" val="4269622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77334" y="2125013"/>
            <a:ext cx="4074970" cy="3966693"/>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074276" y="2125014"/>
            <a:ext cx="4199726" cy="3966694"/>
          </a:xfrm>
        </p:spPr>
      </p:pic>
    </p:spTree>
    <p:extLst>
      <p:ext uri="{BB962C8B-B14F-4D97-AF65-F5344CB8AC3E}">
        <p14:creationId xmlns:p14="http://schemas.microsoft.com/office/powerpoint/2010/main" val="747291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50762" y="2160589"/>
            <a:ext cx="4211390" cy="4059907"/>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971246" y="2160589"/>
            <a:ext cx="5306096" cy="4697411"/>
          </a:xfrm>
        </p:spPr>
      </p:pic>
    </p:spTree>
    <p:extLst>
      <p:ext uri="{BB962C8B-B14F-4D97-AF65-F5344CB8AC3E}">
        <p14:creationId xmlns:p14="http://schemas.microsoft.com/office/powerpoint/2010/main" val="3574110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a:t>
            </a:r>
            <a:endParaRPr lang="en-US" dirty="0"/>
          </a:p>
        </p:txBody>
      </p:sp>
      <p:sp>
        <p:nvSpPr>
          <p:cNvPr id="3" name="Content Placeholder 2"/>
          <p:cNvSpPr>
            <a:spLocks noGrp="1"/>
          </p:cNvSpPr>
          <p:nvPr>
            <p:ph idx="1"/>
          </p:nvPr>
        </p:nvSpPr>
        <p:spPr/>
        <p:txBody>
          <a:bodyPr/>
          <a:lstStyle/>
          <a:p>
            <a:pPr marL="0" indent="0">
              <a:buNone/>
            </a:pPr>
            <a:r>
              <a:rPr lang="en-US" b="1" dirty="0"/>
              <a:t>Two technological operations are included in opening.</a:t>
            </a:r>
            <a:r>
              <a:rPr lang="en-US" dirty="0"/>
              <a:t> These are shown below: </a:t>
            </a:r>
          </a:p>
          <a:p>
            <a:pPr marL="0" indent="0">
              <a:buNone/>
            </a:pPr>
            <a:r>
              <a:rPr lang="en-US" dirty="0"/>
              <a:t> </a:t>
            </a:r>
          </a:p>
          <a:p>
            <a:pPr marL="0" lvl="0" indent="0">
              <a:buNone/>
            </a:pPr>
            <a:r>
              <a:rPr lang="en-US" b="1" dirty="0"/>
              <a:t>Opening out:</a:t>
            </a:r>
            <a:r>
              <a:rPr lang="en-US" dirty="0"/>
              <a:t> In which the volume of the flock is increased but the number of the </a:t>
            </a:r>
            <a:r>
              <a:rPr lang="en-US" dirty="0" err="1"/>
              <a:t>fibres</a:t>
            </a:r>
            <a:r>
              <a:rPr lang="en-US" dirty="0"/>
              <a:t> remains constant, i.e. the specific density of the material is reduced.</a:t>
            </a:r>
          </a:p>
          <a:p>
            <a:pPr marL="0" lvl="0" indent="0">
              <a:buNone/>
            </a:pPr>
            <a:r>
              <a:rPr lang="en-US" b="1" dirty="0"/>
              <a:t>Breaking apart:</a:t>
            </a:r>
            <a:r>
              <a:rPr lang="en-US" dirty="0"/>
              <a:t> In which two or more flocks are formed from one flock without changing the specific density. </a:t>
            </a:r>
          </a:p>
          <a:p>
            <a:pPr marL="0" indent="0">
              <a:buNone/>
            </a:pPr>
            <a:r>
              <a:rPr lang="en-US" dirty="0"/>
              <a:t> </a:t>
            </a:r>
          </a:p>
          <a:p>
            <a:pPr marL="0" indent="0">
              <a:buNone/>
            </a:pPr>
            <a:r>
              <a:rPr lang="en-US" dirty="0"/>
              <a:t>Breaking apart is suffice for cleaning, but opening out is needed for blending and individualization. </a:t>
            </a:r>
          </a:p>
          <a:p>
            <a:endParaRPr lang="en-US" dirty="0"/>
          </a:p>
        </p:txBody>
      </p:sp>
    </p:spTree>
    <p:extLst>
      <p:ext uri="{BB962C8B-B14F-4D97-AF65-F5344CB8AC3E}">
        <p14:creationId xmlns:p14="http://schemas.microsoft.com/office/powerpoint/2010/main" val="2528879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Intensity of Opening depends on the following </a:t>
            </a:r>
            <a:r>
              <a:rPr lang="en-US" b="1" dirty="0" smtClean="0"/>
              <a:t>factors</a:t>
            </a:r>
            <a:r>
              <a:rPr lang="en-US" dirty="0"/>
              <a:t/>
            </a:r>
            <a:br>
              <a:rPr lang="en-US" dirty="0"/>
            </a:br>
            <a:endParaRPr lang="en-US" dirty="0"/>
          </a:p>
        </p:txBody>
      </p:sp>
      <p:sp>
        <p:nvSpPr>
          <p:cNvPr id="3" name="Content Placeholder 2"/>
          <p:cNvSpPr>
            <a:spLocks noGrp="1"/>
          </p:cNvSpPr>
          <p:nvPr>
            <p:ph idx="1"/>
          </p:nvPr>
        </p:nvSpPr>
        <p:spPr/>
        <p:txBody>
          <a:bodyPr/>
          <a:lstStyle/>
          <a:p>
            <a:pPr lvl="0">
              <a:buFont typeface="+mj-lt"/>
              <a:buAutoNum type="alphaLcPeriod"/>
            </a:pPr>
            <a:r>
              <a:rPr lang="en-US" sz="2400" dirty="0" smtClean="0">
                <a:latin typeface="Times New Roman" panose="02020603050405020304" pitchFamily="18" charset="0"/>
                <a:cs typeface="Times New Roman" panose="02020603050405020304" pitchFamily="18" charset="0"/>
              </a:rPr>
              <a:t>Raw </a:t>
            </a:r>
            <a:r>
              <a:rPr lang="en-US" sz="2400" dirty="0">
                <a:latin typeface="Times New Roman" panose="02020603050405020304" pitchFamily="18" charset="0"/>
                <a:cs typeface="Times New Roman" panose="02020603050405020304" pitchFamily="18" charset="0"/>
              </a:rPr>
              <a:t>material: Thickness of feed, density of feed,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coherence,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alignment, size of the flock in the feed.</a:t>
            </a:r>
          </a:p>
          <a:p>
            <a:pPr lvl="0">
              <a:buFont typeface="+mj-lt"/>
              <a:buAutoNum type="alphaLcPeriod"/>
            </a:pPr>
            <a:r>
              <a:rPr lang="en-US" sz="2400" dirty="0">
                <a:latin typeface="Times New Roman" panose="02020603050405020304" pitchFamily="18" charset="0"/>
                <a:cs typeface="Times New Roman" panose="02020603050405020304" pitchFamily="18" charset="0"/>
              </a:rPr>
              <a:t>Machines or devices: Type of feed- loose or clamped; form of feeding device; type of opening device; type of clothing; point density of clothing; arrangement of pin, needles, teeth etc. , on the surface.</a:t>
            </a:r>
          </a:p>
          <a:p>
            <a:pPr lvl="0">
              <a:buFont typeface="+mj-lt"/>
              <a:buAutoNum type="alphaLcPeriod"/>
            </a:pPr>
            <a:r>
              <a:rPr lang="en-US" sz="2400" dirty="0">
                <a:latin typeface="Times New Roman" panose="02020603050405020304" pitchFamily="18" charset="0"/>
                <a:cs typeface="Times New Roman" panose="02020603050405020304" pitchFamily="18" charset="0"/>
              </a:rPr>
              <a:t>Speed: Speed of the device; throughput speed of materials.</a:t>
            </a:r>
          </a:p>
          <a:p>
            <a:pPr lvl="0">
              <a:buFont typeface="+mj-lt"/>
              <a:buAutoNum type="alphaLcPeriod"/>
            </a:pPr>
            <a:r>
              <a:rPr lang="en-US" sz="2400" dirty="0">
                <a:latin typeface="Times New Roman" panose="02020603050405020304" pitchFamily="18" charset="0"/>
                <a:cs typeface="Times New Roman" panose="02020603050405020304" pitchFamily="18" charset="0"/>
              </a:rPr>
              <a:t>Ambient conditions: Humidity, temperature.</a:t>
            </a:r>
          </a:p>
          <a:p>
            <a:endParaRPr lang="en-US" dirty="0"/>
          </a:p>
        </p:txBody>
      </p:sp>
    </p:spTree>
    <p:extLst>
      <p:ext uri="{BB962C8B-B14F-4D97-AF65-F5344CB8AC3E}">
        <p14:creationId xmlns:p14="http://schemas.microsoft.com/office/powerpoint/2010/main" val="421986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Cleaning</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Cleaning </a:t>
            </a:r>
            <a:r>
              <a:rPr lang="en-US" dirty="0"/>
              <a:t>is an important basic operation. It will become steadily more important. In cleaning, it is necessary to release the adhesion of impurities to the </a:t>
            </a:r>
            <a:r>
              <a:rPr lang="en-US" dirty="0" err="1"/>
              <a:t>fibres</a:t>
            </a:r>
            <a:r>
              <a:rPr lang="en-US" dirty="0"/>
              <a:t> &amp; to give particles an opportunity to separate from the stock. This is achieved mostly by picking of flock out of the feed materials and by rapid acceleration of these flocks over a grid. Dirt dust, foreign matter &amp; </a:t>
            </a:r>
            <a:r>
              <a:rPr lang="en-US" dirty="0" err="1"/>
              <a:t>neps</a:t>
            </a:r>
            <a:r>
              <a:rPr lang="en-US" dirty="0"/>
              <a:t> should be eliminated</a:t>
            </a:r>
            <a:r>
              <a:rPr lang="en-US" dirty="0" smtClean="0"/>
              <a:t>.</a:t>
            </a:r>
          </a:p>
          <a:p>
            <a:r>
              <a:rPr lang="en-US" dirty="0" smtClean="0"/>
              <a:t>The process of removing dirt, </a:t>
            </a:r>
            <a:r>
              <a:rPr lang="en-US" dirty="0"/>
              <a:t>dust, foreign </a:t>
            </a:r>
            <a:r>
              <a:rPr lang="en-US" dirty="0" smtClean="0"/>
              <a:t>matter, </a:t>
            </a:r>
            <a:r>
              <a:rPr lang="en-US" dirty="0" err="1" smtClean="0"/>
              <a:t>neps</a:t>
            </a:r>
            <a:r>
              <a:rPr lang="en-US" dirty="0" smtClean="0"/>
              <a:t> and other impurities from the cotton </a:t>
            </a:r>
            <a:r>
              <a:rPr lang="en-US" dirty="0" err="1" smtClean="0"/>
              <a:t>fibre</a:t>
            </a:r>
            <a:r>
              <a:rPr lang="en-US" dirty="0" smtClean="0"/>
              <a:t> to make </a:t>
            </a:r>
            <a:r>
              <a:rPr lang="en-US" dirty="0" err="1" smtClean="0"/>
              <a:t>fibre</a:t>
            </a:r>
            <a:r>
              <a:rPr lang="en-US" dirty="0" smtClean="0"/>
              <a:t> free from impurities is called cleaning.  </a:t>
            </a:r>
            <a:endParaRPr lang="en-US" dirty="0"/>
          </a:p>
        </p:txBody>
      </p:sp>
    </p:spTree>
    <p:extLst>
      <p:ext uri="{BB962C8B-B14F-4D97-AF65-F5344CB8AC3E}">
        <p14:creationId xmlns:p14="http://schemas.microsoft.com/office/powerpoint/2010/main" val="2974406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Cleaning </a:t>
            </a:r>
            <a:r>
              <a:rPr lang="en-US" b="1" dirty="0" smtClean="0"/>
              <a:t>points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There </a:t>
            </a:r>
            <a:r>
              <a:rPr lang="en-US" sz="2400" dirty="0"/>
              <a:t>are several machines in blow room. Each machine is known as either as opening or as beating point. </a:t>
            </a:r>
            <a:r>
              <a:rPr lang="en-US" sz="2400" b="1" dirty="0"/>
              <a:t>Beating or cleaning points</a:t>
            </a:r>
            <a:r>
              <a:rPr lang="en-US" sz="2400" dirty="0"/>
              <a:t> are classified as major cleaning points and minor cleaning points.</a:t>
            </a:r>
          </a:p>
          <a:p>
            <a:pPr marL="0" indent="0">
              <a:buNone/>
            </a:pPr>
            <a:endParaRPr lang="en-US" sz="2400" dirty="0" smtClean="0"/>
          </a:p>
          <a:p>
            <a:pPr marL="0" indent="0">
              <a:buNone/>
            </a:pPr>
            <a:r>
              <a:rPr lang="en-US" sz="2400" dirty="0" smtClean="0"/>
              <a:t>This </a:t>
            </a:r>
            <a:r>
              <a:rPr lang="en-US" sz="2400" dirty="0"/>
              <a:t>does not mean that minor cleaning points are not important. In fact they prepare the material readily for the major cleaning points to do a through job i.e. a minor point with its immediately following major point forms one unit.  </a:t>
            </a:r>
          </a:p>
          <a:p>
            <a:endParaRPr lang="en-US" sz="2400" dirty="0"/>
          </a:p>
        </p:txBody>
      </p:sp>
    </p:spTree>
    <p:extLst>
      <p:ext uri="{BB962C8B-B14F-4D97-AF65-F5344CB8AC3E}">
        <p14:creationId xmlns:p14="http://schemas.microsoft.com/office/powerpoint/2010/main" val="2108435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151</TotalTime>
  <Words>543</Words>
  <Application>Microsoft Office PowerPoint</Application>
  <PresentationFormat>Widescreen</PresentationFormat>
  <Paragraphs>53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Times New Roman</vt:lpstr>
      <vt:lpstr>Trebuchet MS</vt:lpstr>
      <vt:lpstr>Wingdings 3</vt:lpstr>
      <vt:lpstr>Facet</vt:lpstr>
      <vt:lpstr>Basic operations involved in the blow room</vt:lpstr>
      <vt:lpstr>Opening</vt:lpstr>
      <vt:lpstr>Cotton Bale </vt:lpstr>
      <vt:lpstr>PowerPoint Presentation</vt:lpstr>
      <vt:lpstr>Opening </vt:lpstr>
      <vt:lpstr>Opening </vt:lpstr>
      <vt:lpstr>Intensity of Opening depends on the following factors </vt:lpstr>
      <vt:lpstr>Cleaning </vt:lpstr>
      <vt:lpstr>Cleaning points</vt:lpstr>
      <vt:lpstr>Major &amp; minor cleaning points</vt:lpstr>
      <vt:lpstr>Major cleaning point</vt:lpstr>
      <vt:lpstr>Major cleaning point</vt:lpstr>
      <vt:lpstr>Major cleaning point</vt:lpstr>
      <vt:lpstr>Factors influencing opening and cleaning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operations involved in the blow room</dc:title>
  <dc:creator>AlamgirPC</dc:creator>
  <cp:lastModifiedBy>AlamgirPC</cp:lastModifiedBy>
  <cp:revision>4</cp:revision>
  <dcterms:created xsi:type="dcterms:W3CDTF">2020-06-29T07:45:59Z</dcterms:created>
  <dcterms:modified xsi:type="dcterms:W3CDTF">2020-06-30T12:10:25Z</dcterms:modified>
</cp:coreProperties>
</file>