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9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55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0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5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6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90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7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35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C13C-A34E-4BB8-B409-1B680855134E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48715-C7B9-4321-AEC2-2645A99DB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2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88574"/>
          </a:xfrm>
        </p:spPr>
        <p:txBody>
          <a:bodyPr/>
          <a:lstStyle/>
          <a:p>
            <a:r>
              <a:rPr lang="en-US" dirty="0" smtClean="0"/>
              <a:t>Carding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42949"/>
            <a:ext cx="9144000" cy="28148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Carding is defined as the reduction of entangled mass of fibers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filmy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by working them between two closely spaced relatively moving surfaces clothed with sharp points. It is a preliminary process in spun yarn technology just after blow room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process.</a:t>
            </a:r>
          </a:p>
          <a:p>
            <a:pPr algn="l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proverbs of experts-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“The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 is the heart of the spinning mill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‘Well-carded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half-spun’- demonstrate the immense significance of carding for the final result of the spinning operation.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335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 feeding is of two types: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a. Lap </a:t>
            </a:r>
            <a:r>
              <a:rPr lang="en-US" dirty="0"/>
              <a:t>Feed (Conventional)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b. Chute </a:t>
            </a:r>
            <a:r>
              <a:rPr lang="en-US" dirty="0"/>
              <a:t>feed (Modern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(</a:t>
            </a:r>
            <a:r>
              <a:rPr lang="en-US" dirty="0" err="1" smtClean="0"/>
              <a:t>i</a:t>
            </a:r>
            <a:r>
              <a:rPr lang="en-US" dirty="0" smtClean="0"/>
              <a:t>) </a:t>
            </a:r>
            <a:r>
              <a:rPr lang="en-US" dirty="0"/>
              <a:t>Single chute feed system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(ii) </a:t>
            </a:r>
            <a:r>
              <a:rPr lang="en-US" dirty="0"/>
              <a:t>Double chute feed system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65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Passage diagram of a modern carding machine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6856" y="1825625"/>
            <a:ext cx="8467831" cy="4351338"/>
          </a:xfrm>
        </p:spPr>
      </p:pic>
    </p:spTree>
    <p:extLst>
      <p:ext uri="{BB962C8B-B14F-4D97-AF65-F5344CB8AC3E}">
        <p14:creationId xmlns:p14="http://schemas.microsoft.com/office/powerpoint/2010/main" val="3876415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lap feed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Linear density of the lap is very good and easier to maintain (uniformity).</a:t>
            </a:r>
          </a:p>
          <a:p>
            <a:r>
              <a:rPr lang="en-US" dirty="0" smtClean="0"/>
              <a:t>2. The whole installation is very flexible.</a:t>
            </a:r>
          </a:p>
          <a:p>
            <a:r>
              <a:rPr lang="en-US" dirty="0" smtClean="0"/>
              <a:t>3. The deviation of card output will be </a:t>
            </a:r>
            <a:r>
              <a:rPr lang="en-US" dirty="0" err="1" smtClean="0"/>
              <a:t>nill</a:t>
            </a:r>
            <a:r>
              <a:rPr lang="en-US" dirty="0" smtClean="0"/>
              <a:t> as laps can be rejected.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Autolevellers</a:t>
            </a:r>
            <a:r>
              <a:rPr lang="en-US" dirty="0" smtClean="0"/>
              <a:t> are not required, hence investment cost and maintenance cost is less.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771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lap feed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1.Transportation of lap needs more manual efforts (more </a:t>
            </a:r>
            <a:r>
              <a:rPr lang="en-US" dirty="0" err="1" smtClean="0"/>
              <a:t>labour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2. Lap run out is an additional source of fault, as it should be replaced by a new lap.</a:t>
            </a:r>
          </a:p>
          <a:p>
            <a:pPr marL="0" indent="0">
              <a:buNone/>
            </a:pPr>
            <a:r>
              <a:rPr lang="en-US" dirty="0" smtClean="0"/>
              <a:t>3. More good fiber loss during lap change.</a:t>
            </a:r>
          </a:p>
          <a:p>
            <a:pPr marL="0" indent="0">
              <a:buNone/>
            </a:pPr>
            <a:r>
              <a:rPr lang="en-US" dirty="0" smtClean="0"/>
              <a:t>4. More load on the taker-in as laps are heavily compressed.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512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Chute feed system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High performance of carding due to high degree of openness of feed web.</a:t>
            </a:r>
          </a:p>
          <a:p>
            <a:r>
              <a:rPr lang="en-US" dirty="0" smtClean="0"/>
              <a:t>2. Labor requirement is less due to no lap transportation and lap change in cards.</a:t>
            </a:r>
          </a:p>
          <a:p>
            <a:r>
              <a:rPr lang="en-US" dirty="0" smtClean="0"/>
              <a:t>3. This system eliminates additional burden on the taker-in to open the compressed lap.</a:t>
            </a:r>
          </a:p>
          <a:p>
            <a:r>
              <a:rPr lang="en-US" dirty="0" smtClean="0"/>
              <a:t>4. Elimination of lap waste up to 3%.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759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chute feed system: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Flock feeding is the only solution for high production cards.</a:t>
            </a:r>
          </a:p>
          <a:p>
            <a:r>
              <a:rPr lang="en-US" dirty="0" smtClean="0"/>
              <a:t>2. Linear density of the web to the card is not as good as lap.</a:t>
            </a:r>
          </a:p>
          <a:p>
            <a:r>
              <a:rPr lang="en-US" dirty="0" smtClean="0"/>
              <a:t>3. Installation is not flexible.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Autoleveller</a:t>
            </a:r>
            <a:r>
              <a:rPr lang="en-US" dirty="0" smtClean="0"/>
              <a:t> is a must, hence investment cost and maintenance cost is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Tasks </a:t>
            </a:r>
            <a:r>
              <a:rPr lang="en-US" b="1" dirty="0" smtClean="0"/>
              <a:t> or objectives of </a:t>
            </a:r>
            <a:r>
              <a:rPr lang="en-US" b="1" dirty="0"/>
              <a:t>carding </a:t>
            </a:r>
            <a:r>
              <a:rPr lang="en-US" b="1" dirty="0" smtClean="0"/>
              <a:t>machine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1. Opening to the individual </a:t>
            </a:r>
            <a:r>
              <a:rPr lang="en-US" dirty="0" err="1" smtClean="0"/>
              <a:t>fibres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2. Elimination of remaining impurities and dust.</a:t>
            </a:r>
          </a:p>
          <a:p>
            <a:pPr marL="0" indent="0">
              <a:buNone/>
            </a:pPr>
            <a:r>
              <a:rPr lang="en-US" dirty="0" smtClean="0"/>
              <a:t>3. Disentangling of </a:t>
            </a:r>
            <a:r>
              <a:rPr lang="en-US" dirty="0" err="1" smtClean="0"/>
              <a:t>neps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4. Elimination of short fiber.</a:t>
            </a:r>
          </a:p>
          <a:p>
            <a:pPr marL="0" indent="0">
              <a:buNone/>
            </a:pPr>
            <a:r>
              <a:rPr lang="en-US" dirty="0" smtClean="0"/>
              <a:t>5. Fiber orientation or alignment.</a:t>
            </a:r>
          </a:p>
          <a:p>
            <a:pPr marL="0" indent="0">
              <a:buNone/>
            </a:pPr>
            <a:r>
              <a:rPr lang="en-US" dirty="0" smtClean="0"/>
              <a:t>6. Producing a uniform continuous strand called sliver.</a:t>
            </a:r>
          </a:p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 err="1" smtClean="0"/>
              <a:t>Fibre</a:t>
            </a:r>
            <a:r>
              <a:rPr lang="en-US" dirty="0" smtClean="0"/>
              <a:t> blending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Fibre</a:t>
            </a:r>
            <a:r>
              <a:rPr lang="en-US" dirty="0" smtClean="0"/>
              <a:t> </a:t>
            </a:r>
            <a:r>
              <a:rPr lang="en-US" dirty="0" err="1" smtClean="0"/>
              <a:t>neps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Neps on cotton fib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497" y="1815152"/>
            <a:ext cx="5540991" cy="41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5618" y="2668811"/>
            <a:ext cx="54409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 smtClean="0">
                <a:solidFill>
                  <a:srgbClr val="333333"/>
                </a:solidFill>
                <a:effectLst/>
                <a:latin typeface="LatoRegular"/>
              </a:rPr>
              <a:t>A nep can be defined as a small knot (or cluster) of entangled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LatoRegular"/>
              </a:rPr>
              <a:t>fibres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LatoRegular"/>
              </a:rPr>
              <a:t> consisting either entirely of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LatoRegular"/>
              </a:rPr>
              <a:t>fibres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LatoRegular"/>
              </a:rPr>
              <a:t> (i.e. a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LatoRegular"/>
              </a:rPr>
              <a:t>fibre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LatoRegular"/>
              </a:rPr>
              <a:t> nep) or of foreign matter (e.g. a seed-coat fragment) entangled with </a:t>
            </a:r>
            <a:r>
              <a:rPr lang="en-US" sz="2400" b="0" i="0" dirty="0" err="1" smtClean="0">
                <a:solidFill>
                  <a:srgbClr val="333333"/>
                </a:solidFill>
                <a:effectLst/>
                <a:latin typeface="LatoRegular"/>
              </a:rPr>
              <a:t>fibres</a:t>
            </a:r>
            <a:r>
              <a:rPr lang="en-US" sz="2400" b="0" i="0" dirty="0" smtClean="0">
                <a:solidFill>
                  <a:srgbClr val="333333"/>
                </a:solidFill>
                <a:effectLst/>
                <a:latin typeface="LatoRegular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448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Carding machine or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types of carding machine,</a:t>
            </a:r>
          </a:p>
          <a:p>
            <a:r>
              <a:rPr lang="en-US" dirty="0" smtClean="0"/>
              <a:t>A) Revolving flat carding machine </a:t>
            </a:r>
          </a:p>
          <a:p>
            <a:r>
              <a:rPr lang="en-US" dirty="0" smtClean="0"/>
              <a:t>B) Tandem or dual carding machine</a:t>
            </a:r>
          </a:p>
          <a:p>
            <a:r>
              <a:rPr lang="en-US" dirty="0" smtClean="0"/>
              <a:t>C) Super carding machine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0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Revolving flat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Card </a:t>
            </a:r>
            <a:r>
              <a:rPr lang="en-US" dirty="0"/>
              <a:t>designed for processing of relatively short </a:t>
            </a:r>
            <a:r>
              <a:rPr lang="en-US" dirty="0" err="1" smtClean="0"/>
              <a:t>fibres</a:t>
            </a:r>
            <a:r>
              <a:rPr lang="en-US" dirty="0" smtClean="0"/>
              <a:t> (e.g. Cotton, wool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  <a:r>
              <a:rPr lang="en-US" dirty="0"/>
              <a:t>have flats circulating on an endless path. So they are referred as revolving flat cards.</a:t>
            </a:r>
            <a:br>
              <a:rPr lang="en-US" dirty="0"/>
            </a:b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19801" y="1690688"/>
            <a:ext cx="5730922" cy="378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83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Tandem card: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Tandem </a:t>
            </a:r>
            <a:r>
              <a:rPr lang="en-US" dirty="0"/>
              <a:t>card consists of two individual cards joined together to make up a unit, in which the doffer of the first cards feeds fiber material to the taker-in of the second card. </a:t>
            </a:r>
            <a:r>
              <a:rPr lang="en-US" dirty="0" err="1"/>
              <a:t>e</a:t>
            </a:r>
            <a:r>
              <a:rPr lang="en-US" dirty="0" err="1" smtClean="0"/>
              <a:t>.g</a:t>
            </a:r>
            <a:r>
              <a:rPr lang="en-US" dirty="0"/>
              <a:t>: </a:t>
            </a:r>
            <a:r>
              <a:rPr lang="en-US" dirty="0" err="1"/>
              <a:t>Crosrol</a:t>
            </a:r>
            <a:r>
              <a:rPr lang="en-US" dirty="0"/>
              <a:t> tandem card.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647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Tandem </a:t>
            </a:r>
            <a:r>
              <a:rPr lang="en-US" b="1" dirty="0" smtClean="0"/>
              <a:t>card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71750" y="709686"/>
            <a:ext cx="3971496" cy="6864823"/>
          </a:xfrm>
        </p:spPr>
      </p:pic>
    </p:spTree>
    <p:extLst>
      <p:ext uri="{BB962C8B-B14F-4D97-AF65-F5344CB8AC3E}">
        <p14:creationId xmlns:p14="http://schemas.microsoft.com/office/powerpoint/2010/main" val="39978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Super card: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Feature</a:t>
            </a:r>
            <a:r>
              <a:rPr lang="en-US" dirty="0"/>
              <a:t>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a) Two or three taker-in instead of one.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b) Cylinder speed up to 800 rpm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c) Increase of the operating width 1.5 </a:t>
            </a:r>
            <a:r>
              <a:rPr lang="en-US" dirty="0" smtClean="0"/>
              <a:t>m</a:t>
            </a:r>
          </a:p>
          <a:p>
            <a:pPr marL="0" indent="0">
              <a:buNone/>
            </a:pPr>
            <a:r>
              <a:rPr lang="en-US" dirty="0" smtClean="0"/>
              <a:t>(d</a:t>
            </a:r>
            <a:r>
              <a:rPr lang="en-US" dirty="0"/>
              <a:t>) Production </a:t>
            </a:r>
            <a:r>
              <a:rPr lang="en-US" smtClean="0"/>
              <a:t>300-350 kg/hour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1" y="1351129"/>
            <a:ext cx="6017524" cy="4274178"/>
          </a:xfrm>
        </p:spPr>
      </p:pic>
    </p:spTree>
    <p:extLst>
      <p:ext uri="{BB962C8B-B14F-4D97-AF65-F5344CB8AC3E}">
        <p14:creationId xmlns:p14="http://schemas.microsoft.com/office/powerpoint/2010/main" val="1927812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Functional Zone of carding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Generally </a:t>
            </a:r>
            <a:r>
              <a:rPr lang="en-US" dirty="0"/>
              <a:t>there are four functional zone of carding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Feeding Zone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Cleaning Zone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) Carding Zone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</a:t>
            </a:r>
            <a:r>
              <a:rPr lang="en-US" dirty="0"/>
              <a:t>) Sliver formation Zone</a:t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833" y="2047164"/>
            <a:ext cx="6086901" cy="3643951"/>
          </a:xfrm>
        </p:spPr>
      </p:pic>
    </p:spTree>
    <p:extLst>
      <p:ext uri="{BB962C8B-B14F-4D97-AF65-F5344CB8AC3E}">
        <p14:creationId xmlns:p14="http://schemas.microsoft.com/office/powerpoint/2010/main" val="86964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626</Words>
  <Application>Microsoft Office PowerPoint</Application>
  <PresentationFormat>Widescreen</PresentationFormat>
  <Paragraphs>63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LatoRegular</vt:lpstr>
      <vt:lpstr>Times New Roman</vt:lpstr>
      <vt:lpstr>Office Theme</vt:lpstr>
      <vt:lpstr>Carding</vt:lpstr>
      <vt:lpstr>Tasks  or objectives of carding machine </vt:lpstr>
      <vt:lpstr>Fibre neps </vt:lpstr>
      <vt:lpstr>Types of Carding machine or Cards</vt:lpstr>
      <vt:lpstr>Revolving flat card</vt:lpstr>
      <vt:lpstr>Tandem card:</vt:lpstr>
      <vt:lpstr>Tandem card</vt:lpstr>
      <vt:lpstr>Super card:</vt:lpstr>
      <vt:lpstr>Functional Zone of carding</vt:lpstr>
      <vt:lpstr>Card feeding is of two types: </vt:lpstr>
      <vt:lpstr>Passage diagram of a modern carding machine </vt:lpstr>
      <vt:lpstr>Advantages of lap feed system </vt:lpstr>
      <vt:lpstr>Disadvantages of lap feed system </vt:lpstr>
      <vt:lpstr>Advantages of Chute feed system </vt:lpstr>
      <vt:lpstr>Disadvantages of chute feed system: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Carding</dc:title>
  <dc:creator>AlamgirPC</dc:creator>
  <cp:lastModifiedBy>AlamgirPC</cp:lastModifiedBy>
  <cp:revision>11</cp:revision>
  <dcterms:created xsi:type="dcterms:W3CDTF">2020-03-21T03:03:09Z</dcterms:created>
  <dcterms:modified xsi:type="dcterms:W3CDTF">2020-07-27T08:12:21Z</dcterms:modified>
</cp:coreProperties>
</file>