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4" r:id="rId3"/>
    <p:sldId id="264" r:id="rId4"/>
    <p:sldId id="265" r:id="rId5"/>
    <p:sldId id="266" r:id="rId6"/>
    <p:sldId id="269" r:id="rId7"/>
    <p:sldId id="271" r:id="rId8"/>
    <p:sldId id="273" r:id="rId9"/>
    <p:sldId id="295" r:id="rId10"/>
    <p:sldId id="274" r:id="rId11"/>
    <p:sldId id="275" r:id="rId12"/>
    <p:sldId id="277" r:id="rId13"/>
    <p:sldId id="279" r:id="rId14"/>
    <p:sldId id="280" r:id="rId15"/>
    <p:sldId id="281" r:id="rId16"/>
    <p:sldId id="292" r:id="rId17"/>
    <p:sldId id="282" r:id="rId18"/>
    <p:sldId id="293" r:id="rId19"/>
    <p:sldId id="283" r:id="rId20"/>
    <p:sldId id="290" r:id="rId21"/>
    <p:sldId id="291" r:id="rId22"/>
    <p:sldId id="284" r:id="rId23"/>
    <p:sldId id="289" r:id="rId24"/>
    <p:sldId id="285" r:id="rId25"/>
    <p:sldId id="286" r:id="rId26"/>
    <p:sldId id="28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7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53-9C27-4B8C-A80E-FD70BB8A3FCD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6E4F-B0FC-4701-AFBA-0FD8F023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75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53-9C27-4B8C-A80E-FD70BB8A3FCD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6E4F-B0FC-4701-AFBA-0FD8F023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08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53-9C27-4B8C-A80E-FD70BB8A3FCD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6E4F-B0FC-4701-AFBA-0FD8F023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62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53-9C27-4B8C-A80E-FD70BB8A3FCD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6E4F-B0FC-4701-AFBA-0FD8F023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65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53-9C27-4B8C-A80E-FD70BB8A3FCD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6E4F-B0FC-4701-AFBA-0FD8F023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6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53-9C27-4B8C-A80E-FD70BB8A3FCD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6E4F-B0FC-4701-AFBA-0FD8F023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7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53-9C27-4B8C-A80E-FD70BB8A3FCD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6E4F-B0FC-4701-AFBA-0FD8F023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37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53-9C27-4B8C-A80E-FD70BB8A3FCD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6E4F-B0FC-4701-AFBA-0FD8F023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7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53-9C27-4B8C-A80E-FD70BB8A3FCD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6E4F-B0FC-4701-AFBA-0FD8F023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981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53-9C27-4B8C-A80E-FD70BB8A3FCD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6E4F-B0FC-4701-AFBA-0FD8F023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6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A953-9C27-4B8C-A80E-FD70BB8A3FCD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6E4F-B0FC-4701-AFBA-0FD8F023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7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9A953-9C27-4B8C-A80E-FD70BB8A3FCD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26E4F-B0FC-4701-AFBA-0FD8F0239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751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KAIEpZ-8as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fif"/><Relationship Id="rId2" Type="http://schemas.openxmlformats.org/officeDocument/2006/relationships/image" Target="../media/image15.jfif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actions occurred in carding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 smtClean="0"/>
              <a:t>Stripping Action : occur between taker-in and cylinder</a:t>
            </a:r>
          </a:p>
          <a:p>
            <a:pPr marL="514350" indent="-514350">
              <a:buAutoNum type="arabicParenR"/>
            </a:pPr>
            <a:r>
              <a:rPr lang="en-US" dirty="0" smtClean="0"/>
              <a:t>Carding Action: occur between cylinder and flat</a:t>
            </a:r>
          </a:p>
          <a:p>
            <a:pPr marL="514350" indent="-514350">
              <a:buAutoNum type="arabicParenR"/>
            </a:pPr>
            <a:r>
              <a:rPr lang="en-US" dirty="0" smtClean="0"/>
              <a:t>Doffing Action: occur between cylinder and doffer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390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flexible card clothing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Requires </a:t>
            </a:r>
            <a:r>
              <a:rPr lang="en-US" dirty="0"/>
              <a:t>textile fabric or rubber as foundation </a:t>
            </a:r>
            <a:r>
              <a:rPr lang="en-US" dirty="0" smtClean="0"/>
              <a:t>materials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2. The wires can be loosened.</a:t>
            </a:r>
            <a:br>
              <a:rPr lang="en-US" dirty="0"/>
            </a:br>
            <a:r>
              <a:rPr lang="en-US" dirty="0"/>
              <a:t>3. Production less, due to stripping.</a:t>
            </a:r>
            <a:br>
              <a:rPr lang="en-US" dirty="0"/>
            </a:br>
            <a:r>
              <a:rPr lang="en-US" dirty="0"/>
              <a:t>4. </a:t>
            </a:r>
            <a:r>
              <a:rPr lang="en-US" dirty="0" smtClean="0"/>
              <a:t>Needs </a:t>
            </a:r>
            <a:r>
              <a:rPr lang="en-US" dirty="0"/>
              <a:t>regular </a:t>
            </a:r>
            <a:r>
              <a:rPr lang="en-US" dirty="0" smtClean="0"/>
              <a:t>grinding</a:t>
            </a:r>
          </a:p>
          <a:p>
            <a:pPr marL="0" indent="0">
              <a:buNone/>
            </a:pPr>
            <a:r>
              <a:rPr lang="en-US" dirty="0" smtClean="0"/>
              <a:t>5. Wire </a:t>
            </a:r>
            <a:r>
              <a:rPr lang="en-US" dirty="0"/>
              <a:t>&amp; foundation </a:t>
            </a:r>
            <a:r>
              <a:rPr lang="en-US" dirty="0" smtClean="0"/>
              <a:t>materials </a:t>
            </a:r>
            <a:r>
              <a:rPr lang="en-US" dirty="0"/>
              <a:t>may get damage because of they are both flexible.</a:t>
            </a:r>
            <a:br>
              <a:rPr lang="en-US" dirty="0"/>
            </a:br>
            <a:r>
              <a:rPr lang="en-US" dirty="0"/>
              <a:t>6. </a:t>
            </a:r>
            <a:r>
              <a:rPr lang="en-US" dirty="0" err="1"/>
              <a:t>Fibre</a:t>
            </a:r>
            <a:r>
              <a:rPr lang="en-US" dirty="0"/>
              <a:t> becomes lose for grinding action.</a:t>
            </a:r>
            <a:br>
              <a:rPr lang="en-US" dirty="0"/>
            </a:br>
            <a:r>
              <a:rPr lang="en-US" dirty="0"/>
              <a:t>7. Any carding angle cannot be chosen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2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Semi- rigid card clothing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Flat </a:t>
            </a:r>
            <a:r>
              <a:rPr lang="en-US" dirty="0"/>
              <a:t>or round wires with sharp points are set in backings which are less elastic than those</a:t>
            </a:r>
            <a:br>
              <a:rPr lang="en-US" dirty="0"/>
            </a:br>
            <a:r>
              <a:rPr lang="en-US" dirty="0"/>
              <a:t>of the flexible clothing. These backings are multiple – ply structures with more plies than</a:t>
            </a:r>
            <a:br>
              <a:rPr lang="en-US" dirty="0"/>
            </a:br>
            <a:r>
              <a:rPr lang="en-US" dirty="0"/>
              <a:t>the backings of flexible clothing, comprising both cloth and plastics layers.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9558" y="1825625"/>
            <a:ext cx="3614242" cy="1246073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87" y="3824821"/>
            <a:ext cx="4412221" cy="222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313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Semi-rigid card clothing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Advantages:</a:t>
            </a:r>
            <a:br>
              <a:rPr lang="en-US" dirty="0"/>
            </a:br>
            <a:r>
              <a:rPr lang="en-US" dirty="0"/>
              <a:t>1. No need of frequent sharping.</a:t>
            </a:r>
            <a:br>
              <a:rPr lang="en-US" dirty="0"/>
            </a:br>
            <a:r>
              <a:rPr lang="en-US" dirty="0"/>
              <a:t>2. No need of stripping as well as there is no knee &amp; no dirt &amp; dust is stored.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93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Metallic card clothing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These are continuous, self supporting wire structures in which teeth are cut at the smallest possible spacing. They do not need any base material. The wire has no knee.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259" y="1023658"/>
            <a:ext cx="3490175" cy="4115012"/>
          </a:xfrm>
        </p:spPr>
      </p:pic>
    </p:spTree>
    <p:extLst>
      <p:ext uri="{BB962C8B-B14F-4D97-AF65-F5344CB8AC3E}">
        <p14:creationId xmlns:p14="http://schemas.microsoft.com/office/powerpoint/2010/main" val="1446486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Metallic Card Clothing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220" y="2189408"/>
            <a:ext cx="3979572" cy="3387143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499" y="1906073"/>
            <a:ext cx="4561089" cy="3758921"/>
          </a:xfrm>
        </p:spPr>
      </p:pic>
    </p:spTree>
    <p:extLst>
      <p:ext uri="{BB962C8B-B14F-4D97-AF65-F5344CB8AC3E}">
        <p14:creationId xmlns:p14="http://schemas.microsoft.com/office/powerpoint/2010/main" val="1216600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Metallic </a:t>
            </a:r>
            <a:r>
              <a:rPr lang="en-US" dirty="0"/>
              <a:t>c</a:t>
            </a:r>
            <a:r>
              <a:rPr lang="en-US" dirty="0" smtClean="0"/>
              <a:t>ard clothing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Advantage of Metallic Card </a:t>
            </a:r>
            <a:r>
              <a:rPr lang="en-US" b="1" dirty="0" smtClean="0"/>
              <a:t>Clothing</a:t>
            </a:r>
          </a:p>
          <a:p>
            <a:r>
              <a:rPr lang="en-US" dirty="0" smtClean="0"/>
              <a:t> </a:t>
            </a:r>
            <a:r>
              <a:rPr lang="en-US" dirty="0"/>
              <a:t>Machine productivity is increased due to elimination of stoppage for </a:t>
            </a:r>
            <a:r>
              <a:rPr lang="en-US" dirty="0" smtClean="0"/>
              <a:t>Stripping and </a:t>
            </a:r>
            <a:r>
              <a:rPr lang="en-US" dirty="0"/>
              <a:t>Grinding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frequency of setting is also reduced due to the reduction of frequent grinding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formation of </a:t>
            </a:r>
            <a:r>
              <a:rPr lang="en-US" dirty="0" err="1"/>
              <a:t>neps</a:t>
            </a:r>
            <a:r>
              <a:rPr lang="en-US" dirty="0"/>
              <a:t> is less due to better condition of </a:t>
            </a:r>
            <a:r>
              <a:rPr lang="en-US" dirty="0" smtClean="0"/>
              <a:t>wire.</a:t>
            </a:r>
          </a:p>
          <a:p>
            <a:r>
              <a:rPr lang="en-US" dirty="0" smtClean="0"/>
              <a:t>Regularity </a:t>
            </a:r>
            <a:r>
              <a:rPr lang="en-US" dirty="0"/>
              <a:t>of card sliver is improved due to less frequency of stripping.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Disadvantage of Metallic Card </a:t>
            </a:r>
            <a:r>
              <a:rPr lang="en-US" b="1" dirty="0" smtClean="0"/>
              <a:t>Clothing: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Highly </a:t>
            </a:r>
            <a:r>
              <a:rPr lang="en-US" dirty="0"/>
              <a:t>skilled fitter are </a:t>
            </a:r>
            <a:r>
              <a:rPr lang="en-US" dirty="0" smtClean="0"/>
              <a:t>necessary.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Highly </a:t>
            </a:r>
            <a:r>
              <a:rPr lang="en-US" dirty="0"/>
              <a:t>power requirement is necessary due to high starting torque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dirty="0"/>
              <a:t>Highly fly </a:t>
            </a:r>
            <a:r>
              <a:rPr lang="en-US" dirty="0" smtClean="0"/>
              <a:t>(flying </a:t>
            </a:r>
            <a:r>
              <a:rPr lang="en-US" dirty="0" err="1" smtClean="0"/>
              <a:t>fibres</a:t>
            </a:r>
            <a:r>
              <a:rPr lang="en-US" dirty="0" smtClean="0"/>
              <a:t> in the air of the mill) generation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11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Selection of card </a:t>
            </a:r>
            <a:r>
              <a:rPr lang="en-US" b="1" dirty="0" smtClean="0"/>
              <a:t>clothing depends on the following factors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Type </a:t>
            </a:r>
            <a:r>
              <a:rPr lang="en-US" dirty="0"/>
              <a:t>and design of card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Rotation speed of the cylinder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Production rate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Material </a:t>
            </a:r>
            <a:r>
              <a:rPr lang="en-US" dirty="0" smtClean="0"/>
              <a:t>throughput (output)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Raw material type (natural or man-made fibers)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Fiber characteristics (mainly fineness, length, bulk, </a:t>
            </a:r>
            <a:r>
              <a:rPr lang="en-US" dirty="0" smtClean="0"/>
              <a:t>trash </a:t>
            </a:r>
            <a:r>
              <a:rPr lang="en-US" dirty="0"/>
              <a:t>content)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Overall quality requirements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Price of the clothing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Service offered by the clothing supplier.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5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Neps</a:t>
            </a:r>
            <a:r>
              <a:rPr lang="en-US" dirty="0" smtClean="0"/>
              <a:t> Removal Efficiency (NRE%)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efficiency of carding machine is determine by the NRE% of a </a:t>
            </a:r>
            <a:r>
              <a:rPr lang="en-US" dirty="0" smtClean="0"/>
              <a:t>carding machine</a:t>
            </a:r>
            <a:r>
              <a:rPr lang="en-US" dirty="0"/>
              <a:t>. It means </a:t>
            </a:r>
            <a:r>
              <a:rPr lang="en-US" dirty="0" err="1"/>
              <a:t>Neps</a:t>
            </a:r>
            <a:r>
              <a:rPr lang="en-US" dirty="0"/>
              <a:t> Removal Efficiency% of a carding machine. It is expressed </a:t>
            </a:r>
            <a:r>
              <a:rPr lang="en-US" dirty="0" smtClean="0"/>
              <a:t>in percentage </a:t>
            </a:r>
            <a:r>
              <a:rPr lang="en-US" dirty="0"/>
              <a:t>of the removed amount of </a:t>
            </a:r>
            <a:r>
              <a:rPr lang="en-US" dirty="0" err="1"/>
              <a:t>neps</a:t>
            </a:r>
            <a:r>
              <a:rPr lang="en-US" dirty="0"/>
              <a:t> (entangled mass) by the carding machine. </a:t>
            </a:r>
            <a:r>
              <a:rPr lang="en-US" dirty="0" smtClean="0"/>
              <a:t>The feed </a:t>
            </a:r>
            <a:r>
              <a:rPr lang="en-US" dirty="0"/>
              <a:t>materials (Lap or chute mat) contains more </a:t>
            </a:r>
            <a:r>
              <a:rPr lang="en-US" dirty="0" err="1"/>
              <a:t>neps</a:t>
            </a:r>
            <a:r>
              <a:rPr lang="en-US" dirty="0"/>
              <a:t>. Carding machine opens the </a:t>
            </a:r>
            <a:r>
              <a:rPr lang="en-US" dirty="0" err="1" smtClean="0"/>
              <a:t>neps</a:t>
            </a:r>
            <a:r>
              <a:rPr lang="en-US" dirty="0" smtClean="0"/>
              <a:t>, so </a:t>
            </a:r>
            <a:r>
              <a:rPr lang="en-US" dirty="0"/>
              <a:t>number of </a:t>
            </a:r>
            <a:r>
              <a:rPr lang="en-US" dirty="0" err="1"/>
              <a:t>neps</a:t>
            </a:r>
            <a:r>
              <a:rPr lang="en-US" dirty="0"/>
              <a:t> is reduced in carded sliver. The amount of </a:t>
            </a:r>
            <a:r>
              <a:rPr lang="en-US" dirty="0" err="1"/>
              <a:t>neps</a:t>
            </a:r>
            <a:r>
              <a:rPr lang="en-US" dirty="0"/>
              <a:t> removed by </a:t>
            </a:r>
            <a:r>
              <a:rPr lang="en-US" dirty="0" smtClean="0"/>
              <a:t>the carding </a:t>
            </a:r>
            <a:r>
              <a:rPr lang="en-US" dirty="0"/>
              <a:t>machine is the difference between the amount of </a:t>
            </a:r>
            <a:r>
              <a:rPr lang="en-US" dirty="0" err="1"/>
              <a:t>neps</a:t>
            </a:r>
            <a:r>
              <a:rPr lang="en-US" dirty="0"/>
              <a:t> present in lap or chute </a:t>
            </a:r>
            <a:r>
              <a:rPr lang="en-US" dirty="0" smtClean="0"/>
              <a:t>mat and </a:t>
            </a:r>
            <a:r>
              <a:rPr lang="en-US" dirty="0"/>
              <a:t>carded sliver. Finally the amount of </a:t>
            </a:r>
            <a:r>
              <a:rPr lang="en-US" dirty="0" err="1" smtClean="0"/>
              <a:t>neps</a:t>
            </a:r>
            <a:r>
              <a:rPr lang="en-US" dirty="0" smtClean="0"/>
              <a:t> removed </a:t>
            </a:r>
            <a:r>
              <a:rPr lang="en-US" dirty="0"/>
              <a:t>by the carding machine </a:t>
            </a:r>
            <a:r>
              <a:rPr lang="en-US" dirty="0" smtClean="0"/>
              <a:t>is expressed </a:t>
            </a:r>
            <a:r>
              <a:rPr lang="en-US" dirty="0"/>
              <a:t>in </a:t>
            </a:r>
            <a:r>
              <a:rPr lang="en-US" dirty="0" smtClean="0"/>
              <a:t>percentage.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43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Neps</a:t>
            </a:r>
            <a:r>
              <a:rPr lang="en-US" dirty="0"/>
              <a:t> Removal Efficiency (NRE%)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Neps Removal Efficiency (NRE)%</a:t>
                </a:r>
              </a:p>
              <a:p>
                <a:pPr marL="0" indent="0">
                  <a:buNone/>
                </a:pPr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𝑁𝑒𝑝𝑠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𝑓𝑒𝑒𝑑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𝑚𝑎𝑡𝑒𝑟𝑖𝑎𝑙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𝑁𝑒𝑝𝑠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𝑑𝑒𝑙𝑖𝑣𝑒𝑟𝑒𝑑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𝑚𝑎𝑡𝑒𝑟𝑖𝑎𝑙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𝑁𝑒𝑝𝑠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𝑓𝑒𝑒𝑑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𝑚𝑎𝑡𝑒𝑟𝑖𝑎𝑙</m:t>
                        </m:r>
                      </m:den>
                    </m:f>
                  </m:oMath>
                </a14:m>
                <a:r>
                  <a:rPr lang="en-US" dirty="0" smtClean="0"/>
                  <a:t> X100%</a:t>
                </a:r>
              </a:p>
              <a:p>
                <a:pPr marL="0" indent="0">
                  <a:buNone/>
                </a:pPr>
                <a:r>
                  <a:rPr lang="en-US" dirty="0" smtClean="0"/>
                  <a:t>Or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𝑁𝑒𝑝𝑠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𝑙𝑎𝑝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𝑐h𝑢𝑡𝑒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𝑚𝑎𝑡𝑡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𝑁𝑒𝑝𝑠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𝑐𝑎𝑟𝑑𝑒𝑑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𝑠𝑙𝑖𝑣𝑒𝑟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𝑁𝑒𝑝𝑠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𝑙𝑎𝑝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𝑐h𝑢𝑡𝑒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𝑚𝑎𝑡𝑡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X100%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The NRE%  of carding machine varies mill to mill. The standard NRE% lies between 65-70%. 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428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Grinding of the card clothing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The main segments of carding machine are covered by card clothing. These are </a:t>
            </a:r>
            <a:r>
              <a:rPr lang="en-US" dirty="0" smtClean="0"/>
              <a:t>metal cloth </a:t>
            </a:r>
            <a:r>
              <a:rPr lang="en-US" dirty="0"/>
              <a:t>with sharp wire. The wire looses its sharpness due to metal to metal or metal </a:t>
            </a:r>
            <a:r>
              <a:rPr lang="en-US" dirty="0" smtClean="0"/>
              <a:t>to </a:t>
            </a:r>
            <a:r>
              <a:rPr lang="en-US" dirty="0" err="1" smtClean="0"/>
              <a:t>fibre</a:t>
            </a:r>
            <a:r>
              <a:rPr lang="en-US" dirty="0" smtClean="0"/>
              <a:t> </a:t>
            </a:r>
            <a:r>
              <a:rPr lang="en-US" dirty="0"/>
              <a:t>friction</a:t>
            </a:r>
            <a:r>
              <a:rPr lang="en-US" dirty="0" smtClean="0"/>
              <a:t>. The efficiency of carding machine reduces if the sharpness of the wire decreases.  </a:t>
            </a:r>
            <a:r>
              <a:rPr lang="en-US" dirty="0"/>
              <a:t>That’s why it needs re-sharpening. The process of re- sharpening the </a:t>
            </a:r>
            <a:r>
              <a:rPr lang="en-US" dirty="0" smtClean="0"/>
              <a:t>card clothing </a:t>
            </a:r>
            <a:r>
              <a:rPr lang="en-US" dirty="0"/>
              <a:t>wire is called GRINDING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The purpose of grinding is to maintain the card clothing in sharp condition. </a:t>
            </a:r>
          </a:p>
          <a:p>
            <a:pPr marL="0" indent="0">
              <a:buNone/>
            </a:pPr>
            <a:r>
              <a:rPr lang="en-US" dirty="0" smtClean="0"/>
              <a:t>Two types of grinding roller is used for grinding card clothing.</a:t>
            </a:r>
          </a:p>
          <a:p>
            <a:pPr marL="514350" indent="-514350">
              <a:buAutoNum type="alphaLcParenR"/>
            </a:pPr>
            <a:r>
              <a:rPr lang="en-US" dirty="0" smtClean="0"/>
              <a:t>Long roller grinding</a:t>
            </a:r>
          </a:p>
          <a:p>
            <a:pPr marL="514350" indent="-514350">
              <a:buAutoNum type="alphaLcParenR"/>
            </a:pPr>
            <a:r>
              <a:rPr lang="en-US" dirty="0" smtClean="0"/>
              <a:t>Traverse </a:t>
            </a:r>
            <a:r>
              <a:rPr lang="en-US" dirty="0" smtClean="0"/>
              <a:t> roller grinding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3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actions in carding machine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1898935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roller </a:t>
            </a:r>
            <a:r>
              <a:rPr lang="en-US" dirty="0" smtClean="0"/>
              <a:t>grinding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61432"/>
            <a:ext cx="5181600" cy="3879723"/>
          </a:xfr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2061432"/>
            <a:ext cx="5687096" cy="4339368"/>
          </a:xfrm>
        </p:spPr>
      </p:pic>
    </p:spTree>
    <p:extLst>
      <p:ext uri="{BB962C8B-B14F-4D97-AF65-F5344CB8AC3E}">
        <p14:creationId xmlns:p14="http://schemas.microsoft.com/office/powerpoint/2010/main" val="230105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Traverse disk roller </a:t>
            </a:r>
            <a:endParaRPr lang="en-US" dirty="0"/>
          </a:p>
        </p:txBody>
      </p:sp>
      <p:pic>
        <p:nvPicPr>
          <p:cNvPr id="4" name="gKAIEpZ-8a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730321" y="2060620"/>
            <a:ext cx="6864440" cy="322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59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Different gauge (Settings) of the carding </a:t>
            </a:r>
            <a:r>
              <a:rPr lang="en-US" b="1" dirty="0" smtClean="0"/>
              <a:t>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Different distance of carding machine is measured by “ Gauge leaf.” The unit of measurement is “Thou”.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1 Thou </a:t>
            </a:r>
            <a:r>
              <a:rPr lang="en-US" dirty="0"/>
              <a:t>= 1/1000 inch</a:t>
            </a:r>
            <a:br>
              <a:rPr lang="en-US" dirty="0"/>
            </a:br>
            <a:r>
              <a:rPr lang="en-US" dirty="0"/>
              <a:t>4 Thou = </a:t>
            </a:r>
            <a:r>
              <a:rPr lang="en-US" dirty="0" smtClean="0"/>
              <a:t>0.1mm</a:t>
            </a:r>
          </a:p>
          <a:p>
            <a:pPr marL="0" indent="0">
              <a:buNone/>
            </a:pPr>
            <a:r>
              <a:rPr lang="en-US" dirty="0" smtClean="0"/>
              <a:t>There are many points of carding machine where distance needs to change if required. E.g. the distance between cylinder to taker in, cylinder to flats, cylinder to doffer etc.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24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Gauge leaf 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980" y="1690688"/>
            <a:ext cx="5184820" cy="4465413"/>
          </a:xfrm>
        </p:spPr>
      </p:pic>
      <p:pic>
        <p:nvPicPr>
          <p:cNvPr id="5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4661079" cy="3885863"/>
          </a:xfrm>
        </p:spPr>
      </p:pic>
    </p:spTree>
    <p:extLst>
      <p:ext uri="{BB962C8B-B14F-4D97-AF65-F5344CB8AC3E}">
        <p14:creationId xmlns:p14="http://schemas.microsoft.com/office/powerpoint/2010/main" val="291548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Different gauge (Settings) of the carding </a:t>
            </a:r>
            <a:r>
              <a:rPr lang="en-US" b="1" dirty="0" smtClean="0"/>
              <a:t>machine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534204"/>
              </p:ext>
            </p:extLst>
          </p:nvPr>
        </p:nvGraphicFramePr>
        <p:xfrm>
          <a:off x="838200" y="1931830"/>
          <a:ext cx="9015212" cy="4468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5987"/>
                <a:gridCol w="3097866"/>
                <a:gridCol w="2901359"/>
              </a:tblGrid>
              <a:tr h="41513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Setting</a:t>
                      </a:r>
                      <a:r>
                        <a:rPr lang="en-US" sz="1400" baseline="0" dirty="0" smtClean="0"/>
                        <a:t> Points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Setting or distance</a:t>
                      </a:r>
                      <a:r>
                        <a:rPr lang="en-US" sz="1400" baseline="0" dirty="0" smtClean="0"/>
                        <a:t> (mm)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Setting or distance</a:t>
                      </a:r>
                      <a:r>
                        <a:rPr lang="en-US" sz="1400" baseline="0" dirty="0" smtClean="0"/>
                        <a:t> (Thou)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213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Taker-in to cylinder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0.3mm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12 Thou</a:t>
                      </a:r>
                    </a:p>
                  </a:txBody>
                  <a:tcPr/>
                </a:tc>
              </a:tr>
              <a:tr h="213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Taker-in to mote knife: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1mm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 Thou</a:t>
                      </a:r>
                    </a:p>
                  </a:txBody>
                  <a:tcPr/>
                </a:tc>
              </a:tr>
              <a:tr h="213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Cylinder to doffer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0.175mm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7 Thou</a:t>
                      </a:r>
                    </a:p>
                  </a:txBody>
                  <a:tcPr/>
                </a:tc>
              </a:tr>
              <a:tr h="3633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Cylinder to flat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0.3mm, 0.275mm, 0.25mm, 0.225mm, 0.225mm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 Thou, 11 Thou, 10 Thou, 9 Thou, 9 Thou</a:t>
                      </a:r>
                      <a:endParaRPr lang="en-US" sz="1400" dirty="0"/>
                    </a:p>
                  </a:txBody>
                  <a:tcPr/>
                </a:tc>
              </a:tr>
              <a:tr h="3633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Cylinder to stationary flat (back)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0.6mm, 0.55mm, 0.5mm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 Thou, 22 Thou, 20 Thou</a:t>
                      </a:r>
                      <a:endParaRPr lang="en-US" sz="1400" dirty="0"/>
                    </a:p>
                  </a:txBody>
                  <a:tcPr/>
                </a:tc>
              </a:tr>
              <a:tr h="3633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Cylinder to stationary flat (front)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0.45mm, 0.4mm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18Thou, 16 Thou</a:t>
                      </a:r>
                      <a:br>
                        <a:rPr lang="en-US" sz="1400" dirty="0" smtClean="0"/>
                      </a:br>
                      <a:endParaRPr lang="en-US" sz="1400" dirty="0"/>
                    </a:p>
                  </a:txBody>
                  <a:tcPr/>
                </a:tc>
              </a:tr>
              <a:tr h="3633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Doffer to detaching roller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0.15mm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 Thou</a:t>
                      </a:r>
                    </a:p>
                  </a:txBody>
                  <a:tcPr/>
                </a:tc>
              </a:tr>
              <a:tr h="3633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Cylinder to cylinder under casing</a:t>
                      </a:r>
                      <a:br>
                        <a:rPr lang="en-US" sz="1400" dirty="0" smtClean="0"/>
                      </a:b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0.9-1.2mm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36-48 Thou</a:t>
                      </a:r>
                      <a:endParaRPr lang="en-US" sz="1400" dirty="0"/>
                    </a:p>
                  </a:txBody>
                  <a:tcPr/>
                </a:tc>
              </a:tr>
              <a:tr h="3633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Taker-in to taker-in under casing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0.5mm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20 Thou</a:t>
                      </a:r>
                      <a:endParaRPr lang="en-US" sz="1400" dirty="0"/>
                    </a:p>
                  </a:txBody>
                  <a:tcPr/>
                </a:tc>
              </a:tr>
              <a:tr h="3917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Calendar rollers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1.6mm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64 Thou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61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developments of carding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1748 </a:t>
            </a:r>
            <a:r>
              <a:rPr lang="en-US" b="1" dirty="0"/>
              <a:t>Lewis Paul </a:t>
            </a:r>
            <a:r>
              <a:rPr lang="en-US" dirty="0"/>
              <a:t>of </a:t>
            </a:r>
            <a:r>
              <a:rPr lang="en-US" b="1" dirty="0"/>
              <a:t>Birmingham</a:t>
            </a:r>
            <a:r>
              <a:rPr lang="en-US" dirty="0"/>
              <a:t>, </a:t>
            </a:r>
            <a:r>
              <a:rPr lang="en-US" b="1" dirty="0"/>
              <a:t>England </a:t>
            </a:r>
            <a:r>
              <a:rPr lang="en-US" dirty="0"/>
              <a:t>invented the hand driven </a:t>
            </a:r>
            <a:r>
              <a:rPr lang="en-US" dirty="0" smtClean="0"/>
              <a:t>carding machine</a:t>
            </a:r>
            <a:r>
              <a:rPr lang="en-US" dirty="0"/>
              <a:t>. This carding machine has been added many values and developed for </a:t>
            </a:r>
            <a:r>
              <a:rPr lang="en-US" dirty="0" smtClean="0"/>
              <a:t>the requirement </a:t>
            </a:r>
            <a:r>
              <a:rPr lang="en-US" dirty="0"/>
              <a:t>of spinners. The most recent developments are given </a:t>
            </a:r>
            <a:r>
              <a:rPr lang="en-US" dirty="0" smtClean="0"/>
              <a:t>below: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Higher </a:t>
            </a:r>
            <a:r>
              <a:rPr lang="en-US" dirty="0"/>
              <a:t>production rate up to </a:t>
            </a:r>
            <a:r>
              <a:rPr lang="en-US" dirty="0" smtClean="0"/>
              <a:t>400 kg/hour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Direct feeding system FBK : Chute </a:t>
            </a:r>
            <a:r>
              <a:rPr lang="en-US" dirty="0" smtClean="0"/>
              <a:t>feed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Feed </a:t>
            </a:r>
            <a:r>
              <a:rPr lang="en-US" dirty="0"/>
              <a:t>rate control system: CFD (CORRECTA FEED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Multiple licker-in system: 3 </a:t>
            </a:r>
            <a:r>
              <a:rPr lang="en-US" dirty="0" smtClean="0"/>
              <a:t>Licker-in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Precision Flat Setting System </a:t>
            </a:r>
            <a:r>
              <a:rPr lang="en-US" dirty="0" smtClean="0"/>
              <a:t>PFS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Precision Mote Knife Setting System PMS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4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developments of carding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Aluminum flats without bolted connection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Computer control with Touch Screen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Electronic Flat Measuring System FLATCONTROL TC-FCT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On-line nep counting with NEPCONTROL TC-NCT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Waste quality measuring with WASTECONTROL TC-WCT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Digitally controlled, maintenance-free </a:t>
            </a:r>
            <a:r>
              <a:rPr lang="en-US" dirty="0" err="1" smtClean="0"/>
              <a:t>servodrives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Integrated Carding Grinding system: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IGS Tops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IGS Classic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Magnetic flat bar: MAGNA TOP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Integrated and continuous suction system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Larger can size: 1000X1200 mm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Roller doffing system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88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Stripping Action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Stripping action is occurred between taker – in and cylinder. Here wire and speed direction is same.</a:t>
            </a:r>
          </a:p>
          <a:p>
            <a:pPr marL="0" indent="0">
              <a:buNone/>
            </a:pPr>
            <a:r>
              <a:rPr lang="en-US" sz="2400" b="1" dirty="0" smtClean="0"/>
              <a:t>Definition:</a:t>
            </a:r>
          </a:p>
          <a:p>
            <a:pPr marL="0" indent="0">
              <a:buNone/>
            </a:pPr>
            <a:r>
              <a:rPr lang="en-US" sz="2400" dirty="0" smtClean="0"/>
              <a:t>When two close surfaces have same wire direction and their speed direction or relative motion is also same then the action between two surfaces is called Stripping action. </a:t>
            </a:r>
          </a:p>
          <a:p>
            <a:pPr marL="0" indent="0">
              <a:buNone/>
            </a:pPr>
            <a:r>
              <a:rPr lang="en-US" sz="2400" b="1" dirty="0" smtClean="0"/>
              <a:t>Result by the action of Stripping:</a:t>
            </a:r>
          </a:p>
          <a:p>
            <a:pPr marL="0" indent="0">
              <a:buNone/>
            </a:pPr>
            <a:r>
              <a:rPr lang="en-US" sz="2400" dirty="0" smtClean="0"/>
              <a:t>Trash, </a:t>
            </a:r>
            <a:r>
              <a:rPr lang="en-US" sz="2400" dirty="0" err="1" smtClean="0"/>
              <a:t>neps</a:t>
            </a:r>
            <a:r>
              <a:rPr lang="en-US" sz="2400" dirty="0" smtClean="0"/>
              <a:t> are transferred from cylinder, taker – in and doffer by stripping action/cleaning.</a:t>
            </a:r>
            <a:br>
              <a:rPr lang="en-US" sz="2400" dirty="0" smtClean="0"/>
            </a:b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72215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Carding Action: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Carding action is occurred between flat and cylinder. Here wire direction and rotational direction both are opposite.</a:t>
            </a:r>
          </a:p>
          <a:p>
            <a:pPr marL="0" indent="0">
              <a:buNone/>
            </a:pPr>
            <a:r>
              <a:rPr lang="en-US" b="1" dirty="0" smtClean="0"/>
              <a:t>Definition: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If two close surface have opposite wire direction and their speed direction or </a:t>
            </a:r>
            <a:r>
              <a:rPr lang="en-US" dirty="0" smtClean="0"/>
              <a:t>relative motion </a:t>
            </a:r>
            <a:r>
              <a:rPr lang="en-US" dirty="0"/>
              <a:t>also is opposite then the action between two surfaces is known as Carding action.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Result </a:t>
            </a:r>
            <a:r>
              <a:rPr lang="en-US" b="1" dirty="0"/>
              <a:t>by the action of Carding: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a) Maximum </a:t>
            </a:r>
            <a:r>
              <a:rPr lang="en-US" dirty="0"/>
              <a:t>individualization of </a:t>
            </a:r>
            <a:r>
              <a:rPr lang="en-US" dirty="0" err="1"/>
              <a:t>f</a:t>
            </a:r>
            <a:r>
              <a:rPr lang="en-US" dirty="0" err="1" smtClean="0"/>
              <a:t>ibre</a:t>
            </a:r>
            <a:r>
              <a:rPr lang="en-US" dirty="0" smtClean="0"/>
              <a:t> </a:t>
            </a:r>
            <a:r>
              <a:rPr lang="en-US" dirty="0"/>
              <a:t>is achieved in this region by opposite spikes.</a:t>
            </a:r>
            <a:br>
              <a:rPr lang="en-US" dirty="0"/>
            </a:br>
            <a:r>
              <a:rPr lang="en-US" dirty="0" smtClean="0"/>
              <a:t>b) </a:t>
            </a:r>
            <a:r>
              <a:rPr lang="en-US" dirty="0" err="1" smtClean="0"/>
              <a:t>Neps</a:t>
            </a:r>
            <a:r>
              <a:rPr lang="en-US" dirty="0"/>
              <a:t>, short </a:t>
            </a:r>
            <a:r>
              <a:rPr lang="en-US" dirty="0" err="1" smtClean="0"/>
              <a:t>fibres</a:t>
            </a:r>
            <a:r>
              <a:rPr lang="en-US" dirty="0"/>
              <a:t>, dirt and dust are removed.</a:t>
            </a:r>
            <a:br>
              <a:rPr lang="en-US" dirty="0"/>
            </a:br>
            <a:r>
              <a:rPr lang="en-US" dirty="0" smtClean="0"/>
              <a:t>c) The </a:t>
            </a:r>
            <a:r>
              <a:rPr lang="en-US" dirty="0"/>
              <a:t>difference of surface speed between cylinder and flat is more, so carding</a:t>
            </a:r>
            <a:br>
              <a:rPr lang="en-US" dirty="0"/>
            </a:br>
            <a:r>
              <a:rPr lang="en-US" dirty="0"/>
              <a:t>action is maximum occurred.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87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Doffing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Doffing </a:t>
            </a:r>
            <a:r>
              <a:rPr lang="en-US" dirty="0"/>
              <a:t>action is a special </a:t>
            </a:r>
            <a:r>
              <a:rPr lang="en-US" dirty="0" smtClean="0"/>
              <a:t>carding action. </a:t>
            </a:r>
            <a:r>
              <a:rPr lang="en-US" dirty="0"/>
              <a:t>The action takes place between cylinder and doffer.</a:t>
            </a:r>
            <a:br>
              <a:rPr lang="en-US" dirty="0"/>
            </a:br>
            <a:r>
              <a:rPr lang="en-US" dirty="0"/>
              <a:t>Here the wire direction is opposite but speed action is same.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Definition</a:t>
            </a:r>
            <a:r>
              <a:rPr lang="en-US" b="1" dirty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When two close surfaces wire point are inclined in opposite direction and they rotates </a:t>
            </a:r>
            <a:r>
              <a:rPr lang="en-US" dirty="0" smtClean="0"/>
              <a:t>in same </a:t>
            </a:r>
            <a:r>
              <a:rPr lang="en-US" dirty="0"/>
              <a:t>direction, then the action between two surfaces is called Doffing carding.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Result by the action of Doffing: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>We get sliver from doffer (sliver formation)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59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clothing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The main segments of carding machine are covered by cloth having metallic wire with sharp edges or points. These are called card clothing. The main carding segments are taker-in, cylinder, doffer and flats.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Types of card clothing: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Flexible card clothing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Semi-rigid card clothing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Metallic card clothing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194" y="1825625"/>
            <a:ext cx="4461819" cy="4351338"/>
          </a:xfrm>
        </p:spPr>
      </p:pic>
    </p:spTree>
    <p:extLst>
      <p:ext uri="{BB962C8B-B14F-4D97-AF65-F5344CB8AC3E}">
        <p14:creationId xmlns:p14="http://schemas.microsoft.com/office/powerpoint/2010/main" val="2738566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Flexible card clothing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These have hooks of rounds or oval wire set into elastic, multiple – ply cloth backings.</a:t>
            </a:r>
          </a:p>
          <a:p>
            <a:r>
              <a:rPr lang="en-US" dirty="0" smtClean="0"/>
              <a:t>Each hook is bent to a U – shape and is formed with a knee that flexes under bending load and returns to its original position when the load is removed. </a:t>
            </a:r>
          </a:p>
          <a:p>
            <a:r>
              <a:rPr lang="en-US" dirty="0" smtClean="0"/>
              <a:t>In short – staple spinning mills this clothing is now found only in the card flats.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378040"/>
            <a:ext cx="4267200" cy="1743456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358211"/>
            <a:ext cx="4519411" cy="304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618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flexible card clothing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1. Higher point density, so better carding action.</a:t>
            </a:r>
            <a:br>
              <a:rPr lang="en-US" dirty="0"/>
            </a:br>
            <a:r>
              <a:rPr lang="en-US" dirty="0"/>
              <a:t>2. </a:t>
            </a:r>
            <a:r>
              <a:rPr lang="en-US" dirty="0" err="1"/>
              <a:t>Fibre</a:t>
            </a:r>
            <a:r>
              <a:rPr lang="en-US" dirty="0"/>
              <a:t> damage is less due to flexible wire point.</a:t>
            </a:r>
            <a:br>
              <a:rPr lang="en-US" dirty="0"/>
            </a:br>
            <a:r>
              <a:rPr lang="en-US" dirty="0"/>
              <a:t>3. Only the damaged part of the clothing is needed to be prepared.</a:t>
            </a:r>
            <a:br>
              <a:rPr lang="en-US" dirty="0"/>
            </a:br>
            <a:r>
              <a:rPr lang="en-US" dirty="0"/>
              <a:t>4. Exerts desirable force on cotton causing good carding.</a:t>
            </a:r>
            <a:br>
              <a:rPr lang="en-US" dirty="0"/>
            </a:br>
            <a:r>
              <a:rPr lang="en-US" dirty="0"/>
              <a:t>5. Less expensive.</a:t>
            </a:r>
            <a:br>
              <a:rPr lang="en-US" dirty="0"/>
            </a:br>
            <a:r>
              <a:rPr lang="en-US" dirty="0"/>
              <a:t>6. Finer yarn count can be prepared.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55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Flexible card clothing in flat bars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58194"/>
            <a:ext cx="5181600" cy="388620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738" y="2058194"/>
            <a:ext cx="5159062" cy="3994876"/>
          </a:xfrm>
        </p:spPr>
      </p:pic>
    </p:spTree>
    <p:extLst>
      <p:ext uri="{BB962C8B-B14F-4D97-AF65-F5344CB8AC3E}">
        <p14:creationId xmlns:p14="http://schemas.microsoft.com/office/powerpoint/2010/main" val="603599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1118</Words>
  <Application>Microsoft Office PowerPoint</Application>
  <PresentationFormat>Widescreen</PresentationFormat>
  <Paragraphs>140</Paragraphs>
  <Slides>26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Wingdings</vt:lpstr>
      <vt:lpstr>Office Theme</vt:lpstr>
      <vt:lpstr>Different actions occurred in carding machine</vt:lpstr>
      <vt:lpstr>Different actions in carding machine</vt:lpstr>
      <vt:lpstr>Stripping Action</vt:lpstr>
      <vt:lpstr>Carding Action:</vt:lpstr>
      <vt:lpstr>Doffing Action</vt:lpstr>
      <vt:lpstr>Card clothing</vt:lpstr>
      <vt:lpstr>Flexible card clothing</vt:lpstr>
      <vt:lpstr>Advantages of flexible card clothing</vt:lpstr>
      <vt:lpstr>Flexible card clothing in flat bars </vt:lpstr>
      <vt:lpstr>Disadvantages of flexible card clothing </vt:lpstr>
      <vt:lpstr>Semi- rigid card clothing</vt:lpstr>
      <vt:lpstr>Semi-rigid card clothing</vt:lpstr>
      <vt:lpstr>Metallic card clothing</vt:lpstr>
      <vt:lpstr>Metallic Card Clothing </vt:lpstr>
      <vt:lpstr>Metallic card clothing</vt:lpstr>
      <vt:lpstr>Selection of card clothing depends on the following factors </vt:lpstr>
      <vt:lpstr>Neps Removal Efficiency (NRE%)</vt:lpstr>
      <vt:lpstr>Neps Removal Efficiency (NRE%)</vt:lpstr>
      <vt:lpstr>Grinding of the card clothing</vt:lpstr>
      <vt:lpstr>Long roller grinding</vt:lpstr>
      <vt:lpstr>Traverse disk roller </vt:lpstr>
      <vt:lpstr>Different gauge (Settings) of the carding machine</vt:lpstr>
      <vt:lpstr>Gauge leaf </vt:lpstr>
      <vt:lpstr>Different gauge (Settings) of the carding machine</vt:lpstr>
      <vt:lpstr>Recent developments of carding machine</vt:lpstr>
      <vt:lpstr>Recent developments of carding machine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actions in carding machine</dc:title>
  <dc:creator>AlamgirPC</dc:creator>
  <cp:lastModifiedBy>AlamgirPC</cp:lastModifiedBy>
  <cp:revision>38</cp:revision>
  <dcterms:created xsi:type="dcterms:W3CDTF">2020-03-22T04:00:00Z</dcterms:created>
  <dcterms:modified xsi:type="dcterms:W3CDTF">2020-08-18T11:16:38Z</dcterms:modified>
</cp:coreProperties>
</file>