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5" r:id="rId8"/>
    <p:sldId id="263" r:id="rId9"/>
    <p:sldId id="264"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266529D-D9B4-49EA-B7E7-DA99455C2810}" type="datetimeFigureOut">
              <a:rPr lang="en-US" smtClean="0"/>
              <a:t>8/22/2020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AFBE9B-F129-4428-A7AC-D4ABC9355489}" type="slidenum">
              <a:rPr lang="en-US" smtClean="0"/>
              <a:t>‹#›</a:t>
            </a:fld>
            <a:endParaRPr lang="en-US"/>
          </a:p>
        </p:txBody>
      </p:sp>
    </p:spTree>
    <p:extLst>
      <p:ext uri="{BB962C8B-B14F-4D97-AF65-F5344CB8AC3E}">
        <p14:creationId xmlns:p14="http://schemas.microsoft.com/office/powerpoint/2010/main" val="351170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66529D-D9B4-49EA-B7E7-DA99455C2810}" type="datetimeFigureOut">
              <a:rPr lang="en-US" smtClean="0"/>
              <a:t>8/22/2020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AFBE9B-F129-4428-A7AC-D4ABC9355489}" type="slidenum">
              <a:rPr lang="en-US" smtClean="0"/>
              <a:t>‹#›</a:t>
            </a:fld>
            <a:endParaRPr lang="en-US"/>
          </a:p>
        </p:txBody>
      </p:sp>
    </p:spTree>
    <p:extLst>
      <p:ext uri="{BB962C8B-B14F-4D97-AF65-F5344CB8AC3E}">
        <p14:creationId xmlns:p14="http://schemas.microsoft.com/office/powerpoint/2010/main" val="3527849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66529D-D9B4-49EA-B7E7-DA99455C2810}" type="datetimeFigureOut">
              <a:rPr lang="en-US" smtClean="0"/>
              <a:t>8/22/2020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AFBE9B-F129-4428-A7AC-D4ABC9355489}" type="slidenum">
              <a:rPr lang="en-US" smtClean="0"/>
              <a:t>‹#›</a:t>
            </a:fld>
            <a:endParaRPr lang="en-US"/>
          </a:p>
        </p:txBody>
      </p:sp>
    </p:spTree>
    <p:extLst>
      <p:ext uri="{BB962C8B-B14F-4D97-AF65-F5344CB8AC3E}">
        <p14:creationId xmlns:p14="http://schemas.microsoft.com/office/powerpoint/2010/main" val="1497834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66529D-D9B4-49EA-B7E7-DA99455C2810}" type="datetimeFigureOut">
              <a:rPr lang="en-US" smtClean="0"/>
              <a:t>8/22/2020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AFBE9B-F129-4428-A7AC-D4ABC9355489}" type="slidenum">
              <a:rPr lang="en-US" smtClean="0"/>
              <a:t>‹#›</a:t>
            </a:fld>
            <a:endParaRPr lang="en-US"/>
          </a:p>
        </p:txBody>
      </p:sp>
    </p:spTree>
    <p:extLst>
      <p:ext uri="{BB962C8B-B14F-4D97-AF65-F5344CB8AC3E}">
        <p14:creationId xmlns:p14="http://schemas.microsoft.com/office/powerpoint/2010/main" val="3377978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66529D-D9B4-49EA-B7E7-DA99455C2810}" type="datetimeFigureOut">
              <a:rPr lang="en-US" smtClean="0"/>
              <a:t>8/22/2020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AFBE9B-F129-4428-A7AC-D4ABC9355489}" type="slidenum">
              <a:rPr lang="en-US" smtClean="0"/>
              <a:t>‹#›</a:t>
            </a:fld>
            <a:endParaRPr lang="en-US"/>
          </a:p>
        </p:txBody>
      </p:sp>
    </p:spTree>
    <p:extLst>
      <p:ext uri="{BB962C8B-B14F-4D97-AF65-F5344CB8AC3E}">
        <p14:creationId xmlns:p14="http://schemas.microsoft.com/office/powerpoint/2010/main" val="1987670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266529D-D9B4-49EA-B7E7-DA99455C2810}" type="datetimeFigureOut">
              <a:rPr lang="en-US" smtClean="0"/>
              <a:t>8/22/2020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AFBE9B-F129-4428-A7AC-D4ABC9355489}" type="slidenum">
              <a:rPr lang="en-US" smtClean="0"/>
              <a:t>‹#›</a:t>
            </a:fld>
            <a:endParaRPr lang="en-US"/>
          </a:p>
        </p:txBody>
      </p:sp>
    </p:spTree>
    <p:extLst>
      <p:ext uri="{BB962C8B-B14F-4D97-AF65-F5344CB8AC3E}">
        <p14:creationId xmlns:p14="http://schemas.microsoft.com/office/powerpoint/2010/main" val="3171581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266529D-D9B4-49EA-B7E7-DA99455C2810}" type="datetimeFigureOut">
              <a:rPr lang="en-US" smtClean="0"/>
              <a:t>8/22/2020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BAFBE9B-F129-4428-A7AC-D4ABC9355489}" type="slidenum">
              <a:rPr lang="en-US" smtClean="0"/>
              <a:t>‹#›</a:t>
            </a:fld>
            <a:endParaRPr lang="en-US"/>
          </a:p>
        </p:txBody>
      </p:sp>
    </p:spTree>
    <p:extLst>
      <p:ext uri="{BB962C8B-B14F-4D97-AF65-F5344CB8AC3E}">
        <p14:creationId xmlns:p14="http://schemas.microsoft.com/office/powerpoint/2010/main" val="3919666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266529D-D9B4-49EA-B7E7-DA99455C2810}" type="datetimeFigureOut">
              <a:rPr lang="en-US" smtClean="0"/>
              <a:t>8/22/2020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BAFBE9B-F129-4428-A7AC-D4ABC9355489}" type="slidenum">
              <a:rPr lang="en-US" smtClean="0"/>
              <a:t>‹#›</a:t>
            </a:fld>
            <a:endParaRPr lang="en-US"/>
          </a:p>
        </p:txBody>
      </p:sp>
    </p:spTree>
    <p:extLst>
      <p:ext uri="{BB962C8B-B14F-4D97-AF65-F5344CB8AC3E}">
        <p14:creationId xmlns:p14="http://schemas.microsoft.com/office/powerpoint/2010/main" val="210791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66529D-D9B4-49EA-B7E7-DA99455C2810}" type="datetimeFigureOut">
              <a:rPr lang="en-US" smtClean="0"/>
              <a:t>8/22/2020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BAFBE9B-F129-4428-A7AC-D4ABC9355489}" type="slidenum">
              <a:rPr lang="en-US" smtClean="0"/>
              <a:t>‹#›</a:t>
            </a:fld>
            <a:endParaRPr lang="en-US"/>
          </a:p>
        </p:txBody>
      </p:sp>
    </p:spTree>
    <p:extLst>
      <p:ext uri="{BB962C8B-B14F-4D97-AF65-F5344CB8AC3E}">
        <p14:creationId xmlns:p14="http://schemas.microsoft.com/office/powerpoint/2010/main" val="414677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66529D-D9B4-49EA-B7E7-DA99455C2810}" type="datetimeFigureOut">
              <a:rPr lang="en-US" smtClean="0"/>
              <a:t>8/22/2020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AFBE9B-F129-4428-A7AC-D4ABC9355489}" type="slidenum">
              <a:rPr lang="en-US" smtClean="0"/>
              <a:t>‹#›</a:t>
            </a:fld>
            <a:endParaRPr lang="en-US"/>
          </a:p>
        </p:txBody>
      </p:sp>
    </p:spTree>
    <p:extLst>
      <p:ext uri="{BB962C8B-B14F-4D97-AF65-F5344CB8AC3E}">
        <p14:creationId xmlns:p14="http://schemas.microsoft.com/office/powerpoint/2010/main" val="1927790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66529D-D9B4-49EA-B7E7-DA99455C2810}" type="datetimeFigureOut">
              <a:rPr lang="en-US" smtClean="0"/>
              <a:t>8/22/2020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AFBE9B-F129-4428-A7AC-D4ABC9355489}" type="slidenum">
              <a:rPr lang="en-US" smtClean="0"/>
              <a:t>‹#›</a:t>
            </a:fld>
            <a:endParaRPr lang="en-US"/>
          </a:p>
        </p:txBody>
      </p:sp>
    </p:spTree>
    <p:extLst>
      <p:ext uri="{BB962C8B-B14F-4D97-AF65-F5344CB8AC3E}">
        <p14:creationId xmlns:p14="http://schemas.microsoft.com/office/powerpoint/2010/main" val="2237341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66529D-D9B4-49EA-B7E7-DA99455C2810}" type="datetimeFigureOut">
              <a:rPr lang="en-US" smtClean="0"/>
              <a:t>8/22/2020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AFBE9B-F129-4428-A7AC-D4ABC9355489}" type="slidenum">
              <a:rPr lang="en-US" smtClean="0"/>
              <a:t>‹#›</a:t>
            </a:fld>
            <a:endParaRPr lang="en-US"/>
          </a:p>
        </p:txBody>
      </p:sp>
    </p:spTree>
    <p:extLst>
      <p:ext uri="{BB962C8B-B14F-4D97-AF65-F5344CB8AC3E}">
        <p14:creationId xmlns:p14="http://schemas.microsoft.com/office/powerpoint/2010/main" val="4621255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Draw Frame </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38200" y="1326524"/>
            <a:ext cx="9014138" cy="5125791"/>
          </a:xfrm>
        </p:spPr>
      </p:pic>
    </p:spTree>
    <p:extLst>
      <p:ext uri="{BB962C8B-B14F-4D97-AF65-F5344CB8AC3E}">
        <p14:creationId xmlns:p14="http://schemas.microsoft.com/office/powerpoint/2010/main" val="16728320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Passage diagram of draw frame</a:t>
            </a:r>
            <a:endParaRPr lang="en-US" dirty="0"/>
          </a:p>
        </p:txBody>
      </p:sp>
      <p:pic>
        <p:nvPicPr>
          <p:cNvPr id="4" name="Content Placeholder 3" descr="C:\Users\AlamgirPC\Desktop\Draw Frame.pn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96226" y="1825625"/>
            <a:ext cx="8087932" cy="4351338"/>
          </a:xfrm>
          <a:prstGeom prst="rect">
            <a:avLst/>
          </a:prstGeom>
          <a:noFill/>
          <a:ln>
            <a:noFill/>
          </a:ln>
        </p:spPr>
      </p:pic>
    </p:spTree>
    <p:extLst>
      <p:ext uri="{BB962C8B-B14F-4D97-AF65-F5344CB8AC3E}">
        <p14:creationId xmlns:p14="http://schemas.microsoft.com/office/powerpoint/2010/main" val="1814343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Draw Frame</a:t>
            </a:r>
            <a:endParaRPr lang="en-US" dirty="0"/>
          </a:p>
        </p:txBody>
      </p:sp>
      <p:sp>
        <p:nvSpPr>
          <p:cNvPr id="3" name="Content Placeholder 2"/>
          <p:cNvSpPr>
            <a:spLocks noGrp="1"/>
          </p:cNvSpPr>
          <p:nvPr>
            <p:ph idx="1"/>
          </p:nvPr>
        </p:nvSpPr>
        <p:spPr/>
        <p:txBody>
          <a:bodyPr/>
          <a:lstStyle/>
          <a:p>
            <a:pPr marL="0" indent="0" fontAlgn="base">
              <a:buNone/>
            </a:pPr>
            <a:r>
              <a:rPr lang="en-US" dirty="0" smtClean="0"/>
              <a:t>Draw frame</a:t>
            </a:r>
            <a:r>
              <a:rPr lang="en-US" dirty="0"/>
              <a:t> is a machine for combining and drawing slivers of a textile fiber (as of hemp for rope manufacture or cotton </a:t>
            </a:r>
            <a:r>
              <a:rPr lang="en-US" dirty="0" smtClean="0"/>
              <a:t>for spinning</a:t>
            </a:r>
            <a:r>
              <a:rPr lang="en-US" dirty="0"/>
              <a:t>). </a:t>
            </a:r>
            <a:r>
              <a:rPr lang="en-US" dirty="0" smtClean="0"/>
              <a:t>Drawing is </a:t>
            </a:r>
            <a:r>
              <a:rPr lang="en-US" dirty="0"/>
              <a:t>the operation by which slivers are blended, doubled and leveled. In short staple spinning the term is only applied to the process at a draw frame</a:t>
            </a:r>
            <a:r>
              <a:rPr lang="en-US" dirty="0" smtClean="0"/>
              <a:t>. </a:t>
            </a:r>
            <a:r>
              <a:rPr lang="en-US" smtClean="0"/>
              <a:t>It is used </a:t>
            </a:r>
            <a:r>
              <a:rPr lang="en-US" dirty="0" smtClean="0"/>
              <a:t>just after the carding machine or after the comber machine in ring spinning system.  </a:t>
            </a:r>
            <a:r>
              <a:rPr lang="en-US" dirty="0"/>
              <a:t/>
            </a:r>
            <a:br>
              <a:rPr lang="en-US" dirty="0"/>
            </a:br>
            <a:r>
              <a:rPr lang="en-US" dirty="0"/>
              <a:t/>
            </a:r>
            <a:br>
              <a:rPr lang="en-US" dirty="0"/>
            </a:br>
            <a:r>
              <a:rPr lang="en-US" dirty="0"/>
              <a:t>In drawing slivers are elongated when passing through a group of pair rollers, each pair is moving faster than </a:t>
            </a:r>
            <a:r>
              <a:rPr lang="en-US" dirty="0" smtClean="0"/>
              <a:t>the previous </a:t>
            </a:r>
            <a:r>
              <a:rPr lang="en-US" dirty="0"/>
              <a:t>one</a:t>
            </a:r>
            <a:r>
              <a:rPr lang="en-US" dirty="0" smtClean="0"/>
              <a:t>. </a:t>
            </a:r>
            <a:endParaRPr lang="en-US" dirty="0"/>
          </a:p>
          <a:p>
            <a:endParaRPr lang="en-US" dirty="0"/>
          </a:p>
        </p:txBody>
      </p:sp>
    </p:spTree>
    <p:extLst>
      <p:ext uri="{BB962C8B-B14F-4D97-AF65-F5344CB8AC3E}">
        <p14:creationId xmlns:p14="http://schemas.microsoft.com/office/powerpoint/2010/main" val="1112907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Objects of Drawing</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 </a:t>
            </a:r>
            <a:r>
              <a:rPr lang="en-US" dirty="0"/>
              <a:t>To straighten the crimped and hooked </a:t>
            </a:r>
            <a:r>
              <a:rPr lang="en-US" dirty="0" err="1"/>
              <a:t>fibres</a:t>
            </a:r>
            <a:r>
              <a:rPr lang="en-US" dirty="0"/>
              <a:t> in the card sliver.</a:t>
            </a:r>
          </a:p>
          <a:p>
            <a:r>
              <a:rPr lang="en-US" dirty="0"/>
              <a:t>● To improve the short medium and long term unevenness of the sliver by doubling.</a:t>
            </a:r>
          </a:p>
          <a:p>
            <a:r>
              <a:rPr lang="en-US" dirty="0"/>
              <a:t>● To produce a more uniform sliver.</a:t>
            </a:r>
          </a:p>
          <a:p>
            <a:r>
              <a:rPr lang="en-US" dirty="0"/>
              <a:t>● To achieve a fairly through parallelization of the </a:t>
            </a:r>
            <a:r>
              <a:rPr lang="en-US" dirty="0" err="1"/>
              <a:t>fibre</a:t>
            </a:r>
            <a:r>
              <a:rPr lang="en-US" dirty="0"/>
              <a:t> along the sliver axis.</a:t>
            </a:r>
          </a:p>
          <a:p>
            <a:r>
              <a:rPr lang="en-US" dirty="0"/>
              <a:t>● To reduce the </a:t>
            </a:r>
            <a:r>
              <a:rPr lang="en-US" dirty="0" smtClean="0"/>
              <a:t>weight/unit </a:t>
            </a:r>
            <a:r>
              <a:rPr lang="en-US" dirty="0"/>
              <a:t>length of card sliver.</a:t>
            </a:r>
          </a:p>
          <a:p>
            <a:r>
              <a:rPr lang="en-US" dirty="0"/>
              <a:t>● To </a:t>
            </a:r>
            <a:r>
              <a:rPr lang="en-US" dirty="0" smtClean="0"/>
              <a:t>mix </a:t>
            </a:r>
            <a:r>
              <a:rPr lang="en-US" dirty="0"/>
              <a:t>the </a:t>
            </a:r>
            <a:r>
              <a:rPr lang="en-US" dirty="0" err="1"/>
              <a:t>fibre</a:t>
            </a:r>
            <a:r>
              <a:rPr lang="en-US" dirty="0"/>
              <a:t> </a:t>
            </a:r>
            <a:r>
              <a:rPr lang="en-US" dirty="0" smtClean="0"/>
              <a:t>intimately or thoroughly.</a:t>
            </a:r>
            <a:endParaRPr lang="en-US" dirty="0"/>
          </a:p>
          <a:p>
            <a:r>
              <a:rPr lang="en-US" dirty="0"/>
              <a:t>● To make the perfect blend of </a:t>
            </a:r>
            <a:r>
              <a:rPr lang="en-US" dirty="0" err="1"/>
              <a:t>fibre</a:t>
            </a:r>
            <a:r>
              <a:rPr lang="en-US" dirty="0"/>
              <a:t>.</a:t>
            </a:r>
          </a:p>
          <a:p>
            <a:r>
              <a:rPr lang="en-US" dirty="0"/>
              <a:t>● To remove the dirt, dust from carded sliver.</a:t>
            </a:r>
          </a:p>
          <a:p>
            <a:endParaRPr lang="en-US" dirty="0"/>
          </a:p>
          <a:p>
            <a:endParaRPr lang="en-US" dirty="0"/>
          </a:p>
        </p:txBody>
      </p:sp>
    </p:spTree>
    <p:extLst>
      <p:ext uri="{BB962C8B-B14F-4D97-AF65-F5344CB8AC3E}">
        <p14:creationId xmlns:p14="http://schemas.microsoft.com/office/powerpoint/2010/main" val="3552007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Some important term: </a:t>
            </a:r>
            <a:endParaRPr lang="en-US" dirty="0"/>
          </a:p>
        </p:txBody>
      </p:sp>
      <p:sp>
        <p:nvSpPr>
          <p:cNvPr id="3" name="Content Placeholder 2"/>
          <p:cNvSpPr>
            <a:spLocks noGrp="1"/>
          </p:cNvSpPr>
          <p:nvPr>
            <p:ph idx="1"/>
          </p:nvPr>
        </p:nvSpPr>
        <p:spPr/>
        <p:txBody>
          <a:bodyPr>
            <a:normAutofit fontScale="92500"/>
          </a:bodyPr>
          <a:lstStyle/>
          <a:p>
            <a:r>
              <a:rPr lang="en-US" b="1" dirty="0" smtClean="0"/>
              <a:t>Drafting</a:t>
            </a:r>
            <a:r>
              <a:rPr lang="en-US" b="1" dirty="0"/>
              <a:t>:</a:t>
            </a:r>
            <a:r>
              <a:rPr lang="en-US" dirty="0"/>
              <a:t> It is the process of increasing length per unit weight of sliver. It is mainly due to peripheral speed of the rollers. In other words, drafting is the process of reducing weight per unit length of textile materials (lap, slivers, roving).  </a:t>
            </a:r>
          </a:p>
          <a:p>
            <a:r>
              <a:rPr lang="en-US" b="1" dirty="0"/>
              <a:t>Doubling:</a:t>
            </a:r>
            <a:r>
              <a:rPr lang="en-US" dirty="0"/>
              <a:t> The process of </a:t>
            </a:r>
            <a:r>
              <a:rPr lang="en-US" dirty="0" smtClean="0"/>
              <a:t>combining </a:t>
            </a:r>
            <a:r>
              <a:rPr lang="en-US" dirty="0"/>
              <a:t>two or </a:t>
            </a:r>
            <a:r>
              <a:rPr lang="en-US" dirty="0" smtClean="0"/>
              <a:t>more slivers </a:t>
            </a:r>
            <a:r>
              <a:rPr lang="en-US" dirty="0"/>
              <a:t>into a single form is called doubling. In draw frame machine generally </a:t>
            </a:r>
            <a:r>
              <a:rPr lang="en-US" dirty="0" smtClean="0"/>
              <a:t>four</a:t>
            </a:r>
            <a:r>
              <a:rPr lang="en-US" dirty="0" smtClean="0"/>
              <a:t> </a:t>
            </a:r>
            <a:r>
              <a:rPr lang="en-US" dirty="0"/>
              <a:t>to eight slivers are fed to convert into one. The number of slivers fed considered as number of doubling. If six slivers are fed, then number of doubling is six. </a:t>
            </a:r>
          </a:p>
          <a:p>
            <a:r>
              <a:rPr lang="en-US" b="1" dirty="0"/>
              <a:t>Drawing:</a:t>
            </a:r>
            <a:r>
              <a:rPr lang="en-US" dirty="0"/>
              <a:t> Drawing is a process where several slivers are converted into one and weight per unit length of </a:t>
            </a:r>
            <a:r>
              <a:rPr lang="en-US" dirty="0" smtClean="0"/>
              <a:t>materials is reduced </a:t>
            </a:r>
            <a:r>
              <a:rPr lang="en-US" dirty="0"/>
              <a:t>by passing them several pairs of rollers. </a:t>
            </a:r>
          </a:p>
          <a:p>
            <a:endParaRPr lang="en-US" dirty="0"/>
          </a:p>
        </p:txBody>
      </p:sp>
    </p:spTree>
    <p:extLst>
      <p:ext uri="{BB962C8B-B14F-4D97-AF65-F5344CB8AC3E}">
        <p14:creationId xmlns:p14="http://schemas.microsoft.com/office/powerpoint/2010/main" val="2860576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Tasks of Draw frame</a:t>
            </a:r>
            <a:endParaRPr lang="en-US" dirty="0"/>
          </a:p>
        </p:txBody>
      </p:sp>
      <p:sp>
        <p:nvSpPr>
          <p:cNvPr id="3" name="Content Placeholder 2"/>
          <p:cNvSpPr>
            <a:spLocks noGrp="1"/>
          </p:cNvSpPr>
          <p:nvPr>
            <p:ph idx="1"/>
          </p:nvPr>
        </p:nvSpPr>
        <p:spPr/>
        <p:txBody>
          <a:bodyPr>
            <a:normAutofit lnSpcReduction="10000"/>
          </a:bodyPr>
          <a:lstStyle/>
          <a:p>
            <a:r>
              <a:rPr lang="en-US" dirty="0" smtClean="0"/>
              <a:t>·        </a:t>
            </a:r>
            <a:r>
              <a:rPr lang="en-US" dirty="0"/>
              <a:t>Equalizing</a:t>
            </a:r>
          </a:p>
          <a:p>
            <a:r>
              <a:rPr lang="en-US" dirty="0"/>
              <a:t>·        Parallelizing</a:t>
            </a:r>
          </a:p>
          <a:p>
            <a:r>
              <a:rPr lang="en-US" dirty="0"/>
              <a:t>·        Blending</a:t>
            </a:r>
          </a:p>
          <a:p>
            <a:r>
              <a:rPr lang="en-US" dirty="0"/>
              <a:t>·        Dust removal</a:t>
            </a:r>
          </a:p>
          <a:p>
            <a:r>
              <a:rPr lang="en-US" b="1" dirty="0"/>
              <a:t>Equalizing:</a:t>
            </a:r>
            <a:r>
              <a:rPr lang="en-US" dirty="0"/>
              <a:t> One of the main tasks of draw frame is improving evenness over short, medium and especially long terms variations of slivers. Carded slivers are fed to the draw frame have </a:t>
            </a:r>
            <a:r>
              <a:rPr lang="en-US" dirty="0" smtClean="0"/>
              <a:t>higher </a:t>
            </a:r>
            <a:r>
              <a:rPr lang="en-US" dirty="0" smtClean="0"/>
              <a:t>degree of </a:t>
            </a:r>
            <a:r>
              <a:rPr lang="en-US" dirty="0"/>
              <a:t>unevenness that cannot be tolerated in practice and slivers from the comber contain </a:t>
            </a:r>
            <a:r>
              <a:rPr lang="en-US" dirty="0" smtClean="0"/>
              <a:t>such unevenness due to bad </a:t>
            </a:r>
            <a:r>
              <a:rPr lang="en-US" dirty="0"/>
              <a:t>piecing. It is obscured by draw frame.</a:t>
            </a:r>
          </a:p>
          <a:p>
            <a:endParaRPr lang="en-US" dirty="0"/>
          </a:p>
        </p:txBody>
      </p:sp>
    </p:spTree>
    <p:extLst>
      <p:ext uri="{BB962C8B-B14F-4D97-AF65-F5344CB8AC3E}">
        <p14:creationId xmlns:p14="http://schemas.microsoft.com/office/powerpoint/2010/main" val="2654021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of draw frame</a:t>
            </a:r>
            <a:endParaRPr lang="en-US" dirty="0"/>
          </a:p>
        </p:txBody>
      </p:sp>
      <p:sp>
        <p:nvSpPr>
          <p:cNvPr id="3" name="Content Placeholder 2"/>
          <p:cNvSpPr>
            <a:spLocks noGrp="1"/>
          </p:cNvSpPr>
          <p:nvPr>
            <p:ph idx="1"/>
          </p:nvPr>
        </p:nvSpPr>
        <p:spPr/>
        <p:txBody>
          <a:bodyPr>
            <a:normAutofit fontScale="85000" lnSpcReduction="20000"/>
          </a:bodyPr>
          <a:lstStyle/>
          <a:p>
            <a:r>
              <a:rPr lang="en-US" b="1" dirty="0"/>
              <a:t>Parallelizing:</a:t>
            </a:r>
            <a:r>
              <a:rPr lang="en-US" dirty="0"/>
              <a:t> To obtain an </a:t>
            </a:r>
            <a:r>
              <a:rPr lang="en-US" dirty="0" smtClean="0"/>
              <a:t>optimum </a:t>
            </a:r>
            <a:r>
              <a:rPr lang="en-US" dirty="0"/>
              <a:t>value for strength in the yarn characteristics, the fibers must be arranged parallel in the fiber strand. The draw frame has the tasks of creating this parallel arrangement. It fulfills the </a:t>
            </a:r>
            <a:r>
              <a:rPr lang="en-US" dirty="0" smtClean="0"/>
              <a:t>task drafting process, </a:t>
            </a:r>
            <a:r>
              <a:rPr lang="en-US" dirty="0"/>
              <a:t>since every drafting step leads to straightening the fibers.</a:t>
            </a:r>
          </a:p>
          <a:p>
            <a:r>
              <a:rPr lang="en-US" b="1" dirty="0"/>
              <a:t>Blending:</a:t>
            </a:r>
            <a:r>
              <a:rPr lang="en-US" dirty="0"/>
              <a:t> In addition to the equalizing effect, doubling also provides a degree of compensation of raw material variation by blending. Their results are exploited in particular way in the production of blended yarns comprising cotton or synthetic blends. At the draw frame metering of the individual components can be carried out very simply be selection of the number of slivers entering the machines.</a:t>
            </a:r>
          </a:p>
          <a:p>
            <a:r>
              <a:rPr lang="en-US" b="1" dirty="0"/>
              <a:t>Dust Removal:</a:t>
            </a:r>
            <a:r>
              <a:rPr lang="en-US" dirty="0"/>
              <a:t> Dust is steadily becoming a greater problem both in processing and for the personnel involved. It is therefore important to remove dust to the greatest practical extent at every possible point within the overall process</a:t>
            </a:r>
            <a:r>
              <a:rPr lang="en-US" dirty="0" smtClean="0"/>
              <a:t>. It is the process of removing dust from the </a:t>
            </a:r>
            <a:r>
              <a:rPr lang="en-US" dirty="0" err="1" smtClean="0"/>
              <a:t>fibre</a:t>
            </a:r>
            <a:r>
              <a:rPr lang="en-US" dirty="0" smtClean="0"/>
              <a:t> by </a:t>
            </a:r>
            <a:r>
              <a:rPr lang="en-US" dirty="0" err="1" smtClean="0"/>
              <a:t>fibre</a:t>
            </a:r>
            <a:r>
              <a:rPr lang="en-US" dirty="0" smtClean="0"/>
              <a:t> to </a:t>
            </a:r>
            <a:r>
              <a:rPr lang="en-US" dirty="0" err="1" smtClean="0"/>
              <a:t>fibre</a:t>
            </a:r>
            <a:r>
              <a:rPr lang="en-US" dirty="0" smtClean="0"/>
              <a:t> of </a:t>
            </a:r>
            <a:r>
              <a:rPr lang="en-US" dirty="0" err="1" smtClean="0"/>
              <a:t>fibre</a:t>
            </a:r>
            <a:r>
              <a:rPr lang="en-US" dirty="0" smtClean="0"/>
              <a:t> to metal friction during the drawing process. </a:t>
            </a:r>
            <a:endParaRPr lang="en-US" dirty="0"/>
          </a:p>
          <a:p>
            <a:endParaRPr lang="en-US" dirty="0"/>
          </a:p>
        </p:txBody>
      </p:sp>
    </p:spTree>
    <p:extLst>
      <p:ext uri="{BB962C8B-B14F-4D97-AF65-F5344CB8AC3E}">
        <p14:creationId xmlns:p14="http://schemas.microsoft.com/office/powerpoint/2010/main" val="711913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Draw Frame</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944711" y="1690688"/>
            <a:ext cx="8165204" cy="5167312"/>
          </a:xfrm>
        </p:spPr>
      </p:pic>
    </p:spTree>
    <p:extLst>
      <p:ext uri="{BB962C8B-B14F-4D97-AF65-F5344CB8AC3E}">
        <p14:creationId xmlns:p14="http://schemas.microsoft.com/office/powerpoint/2010/main" val="36612064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Draw Frame</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28144" y="1825625"/>
            <a:ext cx="7735712" cy="4351338"/>
          </a:xfrm>
        </p:spPr>
      </p:pic>
    </p:spTree>
    <p:extLst>
      <p:ext uri="{BB962C8B-B14F-4D97-AF65-F5344CB8AC3E}">
        <p14:creationId xmlns:p14="http://schemas.microsoft.com/office/powerpoint/2010/main" val="25388753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Operating Principle of Draw Frame:</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Four </a:t>
            </a:r>
            <a:r>
              <a:rPr lang="en-US" dirty="0"/>
              <a:t>to eight card or draw frame slivers are fed to the drafting arrangement (3). A feed roller pair (2) above each can (1) feeds the material without false drafts. The slivers runs into the drafting arrangement, subjected to a draft of 4 to 8 and leave it as a web and condensed into a sliver immediately. This sliver is then guided through a tube (4) via a passage (6) of the tube gear into a can (7), in which it must be laid in clean coils with optimal utilization of the space in the can by sliver compressing with passing it through calendaring rollers (5).</a:t>
            </a:r>
          </a:p>
          <a:p>
            <a:endParaRPr lang="en-US" dirty="0"/>
          </a:p>
        </p:txBody>
      </p:sp>
    </p:spTree>
    <p:extLst>
      <p:ext uri="{BB962C8B-B14F-4D97-AF65-F5344CB8AC3E}">
        <p14:creationId xmlns:p14="http://schemas.microsoft.com/office/powerpoint/2010/main" val="26116923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TotalTime>
  <Words>585</Words>
  <Application>Microsoft Office PowerPoint</Application>
  <PresentationFormat>Widescreen</PresentationFormat>
  <Paragraphs>31</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Draw Frame </vt:lpstr>
      <vt:lpstr>Draw Frame</vt:lpstr>
      <vt:lpstr>Objects of Drawing</vt:lpstr>
      <vt:lpstr>Some important term: </vt:lpstr>
      <vt:lpstr>Tasks of Draw frame</vt:lpstr>
      <vt:lpstr>Task of draw frame</vt:lpstr>
      <vt:lpstr>Draw Frame</vt:lpstr>
      <vt:lpstr>Draw Frame</vt:lpstr>
      <vt:lpstr>Operating Principle of Draw Frame:</vt:lpstr>
      <vt:lpstr>Passage diagram of draw frame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Draw Frame </dc:title>
  <dc:creator>AlamgirPC</dc:creator>
  <cp:lastModifiedBy>AlamgirPC</cp:lastModifiedBy>
  <cp:revision>10</cp:revision>
  <dcterms:created xsi:type="dcterms:W3CDTF">2020-03-29T05:35:54Z</dcterms:created>
  <dcterms:modified xsi:type="dcterms:W3CDTF">2020-08-22T10:04:09Z</dcterms:modified>
</cp:coreProperties>
</file>