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59" r:id="rId5"/>
    <p:sldId id="261" r:id="rId6"/>
    <p:sldId id="265" r:id="rId7"/>
    <p:sldId id="266" r:id="rId8"/>
    <p:sldId id="262" r:id="rId9"/>
    <p:sldId id="263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B6F6-EFCE-4222-8EB1-58C51F8E3D2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CC28-0B5E-49FE-ABDD-5A765E43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1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B6F6-EFCE-4222-8EB1-58C51F8E3D2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CC28-0B5E-49FE-ABDD-5A765E43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74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B6F6-EFCE-4222-8EB1-58C51F8E3D2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CC28-0B5E-49FE-ABDD-5A765E43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69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B6F6-EFCE-4222-8EB1-58C51F8E3D2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CC28-0B5E-49FE-ABDD-5A765E43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78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B6F6-EFCE-4222-8EB1-58C51F8E3D2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CC28-0B5E-49FE-ABDD-5A765E43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9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B6F6-EFCE-4222-8EB1-58C51F8E3D2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CC28-0B5E-49FE-ABDD-5A765E43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56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B6F6-EFCE-4222-8EB1-58C51F8E3D2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CC28-0B5E-49FE-ABDD-5A765E43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84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B6F6-EFCE-4222-8EB1-58C51F8E3D2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CC28-0B5E-49FE-ABDD-5A765E43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6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B6F6-EFCE-4222-8EB1-58C51F8E3D2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CC28-0B5E-49FE-ABDD-5A765E43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2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B6F6-EFCE-4222-8EB1-58C51F8E3D2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CC28-0B5E-49FE-ABDD-5A765E43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21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B6F6-EFCE-4222-8EB1-58C51F8E3D2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CC28-0B5E-49FE-ABDD-5A765E43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10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DB6F6-EFCE-4222-8EB1-58C51F8E3D2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6CC28-0B5E-49FE-ABDD-5A765E43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3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Operative devices of draw frame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375" y="1442434"/>
            <a:ext cx="8268235" cy="4734529"/>
          </a:xfrm>
        </p:spPr>
      </p:pic>
    </p:spTree>
    <p:extLst>
      <p:ext uri="{BB962C8B-B14F-4D97-AF65-F5344CB8AC3E}">
        <p14:creationId xmlns:p14="http://schemas.microsoft.com/office/powerpoint/2010/main" val="375330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Requirement of Drafting Arrangement  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endParaRPr lang="en-US" dirty="0"/>
          </a:p>
          <a:p>
            <a:pPr marL="0" indent="0" fontAlgn="base">
              <a:buNone/>
            </a:pPr>
            <a:r>
              <a:rPr lang="en-US" dirty="0"/>
              <a:t>The drafting arrangement is the heart of draw frame and thus the part which influence the quality. The requirements placed on the drafting arrangement in general is correspondingly high.</a:t>
            </a:r>
          </a:p>
          <a:p>
            <a:pPr marL="0" indent="0" fontAlgn="base">
              <a:buNone/>
            </a:pPr>
            <a:r>
              <a:rPr lang="en-US" dirty="0"/>
              <a:t> I.            </a:t>
            </a:r>
            <a:r>
              <a:rPr lang="en-US" dirty="0" smtClean="0"/>
              <a:t> Simple</a:t>
            </a:r>
            <a:r>
              <a:rPr lang="en-US" dirty="0"/>
              <a:t>, uncomplicated construction.     </a:t>
            </a:r>
            <a:endParaRPr lang="en-US" dirty="0" smtClean="0"/>
          </a:p>
          <a:p>
            <a:pPr marL="0" indent="0" fontAlgn="base">
              <a:buNone/>
            </a:pPr>
            <a:r>
              <a:rPr lang="en-US" dirty="0"/>
              <a:t> II.            Stable design with the smooth running of the rollers</a:t>
            </a:r>
            <a:r>
              <a:rPr lang="en-US" dirty="0" smtClean="0"/>
              <a:t>.</a:t>
            </a:r>
          </a:p>
          <a:p>
            <a:pPr marL="0" indent="0" fontAlgn="base">
              <a:buNone/>
            </a:pPr>
            <a:r>
              <a:rPr lang="en-US" dirty="0" smtClean="0"/>
              <a:t>III</a:t>
            </a:r>
            <a:r>
              <a:rPr lang="en-US" dirty="0"/>
              <a:t>.            A mode of operation giving a high quality of the product even at high running speed</a:t>
            </a:r>
            <a:r>
              <a:rPr lang="en-US" dirty="0" smtClean="0"/>
              <a:t>.</a:t>
            </a:r>
            <a:r>
              <a:rPr lang="en-US" dirty="0"/>
              <a:t>         </a:t>
            </a:r>
            <a:endParaRPr lang="en-US" dirty="0" smtClean="0"/>
          </a:p>
          <a:p>
            <a:pPr marL="0" indent="0" fontAlgn="base">
              <a:buNone/>
            </a:pPr>
            <a:r>
              <a:rPr lang="en-US" dirty="0" smtClean="0"/>
              <a:t>IV</a:t>
            </a:r>
            <a:r>
              <a:rPr lang="en-US" dirty="0"/>
              <a:t>.     </a:t>
            </a:r>
            <a:r>
              <a:rPr lang="en-US" dirty="0" smtClean="0"/>
              <a:t>      </a:t>
            </a:r>
            <a:r>
              <a:rPr lang="en-US" dirty="0"/>
              <a:t> The high degree of flexibility </a:t>
            </a:r>
            <a:r>
              <a:rPr lang="en-US" dirty="0" err="1"/>
              <a:t>i,e</a:t>
            </a:r>
            <a:r>
              <a:rPr lang="en-US" dirty="0"/>
              <a:t>. suitable for all raw </a:t>
            </a:r>
            <a:r>
              <a:rPr lang="en-US" dirty="0" smtClean="0"/>
              <a:t>materials.</a:t>
            </a:r>
          </a:p>
          <a:p>
            <a:pPr marL="0" indent="0" fontAlgn="base">
              <a:buNone/>
            </a:pPr>
            <a:r>
              <a:rPr lang="en-US" dirty="0" smtClean="0"/>
              <a:t>V.            Optimal control over the movement of </a:t>
            </a:r>
            <a:r>
              <a:rPr lang="en-US" dirty="0" err="1" smtClean="0"/>
              <a:t>fibres</a:t>
            </a:r>
            <a:r>
              <a:rPr lang="en-US" dirty="0" smtClean="0"/>
              <a:t> during the drafting operations</a:t>
            </a:r>
          </a:p>
          <a:p>
            <a:pPr marL="0" indent="0" fontAlgn="base">
              <a:buNone/>
            </a:pPr>
            <a:r>
              <a:rPr lang="en-US" dirty="0" smtClean="0"/>
              <a:t>VI</a:t>
            </a:r>
            <a:r>
              <a:rPr lang="en-US" dirty="0"/>
              <a:t>.            High precision both on operation and adjustment</a:t>
            </a:r>
            <a:r>
              <a:rPr lang="en-US" dirty="0" smtClean="0"/>
              <a:t>.</a:t>
            </a:r>
          </a:p>
          <a:p>
            <a:pPr marL="0" indent="0" fontAlgn="base">
              <a:buNone/>
            </a:pPr>
            <a:r>
              <a:rPr lang="en-US" dirty="0" smtClean="0"/>
              <a:t>VII</a:t>
            </a:r>
            <a:r>
              <a:rPr lang="en-US" dirty="0"/>
              <a:t>.            Rapid and simple adjustability of roller spacing and draft </a:t>
            </a:r>
            <a:r>
              <a:rPr lang="en-US" dirty="0" smtClean="0"/>
              <a:t>levers.</a:t>
            </a:r>
          </a:p>
          <a:p>
            <a:pPr marL="0" indent="0" fontAlgn="base">
              <a:buNone/>
            </a:pPr>
            <a:r>
              <a:rPr lang="en-US" dirty="0" smtClean="0"/>
              <a:t>VIII</a:t>
            </a:r>
            <a:r>
              <a:rPr lang="en-US" dirty="0"/>
              <a:t>.            Ease of maintenance and cleanings</a:t>
            </a:r>
            <a:r>
              <a:rPr lang="en-US" dirty="0" smtClean="0"/>
              <a:t>.</a:t>
            </a:r>
          </a:p>
          <a:p>
            <a:pPr marL="0" indent="0" fontAlgn="base">
              <a:buNone/>
            </a:pPr>
            <a:r>
              <a:rPr lang="en-US" dirty="0"/>
              <a:t> IX.            Optimal economic design.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83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Factors depending upon the drafting arrangement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</a:t>
            </a:r>
            <a:r>
              <a:rPr lang="en-US" dirty="0"/>
              <a:t>)      Diameter of the rollers.</a:t>
            </a:r>
          </a:p>
          <a:p>
            <a:r>
              <a:rPr lang="en-US" dirty="0"/>
              <a:t>2)      Hardness of the top rollers.</a:t>
            </a:r>
          </a:p>
          <a:p>
            <a:r>
              <a:rPr lang="en-US" dirty="0"/>
              <a:t>3)      Pressure exerted by the top rollers.</a:t>
            </a:r>
          </a:p>
          <a:p>
            <a:r>
              <a:rPr lang="en-US" dirty="0"/>
              <a:t>4)      Surface characteristics of the top rollers.</a:t>
            </a:r>
          </a:p>
          <a:p>
            <a:r>
              <a:rPr lang="en-US" dirty="0"/>
              <a:t>5)      Fluting the bottom rollers.</a:t>
            </a:r>
          </a:p>
          <a:p>
            <a:r>
              <a:rPr lang="en-US" dirty="0"/>
              <a:t>6)      Type and form of fiber guiding devices, such as pressure rods, pin bars, aprons, condenser etc.</a:t>
            </a:r>
          </a:p>
          <a:p>
            <a:r>
              <a:rPr lang="en-US" dirty="0"/>
              <a:t>7)      Clamping distance.</a:t>
            </a:r>
          </a:p>
          <a:p>
            <a:r>
              <a:rPr lang="en-US" dirty="0"/>
              <a:t>8)      Level of the draft.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40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Operating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·        </a:t>
            </a:r>
            <a:r>
              <a:rPr lang="en-US" dirty="0"/>
              <a:t>Creel (Sliver </a:t>
            </a:r>
            <a:r>
              <a:rPr lang="en-US" dirty="0" smtClean="0"/>
              <a:t>Feed, it includes creel stand, creel roller, separator)</a:t>
            </a:r>
            <a:endParaRPr lang="en-US" dirty="0"/>
          </a:p>
          <a:p>
            <a:r>
              <a:rPr lang="en-US" dirty="0"/>
              <a:t>·        The drafting </a:t>
            </a:r>
            <a:r>
              <a:rPr lang="en-US" dirty="0" smtClean="0"/>
              <a:t>Arrangement (top roller, bottom roller, roller    		pressure)</a:t>
            </a:r>
            <a:endParaRPr lang="en-US" dirty="0"/>
          </a:p>
          <a:p>
            <a:r>
              <a:rPr lang="en-US" dirty="0"/>
              <a:t>·        Suction systems for the drafting </a:t>
            </a:r>
            <a:r>
              <a:rPr lang="en-US" dirty="0" smtClean="0"/>
              <a:t>arrangement</a:t>
            </a:r>
          </a:p>
          <a:p>
            <a:r>
              <a:rPr lang="en-US" dirty="0"/>
              <a:t> </a:t>
            </a:r>
            <a:r>
              <a:rPr lang="en-US" dirty="0" smtClean="0"/>
              <a:t>        condensing devices ( Trumpet or funnel, calendar roller) </a:t>
            </a:r>
            <a:endParaRPr lang="en-US" dirty="0"/>
          </a:p>
          <a:p>
            <a:r>
              <a:rPr lang="en-US" dirty="0"/>
              <a:t>·        Coiling</a:t>
            </a:r>
          </a:p>
          <a:p>
            <a:r>
              <a:rPr lang="en-US" dirty="0"/>
              <a:t>·        Can charger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98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devices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864" y="1825624"/>
            <a:ext cx="7160653" cy="4806995"/>
          </a:xfrm>
        </p:spPr>
      </p:pic>
    </p:spTree>
    <p:extLst>
      <p:ext uri="{BB962C8B-B14F-4D97-AF65-F5344CB8AC3E}">
        <p14:creationId xmlns:p14="http://schemas.microsoft.com/office/powerpoint/2010/main" val="121897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Creel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Creel </a:t>
            </a:r>
            <a:r>
              <a:rPr lang="en-US" dirty="0"/>
              <a:t>is an arrangement of rollers which are able to feed the slivers into the machine.  It is necessary to provide a driven roller or roller pair which can feed the slivers from above each can (sliver container). A guiding </a:t>
            </a:r>
            <a:r>
              <a:rPr lang="en-US" dirty="0" smtClean="0"/>
              <a:t>device (separator) </a:t>
            </a:r>
            <a:r>
              <a:rPr lang="en-US" dirty="0"/>
              <a:t>for leading the </a:t>
            </a:r>
            <a:r>
              <a:rPr lang="en-US" dirty="0" smtClean="0"/>
              <a:t>slivers </a:t>
            </a:r>
            <a:r>
              <a:rPr lang="en-US" dirty="0"/>
              <a:t>into the drafting arrangement is also required</a:t>
            </a:r>
            <a:r>
              <a:rPr lang="en-US" dirty="0" smtClean="0"/>
              <a:t>. The whole arrangement is hold by a creel stand. </a:t>
            </a:r>
            <a:endParaRPr lang="en-US" dirty="0"/>
          </a:p>
          <a:p>
            <a:r>
              <a:rPr lang="en-US" dirty="0"/>
              <a:t>The creel must be designed so that:-</a:t>
            </a:r>
          </a:p>
          <a:p>
            <a:r>
              <a:rPr lang="en-US" dirty="0"/>
              <a:t>·        False Drafts are avoided.</a:t>
            </a:r>
          </a:p>
          <a:p>
            <a:r>
              <a:rPr lang="en-US" dirty="0"/>
              <a:t>·        The machine stops upon accordance of the sliver break.</a:t>
            </a:r>
          </a:p>
          <a:p>
            <a:r>
              <a:rPr lang="en-US" dirty="0"/>
              <a:t>·        Sliver breaks can be dealt with easily, comfortably and safely.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2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Drafting arrangement or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Drafting </a:t>
            </a:r>
            <a:r>
              <a:rPr lang="en-US" dirty="0"/>
              <a:t>arrangement </a:t>
            </a:r>
            <a:r>
              <a:rPr lang="en-US" dirty="0" smtClean="0"/>
              <a:t>or </a:t>
            </a:r>
            <a:r>
              <a:rPr lang="en-US" dirty="0"/>
              <a:t>drafting system is the heart of a draw frame machine. It is </a:t>
            </a:r>
            <a:r>
              <a:rPr lang="en-US" dirty="0" smtClean="0"/>
              <a:t>an </a:t>
            </a:r>
            <a:r>
              <a:rPr lang="en-US" dirty="0"/>
              <a:t>arrangement </a:t>
            </a:r>
            <a:r>
              <a:rPr lang="en-US" dirty="0" smtClean="0"/>
              <a:t>with </a:t>
            </a:r>
            <a:r>
              <a:rPr lang="en-US" dirty="0"/>
              <a:t>several top </a:t>
            </a:r>
            <a:r>
              <a:rPr lang="en-US" dirty="0" smtClean="0"/>
              <a:t>rollers set </a:t>
            </a:r>
            <a:r>
              <a:rPr lang="en-US" dirty="0"/>
              <a:t>axial position to the bottom </a:t>
            </a:r>
            <a:r>
              <a:rPr lang="en-US" dirty="0" smtClean="0"/>
              <a:t>rollers </a:t>
            </a:r>
            <a:r>
              <a:rPr lang="en-US" dirty="0"/>
              <a:t>to make a pair. In draw fame, drafting system are of many types according to number of roller pairs and their arrangement. For example, 3 or 3 drafting system, 4 over 3, 4 over 4, 4 over 5 and so on.  </a:t>
            </a:r>
          </a:p>
          <a:p>
            <a:endParaRPr lang="en-US" dirty="0"/>
          </a:p>
        </p:txBody>
      </p:sp>
      <p:pic>
        <p:nvPicPr>
          <p:cNvPr id="5" name="Content Placeholder 4" descr="C:\Users\AlamgirPC\Desktop\5 over 4.png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7465" y="2021983"/>
            <a:ext cx="5396248" cy="41549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791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</a:t>
            </a:r>
            <a:r>
              <a:rPr lang="en-US" dirty="0"/>
              <a:t>d</a:t>
            </a:r>
            <a:r>
              <a:rPr lang="en-US" dirty="0" smtClean="0"/>
              <a:t>rafting arrangement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Top rollers ( rubber coated)</a:t>
            </a:r>
          </a:p>
          <a:p>
            <a:r>
              <a:rPr lang="en-US" dirty="0" smtClean="0"/>
              <a:t>b. Bottom rollers (steel fluted)</a:t>
            </a:r>
          </a:p>
          <a:p>
            <a:r>
              <a:rPr lang="en-US" dirty="0" smtClean="0"/>
              <a:t>Roller pressure (spring loaded, pneumatic pressure etc.)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96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drafting system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915" y="2163650"/>
            <a:ext cx="4559121" cy="3782773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056164"/>
            <a:ext cx="5181600" cy="3890260"/>
          </a:xfrm>
        </p:spPr>
      </p:pic>
    </p:spTree>
    <p:extLst>
      <p:ext uri="{BB962C8B-B14F-4D97-AF65-F5344CB8AC3E}">
        <p14:creationId xmlns:p14="http://schemas.microsoft.com/office/powerpoint/2010/main" val="373755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Drafting arrangement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014" y="1825625"/>
            <a:ext cx="6868849" cy="4351338"/>
          </a:xfrm>
        </p:spPr>
      </p:pic>
    </p:spTree>
    <p:extLst>
      <p:ext uri="{BB962C8B-B14F-4D97-AF65-F5344CB8AC3E}">
        <p14:creationId xmlns:p14="http://schemas.microsoft.com/office/powerpoint/2010/main" val="815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Drafting arrangement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651" y="2331076"/>
            <a:ext cx="4726546" cy="3078051"/>
          </a:xfrm>
        </p:spPr>
      </p:pic>
      <p:pic>
        <p:nvPicPr>
          <p:cNvPr id="5" name="Content Placeholder 4" descr="C:\Users\AlamgirPC\Desktop\draw-frame-12-638.jpg"/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56164"/>
            <a:ext cx="5181600" cy="38902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989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381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Operative devices of draw frame</vt:lpstr>
      <vt:lpstr>Operating Devices</vt:lpstr>
      <vt:lpstr>Operating devices </vt:lpstr>
      <vt:lpstr>Creel</vt:lpstr>
      <vt:lpstr>Drafting arrangement or system</vt:lpstr>
      <vt:lpstr>Elements of drafting arrangement</vt:lpstr>
      <vt:lpstr>Elements of drafting system</vt:lpstr>
      <vt:lpstr>Drafting arrangement</vt:lpstr>
      <vt:lpstr>Drafting arrangement</vt:lpstr>
      <vt:lpstr>Requirement of Drafting Arrangement   </vt:lpstr>
      <vt:lpstr>Factors depending upon the drafting arrangement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Operative devices of draw frame</dc:title>
  <dc:creator>AlamgirPC</dc:creator>
  <cp:lastModifiedBy>AlamgirPC</cp:lastModifiedBy>
  <cp:revision>11</cp:revision>
  <dcterms:created xsi:type="dcterms:W3CDTF">2020-03-30T04:06:05Z</dcterms:created>
  <dcterms:modified xsi:type="dcterms:W3CDTF">2020-03-30T05:18:35Z</dcterms:modified>
</cp:coreProperties>
</file>