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0"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6EE7BB-83CB-4B8E-BB68-229E51B63F1D}"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369117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EE7BB-83CB-4B8E-BB68-229E51B63F1D}"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405353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EE7BB-83CB-4B8E-BB68-229E51B63F1D}"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194102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EE7BB-83CB-4B8E-BB68-229E51B63F1D}"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225874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EE7BB-83CB-4B8E-BB68-229E51B63F1D}" type="datetimeFigureOut">
              <a:rPr lang="en-US" smtClean="0"/>
              <a:t>8/22/2020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50572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6EE7BB-83CB-4B8E-BB68-229E51B63F1D}"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3119268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6EE7BB-83CB-4B8E-BB68-229E51B63F1D}" type="datetimeFigureOut">
              <a:rPr lang="en-US" smtClean="0"/>
              <a:t>8/22/2020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23894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6EE7BB-83CB-4B8E-BB68-229E51B63F1D}" type="datetimeFigureOut">
              <a:rPr lang="en-US" smtClean="0"/>
              <a:t>8/22/2020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55938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EE7BB-83CB-4B8E-BB68-229E51B63F1D}" type="datetimeFigureOut">
              <a:rPr lang="en-US" smtClean="0"/>
              <a:t>8/22/2020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90615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EE7BB-83CB-4B8E-BB68-229E51B63F1D}"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2116389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EE7BB-83CB-4B8E-BB68-229E51B63F1D}" type="datetimeFigureOut">
              <a:rPr lang="en-US" smtClean="0"/>
              <a:t>8/22/2020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40AED-E25C-4FBF-A8DA-855960591BDF}" type="slidenum">
              <a:rPr lang="en-US" smtClean="0"/>
              <a:t>‹#›</a:t>
            </a:fld>
            <a:endParaRPr lang="en-US"/>
          </a:p>
        </p:txBody>
      </p:sp>
    </p:spTree>
    <p:extLst>
      <p:ext uri="{BB962C8B-B14F-4D97-AF65-F5344CB8AC3E}">
        <p14:creationId xmlns:p14="http://schemas.microsoft.com/office/powerpoint/2010/main" val="3648511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EE7BB-83CB-4B8E-BB68-229E51B63F1D}" type="datetimeFigureOut">
              <a:rPr lang="en-US" smtClean="0"/>
              <a:t>8/22/2020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40AED-E25C-4FBF-A8DA-855960591BDF}" type="slidenum">
              <a:rPr lang="en-US" smtClean="0"/>
              <a:t>‹#›</a:t>
            </a:fld>
            <a:endParaRPr lang="en-US"/>
          </a:p>
        </p:txBody>
      </p:sp>
    </p:spTree>
    <p:extLst>
      <p:ext uri="{BB962C8B-B14F-4D97-AF65-F5344CB8AC3E}">
        <p14:creationId xmlns:p14="http://schemas.microsoft.com/office/powerpoint/2010/main" val="1734100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Calculation of carding and draw frame</a:t>
            </a:r>
            <a:endParaRPr lang="en-US" dirty="0"/>
          </a:p>
        </p:txBody>
      </p:sp>
      <p:sp>
        <p:nvSpPr>
          <p:cNvPr id="3" name="Subtitle 2"/>
          <p:cNvSpPr>
            <a:spLocks noGrp="1"/>
          </p:cNvSpPr>
          <p:nvPr>
            <p:ph type="subTitle" idx="1"/>
          </p:nvPr>
        </p:nvSpPr>
        <p:spPr/>
        <p:txBody>
          <a:bodyPr/>
          <a:lstStyle/>
          <a:p>
            <a:pPr marL="342900" indent="-342900" algn="l">
              <a:buFont typeface="Wingdings" panose="05000000000000000000" pitchFamily="2" charset="2"/>
              <a:buChar char="Ø"/>
            </a:pPr>
            <a:r>
              <a:rPr lang="en-US" dirty="0" smtClean="0"/>
              <a:t>Draft calculation &amp; DCP (Draft change pinion) calculation</a:t>
            </a:r>
          </a:p>
          <a:p>
            <a:pPr marL="342900" indent="-342900" algn="l">
              <a:buFont typeface="Wingdings" panose="05000000000000000000" pitchFamily="2" charset="2"/>
              <a:buChar char="Ø"/>
            </a:pPr>
            <a:r>
              <a:rPr lang="en-US" dirty="0" smtClean="0"/>
              <a:t>Production calculation </a:t>
            </a:r>
            <a:endParaRPr lang="en-US" dirty="0"/>
          </a:p>
        </p:txBody>
      </p:sp>
    </p:spTree>
    <p:extLst>
      <p:ext uri="{BB962C8B-B14F-4D97-AF65-F5344CB8AC3E}">
        <p14:creationId xmlns:p14="http://schemas.microsoft.com/office/powerpoint/2010/main" val="2188207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2:</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Autofit/>
              </a:bodyPr>
              <a:lstStyle/>
              <a:p>
                <a:pPr marL="0" indent="0">
                  <a:buNone/>
                </a:pPr>
                <a:r>
                  <a:rPr lang="en-US" sz="2400" dirty="0" smtClean="0"/>
                  <a:t>Time</a:t>
                </a:r>
                <a:r>
                  <a:rPr lang="en-US" sz="2400" dirty="0"/>
                  <a:t>= (60×8) minutes</a:t>
                </a:r>
              </a:p>
              <a:p>
                <a:pPr marL="0" indent="0">
                  <a:buNone/>
                </a:pPr>
                <a:r>
                  <a:rPr lang="en-US" sz="2400" dirty="0"/>
                  <a:t>Therefore,</a:t>
                </a:r>
              </a:p>
              <a:p>
                <a:pPr marL="0" indent="0">
                  <a:buNone/>
                </a:pPr>
                <a:r>
                  <a:rPr lang="en-US" sz="2400" dirty="0"/>
                  <a:t>Production of carding machine per shift = (21.98×</a:t>
                </a:r>
                <a:r>
                  <a:rPr lang="en-US" sz="2400" b="1" dirty="0"/>
                  <a:t>60×8</a:t>
                </a:r>
                <a:r>
                  <a:rPr lang="en-US" sz="2400" dirty="0"/>
                  <a:t>×0.85) m/shift</a:t>
                </a:r>
              </a:p>
              <a:p>
                <a:pPr marL="0" indent="0">
                  <a:buNone/>
                </a:pPr>
                <a:r>
                  <a:rPr lang="en-US" sz="2400" dirty="0" smtClean="0"/>
                  <a:t>	= </a:t>
                </a:r>
                <a:r>
                  <a:rPr lang="en-US" sz="2400" dirty="0"/>
                  <a:t>(21.98×60×8×0.85×1.09) yard/shift  </a:t>
                </a:r>
                <a:r>
                  <a:rPr lang="en-US" sz="2400" dirty="0" smtClean="0"/>
                  <a:t>        [</a:t>
                </a:r>
                <a:r>
                  <a:rPr lang="en-US" sz="2400" dirty="0"/>
                  <a:t>1m=1.09 yard]</a:t>
                </a:r>
              </a:p>
              <a:p>
                <a:pPr marL="0" indent="0">
                  <a:buNone/>
                </a:pPr>
                <a:r>
                  <a:rPr lang="en-US" sz="2400" dirty="0" smtClean="0"/>
                  <a:t>	= </a:t>
                </a:r>
                <a:r>
                  <a:rPr lang="en-US" sz="2400" dirty="0"/>
                  <a:t>(21.98×60×8×0.85×1.09×45) </a:t>
                </a:r>
                <a:r>
                  <a:rPr lang="en-US" sz="2400" dirty="0" smtClean="0"/>
                  <a:t>gm/shift    [</a:t>
                </a:r>
                <a:r>
                  <a:rPr lang="en-US" sz="2400" dirty="0"/>
                  <a:t>Sliver weight is 45 </a:t>
                </a:r>
                <a:r>
                  <a:rPr lang="en-US" sz="2400" dirty="0" smtClean="0"/>
                  <a:t>gm/yard]</a:t>
                </a:r>
                <a:r>
                  <a:rPr lang="en-US" sz="2400" dirty="0"/>
                  <a:t>	         </a:t>
                </a:r>
              </a:p>
              <a:p>
                <a:pPr marL="0" indent="0">
                  <a:buNone/>
                </a:pPr>
                <a:r>
                  <a:rPr lang="en-US" sz="2400" dirty="0"/>
                  <a:t>	</a:t>
                </a:r>
                <a:r>
                  <a:rPr lang="en-US" sz="2400" dirty="0" smtClean="0"/>
                  <a:t>= </a:t>
                </a:r>
                <a14:m>
                  <m:oMath xmlns:m="http://schemas.openxmlformats.org/officeDocument/2006/math">
                    <m:f>
                      <m:fPr>
                        <m:ctrlPr>
                          <a:rPr lang="en-US" sz="2400" b="1" i="1">
                            <a:latin typeface="Cambria Math" panose="02040503050406030204" pitchFamily="18" charset="0"/>
                          </a:rPr>
                        </m:ctrlPr>
                      </m:fPr>
                      <m:num>
                        <m:r>
                          <a:rPr lang="en-US" sz="2400">
                            <a:latin typeface="Cambria Math" panose="02040503050406030204" pitchFamily="18" charset="0"/>
                          </a:rPr>
                          <m:t>2 1.98×60×8×0.85</m:t>
                        </m:r>
                        <m:r>
                          <a:rPr lang="en-US" sz="2400" i="1" smtClean="0">
                            <a:latin typeface="Cambria Math" panose="02040503050406030204" pitchFamily="18" charset="0"/>
                          </a:rPr>
                          <m:t>×</m:t>
                        </m:r>
                        <m:r>
                          <a:rPr lang="en-US" sz="2400" b="0" i="0" smtClean="0">
                            <a:latin typeface="Cambria Math" panose="02040503050406030204" pitchFamily="18" charset="0"/>
                          </a:rPr>
                          <m:t>1.09</m:t>
                        </m:r>
                        <m:r>
                          <a:rPr lang="en-US" sz="2400">
                            <a:latin typeface="Cambria Math" panose="02040503050406030204" pitchFamily="18" charset="0"/>
                          </a:rPr>
                          <m:t>×45</m:t>
                        </m:r>
                      </m:num>
                      <m:den>
                        <m:r>
                          <a:rPr lang="en-US" sz="2400">
                            <a:latin typeface="Cambria Math" panose="02040503050406030204" pitchFamily="18" charset="0"/>
                          </a:rPr>
                          <m:t>1000</m:t>
                        </m:r>
                        <m:r>
                          <a:rPr lang="en-US" sz="2400" b="1" i="1" smtClean="0">
                            <a:latin typeface="Cambria Math" panose="02040503050406030204" pitchFamily="18" charset="0"/>
                          </a:rPr>
                          <m:t> ×</m:t>
                        </m:r>
                        <m:r>
                          <a:rPr lang="en-US" sz="2400" b="1" i="1" smtClean="0">
                            <a:latin typeface="Cambria Math" panose="02040503050406030204" pitchFamily="18" charset="0"/>
                          </a:rPr>
                          <m:t>𝟏𝟎𝟎𝟎</m:t>
                        </m:r>
                      </m:den>
                    </m:f>
                  </m:oMath>
                </a14:m>
                <a:r>
                  <a:rPr lang="en-US" sz="2400" b="1" dirty="0"/>
                  <a:t>  </a:t>
                </a:r>
                <a:r>
                  <a:rPr lang="en-US" sz="2400" b="1" dirty="0" smtClean="0"/>
                  <a:t>ton</a:t>
                </a:r>
                <a:r>
                  <a:rPr lang="en-US" sz="2400" dirty="0" smtClean="0"/>
                  <a:t>/shift  </a:t>
                </a:r>
              </a:p>
              <a:p>
                <a:pPr marL="0" indent="0">
                  <a:buNone/>
                </a:pPr>
                <a:r>
                  <a:rPr lang="en-US" sz="2400" dirty="0" smtClean="0"/>
                  <a:t>					 </a:t>
                </a:r>
                <a:r>
                  <a:rPr lang="en-US" sz="2400" dirty="0"/>
                  <a:t>[since, </a:t>
                </a:r>
                <a:r>
                  <a:rPr lang="en-US" sz="2400" dirty="0" smtClean="0"/>
                  <a:t>1000gm</a:t>
                </a:r>
                <a:r>
                  <a:rPr lang="en-US" sz="2400" dirty="0"/>
                  <a:t>= 1kg </a:t>
                </a:r>
                <a:r>
                  <a:rPr lang="en-US" sz="2400" dirty="0" smtClean="0"/>
                  <a:t>and 1000 kg= 1 ton]</a:t>
                </a:r>
                <a:endParaRPr lang="en-US" sz="2400" dirty="0"/>
              </a:p>
              <a:p>
                <a:pPr marL="0" indent="0">
                  <a:buNone/>
                </a:pPr>
                <a:r>
                  <a:rPr lang="en-US" sz="2400" dirty="0"/>
                  <a:t>	</a:t>
                </a:r>
                <a:r>
                  <a:rPr lang="en-US" sz="2400" dirty="0" smtClean="0"/>
                  <a:t>= </a:t>
                </a:r>
                <a:r>
                  <a:rPr lang="en-US" sz="2400" dirty="0"/>
                  <a:t>0.44 ton/shift </a:t>
                </a:r>
                <a:r>
                  <a:rPr lang="en-US" sz="2400" dirty="0" smtClean="0"/>
                  <a:t>[answer]</a:t>
                </a:r>
                <a:br>
                  <a:rPr lang="en-US" sz="2400" dirty="0" smtClean="0"/>
                </a:b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1961"/>
                </a:stretch>
              </a:blipFill>
            </p:spPr>
            <p:txBody>
              <a:bodyPr/>
              <a:lstStyle/>
              <a:p>
                <a:r>
                  <a:rPr lang="en-US">
                    <a:noFill/>
                  </a:rPr>
                  <a:t> </a:t>
                </a:r>
              </a:p>
            </p:txBody>
          </p:sp>
        </mc:Fallback>
      </mc:AlternateContent>
    </p:spTree>
    <p:extLst>
      <p:ext uri="{BB962C8B-B14F-4D97-AF65-F5344CB8AC3E}">
        <p14:creationId xmlns:p14="http://schemas.microsoft.com/office/powerpoint/2010/main" val="635898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work</a:t>
            </a:r>
            <a:endParaRPr lang="en-US" dirty="0"/>
          </a:p>
        </p:txBody>
      </p:sp>
      <p:sp>
        <p:nvSpPr>
          <p:cNvPr id="3" name="Content Placeholder 2"/>
          <p:cNvSpPr>
            <a:spLocks noGrp="1"/>
          </p:cNvSpPr>
          <p:nvPr>
            <p:ph idx="1"/>
          </p:nvPr>
        </p:nvSpPr>
        <p:spPr/>
        <p:txBody>
          <a:bodyPr/>
          <a:lstStyle/>
          <a:p>
            <a:pPr marL="0" indent="0">
              <a:buNone/>
            </a:pPr>
            <a:r>
              <a:rPr lang="en-US" b="1" dirty="0"/>
              <a:t>Problem 3:</a:t>
            </a:r>
            <a:r>
              <a:rPr lang="en-US" dirty="0"/>
              <a:t> Delivery roller speed and delivery roller diameter is 200 rpm and  35mm respectively, feed roller speed and feed roller diameter 5</a:t>
            </a:r>
            <a:r>
              <a:rPr lang="en-US" dirty="0" smtClean="0"/>
              <a:t> </a:t>
            </a:r>
            <a:r>
              <a:rPr lang="en-US" dirty="0"/>
              <a:t>rpm and </a:t>
            </a:r>
            <a:r>
              <a:rPr lang="en-US" dirty="0" smtClean="0"/>
              <a:t>70 </a:t>
            </a:r>
            <a:r>
              <a:rPr lang="en-US" dirty="0"/>
              <a:t>mm respectively. Find out the production of draw frame is in kg/hour. Where, carded sliver is 50 gm/yard and machine efficiency is 80%. Calculate the mechanical draft too. </a:t>
            </a:r>
          </a:p>
          <a:p>
            <a:pPr marL="0" indent="0">
              <a:buNone/>
            </a:pPr>
            <a:endParaRPr lang="en-US" b="1" dirty="0" smtClean="0"/>
          </a:p>
          <a:p>
            <a:pPr marL="0" indent="0">
              <a:buNone/>
            </a:pPr>
            <a:r>
              <a:rPr lang="en-US" b="1" dirty="0" smtClean="0"/>
              <a:t>Problem </a:t>
            </a:r>
            <a:r>
              <a:rPr lang="en-US" b="1" dirty="0"/>
              <a:t>4:</a:t>
            </a:r>
            <a:r>
              <a:rPr lang="en-US" dirty="0"/>
              <a:t> If the carded sliver is 55gm/m and drawn sliver weight is 45gm/m, what will be the required DCP of draw frame? When draft constant is </a:t>
            </a:r>
            <a:r>
              <a:rPr lang="en-US" dirty="0" smtClean="0"/>
              <a:t>340 and number of doubling 6. </a:t>
            </a:r>
            <a:endParaRPr lang="en-US" dirty="0"/>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696714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important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sz="1800" dirty="0" smtClean="0">
                    <a:latin typeface="Times New Roman" panose="02020603050405020304" pitchFamily="18" charset="0"/>
                    <a:cs typeface="Times New Roman" panose="02020603050405020304" pitchFamily="18" charset="0"/>
                  </a:rPr>
                  <a:t>The process of reducing weight per unit length of materials (lap, slivers &amp; roving) is called drafting. In other words, Drafting is a process of attenuation of textile materials (lap, slivers &amp; roving) by passing them through several pairs of rollers where each pair of roller moves faster then the previous pair of roller.  Draft is the amount of reduction of weight per unit length of materials. It can be calculate from the weight per unit length feed material and weight per unit length of delivery material or feed hank and delivery hank by using the following formula.  It is called actual draft. </a:t>
                </a:r>
              </a:p>
              <a:p>
                <a:pPr marL="0" indent="0">
                  <a:buNone/>
                </a:pP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Draft </a:t>
                </a:r>
                <a:r>
                  <a:rPr lang="en-US" sz="1800" dirty="0">
                    <a:latin typeface="Times New Roman" panose="02020603050405020304" pitchFamily="18" charset="0"/>
                    <a:cs typeface="Times New Roman" panose="02020603050405020304" pitchFamily="18" charset="0"/>
                  </a:rPr>
                  <a:t>(actual) </a:t>
                </a:r>
                <a:r>
                  <a:rPr lang="en-US" sz="1800"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800" b="1" i="1">
                            <a:latin typeface="Cambria Math" panose="02040503050406030204" pitchFamily="18" charset="0"/>
                          </a:rPr>
                        </m:ctrlPr>
                      </m:fPr>
                      <m:num>
                        <m:r>
                          <a:rPr lang="en-US" sz="1800">
                            <a:latin typeface="Cambria Math" panose="02040503050406030204" pitchFamily="18" charset="0"/>
                          </a:rPr>
                          <m:t>             </m:t>
                        </m:r>
                        <m:r>
                          <m:rPr>
                            <m:sty m:val="p"/>
                          </m:rPr>
                          <a:rPr lang="en-US" sz="1800">
                            <a:latin typeface="Cambria Math" panose="02040503050406030204" pitchFamily="18" charset="0"/>
                          </a:rPr>
                          <m:t>delivery</m:t>
                        </m:r>
                        <m:r>
                          <a:rPr lang="en-US" sz="1800">
                            <a:latin typeface="Cambria Math" panose="02040503050406030204" pitchFamily="18" charset="0"/>
                          </a:rPr>
                          <m:t> </m:t>
                        </m:r>
                        <m:r>
                          <m:rPr>
                            <m:sty m:val="p"/>
                          </m:rPr>
                          <a:rPr lang="en-US" sz="1800">
                            <a:latin typeface="Cambria Math" panose="02040503050406030204" pitchFamily="18" charset="0"/>
                          </a:rPr>
                          <m:t>hank</m:t>
                        </m:r>
                      </m:num>
                      <m:den>
                        <m:r>
                          <a:rPr lang="en-US" sz="1800" i="1">
                            <a:latin typeface="Cambria Math" panose="02040503050406030204" pitchFamily="18" charset="0"/>
                          </a:rPr>
                          <m:t>         </m:t>
                        </m:r>
                        <m:r>
                          <m:rPr>
                            <m:sty m:val="p"/>
                          </m:rPr>
                          <a:rPr lang="en-US" sz="1800">
                            <a:latin typeface="Cambria Math" panose="02040503050406030204" pitchFamily="18" charset="0"/>
                          </a:rPr>
                          <m:t>feed</m:t>
                        </m:r>
                        <m:r>
                          <a:rPr lang="en-US" sz="1800">
                            <a:latin typeface="Cambria Math" panose="02040503050406030204" pitchFamily="18" charset="0"/>
                          </a:rPr>
                          <m:t> </m:t>
                        </m:r>
                        <m:r>
                          <m:rPr>
                            <m:sty m:val="p"/>
                          </m:rPr>
                          <a:rPr lang="en-US" sz="1800">
                            <a:latin typeface="Cambria Math" panose="02040503050406030204" pitchFamily="18" charset="0"/>
                          </a:rPr>
                          <m:t>hank</m:t>
                        </m:r>
                      </m:den>
                    </m:f>
                  </m:oMath>
                </a14:m>
                <a:r>
                  <a:rPr lang="en-US" sz="1800" dirty="0">
                    <a:latin typeface="Times New Roman" panose="02020603050405020304" pitchFamily="18" charset="0"/>
                    <a:cs typeface="Times New Roman" panose="02020603050405020304" pitchFamily="18" charset="0"/>
                  </a:rPr>
                  <a:t>    or,  </a:t>
                </a:r>
              </a:p>
              <a:p>
                <a:pPr marL="0" indent="0">
                  <a:buNone/>
                </a:pPr>
                <a:endParaRPr lang="en-US" sz="1800" b="1" i="1" dirty="0">
                  <a:latin typeface="Times New Roman" panose="02020603050405020304" pitchFamily="18" charset="0"/>
                  <a:cs typeface="Times New Roman" panose="02020603050405020304" pitchFamily="18" charset="0"/>
                </a:endParaRPr>
              </a:p>
              <a:p>
                <a:pPr marL="0" indent="0">
                  <a:buNone/>
                </a:pPr>
                <a14:m>
                  <m:oMath xmlns:m="http://schemas.openxmlformats.org/officeDocument/2006/math">
                    <m:f>
                      <m:fPr>
                        <m:ctrlPr>
                          <a:rPr lang="en-US" sz="1800" b="1" i="1">
                            <a:latin typeface="Cambria Math" panose="02040503050406030204" pitchFamily="18" charset="0"/>
                          </a:rPr>
                        </m:ctrlPr>
                      </m:fPr>
                      <m:num>
                        <m:r>
                          <a:rPr lang="en-US" sz="1800" b="1" i="1">
                            <a:latin typeface="Cambria Math" panose="02040503050406030204" pitchFamily="18" charset="0"/>
                          </a:rPr>
                          <m:t>     </m:t>
                        </m:r>
                        <m:r>
                          <m:rPr>
                            <m:sty m:val="p"/>
                          </m:rPr>
                          <a:rPr lang="en-US" sz="1800">
                            <a:latin typeface="Cambria Math" panose="02040503050406030204" pitchFamily="18" charset="0"/>
                          </a:rPr>
                          <m:t>Weight</m:t>
                        </m:r>
                        <m:r>
                          <a:rPr lang="en-US" sz="1800">
                            <a:latin typeface="Cambria Math" panose="02040503050406030204" pitchFamily="18" charset="0"/>
                          </a:rPr>
                          <m:t> </m:t>
                        </m:r>
                        <m:r>
                          <m:rPr>
                            <m:sty m:val="p"/>
                          </m:rPr>
                          <a:rPr lang="en-US" sz="1800">
                            <a:latin typeface="Cambria Math" panose="02040503050406030204" pitchFamily="18" charset="0"/>
                          </a:rPr>
                          <m:t>per</m:t>
                        </m:r>
                        <m:r>
                          <a:rPr lang="en-US" sz="1800">
                            <a:latin typeface="Cambria Math" panose="02040503050406030204" pitchFamily="18" charset="0"/>
                          </a:rPr>
                          <m:t> </m:t>
                        </m:r>
                        <m:r>
                          <m:rPr>
                            <m:sty m:val="p"/>
                          </m:rPr>
                          <a:rPr lang="en-US" sz="1800">
                            <a:latin typeface="Cambria Math" panose="02040503050406030204" pitchFamily="18" charset="0"/>
                          </a:rPr>
                          <m:t>unit</m:t>
                        </m:r>
                        <m:r>
                          <a:rPr lang="en-US" sz="1800">
                            <a:latin typeface="Cambria Math" panose="02040503050406030204" pitchFamily="18" charset="0"/>
                          </a:rPr>
                          <m:t> </m:t>
                        </m:r>
                        <m:r>
                          <m:rPr>
                            <m:sty m:val="p"/>
                          </m:rPr>
                          <a:rPr lang="en-US" sz="1800">
                            <a:latin typeface="Cambria Math" panose="02040503050406030204" pitchFamily="18" charset="0"/>
                          </a:rPr>
                          <m:t>length</m:t>
                        </m:r>
                        <m:r>
                          <a:rPr lang="en-US" sz="1800">
                            <a:latin typeface="Cambria Math" panose="02040503050406030204" pitchFamily="18" charset="0"/>
                          </a:rPr>
                          <m:t> </m:t>
                        </m:r>
                        <m:r>
                          <m:rPr>
                            <m:sty m:val="p"/>
                          </m:rPr>
                          <a:rPr lang="en-US" sz="1800">
                            <a:latin typeface="Cambria Math" panose="02040503050406030204" pitchFamily="18" charset="0"/>
                          </a:rPr>
                          <m:t>of</m:t>
                        </m:r>
                        <m:r>
                          <a:rPr lang="en-US" sz="1800">
                            <a:latin typeface="Cambria Math" panose="02040503050406030204" pitchFamily="18" charset="0"/>
                          </a:rPr>
                          <m:t> </m:t>
                        </m:r>
                        <m:r>
                          <m:rPr>
                            <m:sty m:val="p"/>
                          </m:rPr>
                          <a:rPr lang="en-US" sz="1800">
                            <a:latin typeface="Cambria Math" panose="02040503050406030204" pitchFamily="18" charset="0"/>
                          </a:rPr>
                          <m:t>feed</m:t>
                        </m:r>
                        <m:r>
                          <a:rPr lang="en-US" sz="1800">
                            <a:latin typeface="Cambria Math" panose="02040503050406030204" pitchFamily="18" charset="0"/>
                          </a:rPr>
                          <m:t> </m:t>
                        </m:r>
                        <m:r>
                          <m:rPr>
                            <m:sty m:val="p"/>
                          </m:rPr>
                          <a:rPr lang="en-US" sz="1800">
                            <a:latin typeface="Cambria Math" panose="02040503050406030204" pitchFamily="18" charset="0"/>
                          </a:rPr>
                          <m:t>material</m:t>
                        </m:r>
                      </m:num>
                      <m:den>
                        <m:r>
                          <a:rPr lang="en-US" sz="1800" i="1">
                            <a:latin typeface="Cambria Math" panose="02040503050406030204" pitchFamily="18" charset="0"/>
                          </a:rPr>
                          <m:t>         </m:t>
                        </m:r>
                        <m:r>
                          <m:rPr>
                            <m:sty m:val="p"/>
                          </m:rPr>
                          <a:rPr lang="en-US" sz="1800">
                            <a:latin typeface="Cambria Math" panose="02040503050406030204" pitchFamily="18" charset="0"/>
                          </a:rPr>
                          <m:t>weight</m:t>
                        </m:r>
                        <m:r>
                          <a:rPr lang="en-US" sz="1800">
                            <a:latin typeface="Cambria Math" panose="02040503050406030204" pitchFamily="18" charset="0"/>
                          </a:rPr>
                          <m:t> </m:t>
                        </m:r>
                        <m:r>
                          <m:rPr>
                            <m:sty m:val="p"/>
                          </m:rPr>
                          <a:rPr lang="en-US" sz="1800">
                            <a:latin typeface="Cambria Math" panose="02040503050406030204" pitchFamily="18" charset="0"/>
                          </a:rPr>
                          <m:t>per</m:t>
                        </m:r>
                        <m:r>
                          <a:rPr lang="en-US" sz="1800">
                            <a:latin typeface="Cambria Math" panose="02040503050406030204" pitchFamily="18" charset="0"/>
                          </a:rPr>
                          <m:t> </m:t>
                        </m:r>
                        <m:r>
                          <m:rPr>
                            <m:sty m:val="p"/>
                          </m:rPr>
                          <a:rPr lang="en-US" sz="1800">
                            <a:latin typeface="Cambria Math" panose="02040503050406030204" pitchFamily="18" charset="0"/>
                          </a:rPr>
                          <m:t>unit</m:t>
                        </m:r>
                        <m:r>
                          <a:rPr lang="en-US" sz="1800">
                            <a:latin typeface="Cambria Math" panose="02040503050406030204" pitchFamily="18" charset="0"/>
                          </a:rPr>
                          <m:t> </m:t>
                        </m:r>
                        <m:r>
                          <m:rPr>
                            <m:sty m:val="p"/>
                          </m:rPr>
                          <a:rPr lang="en-US" sz="1800">
                            <a:latin typeface="Cambria Math" panose="02040503050406030204" pitchFamily="18" charset="0"/>
                          </a:rPr>
                          <m:t>length</m:t>
                        </m:r>
                        <m:r>
                          <a:rPr lang="en-US" sz="1800">
                            <a:latin typeface="Cambria Math" panose="02040503050406030204" pitchFamily="18" charset="0"/>
                          </a:rPr>
                          <m:t> </m:t>
                        </m:r>
                        <m:r>
                          <m:rPr>
                            <m:sty m:val="p"/>
                          </m:rPr>
                          <a:rPr lang="en-US" sz="1800">
                            <a:latin typeface="Cambria Math" panose="02040503050406030204" pitchFamily="18" charset="0"/>
                          </a:rPr>
                          <m:t>of</m:t>
                        </m:r>
                        <m:r>
                          <a:rPr lang="en-US" sz="1800">
                            <a:latin typeface="Cambria Math" panose="02040503050406030204" pitchFamily="18" charset="0"/>
                          </a:rPr>
                          <m:t> </m:t>
                        </m:r>
                        <m:r>
                          <m:rPr>
                            <m:sty m:val="p"/>
                          </m:rPr>
                          <a:rPr lang="en-US" sz="1800">
                            <a:latin typeface="Cambria Math" panose="02040503050406030204" pitchFamily="18" charset="0"/>
                          </a:rPr>
                          <m:t>delivered</m:t>
                        </m:r>
                        <m:r>
                          <a:rPr lang="en-US" sz="1800">
                            <a:latin typeface="Cambria Math" panose="02040503050406030204" pitchFamily="18" charset="0"/>
                          </a:rPr>
                          <m:t> </m:t>
                        </m:r>
                        <m:r>
                          <m:rPr>
                            <m:sty m:val="p"/>
                          </m:rPr>
                          <a:rPr lang="en-US" sz="1800">
                            <a:latin typeface="Cambria Math" panose="02040503050406030204" pitchFamily="18" charset="0"/>
                          </a:rPr>
                          <m:t>material</m:t>
                        </m:r>
                      </m:den>
                    </m:f>
                    <m:r>
                      <a:rPr lang="en-US" sz="1800" b="1" i="1">
                        <a:latin typeface="Cambria Math" panose="02040503050406030204" pitchFamily="18" charset="0"/>
                      </a:rPr>
                      <m:t> ×</m:t>
                    </m:r>
                    <m:r>
                      <m:rPr>
                        <m:sty m:val="p"/>
                      </m:rPr>
                      <a:rPr lang="en-US" sz="1800">
                        <a:latin typeface="Cambria Math" panose="02040503050406030204" pitchFamily="18" charset="0"/>
                      </a:rPr>
                      <m:t>Number</m:t>
                    </m:r>
                    <m:r>
                      <a:rPr lang="en-US" sz="1800">
                        <a:latin typeface="Cambria Math" panose="02040503050406030204" pitchFamily="18" charset="0"/>
                      </a:rPr>
                      <m:t> </m:t>
                    </m:r>
                    <m:r>
                      <m:rPr>
                        <m:sty m:val="p"/>
                      </m:rPr>
                      <a:rPr lang="en-US" sz="1800">
                        <a:latin typeface="Cambria Math" panose="02040503050406030204" pitchFamily="18" charset="0"/>
                      </a:rPr>
                      <m:t>of</m:t>
                    </m:r>
                    <m:r>
                      <a:rPr lang="en-US" sz="1800">
                        <a:latin typeface="Cambria Math" panose="02040503050406030204" pitchFamily="18" charset="0"/>
                      </a:rPr>
                      <m:t> </m:t>
                    </m:r>
                    <m:r>
                      <m:rPr>
                        <m:sty m:val="p"/>
                      </m:rPr>
                      <a:rPr lang="en-US" sz="1800">
                        <a:latin typeface="Cambria Math" panose="02040503050406030204" pitchFamily="18" charset="0"/>
                      </a:rPr>
                      <m:t>Doubling</m:t>
                    </m:r>
                  </m:oMath>
                </a14:m>
                <a:r>
                  <a:rPr lang="en-US" sz="1800" dirty="0">
                    <a:latin typeface="Times New Roman" panose="02020603050405020304" pitchFamily="18" charset="0"/>
                    <a:cs typeface="Times New Roman" panose="02020603050405020304" pitchFamily="18" charset="0"/>
                  </a:rPr>
                  <a:t>    </a:t>
                </a: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process combining two or more slivers into one is called doubling. In draw frame 4-8 slivers are fed to make up a single sliver. The number of sliver are fed in the draw frame is called number of doubling. If 6 slivers are fed then number of doubling is 6 .  </a:t>
                </a: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t>
                </a:r>
                <a:endParaRPr lang="en-US" sz="1800" dirty="0" smtClean="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22" t="-1261" r="-406"/>
                </a:stretch>
              </a:blipFill>
            </p:spPr>
            <p:txBody>
              <a:bodyPr/>
              <a:lstStyle/>
              <a:p>
                <a:r>
                  <a:rPr lang="en-US">
                    <a:noFill/>
                  </a:rPr>
                  <a:t> </a:t>
                </a:r>
              </a:p>
            </p:txBody>
          </p:sp>
        </mc:Fallback>
      </mc:AlternateContent>
    </p:spTree>
    <p:extLst>
      <p:ext uri="{BB962C8B-B14F-4D97-AF65-F5344CB8AC3E}">
        <p14:creationId xmlns:p14="http://schemas.microsoft.com/office/powerpoint/2010/main" val="3299964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Important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47500" lnSpcReduction="20000"/>
              </a:bodyPr>
              <a:lstStyle/>
              <a:p>
                <a:pPr marL="0" indent="0">
                  <a:buNone/>
                </a:pPr>
                <a:r>
                  <a:rPr lang="en-US" sz="3300" dirty="0" smtClean="0">
                    <a:latin typeface="Times New Roman" panose="02020603050405020304" pitchFamily="18" charset="0"/>
                    <a:cs typeface="Times New Roman" panose="02020603050405020304" pitchFamily="18" charset="0"/>
                  </a:rPr>
                  <a:t>Draft also can  be calculated from the surface speed of feed roller and surface speed of delivery roller by following formula. This type of draft is called mechanical draft. </a:t>
                </a:r>
              </a:p>
              <a:p>
                <a:pPr marL="0" indent="0">
                  <a:buNone/>
                </a:pPr>
                <a:endParaRPr lang="en-US" sz="3300" b="1" dirty="0" smtClean="0">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Mechanical </a:t>
                </a:r>
                <a:r>
                  <a:rPr lang="en-US" sz="3300" b="1" dirty="0">
                    <a:latin typeface="Times New Roman" panose="02020603050405020304" pitchFamily="18" charset="0"/>
                    <a:cs typeface="Times New Roman" panose="02020603050405020304" pitchFamily="18" charset="0"/>
                  </a:rPr>
                  <a:t>Draft =   </a:t>
                </a:r>
                <a14:m>
                  <m:oMath xmlns:m="http://schemas.openxmlformats.org/officeDocument/2006/math">
                    <m:f>
                      <m:fPr>
                        <m:ctrlPr>
                          <a:rPr lang="en-US" sz="3300" b="1" i="1">
                            <a:latin typeface="Cambria Math" panose="02040503050406030204" pitchFamily="18" charset="0"/>
                          </a:rPr>
                        </m:ctrlPr>
                      </m:fPr>
                      <m:num>
                        <m:r>
                          <m:rPr>
                            <m:sty m:val="p"/>
                          </m:rPr>
                          <a:rPr lang="en-US" sz="3300">
                            <a:latin typeface="Cambria Math" panose="02040503050406030204" pitchFamily="18" charset="0"/>
                          </a:rPr>
                          <m:t>Surface</m:t>
                        </m:r>
                        <m:r>
                          <a:rPr lang="en-US" sz="3300">
                            <a:latin typeface="Cambria Math" panose="02040503050406030204" pitchFamily="18" charset="0"/>
                          </a:rPr>
                          <m:t> </m:t>
                        </m:r>
                        <m:r>
                          <m:rPr>
                            <m:sty m:val="p"/>
                          </m:rPr>
                          <a:rPr lang="en-US" sz="3300">
                            <a:latin typeface="Cambria Math" panose="02040503050406030204" pitchFamily="18" charset="0"/>
                          </a:rPr>
                          <m:t>speed</m:t>
                        </m:r>
                        <m:r>
                          <a:rPr lang="en-US" sz="3300">
                            <a:latin typeface="Cambria Math" panose="02040503050406030204" pitchFamily="18" charset="0"/>
                          </a:rPr>
                          <m:t> </m:t>
                        </m:r>
                        <m:r>
                          <m:rPr>
                            <m:sty m:val="p"/>
                          </m:rPr>
                          <a:rPr lang="en-US" sz="3300">
                            <a:latin typeface="Cambria Math" panose="02040503050406030204" pitchFamily="18" charset="0"/>
                          </a:rPr>
                          <m:t>of</m:t>
                        </m:r>
                        <m:r>
                          <a:rPr lang="en-US" sz="3300">
                            <a:latin typeface="Cambria Math" panose="02040503050406030204" pitchFamily="18" charset="0"/>
                          </a:rPr>
                          <m:t> </m:t>
                        </m:r>
                        <m:r>
                          <m:rPr>
                            <m:sty m:val="p"/>
                          </m:rPr>
                          <a:rPr lang="en-US" sz="3300">
                            <a:latin typeface="Cambria Math" panose="02040503050406030204" pitchFamily="18" charset="0"/>
                          </a:rPr>
                          <m:t>delivery</m:t>
                        </m:r>
                        <m:r>
                          <a:rPr lang="en-US" sz="3300">
                            <a:latin typeface="Cambria Math" panose="02040503050406030204" pitchFamily="18" charset="0"/>
                          </a:rPr>
                          <m:t> </m:t>
                        </m:r>
                        <m:r>
                          <m:rPr>
                            <m:sty m:val="p"/>
                          </m:rPr>
                          <a:rPr lang="en-US" sz="3300">
                            <a:latin typeface="Cambria Math" panose="02040503050406030204" pitchFamily="18" charset="0"/>
                          </a:rPr>
                          <m:t>roller</m:t>
                        </m:r>
                      </m:num>
                      <m:den>
                        <m:r>
                          <m:rPr>
                            <m:sty m:val="p"/>
                          </m:rPr>
                          <a:rPr lang="en-US" sz="3300">
                            <a:latin typeface="Cambria Math" panose="02040503050406030204" pitchFamily="18" charset="0"/>
                          </a:rPr>
                          <m:t>Surface</m:t>
                        </m:r>
                        <m:r>
                          <a:rPr lang="en-US" sz="3300">
                            <a:latin typeface="Cambria Math" panose="02040503050406030204" pitchFamily="18" charset="0"/>
                          </a:rPr>
                          <m:t> </m:t>
                        </m:r>
                        <m:r>
                          <m:rPr>
                            <m:sty m:val="p"/>
                          </m:rPr>
                          <a:rPr lang="en-US" sz="3300">
                            <a:latin typeface="Cambria Math" panose="02040503050406030204" pitchFamily="18" charset="0"/>
                          </a:rPr>
                          <m:t>speed</m:t>
                        </m:r>
                        <m:r>
                          <a:rPr lang="en-US" sz="3300">
                            <a:latin typeface="Cambria Math" panose="02040503050406030204" pitchFamily="18" charset="0"/>
                          </a:rPr>
                          <m:t> </m:t>
                        </m:r>
                        <m:r>
                          <m:rPr>
                            <m:sty m:val="p"/>
                          </m:rPr>
                          <a:rPr lang="en-US" sz="3300">
                            <a:latin typeface="Cambria Math" panose="02040503050406030204" pitchFamily="18" charset="0"/>
                          </a:rPr>
                          <m:t>of</m:t>
                        </m:r>
                        <m:r>
                          <a:rPr lang="en-US" sz="3300">
                            <a:latin typeface="Cambria Math" panose="02040503050406030204" pitchFamily="18" charset="0"/>
                          </a:rPr>
                          <m:t> </m:t>
                        </m:r>
                        <m:r>
                          <m:rPr>
                            <m:sty m:val="p"/>
                          </m:rPr>
                          <a:rPr lang="en-US" sz="3300">
                            <a:latin typeface="Cambria Math" panose="02040503050406030204" pitchFamily="18" charset="0"/>
                          </a:rPr>
                          <m:t>feed</m:t>
                        </m:r>
                        <m:r>
                          <a:rPr lang="en-US" sz="3300">
                            <a:latin typeface="Cambria Math" panose="02040503050406030204" pitchFamily="18" charset="0"/>
                          </a:rPr>
                          <m:t> </m:t>
                        </m:r>
                        <m:r>
                          <m:rPr>
                            <m:sty m:val="p"/>
                          </m:rPr>
                          <a:rPr lang="en-US" sz="3300">
                            <a:latin typeface="Cambria Math" panose="02040503050406030204" pitchFamily="18" charset="0"/>
                          </a:rPr>
                          <m:t>roller</m:t>
                        </m:r>
                      </m:den>
                    </m:f>
                  </m:oMath>
                </a14:m>
                <a:r>
                  <a:rPr lang="en-US" sz="3300" b="1" dirty="0">
                    <a:latin typeface="Times New Roman" panose="02020603050405020304" pitchFamily="18" charset="0"/>
                    <a:cs typeface="Times New Roman" panose="02020603050405020304" pitchFamily="18" charset="0"/>
                  </a:rPr>
                  <a:t>     </a:t>
                </a:r>
                <a:endParaRPr lang="en-US" sz="3300" dirty="0">
                  <a:latin typeface="Times New Roman" panose="02020603050405020304" pitchFamily="18" charset="0"/>
                  <a:cs typeface="Times New Roman" panose="02020603050405020304" pitchFamily="18" charset="0"/>
                </a:endParaRPr>
              </a:p>
              <a:p>
                <a:pPr marL="0" indent="0">
                  <a:buNone/>
                </a:pPr>
                <a:endParaRPr lang="en-US" sz="3300" b="1" dirty="0" smtClean="0">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Surface </a:t>
                </a:r>
                <a:r>
                  <a:rPr lang="en-US" sz="3300" b="1" dirty="0">
                    <a:latin typeface="Times New Roman" panose="02020603050405020304" pitchFamily="18" charset="0"/>
                    <a:cs typeface="Times New Roman" panose="02020603050405020304" pitchFamily="18" charset="0"/>
                  </a:rPr>
                  <a:t>Speed = </a:t>
                </a:r>
                <a:r>
                  <a:rPr lang="en-US" sz="3300" dirty="0">
                    <a:latin typeface="Times New Roman" panose="02020603050405020304" pitchFamily="18" charset="0"/>
                    <a:cs typeface="Times New Roman" panose="02020603050405020304" pitchFamily="18" charset="0"/>
                  </a:rPr>
                  <a:t>πDN</a:t>
                </a:r>
                <a:r>
                  <a:rPr lang="en-US" sz="3300" b="1"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Where, D is the diameter and N is the rpm of </a:t>
                </a:r>
                <a:r>
                  <a:rPr lang="en-US" sz="3300" dirty="0" smtClean="0">
                    <a:latin typeface="Times New Roman" panose="02020603050405020304" pitchFamily="18" charset="0"/>
                    <a:cs typeface="Times New Roman" panose="02020603050405020304" pitchFamily="18" charset="0"/>
                  </a:rPr>
                  <a:t>    the </a:t>
                </a:r>
                <a:r>
                  <a:rPr lang="en-US" sz="3300" dirty="0">
                    <a:latin typeface="Times New Roman" panose="02020603050405020304" pitchFamily="18" charset="0"/>
                    <a:cs typeface="Times New Roman" panose="02020603050405020304" pitchFamily="18" charset="0"/>
                  </a:rPr>
                  <a:t>respective roller </a:t>
                </a:r>
                <a:endParaRPr lang="en-US" sz="3300" dirty="0" smtClean="0">
                  <a:latin typeface="Times New Roman" panose="02020603050405020304" pitchFamily="18" charset="0"/>
                  <a:cs typeface="Times New Roman" panose="02020603050405020304" pitchFamily="18" charset="0"/>
                </a:endParaRPr>
              </a:p>
              <a:p>
                <a:pPr marL="0" indent="0">
                  <a:buNone/>
                </a:pP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Feed roller is a roller which feed material in the machine and delivery roller delivery the material from the machine.</a:t>
                </a:r>
              </a:p>
              <a:p>
                <a:pPr marL="0" indent="0">
                  <a:buNone/>
                </a:pP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Another equation of draft is </a:t>
                </a:r>
              </a:p>
              <a:p>
                <a:pPr marL="0" indent="0">
                  <a:buNone/>
                </a:pPr>
                <a:r>
                  <a:rPr lang="en-US" sz="3300" b="1" dirty="0" smtClean="0">
                    <a:latin typeface="Times New Roman" panose="02020603050405020304" pitchFamily="18" charset="0"/>
                    <a:cs typeface="Times New Roman" panose="02020603050405020304" pitchFamily="18" charset="0"/>
                  </a:rPr>
                  <a:t>Draft </a:t>
                </a:r>
                <a:r>
                  <a:rPr lang="en-US" sz="3300"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3300" b="1" i="1">
                            <a:latin typeface="Cambria Math" panose="02040503050406030204" pitchFamily="18" charset="0"/>
                          </a:rPr>
                        </m:ctrlPr>
                      </m:fPr>
                      <m:num>
                        <m:r>
                          <m:rPr>
                            <m:sty m:val="p"/>
                          </m:rPr>
                          <a:rPr lang="en-US" sz="3300">
                            <a:latin typeface="Cambria Math" panose="02040503050406030204" pitchFamily="18" charset="0"/>
                          </a:rPr>
                          <m:t>Draft</m:t>
                        </m:r>
                        <m:r>
                          <a:rPr lang="en-US" sz="3300">
                            <a:latin typeface="Cambria Math" panose="02040503050406030204" pitchFamily="18" charset="0"/>
                          </a:rPr>
                          <m:t> </m:t>
                        </m:r>
                        <m:r>
                          <m:rPr>
                            <m:sty m:val="p"/>
                          </m:rPr>
                          <a:rPr lang="en-US" sz="3300">
                            <a:latin typeface="Cambria Math" panose="02040503050406030204" pitchFamily="18" charset="0"/>
                          </a:rPr>
                          <m:t>constant</m:t>
                        </m:r>
                      </m:num>
                      <m:den>
                        <m:r>
                          <m:rPr>
                            <m:sty m:val="p"/>
                          </m:rPr>
                          <a:rPr lang="en-US" sz="3300">
                            <a:latin typeface="Cambria Math" panose="02040503050406030204" pitchFamily="18" charset="0"/>
                          </a:rPr>
                          <m:t>Draft</m:t>
                        </m:r>
                        <m:r>
                          <a:rPr lang="en-US" sz="3300">
                            <a:latin typeface="Cambria Math" panose="02040503050406030204" pitchFamily="18" charset="0"/>
                          </a:rPr>
                          <m:t> </m:t>
                        </m:r>
                        <m:r>
                          <m:rPr>
                            <m:sty m:val="p"/>
                          </m:rPr>
                          <a:rPr lang="en-US" sz="3300">
                            <a:latin typeface="Cambria Math" panose="02040503050406030204" pitchFamily="18" charset="0"/>
                          </a:rPr>
                          <m:t>change</m:t>
                        </m:r>
                        <m:r>
                          <a:rPr lang="en-US" sz="3300">
                            <a:latin typeface="Cambria Math" panose="02040503050406030204" pitchFamily="18" charset="0"/>
                          </a:rPr>
                          <m:t> </m:t>
                        </m:r>
                        <m:r>
                          <m:rPr>
                            <m:sty m:val="p"/>
                          </m:rPr>
                          <a:rPr lang="en-US" sz="3300">
                            <a:latin typeface="Cambria Math" panose="02040503050406030204" pitchFamily="18" charset="0"/>
                          </a:rPr>
                          <m:t>pinion</m:t>
                        </m:r>
                        <m:r>
                          <a:rPr lang="en-US" sz="3300">
                            <a:latin typeface="Cambria Math" panose="02040503050406030204" pitchFamily="18" charset="0"/>
                          </a:rPr>
                          <m:t>( </m:t>
                        </m:r>
                        <m:r>
                          <m:rPr>
                            <m:sty m:val="p"/>
                          </m:rPr>
                          <a:rPr lang="en-US" sz="3300">
                            <a:latin typeface="Cambria Math" panose="02040503050406030204" pitchFamily="18" charset="0"/>
                          </a:rPr>
                          <m:t>D</m:t>
                        </m:r>
                        <m:r>
                          <a:rPr lang="en-US" sz="3300">
                            <a:latin typeface="Cambria Math" panose="02040503050406030204" pitchFamily="18" charset="0"/>
                          </a:rPr>
                          <m:t>.</m:t>
                        </m:r>
                        <m:r>
                          <m:rPr>
                            <m:sty m:val="p"/>
                          </m:rPr>
                          <a:rPr lang="en-US" sz="3300">
                            <a:latin typeface="Cambria Math" panose="02040503050406030204" pitchFamily="18" charset="0"/>
                          </a:rPr>
                          <m:t>C</m:t>
                        </m:r>
                        <m:r>
                          <a:rPr lang="en-US" sz="3300">
                            <a:latin typeface="Cambria Math" panose="02040503050406030204" pitchFamily="18" charset="0"/>
                          </a:rPr>
                          <m:t>.</m:t>
                        </m:r>
                        <m:r>
                          <m:rPr>
                            <m:sty m:val="p"/>
                          </m:rPr>
                          <a:rPr lang="en-US" sz="3300">
                            <a:latin typeface="Cambria Math" panose="02040503050406030204" pitchFamily="18" charset="0"/>
                          </a:rPr>
                          <m:t>P</m:t>
                        </m:r>
                        <m:r>
                          <a:rPr lang="en-US" sz="3300">
                            <a:latin typeface="Cambria Math" panose="02040503050406030204" pitchFamily="18" charset="0"/>
                          </a:rPr>
                          <m:t>)</m:t>
                        </m:r>
                      </m:den>
                    </m:f>
                  </m:oMath>
                </a14:m>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cs typeface="Times New Roman" panose="02020603050405020304" pitchFamily="18" charset="0"/>
                  </a:rPr>
                  <a:t>Draft change pinion (DCP) is a gear (toothed wheel) which is used to changed the draft of machine.</a:t>
                </a:r>
              </a:p>
              <a:p>
                <a:pPr marL="0" indent="0">
                  <a:buNone/>
                </a:pPr>
                <a:r>
                  <a:rPr lang="en-US" sz="3300" dirty="0">
                    <a:latin typeface="Times New Roman" panose="02020603050405020304" pitchFamily="18" charset="0"/>
                    <a:cs typeface="Times New Roman" panose="02020603050405020304" pitchFamily="18" charset="0"/>
                  </a:rPr>
                  <a:t/>
                </a:r>
                <a:br>
                  <a:rPr lang="en-US" sz="3300" dirty="0">
                    <a:latin typeface="Times New Roman" panose="02020603050405020304" pitchFamily="18" charset="0"/>
                    <a:cs typeface="Times New Roman" panose="02020603050405020304" pitchFamily="18" charset="0"/>
                  </a:rPr>
                </a:br>
                <a:endParaRPr lang="en-US" sz="3300"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348" t="-1961"/>
                </a:stretch>
              </a:blipFill>
            </p:spPr>
            <p:txBody>
              <a:bodyPr/>
              <a:lstStyle/>
              <a:p>
                <a:r>
                  <a:rPr lang="en-US">
                    <a:noFill/>
                  </a:rPr>
                  <a:t> </a:t>
                </a:r>
              </a:p>
            </p:txBody>
          </p:sp>
        </mc:Fallback>
      </mc:AlternateContent>
    </p:spTree>
    <p:extLst>
      <p:ext uri="{BB962C8B-B14F-4D97-AF65-F5344CB8AC3E}">
        <p14:creationId xmlns:p14="http://schemas.microsoft.com/office/powerpoint/2010/main" val="1773421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Important formula</a:t>
            </a:r>
          </a:p>
        </p:txBody>
      </p:sp>
      <p:sp>
        <p:nvSpPr>
          <p:cNvPr id="3" name="Content Placeholder 2"/>
          <p:cNvSpPr>
            <a:spLocks noGrp="1"/>
          </p:cNvSpPr>
          <p:nvPr>
            <p:ph idx="1"/>
          </p:nvPr>
        </p:nvSpPr>
        <p:spPr/>
        <p:txBody>
          <a:bodyPr/>
          <a:lstStyle/>
          <a:p>
            <a:pPr marL="0" indent="0">
              <a:buNone/>
            </a:pPr>
            <a:r>
              <a:rPr lang="en-US" b="1" dirty="0"/>
              <a:t>Production of carding or draw frame machine =</a:t>
            </a:r>
            <a:endParaRPr lang="en-US" dirty="0"/>
          </a:p>
          <a:p>
            <a:pPr marL="0" indent="0">
              <a:buNone/>
            </a:pPr>
            <a:r>
              <a:rPr lang="en-US" dirty="0"/>
              <a:t> Production rate (inch/min or kg/hour) × Time× Machine Efficiency% </a:t>
            </a:r>
          </a:p>
          <a:p>
            <a:endParaRPr lang="en-US" dirty="0"/>
          </a:p>
          <a:p>
            <a:pPr marL="0" indent="0">
              <a:buNone/>
            </a:pPr>
            <a:r>
              <a:rPr lang="en-US" b="1" dirty="0"/>
              <a:t>Production Rate </a:t>
            </a:r>
            <a:r>
              <a:rPr lang="en-US" dirty="0"/>
              <a:t>= Surface speed of the delivery roller</a:t>
            </a:r>
          </a:p>
          <a:p>
            <a:pPr marL="0" indent="0">
              <a:buNone/>
            </a:pPr>
            <a:r>
              <a:rPr lang="en-US" dirty="0"/>
              <a:t>			= π × Diameter of the delivery roller × RPM of </a:t>
            </a:r>
            <a:r>
              <a:rPr lang="en-US" dirty="0" smtClean="0"/>
              <a:t>					delivery </a:t>
            </a:r>
            <a:r>
              <a:rPr lang="en-US" dirty="0"/>
              <a:t>roller</a:t>
            </a:r>
          </a:p>
          <a:p>
            <a:pPr marL="0" indent="0">
              <a:buNone/>
            </a:pPr>
            <a:r>
              <a:rPr lang="en-US" dirty="0"/>
              <a:t>			= πDN </a:t>
            </a:r>
          </a:p>
          <a:p>
            <a:endParaRPr lang="en-US" dirty="0"/>
          </a:p>
        </p:txBody>
      </p:sp>
    </p:spTree>
    <p:extLst>
      <p:ext uri="{BB962C8B-B14F-4D97-AF65-F5344CB8AC3E}">
        <p14:creationId xmlns:p14="http://schemas.microsoft.com/office/powerpoint/2010/main" val="1906125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important formula</a:t>
            </a:r>
            <a:endParaRPr lang="en-US" dirty="0"/>
          </a:p>
        </p:txBody>
      </p:sp>
      <p:sp>
        <p:nvSpPr>
          <p:cNvPr id="3" name="Content Placeholder 2"/>
          <p:cNvSpPr>
            <a:spLocks noGrp="1"/>
          </p:cNvSpPr>
          <p:nvPr>
            <p:ph idx="1"/>
          </p:nvPr>
        </p:nvSpPr>
        <p:spPr/>
        <p:txBody>
          <a:bodyPr/>
          <a:lstStyle/>
          <a:p>
            <a:pPr marL="0" indent="0">
              <a:buNone/>
            </a:pPr>
            <a:r>
              <a:rPr lang="en-US" b="1" dirty="0"/>
              <a:t>Travel Rate of Flat bar </a:t>
            </a:r>
            <a:r>
              <a:rPr lang="en-US" dirty="0"/>
              <a:t>= Pitch × No. of teeth of Flat sprocket × RPM of </a:t>
            </a:r>
            <a:r>
              <a:rPr lang="en-US" dirty="0" smtClean="0"/>
              <a:t>				sprocket </a:t>
            </a:r>
            <a:r>
              <a:rPr lang="en-US" dirty="0"/>
              <a:t>shaft</a:t>
            </a:r>
          </a:p>
          <a:p>
            <a:pPr marL="0" indent="0">
              <a:buNone/>
            </a:pPr>
            <a:endParaRPr lang="en-US" dirty="0" smtClean="0"/>
          </a:p>
          <a:p>
            <a:pPr marL="0" indent="0">
              <a:buNone/>
            </a:pPr>
            <a:r>
              <a:rPr lang="en-US" dirty="0" smtClean="0"/>
              <a:t>The </a:t>
            </a:r>
            <a:r>
              <a:rPr lang="en-US" dirty="0"/>
              <a:t>distance between two consecutive flat bars is called pitch. </a:t>
            </a:r>
            <a:br>
              <a:rPr lang="en-US" dirty="0"/>
            </a:br>
            <a:endParaRPr lang="en-US" dirty="0"/>
          </a:p>
        </p:txBody>
      </p:sp>
    </p:spTree>
    <p:extLst>
      <p:ext uri="{BB962C8B-B14F-4D97-AF65-F5344CB8AC3E}">
        <p14:creationId xmlns:p14="http://schemas.microsoft.com/office/powerpoint/2010/main" val="3169988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a:t>
            </a:r>
            <a:r>
              <a:rPr lang="en-US" b="1" dirty="0" smtClean="0"/>
              <a:t>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Find </a:t>
            </a:r>
            <a:r>
              <a:rPr lang="en-US" dirty="0"/>
              <a:t>out the production of a carding machine in kg/day where the necessary data are given below: </a:t>
            </a:r>
          </a:p>
          <a:p>
            <a:pPr marL="0" indent="0">
              <a:buNone/>
            </a:pPr>
            <a:r>
              <a:rPr lang="en-US" dirty="0"/>
              <a:t>Delivery roller speed 200 rpm, delivery roller diameter is 35mm, carded sliver is 55 gm/m and machine efficiency is 80%.</a:t>
            </a:r>
          </a:p>
          <a:p>
            <a:pPr marL="0" indent="0">
              <a:buNone/>
            </a:pPr>
            <a:endParaRPr lang="en-US" dirty="0" smtClean="0"/>
          </a:p>
          <a:p>
            <a:pPr marL="0" indent="0">
              <a:buNone/>
            </a:pPr>
            <a:r>
              <a:rPr lang="en-US" b="1" dirty="0"/>
              <a:t>Solution: </a:t>
            </a:r>
          </a:p>
          <a:p>
            <a:pPr marL="0" indent="0">
              <a:buNone/>
            </a:pPr>
            <a:r>
              <a:rPr lang="en-US" dirty="0"/>
              <a:t>We know,</a:t>
            </a:r>
          </a:p>
          <a:p>
            <a:pPr marL="0" indent="0">
              <a:buNone/>
            </a:pPr>
            <a:r>
              <a:rPr lang="en-US" dirty="0" smtClean="0"/>
              <a:t> </a:t>
            </a:r>
            <a:r>
              <a:rPr lang="en-US" dirty="0"/>
              <a:t>Production of carding machine = Production rate (inch/min or kg/hour) </a:t>
            </a:r>
            <a:r>
              <a:rPr lang="en-US" dirty="0" smtClean="0"/>
              <a:t>						× </a:t>
            </a:r>
            <a:r>
              <a:rPr lang="en-US" dirty="0"/>
              <a:t>Time× </a:t>
            </a:r>
            <a:r>
              <a:rPr lang="en-US" dirty="0" smtClean="0"/>
              <a:t>Machine </a:t>
            </a:r>
            <a:r>
              <a:rPr lang="en-US" dirty="0"/>
              <a:t>Efficiency% </a:t>
            </a:r>
          </a:p>
        </p:txBody>
      </p:sp>
    </p:spTree>
    <p:extLst>
      <p:ext uri="{BB962C8B-B14F-4D97-AF65-F5344CB8AC3E}">
        <p14:creationId xmlns:p14="http://schemas.microsoft.com/office/powerpoint/2010/main" val="2504710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1:</a:t>
            </a:r>
            <a:endParaRPr lang="en-US" dirty="0"/>
          </a:p>
        </p:txBody>
      </p:sp>
      <p:sp>
        <p:nvSpPr>
          <p:cNvPr id="3" name="Content Placeholder 2"/>
          <p:cNvSpPr>
            <a:spLocks noGrp="1"/>
          </p:cNvSpPr>
          <p:nvPr>
            <p:ph idx="1"/>
          </p:nvPr>
        </p:nvSpPr>
        <p:spPr/>
        <p:txBody>
          <a:bodyPr/>
          <a:lstStyle/>
          <a:p>
            <a:pPr marL="0" indent="0">
              <a:buNone/>
            </a:pPr>
            <a:r>
              <a:rPr lang="en-US" dirty="0"/>
              <a:t>Here,</a:t>
            </a:r>
          </a:p>
          <a:p>
            <a:pPr marL="0" indent="0">
              <a:buNone/>
            </a:pPr>
            <a:r>
              <a:rPr lang="en-US" b="1" dirty="0"/>
              <a:t>Production Rate </a:t>
            </a:r>
            <a:r>
              <a:rPr lang="en-US" dirty="0"/>
              <a:t>= Surface speed of the delivery roller (πDN)</a:t>
            </a:r>
          </a:p>
          <a:p>
            <a:pPr marL="0" indent="0">
              <a:buNone/>
            </a:pPr>
            <a:r>
              <a:rPr lang="en-US" dirty="0"/>
              <a:t>			= π × Diameter of the delivery roller × RPM of </a:t>
            </a:r>
            <a:r>
              <a:rPr lang="en-US" dirty="0" smtClean="0"/>
              <a:t>					delivery </a:t>
            </a:r>
            <a:r>
              <a:rPr lang="en-US" dirty="0"/>
              <a:t>roller</a:t>
            </a:r>
          </a:p>
          <a:p>
            <a:pPr marL="0" indent="0">
              <a:buNone/>
            </a:pPr>
            <a:r>
              <a:rPr lang="en-US" dirty="0"/>
              <a:t>			= (3.14 ×35 mm ×200 rpm)</a:t>
            </a:r>
          </a:p>
          <a:p>
            <a:pPr marL="0" indent="0">
              <a:buNone/>
            </a:pPr>
            <a:r>
              <a:rPr lang="en-US" dirty="0"/>
              <a:t>			= 21980 mm/min</a:t>
            </a:r>
          </a:p>
          <a:p>
            <a:pPr marL="0" indent="0">
              <a:buNone/>
            </a:pPr>
            <a:r>
              <a:rPr lang="en-US" dirty="0"/>
              <a:t>			= 21.98 m/min</a:t>
            </a:r>
          </a:p>
          <a:p>
            <a:pPr marL="0" indent="0">
              <a:buNone/>
            </a:pPr>
            <a:r>
              <a:rPr lang="en-US" dirty="0"/>
              <a:t>Time= 1day= (60×24) min</a:t>
            </a:r>
          </a:p>
          <a:p>
            <a:endParaRPr lang="en-US" dirty="0"/>
          </a:p>
        </p:txBody>
      </p:sp>
    </p:spTree>
    <p:extLst>
      <p:ext uri="{BB962C8B-B14F-4D97-AF65-F5344CB8AC3E}">
        <p14:creationId xmlns:p14="http://schemas.microsoft.com/office/powerpoint/2010/main" val="2465923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a:bodyPr>
              <a:lstStyle/>
              <a:p>
                <a:pPr marL="0" indent="0">
                  <a:buNone/>
                </a:pPr>
                <a:r>
                  <a:rPr lang="en-US" dirty="0"/>
                  <a:t>Therefore, </a:t>
                </a:r>
              </a:p>
              <a:p>
                <a:pPr marL="0" indent="0">
                  <a:buNone/>
                </a:pPr>
                <a:r>
                  <a:rPr lang="en-US" dirty="0"/>
                  <a:t>Production of carding machine per </a:t>
                </a:r>
                <a:r>
                  <a:rPr lang="en-US" dirty="0" smtClean="0"/>
                  <a:t>day</a:t>
                </a:r>
              </a:p>
              <a:p>
                <a:pPr marL="0" indent="0">
                  <a:buNone/>
                </a:pPr>
                <a:r>
                  <a:rPr lang="en-US" dirty="0" smtClean="0"/>
                  <a:t>= </a:t>
                </a:r>
                <a:r>
                  <a:rPr lang="en-US" dirty="0"/>
                  <a:t>(21.98×</a:t>
                </a:r>
                <a:r>
                  <a:rPr lang="en-US" b="1" dirty="0"/>
                  <a:t>60×24</a:t>
                </a:r>
                <a:r>
                  <a:rPr lang="en-US" dirty="0"/>
                  <a:t>×0.8) m/day</a:t>
                </a:r>
              </a:p>
              <a:p>
                <a:pPr marL="0" indent="0">
                  <a:buNone/>
                </a:pPr>
                <a:r>
                  <a:rPr lang="en-US" dirty="0" smtClean="0"/>
                  <a:t>= </a:t>
                </a:r>
                <a:r>
                  <a:rPr lang="en-US" dirty="0"/>
                  <a:t>(21.98×60×24×0.8×55) </a:t>
                </a:r>
                <a:r>
                  <a:rPr lang="en-US" dirty="0" smtClean="0"/>
                  <a:t>gm/day           </a:t>
                </a:r>
                <a:r>
                  <a:rPr lang="en-US" dirty="0"/>
                  <a:t>[Sliver weight is 55 gm/m]	         </a:t>
                </a:r>
              </a:p>
              <a:p>
                <a:pPr marL="0" indent="0">
                  <a:buNone/>
                </a:pPr>
                <a:r>
                  <a:rPr lang="en-US" dirty="0" smtClean="0"/>
                  <a:t>= </a:t>
                </a:r>
                <a14:m>
                  <m:oMath xmlns:m="http://schemas.openxmlformats.org/officeDocument/2006/math">
                    <m:f>
                      <m:fPr>
                        <m:ctrlPr>
                          <a:rPr lang="en-US" b="1" i="1">
                            <a:latin typeface="Cambria Math" panose="02040503050406030204" pitchFamily="18" charset="0"/>
                          </a:rPr>
                        </m:ctrlPr>
                      </m:fPr>
                      <m:num>
                        <m:r>
                          <a:rPr lang="en-US">
                            <a:latin typeface="Cambria Math" panose="02040503050406030204" pitchFamily="18" charset="0"/>
                          </a:rPr>
                          <m:t>2 1.98×60×24×0.8×55</m:t>
                        </m:r>
                      </m:num>
                      <m:den>
                        <m:r>
                          <a:rPr lang="en-US">
                            <a:latin typeface="Cambria Math" panose="02040503050406030204" pitchFamily="18" charset="0"/>
                          </a:rPr>
                          <m:t>1000</m:t>
                        </m:r>
                      </m:den>
                    </m:f>
                  </m:oMath>
                </a14:m>
                <a:r>
                  <a:rPr lang="en-US" b="1" dirty="0"/>
                  <a:t>    </a:t>
                </a:r>
                <a:r>
                  <a:rPr lang="en-US" dirty="0"/>
                  <a:t>kg/day </a:t>
                </a:r>
                <a:r>
                  <a:rPr lang="en-US" dirty="0" smtClean="0"/>
                  <a:t>                [</a:t>
                </a:r>
                <a:r>
                  <a:rPr lang="en-US" dirty="0"/>
                  <a:t>since, </a:t>
                </a:r>
                <a:r>
                  <a:rPr lang="en-US" dirty="0" smtClean="0"/>
                  <a:t>1000gm</a:t>
                </a:r>
                <a:r>
                  <a:rPr lang="en-US" dirty="0"/>
                  <a:t>= 1kg</a:t>
                </a:r>
                <a:r>
                  <a:rPr lang="en-US" dirty="0" smtClean="0"/>
                  <a:t>]</a:t>
                </a:r>
                <a:r>
                  <a:rPr lang="en-US" dirty="0"/>
                  <a:t>		 </a:t>
                </a:r>
                <a:r>
                  <a:rPr lang="en-US" dirty="0" smtClean="0"/>
                  <a:t>     </a:t>
                </a:r>
              </a:p>
              <a:p>
                <a:pPr marL="0" indent="0">
                  <a:buNone/>
                </a:pPr>
                <a:r>
                  <a:rPr lang="en-US" dirty="0" smtClean="0"/>
                  <a:t>= </a:t>
                </a:r>
                <a:r>
                  <a:rPr lang="en-US" dirty="0"/>
                  <a:t>1392.65 kg/day </a:t>
                </a:r>
                <a:r>
                  <a:rPr lang="en-US" b="1" dirty="0"/>
                  <a:t>[answer]</a:t>
                </a:r>
                <a:br>
                  <a:rPr lang="en-US" b="1" dirty="0"/>
                </a:br>
                <a:endParaRPr lang="en-US" b="1"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t="-2101"/>
                </a:stretch>
              </a:blipFill>
            </p:spPr>
            <p:txBody>
              <a:bodyPr/>
              <a:lstStyle/>
              <a:p>
                <a:r>
                  <a:rPr lang="en-US">
                    <a:noFill/>
                  </a:rPr>
                  <a:t> </a:t>
                </a:r>
              </a:p>
            </p:txBody>
          </p:sp>
        </mc:Fallback>
      </mc:AlternateContent>
    </p:spTree>
    <p:extLst>
      <p:ext uri="{BB962C8B-B14F-4D97-AF65-F5344CB8AC3E}">
        <p14:creationId xmlns:p14="http://schemas.microsoft.com/office/powerpoint/2010/main" val="3369070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If </a:t>
            </a:r>
            <a:r>
              <a:rPr lang="en-US" dirty="0"/>
              <a:t>a carding machine produce 21.98m/min sliver what will be the production of carding machine per shift in ton where carded sliver weight is 45 gm/yard and machine efficiency is 85%? </a:t>
            </a:r>
            <a:endParaRPr lang="en-US" dirty="0" smtClean="0"/>
          </a:p>
          <a:p>
            <a:pPr marL="0" indent="0">
              <a:buNone/>
            </a:pPr>
            <a:endParaRPr lang="en-US" dirty="0"/>
          </a:p>
          <a:p>
            <a:pPr marL="0" indent="0">
              <a:buNone/>
            </a:pPr>
            <a:r>
              <a:rPr lang="en-US" dirty="0" smtClean="0"/>
              <a:t>Solution: </a:t>
            </a:r>
            <a:endParaRPr lang="en-US" dirty="0"/>
          </a:p>
          <a:p>
            <a:pPr marL="0" indent="0">
              <a:buNone/>
            </a:pPr>
            <a:r>
              <a:rPr lang="en-US" dirty="0"/>
              <a:t>We know,</a:t>
            </a:r>
          </a:p>
          <a:p>
            <a:pPr marL="0" indent="0">
              <a:buNone/>
            </a:pPr>
            <a:r>
              <a:rPr lang="en-US" dirty="0"/>
              <a:t> Production of carding machine = Production rate (inch/min or kg/hour) </a:t>
            </a:r>
            <a:r>
              <a:rPr lang="en-US" dirty="0" smtClean="0"/>
              <a:t>				 		× Time× Machine </a:t>
            </a:r>
            <a:r>
              <a:rPr lang="en-US" dirty="0"/>
              <a:t>Efficiency% </a:t>
            </a:r>
          </a:p>
          <a:p>
            <a:pPr marL="0" indent="0">
              <a:buNone/>
            </a:pPr>
            <a:r>
              <a:rPr lang="en-US" dirty="0"/>
              <a:t>Here, production rate is 21.98 m/min</a:t>
            </a:r>
          </a:p>
          <a:p>
            <a:endParaRPr lang="en-US" dirty="0"/>
          </a:p>
        </p:txBody>
      </p:sp>
    </p:spTree>
    <p:extLst>
      <p:ext uri="{BB962C8B-B14F-4D97-AF65-F5344CB8AC3E}">
        <p14:creationId xmlns:p14="http://schemas.microsoft.com/office/powerpoint/2010/main" val="1762717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491</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Cambria Math</vt:lpstr>
      <vt:lpstr>Times New Roman</vt:lpstr>
      <vt:lpstr>Wingdings</vt:lpstr>
      <vt:lpstr>Office Theme</vt:lpstr>
      <vt:lpstr>Calculation of carding and draw frame</vt:lpstr>
      <vt:lpstr>Some important formula</vt:lpstr>
      <vt:lpstr>Some Important formula</vt:lpstr>
      <vt:lpstr>Some Important formula</vt:lpstr>
      <vt:lpstr>Some important formula</vt:lpstr>
      <vt:lpstr>Problem 1</vt:lpstr>
      <vt:lpstr>Problem 1:</vt:lpstr>
      <vt:lpstr>Problem 1:</vt:lpstr>
      <vt:lpstr>Problem 2:</vt:lpstr>
      <vt:lpstr>Problem 2:</vt:lpstr>
      <vt:lpstr>Home 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important formula</dc:title>
  <dc:creator>AlamgirPC</dc:creator>
  <cp:lastModifiedBy>AlamgirPC</cp:lastModifiedBy>
  <cp:revision>23</cp:revision>
  <dcterms:created xsi:type="dcterms:W3CDTF">2020-04-04T04:47:50Z</dcterms:created>
  <dcterms:modified xsi:type="dcterms:W3CDTF">2020-08-22T07:44:56Z</dcterms:modified>
</cp:coreProperties>
</file>