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1A7DC1F-BB1B-40F7-95D6-EAE40693FBFF}" type="datetimeFigureOut">
              <a:rPr lang="en-US" smtClean="0"/>
              <a:pPr/>
              <a:t>2/20/2021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E8AAF9A-95CB-41F3-AF95-362334656A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7DC1F-BB1B-40F7-95D6-EAE40693FBFF}" type="datetimeFigureOut">
              <a:rPr lang="en-US" smtClean="0"/>
              <a:pPr/>
              <a:t>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AF9A-95CB-41F3-AF95-362334656A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51A7DC1F-BB1B-40F7-95D6-EAE40693FBFF}" type="datetimeFigureOut">
              <a:rPr lang="en-US" smtClean="0"/>
              <a:pPr/>
              <a:t>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E8AAF9A-95CB-41F3-AF95-362334656A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7DC1F-BB1B-40F7-95D6-EAE40693FBFF}" type="datetimeFigureOut">
              <a:rPr lang="en-US" smtClean="0"/>
              <a:pPr/>
              <a:t>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AF9A-95CB-41F3-AF95-362334656A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1A7DC1F-BB1B-40F7-95D6-EAE40693FBFF}" type="datetimeFigureOut">
              <a:rPr lang="en-US" smtClean="0"/>
              <a:pPr/>
              <a:t>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2E8AAF9A-95CB-41F3-AF95-362334656A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7DC1F-BB1B-40F7-95D6-EAE40693FBFF}" type="datetimeFigureOut">
              <a:rPr lang="en-US" smtClean="0"/>
              <a:pPr/>
              <a:t>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AF9A-95CB-41F3-AF95-362334656A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7DC1F-BB1B-40F7-95D6-EAE40693FBFF}" type="datetimeFigureOut">
              <a:rPr lang="en-US" smtClean="0"/>
              <a:pPr/>
              <a:t>2/20/2021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AF9A-95CB-41F3-AF95-362334656A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7DC1F-BB1B-40F7-95D6-EAE40693FBFF}" type="datetimeFigureOut">
              <a:rPr lang="en-US" smtClean="0"/>
              <a:pPr/>
              <a:t>2/20/2021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AF9A-95CB-41F3-AF95-362334656A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1A7DC1F-BB1B-40F7-95D6-EAE40693FBFF}" type="datetimeFigureOut">
              <a:rPr lang="en-US" smtClean="0"/>
              <a:pPr/>
              <a:t>2/20/2021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AF9A-95CB-41F3-AF95-362334656A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7DC1F-BB1B-40F7-95D6-EAE40693FBFF}" type="datetimeFigureOut">
              <a:rPr lang="en-US" smtClean="0"/>
              <a:pPr/>
              <a:t>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AF9A-95CB-41F3-AF95-362334656A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7DC1F-BB1B-40F7-95D6-EAE40693FBFF}" type="datetimeFigureOut">
              <a:rPr lang="en-US" smtClean="0"/>
              <a:pPr/>
              <a:t>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AF9A-95CB-41F3-AF95-362334656A8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1A7DC1F-BB1B-40F7-95D6-EAE40693FBFF}" type="datetimeFigureOut">
              <a:rPr lang="en-US" smtClean="0"/>
              <a:pPr/>
              <a:t>2/20/2021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E8AAF9A-95CB-41F3-AF95-362334656A8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localhost/phpmyadmin/url.php?url=https://dev.mysql.com/doc/refman/5.5/en/select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Lecture 03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ACID properties of database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A transaction is a very small unit of a program and it may contain several low level tasks. A transaction in a database system must maintain </a:t>
            </a:r>
            <a:r>
              <a:rPr lang="en-US" b="1" dirty="0"/>
              <a:t>A</a:t>
            </a:r>
            <a:r>
              <a:rPr lang="en-US" dirty="0"/>
              <a:t>tomicity, </a:t>
            </a:r>
            <a:r>
              <a:rPr lang="en-US" b="1" dirty="0"/>
              <a:t>C</a:t>
            </a:r>
            <a:r>
              <a:rPr lang="en-US" dirty="0"/>
              <a:t>onsistency, </a:t>
            </a:r>
            <a:r>
              <a:rPr lang="en-US" b="1" dirty="0"/>
              <a:t>I</a:t>
            </a:r>
            <a:r>
              <a:rPr lang="en-US" dirty="0"/>
              <a:t>solation, and </a:t>
            </a:r>
            <a:r>
              <a:rPr lang="en-US" b="1" dirty="0"/>
              <a:t>D</a:t>
            </a:r>
            <a:r>
              <a:rPr lang="en-US" dirty="0"/>
              <a:t>urability − commonly known as ACID properties − in order to ensure accuracy, completeness, and data integrity.</a:t>
            </a:r>
          </a:p>
          <a:p>
            <a:r>
              <a:rPr lang="en-US" b="1" dirty="0"/>
              <a:t>Atomicity</a:t>
            </a:r>
            <a:r>
              <a:rPr lang="en-US" dirty="0"/>
              <a:t> − This property states that a transaction must be treated as an atomic unit, that is, </a:t>
            </a:r>
            <a:r>
              <a:rPr lang="en-US" dirty="0">
                <a:solidFill>
                  <a:srgbClr val="FF0000"/>
                </a:solidFill>
              </a:rPr>
              <a:t>either all of its operations are executed or none.</a:t>
            </a:r>
            <a:r>
              <a:rPr lang="en-US" dirty="0"/>
              <a:t> There must be no state in a database where a transaction is left partially completed. States should be defined either before the execution of the transaction or after the execution/abortion/failure of the transaction.</a:t>
            </a:r>
          </a:p>
          <a:p>
            <a:r>
              <a:rPr lang="en-US" b="1" dirty="0"/>
              <a:t>Consistency</a:t>
            </a:r>
            <a:r>
              <a:rPr lang="en-US" dirty="0"/>
              <a:t> − The database must remain in a consistent state after any transaction. No transaction should have any adverse effect on the data residing in the database. If the database was in a consistent state before the execution of a transaction, it must remain consistent after the execution of the transaction as well.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Isolation</a:t>
            </a:r>
            <a:r>
              <a:rPr lang="en-US" dirty="0"/>
              <a:t> − In a database system where more than one transaction are being executed simultaneously and in parallel, the property of isolation states that all </a:t>
            </a:r>
            <a:r>
              <a:rPr lang="en-US" dirty="0">
                <a:solidFill>
                  <a:srgbClr val="FF0000"/>
                </a:solidFill>
              </a:rPr>
              <a:t>the transactions will be carried out and executed as if it is the only transaction in the system</a:t>
            </a:r>
            <a:r>
              <a:rPr lang="en-US" dirty="0"/>
              <a:t>. No transaction will affect the existence of any other transaction.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Durability</a:t>
            </a:r>
            <a:r>
              <a:rPr lang="en-US" dirty="0"/>
              <a:t> − The database should be durable enough to hold all its latest updates even if the system fails or restarts. If a transaction updates a chunk of data in a database and commits, then the database will hold the modified data. If a transaction commits but the system fails before the data could be written on to the disk, then that data will be updated once the system springs back into action.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Aggregate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MIN returns the smallest value in a given column</a:t>
            </a:r>
          </a:p>
          <a:p>
            <a:r>
              <a:rPr lang="en-US" dirty="0"/>
              <a:t>MAX returns the largest value in a given column</a:t>
            </a:r>
          </a:p>
          <a:p>
            <a:r>
              <a:rPr lang="en-US" dirty="0"/>
              <a:t>SUM returns the sum of the numeric values in a given column</a:t>
            </a:r>
          </a:p>
          <a:p>
            <a:r>
              <a:rPr lang="en-US" dirty="0"/>
              <a:t>AVG returns the average value of a given column</a:t>
            </a:r>
          </a:p>
          <a:p>
            <a:r>
              <a:rPr lang="en-US" dirty="0"/>
              <a:t>COUNT returns the total number of values in a given column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Syntax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SELECT AVG(salary) FROM employee;</a:t>
            </a:r>
          </a:p>
          <a:p>
            <a:r>
              <a:rPr lang="en-US" dirty="0"/>
              <a:t>SELECT AVG(salary) FROM employee WHERE title = 'Programmer';</a:t>
            </a:r>
          </a:p>
          <a:p>
            <a:r>
              <a:rPr lang="en-US" dirty="0"/>
              <a:t>SELECT max(salary),avg(salary) dept FROM employee </a:t>
            </a:r>
          </a:p>
          <a:p>
            <a:r>
              <a:rPr lang="en-US" dirty="0"/>
              <a:t>SELECT min(salary) dept FROM employee</a:t>
            </a:r>
          </a:p>
          <a:p>
            <a:r>
              <a:rPr lang="en-US" dirty="0"/>
              <a:t> SELECT count(id) dept FROM employee group by Department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AF8DB7-DAF7-4EAF-9809-209B5809EB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Order by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380EFB-13CF-428A-B65D-5CB0E95F28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Used to sort data in runtime. By default its ascending . Like</a:t>
            </a:r>
          </a:p>
          <a:p>
            <a:pPr lvl="1"/>
            <a:r>
              <a:rPr lang="en-US" b="0" i="0" u="none" strike="noStrike" dirty="0">
                <a:solidFill>
                  <a:srgbClr val="235A81"/>
                </a:solidFill>
                <a:effectLst/>
                <a:latin typeface="Courier New" panose="02070309020205020404" pitchFamily="49" charset="0"/>
                <a:hlinkClick r:id="rId2"/>
              </a:rPr>
              <a:t>SELECT</a:t>
            </a:r>
            <a:r>
              <a:rPr lang="en-US" b="0" i="0" dirty="0">
                <a:solidFill>
                  <a:srgbClr val="444444"/>
                </a:solidFill>
                <a:effectLst/>
                <a:latin typeface="Courier New" panose="02070309020205020404" pitchFamily="49" charset="0"/>
              </a:rPr>
              <a:t> </a:t>
            </a:r>
            <a:r>
              <a:rPr lang="en-US" b="0" i="0" dirty="0">
                <a:solidFill>
                  <a:srgbClr val="FF00FF"/>
                </a:solidFill>
                <a:effectLst/>
                <a:latin typeface="Courier New" panose="02070309020205020404" pitchFamily="49" charset="0"/>
              </a:rPr>
              <a:t>*</a:t>
            </a:r>
            <a:r>
              <a:rPr lang="en-US" b="0" i="0" dirty="0">
                <a:solidFill>
                  <a:srgbClr val="444444"/>
                </a:solidFill>
                <a:effectLst/>
                <a:latin typeface="Courier New" panose="02070309020205020404" pitchFamily="49" charset="0"/>
              </a:rPr>
              <a:t> </a:t>
            </a:r>
            <a:r>
              <a:rPr lang="en-US" b="0" i="0" dirty="0">
                <a:solidFill>
                  <a:srgbClr val="770088"/>
                </a:solidFill>
                <a:effectLst/>
                <a:latin typeface="Courier New" panose="02070309020205020404" pitchFamily="49" charset="0"/>
              </a:rPr>
              <a:t>from</a:t>
            </a:r>
            <a:r>
              <a:rPr lang="en-US" b="0" i="0" dirty="0">
                <a:solidFill>
                  <a:srgbClr val="444444"/>
                </a:solidFill>
                <a:effectLst/>
                <a:latin typeface="Courier New" panose="02070309020205020404" pitchFamily="49" charset="0"/>
              </a:rPr>
              <a:t> faculty </a:t>
            </a:r>
            <a:r>
              <a:rPr lang="en-US" b="0" i="0" dirty="0">
                <a:solidFill>
                  <a:srgbClr val="770088"/>
                </a:solidFill>
                <a:effectLst/>
                <a:latin typeface="Courier New" panose="02070309020205020404" pitchFamily="49" charset="0"/>
              </a:rPr>
              <a:t>order</a:t>
            </a:r>
            <a:r>
              <a:rPr lang="en-US" b="0" i="0" dirty="0">
                <a:solidFill>
                  <a:srgbClr val="444444"/>
                </a:solidFill>
                <a:effectLst/>
                <a:latin typeface="Courier New" panose="02070309020205020404" pitchFamily="49" charset="0"/>
              </a:rPr>
              <a:t> </a:t>
            </a:r>
            <a:r>
              <a:rPr lang="en-US" b="0" i="0" dirty="0">
                <a:solidFill>
                  <a:srgbClr val="770088"/>
                </a:solidFill>
                <a:effectLst/>
                <a:latin typeface="Courier New" panose="02070309020205020404" pitchFamily="49" charset="0"/>
              </a:rPr>
              <a:t>by</a:t>
            </a:r>
            <a:r>
              <a:rPr lang="en-US" b="0" i="0" dirty="0">
                <a:solidFill>
                  <a:srgbClr val="444444"/>
                </a:solidFill>
                <a:effectLst/>
                <a:latin typeface="Courier New" panose="02070309020205020404" pitchFamily="49" charset="0"/>
              </a:rPr>
              <a:t> Salary </a:t>
            </a:r>
          </a:p>
          <a:p>
            <a:r>
              <a:rPr lang="en-US" dirty="0"/>
              <a:t>If we need to sort otherwise we will have to add </a:t>
            </a:r>
            <a:r>
              <a:rPr lang="en-US" dirty="0">
                <a:solidFill>
                  <a:srgbClr val="0070C0"/>
                </a:solidFill>
              </a:rPr>
              <a:t>DESC</a:t>
            </a:r>
            <a:r>
              <a:rPr lang="en-US" dirty="0"/>
              <a:t> keyword</a:t>
            </a:r>
          </a:p>
          <a:p>
            <a:pPr lvl="1"/>
            <a:r>
              <a:rPr lang="en-US" b="0" i="0" u="none" strike="noStrike" dirty="0">
                <a:solidFill>
                  <a:srgbClr val="235A81"/>
                </a:solidFill>
                <a:effectLst/>
                <a:latin typeface="Courier New" panose="02070309020205020404" pitchFamily="49" charset="0"/>
                <a:hlinkClick r:id="rId2"/>
              </a:rPr>
              <a:t>SELECT</a:t>
            </a:r>
            <a:r>
              <a:rPr lang="en-US" b="0" i="0" dirty="0">
                <a:solidFill>
                  <a:srgbClr val="444444"/>
                </a:solidFill>
                <a:effectLst/>
                <a:latin typeface="Courier New" panose="02070309020205020404" pitchFamily="49" charset="0"/>
              </a:rPr>
              <a:t> </a:t>
            </a:r>
            <a:r>
              <a:rPr lang="en-US" b="0" i="0" dirty="0">
                <a:solidFill>
                  <a:srgbClr val="FF00FF"/>
                </a:solidFill>
                <a:effectLst/>
                <a:latin typeface="Courier New" panose="02070309020205020404" pitchFamily="49" charset="0"/>
              </a:rPr>
              <a:t>*</a:t>
            </a:r>
            <a:r>
              <a:rPr lang="en-US" b="0" i="0" dirty="0">
                <a:solidFill>
                  <a:srgbClr val="444444"/>
                </a:solidFill>
                <a:effectLst/>
                <a:latin typeface="Courier New" panose="02070309020205020404" pitchFamily="49" charset="0"/>
              </a:rPr>
              <a:t> </a:t>
            </a:r>
            <a:r>
              <a:rPr lang="en-US" b="0" i="0" dirty="0">
                <a:solidFill>
                  <a:srgbClr val="770088"/>
                </a:solidFill>
                <a:effectLst/>
                <a:latin typeface="Courier New" panose="02070309020205020404" pitchFamily="49" charset="0"/>
              </a:rPr>
              <a:t>from</a:t>
            </a:r>
            <a:r>
              <a:rPr lang="en-US" b="0" i="0" dirty="0">
                <a:solidFill>
                  <a:srgbClr val="444444"/>
                </a:solidFill>
                <a:effectLst/>
                <a:latin typeface="Courier New" panose="02070309020205020404" pitchFamily="49" charset="0"/>
              </a:rPr>
              <a:t> faculty </a:t>
            </a:r>
            <a:r>
              <a:rPr lang="en-US" b="0" i="0" dirty="0">
                <a:solidFill>
                  <a:srgbClr val="770088"/>
                </a:solidFill>
                <a:effectLst/>
                <a:latin typeface="Courier New" panose="02070309020205020404" pitchFamily="49" charset="0"/>
              </a:rPr>
              <a:t>order</a:t>
            </a:r>
            <a:r>
              <a:rPr lang="en-US" b="0" i="0" dirty="0">
                <a:solidFill>
                  <a:srgbClr val="444444"/>
                </a:solidFill>
                <a:effectLst/>
                <a:latin typeface="Courier New" panose="02070309020205020404" pitchFamily="49" charset="0"/>
              </a:rPr>
              <a:t> </a:t>
            </a:r>
            <a:r>
              <a:rPr lang="en-US" b="0" i="0" dirty="0">
                <a:solidFill>
                  <a:srgbClr val="770088"/>
                </a:solidFill>
                <a:effectLst/>
                <a:latin typeface="Courier New" panose="02070309020205020404" pitchFamily="49" charset="0"/>
              </a:rPr>
              <a:t>by</a:t>
            </a:r>
            <a:r>
              <a:rPr lang="en-US" b="0" i="0" dirty="0">
                <a:solidFill>
                  <a:srgbClr val="444444"/>
                </a:solidFill>
                <a:effectLst/>
                <a:latin typeface="Courier New" panose="02070309020205020404" pitchFamily="49" charset="0"/>
              </a:rPr>
              <a:t> Salary desc.</a:t>
            </a:r>
          </a:p>
        </p:txBody>
      </p:sp>
    </p:spTree>
    <p:extLst>
      <p:ext uri="{BB962C8B-B14F-4D97-AF65-F5344CB8AC3E}">
        <p14:creationId xmlns:p14="http://schemas.microsoft.com/office/powerpoint/2010/main" val="35681533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68</TotalTime>
  <Words>468</Words>
  <Application>Microsoft Office PowerPoint</Application>
  <PresentationFormat>On-screen Show (4:3)</PresentationFormat>
  <Paragraphs>24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Courier New</vt:lpstr>
      <vt:lpstr>Trebuchet MS</vt:lpstr>
      <vt:lpstr>Wingdings</vt:lpstr>
      <vt:lpstr>Wingdings 2</vt:lpstr>
      <vt:lpstr>Opulent</vt:lpstr>
      <vt:lpstr>Lecture 03</vt:lpstr>
      <vt:lpstr>ACID properties of database</vt:lpstr>
      <vt:lpstr>PowerPoint Presentation</vt:lpstr>
      <vt:lpstr>PowerPoint Presentation</vt:lpstr>
      <vt:lpstr>Aggregate Functions</vt:lpstr>
      <vt:lpstr>Syntax</vt:lpstr>
      <vt:lpstr>Order by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03</dc:title>
  <dc:creator>Shuva</dc:creator>
  <cp:lastModifiedBy>ferdaustaslima@outlook.com</cp:lastModifiedBy>
  <cp:revision>10</cp:revision>
  <dcterms:created xsi:type="dcterms:W3CDTF">2017-03-01T05:09:05Z</dcterms:created>
  <dcterms:modified xsi:type="dcterms:W3CDTF">2021-02-20T09:45:57Z</dcterms:modified>
</cp:coreProperties>
</file>