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2"/>
  </p:notesMasterIdLst>
  <p:handoutMasterIdLst>
    <p:handoutMasterId r:id="rId10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337" r:id="rId19"/>
    <p:sldId id="338" r:id="rId20"/>
    <p:sldId id="340" r:id="rId21"/>
    <p:sldId id="363" r:id="rId22"/>
    <p:sldId id="339" r:id="rId23"/>
    <p:sldId id="341" r:id="rId24"/>
    <p:sldId id="342" r:id="rId25"/>
    <p:sldId id="343" r:id="rId26"/>
    <p:sldId id="344" r:id="rId27"/>
    <p:sldId id="347" r:id="rId28"/>
    <p:sldId id="348" r:id="rId29"/>
    <p:sldId id="349" r:id="rId30"/>
    <p:sldId id="350" r:id="rId31"/>
    <p:sldId id="351" r:id="rId32"/>
    <p:sldId id="352" r:id="rId33"/>
    <p:sldId id="353" r:id="rId34"/>
    <p:sldId id="354" r:id="rId35"/>
    <p:sldId id="355" r:id="rId36"/>
    <p:sldId id="356" r:id="rId37"/>
    <p:sldId id="357" r:id="rId38"/>
    <p:sldId id="358" r:id="rId39"/>
    <p:sldId id="359" r:id="rId40"/>
    <p:sldId id="360" r:id="rId41"/>
    <p:sldId id="361" r:id="rId42"/>
    <p:sldId id="362" r:id="rId43"/>
    <p:sldId id="345" r:id="rId44"/>
    <p:sldId id="346" r:id="rId45"/>
    <p:sldId id="275" r:id="rId46"/>
    <p:sldId id="276" r:id="rId47"/>
    <p:sldId id="277" r:id="rId48"/>
    <p:sldId id="281" r:id="rId49"/>
    <p:sldId id="282" r:id="rId50"/>
    <p:sldId id="283" r:id="rId51"/>
    <p:sldId id="284" r:id="rId52"/>
    <p:sldId id="285" r:id="rId53"/>
    <p:sldId id="336" r:id="rId54"/>
    <p:sldId id="286" r:id="rId55"/>
    <p:sldId id="287" r:id="rId56"/>
    <p:sldId id="290" r:id="rId57"/>
    <p:sldId id="291" r:id="rId58"/>
    <p:sldId id="292" r:id="rId59"/>
    <p:sldId id="293" r:id="rId60"/>
    <p:sldId id="294" r:id="rId61"/>
    <p:sldId id="295" r:id="rId62"/>
    <p:sldId id="296" r:id="rId63"/>
    <p:sldId id="297" r:id="rId64"/>
    <p:sldId id="298" r:id="rId65"/>
    <p:sldId id="299" r:id="rId66"/>
    <p:sldId id="300" r:id="rId67"/>
    <p:sldId id="301" r:id="rId68"/>
    <p:sldId id="302" r:id="rId69"/>
    <p:sldId id="303" r:id="rId70"/>
    <p:sldId id="304" r:id="rId71"/>
    <p:sldId id="305" r:id="rId72"/>
    <p:sldId id="306" r:id="rId73"/>
    <p:sldId id="307" r:id="rId74"/>
    <p:sldId id="308" r:id="rId75"/>
    <p:sldId id="309" r:id="rId76"/>
    <p:sldId id="310" r:id="rId77"/>
    <p:sldId id="312" r:id="rId78"/>
    <p:sldId id="313" r:id="rId79"/>
    <p:sldId id="314" r:id="rId80"/>
    <p:sldId id="315" r:id="rId81"/>
    <p:sldId id="316" r:id="rId82"/>
    <p:sldId id="317" r:id="rId83"/>
    <p:sldId id="318" r:id="rId84"/>
    <p:sldId id="319" r:id="rId85"/>
    <p:sldId id="320" r:id="rId86"/>
    <p:sldId id="321" r:id="rId87"/>
    <p:sldId id="322" r:id="rId88"/>
    <p:sldId id="323" r:id="rId89"/>
    <p:sldId id="324" r:id="rId90"/>
    <p:sldId id="325" r:id="rId91"/>
    <p:sldId id="326" r:id="rId92"/>
    <p:sldId id="327" r:id="rId93"/>
    <p:sldId id="328" r:id="rId94"/>
    <p:sldId id="329" r:id="rId95"/>
    <p:sldId id="330" r:id="rId96"/>
    <p:sldId id="331" r:id="rId97"/>
    <p:sldId id="332" r:id="rId98"/>
    <p:sldId id="333" r:id="rId99"/>
    <p:sldId id="334" r:id="rId100"/>
    <p:sldId id="335" r:id="rId101"/>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0929"/>
  </p:normalViewPr>
  <p:slideViewPr>
    <p:cSldViewPr>
      <p:cViewPr varScale="1">
        <p:scale>
          <a:sx n="66" d="100"/>
          <a:sy n="66" d="100"/>
        </p:scale>
        <p:origin x="-123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192"/>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1"/>
            <a:ext cx="3038161" cy="464820"/>
          </a:xfrm>
          <a:prstGeom prst="rect">
            <a:avLst/>
          </a:prstGeom>
          <a:noFill/>
          <a:ln w="9525">
            <a:noFill/>
            <a:miter lim="800000"/>
            <a:headEnd/>
            <a:tailEnd/>
          </a:ln>
          <a:effectLst/>
        </p:spPr>
        <p:txBody>
          <a:bodyPr vert="horz" wrap="square" lIns="93104" tIns="46552" rIns="93104" bIns="46552" numCol="1" anchor="t" anchorCtr="0" compatLnSpc="1">
            <a:prstTxWarp prst="textNoShape">
              <a:avLst/>
            </a:prstTxWarp>
          </a:bodyPr>
          <a:lstStyle>
            <a:lvl1pPr>
              <a:defRPr sz="1200"/>
            </a:lvl1pPr>
          </a:lstStyle>
          <a:p>
            <a:pPr>
              <a:defRPr/>
            </a:pPr>
            <a:endParaRPr lang="en-US"/>
          </a:p>
        </p:txBody>
      </p:sp>
      <p:sp>
        <p:nvSpPr>
          <p:cNvPr id="82947" name="Rectangle 3"/>
          <p:cNvSpPr>
            <a:spLocks noGrp="1" noChangeArrowheads="1"/>
          </p:cNvSpPr>
          <p:nvPr>
            <p:ph type="dt" sz="quarter" idx="1"/>
          </p:nvPr>
        </p:nvSpPr>
        <p:spPr bwMode="auto">
          <a:xfrm>
            <a:off x="3972240" y="1"/>
            <a:ext cx="3038160" cy="464820"/>
          </a:xfrm>
          <a:prstGeom prst="rect">
            <a:avLst/>
          </a:prstGeom>
          <a:noFill/>
          <a:ln w="9525">
            <a:noFill/>
            <a:miter lim="800000"/>
            <a:headEnd/>
            <a:tailEnd/>
          </a:ln>
          <a:effectLst/>
        </p:spPr>
        <p:txBody>
          <a:bodyPr vert="horz" wrap="square" lIns="93104" tIns="46552" rIns="93104" bIns="46552" numCol="1" anchor="t" anchorCtr="0" compatLnSpc="1">
            <a:prstTxWarp prst="textNoShape">
              <a:avLst/>
            </a:prstTxWarp>
          </a:bodyPr>
          <a:lstStyle>
            <a:lvl1pPr algn="r">
              <a:defRPr sz="1200"/>
            </a:lvl1pPr>
          </a:lstStyle>
          <a:p>
            <a:pPr>
              <a:defRPr/>
            </a:pPr>
            <a:endParaRPr lang="en-US"/>
          </a:p>
        </p:txBody>
      </p:sp>
      <p:sp>
        <p:nvSpPr>
          <p:cNvPr id="82948" name="Rectangle 4"/>
          <p:cNvSpPr>
            <a:spLocks noGrp="1" noChangeArrowheads="1"/>
          </p:cNvSpPr>
          <p:nvPr>
            <p:ph type="ftr" sz="quarter" idx="2"/>
          </p:nvPr>
        </p:nvSpPr>
        <p:spPr bwMode="auto">
          <a:xfrm>
            <a:off x="0" y="8831581"/>
            <a:ext cx="3038161" cy="464820"/>
          </a:xfrm>
          <a:prstGeom prst="rect">
            <a:avLst/>
          </a:prstGeom>
          <a:noFill/>
          <a:ln w="9525">
            <a:noFill/>
            <a:miter lim="800000"/>
            <a:headEnd/>
            <a:tailEnd/>
          </a:ln>
          <a:effectLst/>
        </p:spPr>
        <p:txBody>
          <a:bodyPr vert="horz" wrap="square" lIns="93104" tIns="46552" rIns="93104" bIns="46552" numCol="1" anchor="b" anchorCtr="0" compatLnSpc="1">
            <a:prstTxWarp prst="textNoShape">
              <a:avLst/>
            </a:prstTxWarp>
          </a:bodyPr>
          <a:lstStyle>
            <a:lvl1pPr>
              <a:defRPr sz="1200"/>
            </a:lvl1pPr>
          </a:lstStyle>
          <a:p>
            <a:pPr>
              <a:defRPr/>
            </a:pPr>
            <a:endParaRPr lang="en-US"/>
          </a:p>
        </p:txBody>
      </p:sp>
      <p:sp>
        <p:nvSpPr>
          <p:cNvPr id="82949" name="Rectangle 5"/>
          <p:cNvSpPr>
            <a:spLocks noGrp="1" noChangeArrowheads="1"/>
          </p:cNvSpPr>
          <p:nvPr>
            <p:ph type="sldNum" sz="quarter" idx="3"/>
          </p:nvPr>
        </p:nvSpPr>
        <p:spPr bwMode="auto">
          <a:xfrm>
            <a:off x="3972240" y="8831581"/>
            <a:ext cx="3038160" cy="464820"/>
          </a:xfrm>
          <a:prstGeom prst="rect">
            <a:avLst/>
          </a:prstGeom>
          <a:noFill/>
          <a:ln w="9525">
            <a:noFill/>
            <a:miter lim="800000"/>
            <a:headEnd/>
            <a:tailEnd/>
          </a:ln>
          <a:effectLst/>
        </p:spPr>
        <p:txBody>
          <a:bodyPr vert="horz" wrap="square" lIns="93104" tIns="46552" rIns="93104" bIns="46552" numCol="1" anchor="b" anchorCtr="0" compatLnSpc="1">
            <a:prstTxWarp prst="textNoShape">
              <a:avLst/>
            </a:prstTxWarp>
          </a:bodyPr>
          <a:lstStyle>
            <a:lvl1pPr algn="r">
              <a:defRPr sz="1200"/>
            </a:lvl1pPr>
          </a:lstStyle>
          <a:p>
            <a:pPr>
              <a:defRPr/>
            </a:pPr>
            <a:fld id="{9A695E11-B7CF-4A6C-B389-B181D91FEF8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1"/>
            <a:ext cx="3038161" cy="464820"/>
          </a:xfrm>
          <a:prstGeom prst="rect">
            <a:avLst/>
          </a:prstGeom>
          <a:noFill/>
          <a:ln w="9525">
            <a:noFill/>
            <a:miter lim="800000"/>
            <a:headEnd/>
            <a:tailEnd/>
          </a:ln>
          <a:effectLst/>
        </p:spPr>
        <p:txBody>
          <a:bodyPr vert="horz" wrap="square" lIns="93104" tIns="46552" rIns="93104" bIns="46552" numCol="1" anchor="t" anchorCtr="0" compatLnSpc="1">
            <a:prstTxWarp prst="textNoShape">
              <a:avLst/>
            </a:prstTxWarp>
          </a:bodyPr>
          <a:lstStyle>
            <a:lvl1pPr>
              <a:defRPr sz="1200"/>
            </a:lvl1pPr>
          </a:lstStyle>
          <a:p>
            <a:pPr>
              <a:defRPr/>
            </a:pPr>
            <a:endParaRPr lang="en-US"/>
          </a:p>
        </p:txBody>
      </p:sp>
      <p:sp>
        <p:nvSpPr>
          <p:cNvPr id="23555" name="Rectangle 3"/>
          <p:cNvSpPr>
            <a:spLocks noGrp="1" noChangeArrowheads="1"/>
          </p:cNvSpPr>
          <p:nvPr>
            <p:ph type="dt" idx="1"/>
          </p:nvPr>
        </p:nvSpPr>
        <p:spPr bwMode="auto">
          <a:xfrm>
            <a:off x="3972240" y="1"/>
            <a:ext cx="3038160" cy="464820"/>
          </a:xfrm>
          <a:prstGeom prst="rect">
            <a:avLst/>
          </a:prstGeom>
          <a:noFill/>
          <a:ln w="9525">
            <a:noFill/>
            <a:miter lim="800000"/>
            <a:headEnd/>
            <a:tailEnd/>
          </a:ln>
          <a:effectLst/>
        </p:spPr>
        <p:txBody>
          <a:bodyPr vert="horz" wrap="square" lIns="93104" tIns="46552" rIns="93104" bIns="46552" numCol="1" anchor="t" anchorCtr="0" compatLnSpc="1">
            <a:prstTxWarp prst="textNoShape">
              <a:avLst/>
            </a:prstTxWarp>
          </a:bodyPr>
          <a:lstStyle>
            <a:lvl1pPr algn="r">
              <a:defRPr sz="1200"/>
            </a:lvl1pPr>
          </a:lstStyle>
          <a:p>
            <a:pPr>
              <a:defRPr/>
            </a:pPr>
            <a:endParaRPr lang="en-US"/>
          </a:p>
        </p:txBody>
      </p:sp>
      <p:sp>
        <p:nvSpPr>
          <p:cNvPr id="860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934078" y="4415791"/>
            <a:ext cx="5142244" cy="4183380"/>
          </a:xfrm>
          <a:prstGeom prst="rect">
            <a:avLst/>
          </a:prstGeom>
          <a:noFill/>
          <a:ln w="9525">
            <a:noFill/>
            <a:miter lim="800000"/>
            <a:headEnd/>
            <a:tailEnd/>
          </a:ln>
          <a:effectLst/>
        </p:spPr>
        <p:txBody>
          <a:bodyPr vert="horz" wrap="square" lIns="93104" tIns="46552" rIns="93104" bIns="4655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3558" name="Rectangle 6"/>
          <p:cNvSpPr>
            <a:spLocks noGrp="1" noChangeArrowheads="1"/>
          </p:cNvSpPr>
          <p:nvPr>
            <p:ph type="ftr" sz="quarter" idx="4"/>
          </p:nvPr>
        </p:nvSpPr>
        <p:spPr bwMode="auto">
          <a:xfrm>
            <a:off x="0" y="8831581"/>
            <a:ext cx="3038161" cy="464820"/>
          </a:xfrm>
          <a:prstGeom prst="rect">
            <a:avLst/>
          </a:prstGeom>
          <a:noFill/>
          <a:ln w="9525">
            <a:noFill/>
            <a:miter lim="800000"/>
            <a:headEnd/>
            <a:tailEnd/>
          </a:ln>
          <a:effectLst/>
        </p:spPr>
        <p:txBody>
          <a:bodyPr vert="horz" wrap="square" lIns="93104" tIns="46552" rIns="93104" bIns="46552" numCol="1" anchor="b" anchorCtr="0" compatLnSpc="1">
            <a:prstTxWarp prst="textNoShape">
              <a:avLst/>
            </a:prstTxWarp>
          </a:bodyPr>
          <a:lstStyle>
            <a:lvl1pPr>
              <a:defRPr sz="1200"/>
            </a:lvl1pPr>
          </a:lstStyle>
          <a:p>
            <a:pPr>
              <a:defRPr/>
            </a:pPr>
            <a:endParaRPr lang="en-US"/>
          </a:p>
        </p:txBody>
      </p:sp>
      <p:sp>
        <p:nvSpPr>
          <p:cNvPr id="23559" name="Rectangle 7"/>
          <p:cNvSpPr>
            <a:spLocks noGrp="1" noChangeArrowheads="1"/>
          </p:cNvSpPr>
          <p:nvPr>
            <p:ph type="sldNum" sz="quarter" idx="5"/>
          </p:nvPr>
        </p:nvSpPr>
        <p:spPr bwMode="auto">
          <a:xfrm>
            <a:off x="3972240" y="8831581"/>
            <a:ext cx="3038160" cy="464820"/>
          </a:xfrm>
          <a:prstGeom prst="rect">
            <a:avLst/>
          </a:prstGeom>
          <a:noFill/>
          <a:ln w="9525">
            <a:noFill/>
            <a:miter lim="800000"/>
            <a:headEnd/>
            <a:tailEnd/>
          </a:ln>
          <a:effectLst/>
        </p:spPr>
        <p:txBody>
          <a:bodyPr vert="horz" wrap="square" lIns="93104" tIns="46552" rIns="93104" bIns="46552" numCol="1" anchor="b" anchorCtr="0" compatLnSpc="1">
            <a:prstTxWarp prst="textNoShape">
              <a:avLst/>
            </a:prstTxWarp>
          </a:bodyPr>
          <a:lstStyle>
            <a:lvl1pPr algn="r">
              <a:defRPr sz="1200"/>
            </a:lvl1pPr>
          </a:lstStyle>
          <a:p>
            <a:pPr>
              <a:defRPr/>
            </a:pPr>
            <a:fld id="{58C6C64A-24D6-4809-A0D8-65F2B16D38F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59E6CFBB-F419-45E0-8529-BA0A55E9AE26}" type="slidenum">
              <a:rPr lang="en-US" smtClean="0"/>
              <a:pPr/>
              <a:t>2</a:t>
            </a:fld>
            <a:endParaRPr lang="en-US" smtClean="0"/>
          </a:p>
        </p:txBody>
      </p:sp>
      <p:sp>
        <p:nvSpPr>
          <p:cNvPr id="87043" name="Rectangle 2"/>
          <p:cNvSpPr>
            <a:spLocks noGrp="1" noRot="1" noChangeAspect="1" noChangeArrowheads="1" noTextEdit="1"/>
          </p:cNvSpPr>
          <p:nvPr>
            <p:ph type="sldImg"/>
          </p:nvPr>
        </p:nvSpPr>
        <p:spPr>
          <a:solidFill>
            <a:srgbClr val="FFFFFF"/>
          </a:solidFill>
          <a:ln/>
        </p:spPr>
      </p:sp>
      <p:sp>
        <p:nvSpPr>
          <p:cNvPr id="87044"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CB145FCE-585C-4FA6-996A-4AECB9106B6A}" type="slidenum">
              <a:rPr lang="en-US" smtClean="0"/>
              <a:pPr/>
              <a:t>11</a:t>
            </a:fld>
            <a:endParaRPr lang="en-US" smtClean="0"/>
          </a:p>
        </p:txBody>
      </p:sp>
      <p:sp>
        <p:nvSpPr>
          <p:cNvPr id="96259" name="Rectangle 2"/>
          <p:cNvSpPr>
            <a:spLocks noGrp="1" noRot="1" noChangeAspect="1" noChangeArrowheads="1" noTextEdit="1"/>
          </p:cNvSpPr>
          <p:nvPr>
            <p:ph type="sldImg"/>
          </p:nvPr>
        </p:nvSpPr>
        <p:spPr>
          <a:solidFill>
            <a:srgbClr val="FFFFFF"/>
          </a:solidFill>
          <a:ln/>
        </p:spPr>
      </p:sp>
      <p:sp>
        <p:nvSpPr>
          <p:cNvPr id="96260"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E89017F2-C8AE-4C0C-A563-AB40F6021E18}" type="slidenum">
              <a:rPr lang="en-US" smtClean="0"/>
              <a:pPr/>
              <a:t>13</a:t>
            </a:fld>
            <a:endParaRPr lang="en-US" smtClean="0"/>
          </a:p>
        </p:txBody>
      </p:sp>
      <p:sp>
        <p:nvSpPr>
          <p:cNvPr id="97283" name="Rectangle 2"/>
          <p:cNvSpPr>
            <a:spLocks noGrp="1" noRot="1" noChangeAspect="1" noChangeArrowheads="1" noTextEdit="1"/>
          </p:cNvSpPr>
          <p:nvPr>
            <p:ph type="sldImg"/>
          </p:nvPr>
        </p:nvSpPr>
        <p:spPr>
          <a:solidFill>
            <a:srgbClr val="FFFFFF"/>
          </a:solidFill>
          <a:ln/>
        </p:spPr>
      </p:sp>
      <p:sp>
        <p:nvSpPr>
          <p:cNvPr id="97284"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DBBF38BF-1B8C-43B2-8DB8-4568946AC6BE}" type="slidenum">
              <a:rPr lang="en-US" smtClean="0"/>
              <a:pPr/>
              <a:t>14</a:t>
            </a:fld>
            <a:endParaRPr lang="en-US" smtClean="0"/>
          </a:p>
        </p:txBody>
      </p:sp>
      <p:sp>
        <p:nvSpPr>
          <p:cNvPr id="98307" name="Rectangle 2"/>
          <p:cNvSpPr>
            <a:spLocks noGrp="1" noRot="1" noChangeAspect="1" noChangeArrowheads="1" noTextEdit="1"/>
          </p:cNvSpPr>
          <p:nvPr>
            <p:ph type="sldImg"/>
          </p:nvPr>
        </p:nvSpPr>
        <p:spPr>
          <a:solidFill>
            <a:srgbClr val="FFFFFF"/>
          </a:solidFill>
          <a:ln/>
        </p:spPr>
      </p:sp>
      <p:sp>
        <p:nvSpPr>
          <p:cNvPr id="98308"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1CBE44FA-F514-4FB7-B83A-9376DA3B20E6}" type="slidenum">
              <a:rPr lang="en-US" smtClean="0"/>
              <a:pPr/>
              <a:t>15</a:t>
            </a:fld>
            <a:endParaRPr lang="en-US" smtClean="0"/>
          </a:p>
        </p:txBody>
      </p:sp>
      <p:sp>
        <p:nvSpPr>
          <p:cNvPr id="99331" name="Rectangle 2"/>
          <p:cNvSpPr>
            <a:spLocks noGrp="1" noRot="1" noChangeAspect="1" noChangeArrowheads="1" noTextEdit="1"/>
          </p:cNvSpPr>
          <p:nvPr>
            <p:ph type="sldImg"/>
          </p:nvPr>
        </p:nvSpPr>
        <p:spPr>
          <a:solidFill>
            <a:srgbClr val="FFFFFF"/>
          </a:solidFill>
          <a:ln/>
        </p:spPr>
      </p:sp>
      <p:sp>
        <p:nvSpPr>
          <p:cNvPr id="99332"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80B2CB36-3367-41B6-B9D6-D750B9A77A29}" type="slidenum">
              <a:rPr lang="en-US" smtClean="0"/>
              <a:pPr/>
              <a:t>16</a:t>
            </a:fld>
            <a:endParaRPr lang="en-US" smtClean="0"/>
          </a:p>
        </p:txBody>
      </p:sp>
      <p:sp>
        <p:nvSpPr>
          <p:cNvPr id="100355" name="Rectangle 2"/>
          <p:cNvSpPr>
            <a:spLocks noGrp="1" noRot="1" noChangeAspect="1" noChangeArrowheads="1" noTextEdit="1"/>
          </p:cNvSpPr>
          <p:nvPr>
            <p:ph type="sldImg"/>
          </p:nvPr>
        </p:nvSpPr>
        <p:spPr>
          <a:solidFill>
            <a:srgbClr val="FFFFFF"/>
          </a:solidFill>
          <a:ln/>
        </p:spPr>
      </p:sp>
      <p:sp>
        <p:nvSpPr>
          <p:cNvPr id="100356"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7AB677BC-7135-4E90-8D6A-37E0E8EA53A4}" type="slidenum">
              <a:rPr lang="en-US" smtClean="0"/>
              <a:pPr/>
              <a:t>17</a:t>
            </a:fld>
            <a:endParaRPr lang="en-US" smtClean="0"/>
          </a:p>
        </p:txBody>
      </p:sp>
      <p:sp>
        <p:nvSpPr>
          <p:cNvPr id="101379" name="Rectangle 2"/>
          <p:cNvSpPr>
            <a:spLocks noGrp="1" noRot="1" noChangeAspect="1" noChangeArrowheads="1" noTextEdit="1"/>
          </p:cNvSpPr>
          <p:nvPr>
            <p:ph type="sldImg"/>
          </p:nvPr>
        </p:nvSpPr>
        <p:spPr>
          <a:solidFill>
            <a:srgbClr val="FFFFFF"/>
          </a:solidFill>
          <a:ln/>
        </p:spPr>
      </p:sp>
      <p:sp>
        <p:nvSpPr>
          <p:cNvPr id="101380"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024333EF-9891-4A50-87CB-65774CD0B4EF}" type="slidenum">
              <a:rPr lang="en-US" smtClean="0"/>
              <a:pPr/>
              <a:t>43</a:t>
            </a:fld>
            <a:endParaRPr lang="en-US" smtClean="0"/>
          </a:p>
        </p:txBody>
      </p:sp>
      <p:sp>
        <p:nvSpPr>
          <p:cNvPr id="102403" name="Rectangle 2"/>
          <p:cNvSpPr>
            <a:spLocks noGrp="1" noRot="1" noChangeAspect="1" noChangeArrowheads="1" noTextEdit="1"/>
          </p:cNvSpPr>
          <p:nvPr>
            <p:ph type="sldImg"/>
          </p:nvPr>
        </p:nvSpPr>
        <p:spPr>
          <a:solidFill>
            <a:srgbClr val="FFFFFF"/>
          </a:solidFill>
          <a:ln/>
        </p:spPr>
      </p:sp>
      <p:sp>
        <p:nvSpPr>
          <p:cNvPr id="102404"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F18EED94-90F7-4A09-A534-64A836065DFE}" type="slidenum">
              <a:rPr lang="en-US" smtClean="0"/>
              <a:pPr/>
              <a:t>44</a:t>
            </a:fld>
            <a:endParaRPr lang="en-US" smtClean="0"/>
          </a:p>
        </p:txBody>
      </p:sp>
      <p:sp>
        <p:nvSpPr>
          <p:cNvPr id="103427" name="Rectangle 2"/>
          <p:cNvSpPr>
            <a:spLocks noGrp="1" noRot="1" noChangeAspect="1" noChangeArrowheads="1" noTextEdit="1"/>
          </p:cNvSpPr>
          <p:nvPr>
            <p:ph type="sldImg"/>
          </p:nvPr>
        </p:nvSpPr>
        <p:spPr>
          <a:solidFill>
            <a:srgbClr val="FFFFFF"/>
          </a:solidFill>
          <a:ln/>
        </p:spPr>
      </p:sp>
      <p:sp>
        <p:nvSpPr>
          <p:cNvPr id="103428"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1B2CBE56-C292-4D28-998A-0CDC9140CED5}" type="slidenum">
              <a:rPr lang="en-US" smtClean="0"/>
              <a:pPr/>
              <a:t>45</a:t>
            </a:fld>
            <a:endParaRPr lang="en-US" smtClean="0"/>
          </a:p>
        </p:txBody>
      </p:sp>
      <p:sp>
        <p:nvSpPr>
          <p:cNvPr id="104451" name="Rectangle 2"/>
          <p:cNvSpPr>
            <a:spLocks noGrp="1" noRot="1" noChangeAspect="1" noChangeArrowheads="1" noTextEdit="1"/>
          </p:cNvSpPr>
          <p:nvPr>
            <p:ph type="sldImg"/>
          </p:nvPr>
        </p:nvSpPr>
        <p:spPr>
          <a:solidFill>
            <a:srgbClr val="FFFFFF"/>
          </a:solidFill>
          <a:ln/>
        </p:spPr>
      </p:sp>
      <p:sp>
        <p:nvSpPr>
          <p:cNvPr id="104452"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AB6B63A6-1828-4224-8791-72B8BBD81F4A}" type="slidenum">
              <a:rPr lang="en-US" smtClean="0"/>
              <a:pPr/>
              <a:t>46</a:t>
            </a:fld>
            <a:endParaRPr lang="en-US" smtClean="0"/>
          </a:p>
        </p:txBody>
      </p:sp>
      <p:sp>
        <p:nvSpPr>
          <p:cNvPr id="105475" name="Rectangle 2"/>
          <p:cNvSpPr>
            <a:spLocks noGrp="1" noRot="1" noChangeAspect="1" noChangeArrowheads="1" noTextEdit="1"/>
          </p:cNvSpPr>
          <p:nvPr>
            <p:ph type="sldImg"/>
          </p:nvPr>
        </p:nvSpPr>
        <p:spPr>
          <a:solidFill>
            <a:srgbClr val="FFFFFF"/>
          </a:solidFill>
          <a:ln/>
        </p:spPr>
      </p:sp>
      <p:sp>
        <p:nvSpPr>
          <p:cNvPr id="105476"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D9C02CBA-8E50-4A7F-A288-C102EF5F8C6B}" type="slidenum">
              <a:rPr lang="en-US" smtClean="0"/>
              <a:pPr/>
              <a:t>3</a:t>
            </a:fld>
            <a:endParaRPr lang="en-US" smtClean="0"/>
          </a:p>
        </p:txBody>
      </p:sp>
      <p:sp>
        <p:nvSpPr>
          <p:cNvPr id="88067" name="Rectangle 2"/>
          <p:cNvSpPr>
            <a:spLocks noGrp="1" noRot="1" noChangeAspect="1" noChangeArrowheads="1" noTextEdit="1"/>
          </p:cNvSpPr>
          <p:nvPr>
            <p:ph type="sldImg"/>
          </p:nvPr>
        </p:nvSpPr>
        <p:spPr>
          <a:solidFill>
            <a:srgbClr val="FFFFFF"/>
          </a:solidFill>
          <a:ln/>
        </p:spPr>
      </p:sp>
      <p:sp>
        <p:nvSpPr>
          <p:cNvPr id="88068"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EBE643CE-7183-427E-A9C2-E2BF55B63261}" type="slidenum">
              <a:rPr lang="en-US" smtClean="0"/>
              <a:pPr/>
              <a:t>47</a:t>
            </a:fld>
            <a:endParaRPr lang="en-US" smtClean="0"/>
          </a:p>
        </p:txBody>
      </p:sp>
      <p:sp>
        <p:nvSpPr>
          <p:cNvPr id="106499" name="Rectangle 2"/>
          <p:cNvSpPr>
            <a:spLocks noGrp="1" noRot="1" noChangeAspect="1" noChangeArrowheads="1" noTextEdit="1"/>
          </p:cNvSpPr>
          <p:nvPr>
            <p:ph type="sldImg"/>
          </p:nvPr>
        </p:nvSpPr>
        <p:spPr>
          <a:solidFill>
            <a:srgbClr val="FFFFFF"/>
          </a:solidFill>
          <a:ln/>
        </p:spPr>
      </p:sp>
      <p:sp>
        <p:nvSpPr>
          <p:cNvPr id="106500"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4B273107-72BC-49F5-B838-674442CCF5FE}" type="slidenum">
              <a:rPr lang="en-US" smtClean="0"/>
              <a:pPr/>
              <a:t>48</a:t>
            </a:fld>
            <a:endParaRPr lang="en-US" smtClean="0"/>
          </a:p>
        </p:txBody>
      </p:sp>
      <p:sp>
        <p:nvSpPr>
          <p:cNvPr id="107523" name="Rectangle 2"/>
          <p:cNvSpPr>
            <a:spLocks noGrp="1" noRot="1" noChangeAspect="1" noChangeArrowheads="1" noTextEdit="1"/>
          </p:cNvSpPr>
          <p:nvPr>
            <p:ph type="sldImg"/>
          </p:nvPr>
        </p:nvSpPr>
        <p:spPr>
          <a:solidFill>
            <a:srgbClr val="FFFFFF"/>
          </a:solidFill>
          <a:ln/>
        </p:spPr>
      </p:sp>
      <p:sp>
        <p:nvSpPr>
          <p:cNvPr id="107524"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14B22AFE-F425-454E-9FB6-6F92EB904CC5}" type="slidenum">
              <a:rPr lang="en-US" smtClean="0"/>
              <a:pPr/>
              <a:t>49</a:t>
            </a:fld>
            <a:endParaRPr lang="en-US" smtClean="0"/>
          </a:p>
        </p:txBody>
      </p:sp>
      <p:sp>
        <p:nvSpPr>
          <p:cNvPr id="108547" name="Rectangle 2"/>
          <p:cNvSpPr>
            <a:spLocks noGrp="1" noRot="1" noChangeAspect="1" noChangeArrowheads="1" noTextEdit="1"/>
          </p:cNvSpPr>
          <p:nvPr>
            <p:ph type="sldImg"/>
          </p:nvPr>
        </p:nvSpPr>
        <p:spPr>
          <a:solidFill>
            <a:srgbClr val="FFFFFF"/>
          </a:solidFill>
          <a:ln/>
        </p:spPr>
      </p:sp>
      <p:sp>
        <p:nvSpPr>
          <p:cNvPr id="108548"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C7A1BCDC-9763-4BDD-9248-224EE0F2815B}" type="slidenum">
              <a:rPr lang="en-US" smtClean="0"/>
              <a:pPr/>
              <a:t>50</a:t>
            </a:fld>
            <a:endParaRPr lang="en-US" smtClean="0"/>
          </a:p>
        </p:txBody>
      </p:sp>
      <p:sp>
        <p:nvSpPr>
          <p:cNvPr id="109571" name="Rectangle 2"/>
          <p:cNvSpPr>
            <a:spLocks noGrp="1" noRot="1" noChangeAspect="1" noChangeArrowheads="1" noTextEdit="1"/>
          </p:cNvSpPr>
          <p:nvPr>
            <p:ph type="sldImg"/>
          </p:nvPr>
        </p:nvSpPr>
        <p:spPr>
          <a:solidFill>
            <a:srgbClr val="FFFFFF"/>
          </a:solidFill>
          <a:ln/>
        </p:spPr>
      </p:sp>
      <p:sp>
        <p:nvSpPr>
          <p:cNvPr id="109572"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A778B164-CE02-4100-AB65-C789D9E90C9A}" type="slidenum">
              <a:rPr lang="en-US" smtClean="0"/>
              <a:pPr/>
              <a:t>51</a:t>
            </a:fld>
            <a:endParaRPr lang="en-US" smtClean="0"/>
          </a:p>
        </p:txBody>
      </p:sp>
      <p:sp>
        <p:nvSpPr>
          <p:cNvPr id="110595" name="Rectangle 2"/>
          <p:cNvSpPr>
            <a:spLocks noGrp="1" noRot="1" noChangeAspect="1" noChangeArrowheads="1" noTextEdit="1"/>
          </p:cNvSpPr>
          <p:nvPr>
            <p:ph type="sldImg"/>
          </p:nvPr>
        </p:nvSpPr>
        <p:spPr>
          <a:solidFill>
            <a:srgbClr val="FFFFFF"/>
          </a:solidFill>
          <a:ln/>
        </p:spPr>
      </p:sp>
      <p:sp>
        <p:nvSpPr>
          <p:cNvPr id="110596"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15E38980-4F2F-406E-8DC0-E1F75EAD01E0}" type="slidenum">
              <a:rPr lang="en-US" smtClean="0"/>
              <a:pPr/>
              <a:t>52</a:t>
            </a:fld>
            <a:endParaRPr lang="en-US" smtClean="0"/>
          </a:p>
        </p:txBody>
      </p:sp>
      <p:sp>
        <p:nvSpPr>
          <p:cNvPr id="111619" name="Rectangle 2"/>
          <p:cNvSpPr>
            <a:spLocks noGrp="1" noRot="1" noChangeAspect="1" noChangeArrowheads="1" noTextEdit="1"/>
          </p:cNvSpPr>
          <p:nvPr>
            <p:ph type="sldImg"/>
          </p:nvPr>
        </p:nvSpPr>
        <p:spPr>
          <a:solidFill>
            <a:srgbClr val="FFFFFF"/>
          </a:solidFill>
          <a:ln/>
        </p:spPr>
      </p:sp>
      <p:sp>
        <p:nvSpPr>
          <p:cNvPr id="111620"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F6B93736-60D0-439F-88EC-FA377B2ADBB2}" type="slidenum">
              <a:rPr lang="en-US" smtClean="0"/>
              <a:pPr/>
              <a:t>53</a:t>
            </a:fld>
            <a:endParaRPr lang="en-US" smtClean="0"/>
          </a:p>
        </p:txBody>
      </p:sp>
      <p:sp>
        <p:nvSpPr>
          <p:cNvPr id="112643" name="Rectangle 2"/>
          <p:cNvSpPr>
            <a:spLocks noGrp="1" noRot="1" noChangeAspect="1" noChangeArrowheads="1" noTextEdit="1"/>
          </p:cNvSpPr>
          <p:nvPr>
            <p:ph type="sldImg"/>
          </p:nvPr>
        </p:nvSpPr>
        <p:spPr>
          <a:solidFill>
            <a:srgbClr val="FFFFFF"/>
          </a:solidFill>
          <a:ln/>
        </p:spPr>
      </p:sp>
      <p:sp>
        <p:nvSpPr>
          <p:cNvPr id="112644"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5C79DC47-9B2D-4CBB-848F-05696C47E9E7}" type="slidenum">
              <a:rPr lang="en-US" smtClean="0"/>
              <a:pPr/>
              <a:t>54</a:t>
            </a:fld>
            <a:endParaRPr lang="en-US" smtClean="0"/>
          </a:p>
        </p:txBody>
      </p:sp>
      <p:sp>
        <p:nvSpPr>
          <p:cNvPr id="113667" name="Rectangle 2"/>
          <p:cNvSpPr>
            <a:spLocks noGrp="1" noRot="1" noChangeAspect="1" noChangeArrowheads="1" noTextEdit="1"/>
          </p:cNvSpPr>
          <p:nvPr>
            <p:ph type="sldImg"/>
          </p:nvPr>
        </p:nvSpPr>
        <p:spPr>
          <a:solidFill>
            <a:srgbClr val="FFFFFF"/>
          </a:solidFill>
          <a:ln/>
        </p:spPr>
      </p:sp>
      <p:sp>
        <p:nvSpPr>
          <p:cNvPr id="113668"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81F225E3-74DE-409A-A6B9-CDAFB6B47FD5}" type="slidenum">
              <a:rPr lang="en-US" smtClean="0"/>
              <a:pPr/>
              <a:t>55</a:t>
            </a:fld>
            <a:endParaRPr lang="en-US" smtClean="0"/>
          </a:p>
        </p:txBody>
      </p:sp>
      <p:sp>
        <p:nvSpPr>
          <p:cNvPr id="114691" name="Rectangle 2"/>
          <p:cNvSpPr>
            <a:spLocks noGrp="1" noRot="1" noChangeAspect="1" noChangeArrowheads="1" noTextEdit="1"/>
          </p:cNvSpPr>
          <p:nvPr>
            <p:ph type="sldImg"/>
          </p:nvPr>
        </p:nvSpPr>
        <p:spPr>
          <a:solidFill>
            <a:srgbClr val="FFFFFF"/>
          </a:solidFill>
          <a:ln/>
        </p:spPr>
      </p:sp>
      <p:sp>
        <p:nvSpPr>
          <p:cNvPr id="114692"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77F3AF18-1337-47CB-91C7-515F33E73334}" type="slidenum">
              <a:rPr lang="en-US" smtClean="0"/>
              <a:pPr/>
              <a:t>56</a:t>
            </a:fld>
            <a:endParaRPr lang="en-US" smtClean="0"/>
          </a:p>
        </p:txBody>
      </p:sp>
      <p:sp>
        <p:nvSpPr>
          <p:cNvPr id="115715" name="Rectangle 2"/>
          <p:cNvSpPr>
            <a:spLocks noGrp="1" noRot="1" noChangeAspect="1" noChangeArrowheads="1" noTextEdit="1"/>
          </p:cNvSpPr>
          <p:nvPr>
            <p:ph type="sldImg"/>
          </p:nvPr>
        </p:nvSpPr>
        <p:spPr>
          <a:solidFill>
            <a:srgbClr val="FFFFFF"/>
          </a:solidFill>
          <a:ln/>
        </p:spPr>
      </p:sp>
      <p:sp>
        <p:nvSpPr>
          <p:cNvPr id="115716"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E5DBC610-2FCB-44B9-ACE2-C9529201CCDC}" type="slidenum">
              <a:rPr lang="en-US" smtClean="0"/>
              <a:pPr/>
              <a:t>4</a:t>
            </a:fld>
            <a:endParaRPr lang="en-US" smtClean="0"/>
          </a:p>
        </p:txBody>
      </p:sp>
      <p:sp>
        <p:nvSpPr>
          <p:cNvPr id="89091" name="Rectangle 2"/>
          <p:cNvSpPr>
            <a:spLocks noGrp="1" noRot="1" noChangeAspect="1" noChangeArrowheads="1" noTextEdit="1"/>
          </p:cNvSpPr>
          <p:nvPr>
            <p:ph type="sldImg"/>
          </p:nvPr>
        </p:nvSpPr>
        <p:spPr>
          <a:solidFill>
            <a:srgbClr val="FFFFFF"/>
          </a:solidFill>
          <a:ln/>
        </p:spPr>
      </p:sp>
      <p:sp>
        <p:nvSpPr>
          <p:cNvPr id="89092"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B4002EE7-F6E4-474A-87A3-3EA2852D934F}" type="slidenum">
              <a:rPr lang="en-US" smtClean="0"/>
              <a:pPr/>
              <a:t>57</a:t>
            </a:fld>
            <a:endParaRPr lang="en-US" smtClean="0"/>
          </a:p>
        </p:txBody>
      </p:sp>
      <p:sp>
        <p:nvSpPr>
          <p:cNvPr id="116739" name="Rectangle 2"/>
          <p:cNvSpPr>
            <a:spLocks noGrp="1" noRot="1" noChangeAspect="1" noChangeArrowheads="1" noTextEdit="1"/>
          </p:cNvSpPr>
          <p:nvPr>
            <p:ph type="sldImg"/>
          </p:nvPr>
        </p:nvSpPr>
        <p:spPr>
          <a:solidFill>
            <a:srgbClr val="FFFFFF"/>
          </a:solidFill>
          <a:ln/>
        </p:spPr>
      </p:sp>
      <p:sp>
        <p:nvSpPr>
          <p:cNvPr id="116740"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197D14A3-CAED-44A6-B9AC-953D926318D6}" type="slidenum">
              <a:rPr lang="en-US" smtClean="0"/>
              <a:pPr/>
              <a:t>58</a:t>
            </a:fld>
            <a:endParaRPr lang="en-US" smtClean="0"/>
          </a:p>
        </p:txBody>
      </p:sp>
      <p:sp>
        <p:nvSpPr>
          <p:cNvPr id="117763" name="Rectangle 2"/>
          <p:cNvSpPr>
            <a:spLocks noGrp="1" noRot="1" noChangeAspect="1" noChangeArrowheads="1" noTextEdit="1"/>
          </p:cNvSpPr>
          <p:nvPr>
            <p:ph type="sldImg"/>
          </p:nvPr>
        </p:nvSpPr>
        <p:spPr>
          <a:solidFill>
            <a:srgbClr val="FFFFFF"/>
          </a:solidFill>
          <a:ln/>
        </p:spPr>
      </p:sp>
      <p:sp>
        <p:nvSpPr>
          <p:cNvPr id="117764"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F6E7777E-5152-4B0D-9614-712B3E0D0A30}" type="slidenum">
              <a:rPr lang="en-US" smtClean="0"/>
              <a:pPr/>
              <a:t>59</a:t>
            </a:fld>
            <a:endParaRPr lang="en-US" smtClean="0"/>
          </a:p>
        </p:txBody>
      </p:sp>
      <p:sp>
        <p:nvSpPr>
          <p:cNvPr id="118787" name="Rectangle 2"/>
          <p:cNvSpPr>
            <a:spLocks noGrp="1" noRot="1" noChangeAspect="1" noChangeArrowheads="1" noTextEdit="1"/>
          </p:cNvSpPr>
          <p:nvPr>
            <p:ph type="sldImg"/>
          </p:nvPr>
        </p:nvSpPr>
        <p:spPr>
          <a:solidFill>
            <a:srgbClr val="FFFFFF"/>
          </a:solidFill>
          <a:ln/>
        </p:spPr>
      </p:sp>
      <p:sp>
        <p:nvSpPr>
          <p:cNvPr id="118788"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B349AE53-23BA-41C1-B8DC-763573FD4D74}" type="slidenum">
              <a:rPr lang="en-US" smtClean="0"/>
              <a:pPr/>
              <a:t>60</a:t>
            </a:fld>
            <a:endParaRPr lang="en-US" smtClean="0"/>
          </a:p>
        </p:txBody>
      </p:sp>
      <p:sp>
        <p:nvSpPr>
          <p:cNvPr id="119811" name="Rectangle 2"/>
          <p:cNvSpPr>
            <a:spLocks noGrp="1" noRot="1" noChangeAspect="1" noChangeArrowheads="1" noTextEdit="1"/>
          </p:cNvSpPr>
          <p:nvPr>
            <p:ph type="sldImg"/>
          </p:nvPr>
        </p:nvSpPr>
        <p:spPr>
          <a:solidFill>
            <a:srgbClr val="FFFFFF"/>
          </a:solidFill>
          <a:ln/>
        </p:spPr>
      </p:sp>
      <p:sp>
        <p:nvSpPr>
          <p:cNvPr id="119812"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D5EDCE52-6187-4501-825A-000005863D9E}" type="slidenum">
              <a:rPr lang="en-US" smtClean="0"/>
              <a:pPr/>
              <a:t>61</a:t>
            </a:fld>
            <a:endParaRPr lang="en-US" smtClean="0"/>
          </a:p>
        </p:txBody>
      </p:sp>
      <p:sp>
        <p:nvSpPr>
          <p:cNvPr id="120835" name="Rectangle 2"/>
          <p:cNvSpPr>
            <a:spLocks noGrp="1" noRot="1" noChangeAspect="1" noChangeArrowheads="1" noTextEdit="1"/>
          </p:cNvSpPr>
          <p:nvPr>
            <p:ph type="sldImg"/>
          </p:nvPr>
        </p:nvSpPr>
        <p:spPr>
          <a:solidFill>
            <a:srgbClr val="FFFFFF"/>
          </a:solidFill>
          <a:ln/>
        </p:spPr>
      </p:sp>
      <p:sp>
        <p:nvSpPr>
          <p:cNvPr id="120836"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F7DAE9D9-F02C-4CA0-9693-B38ADF229CAF}" type="slidenum">
              <a:rPr lang="en-US" smtClean="0"/>
              <a:pPr/>
              <a:t>62</a:t>
            </a:fld>
            <a:endParaRPr lang="en-US" smtClean="0"/>
          </a:p>
        </p:txBody>
      </p:sp>
      <p:sp>
        <p:nvSpPr>
          <p:cNvPr id="121859" name="Rectangle 2"/>
          <p:cNvSpPr>
            <a:spLocks noGrp="1" noRot="1" noChangeAspect="1" noChangeArrowheads="1" noTextEdit="1"/>
          </p:cNvSpPr>
          <p:nvPr>
            <p:ph type="sldImg"/>
          </p:nvPr>
        </p:nvSpPr>
        <p:spPr>
          <a:solidFill>
            <a:srgbClr val="FFFFFF"/>
          </a:solidFill>
          <a:ln/>
        </p:spPr>
      </p:sp>
      <p:sp>
        <p:nvSpPr>
          <p:cNvPr id="121860"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1DE81C95-500E-4EBB-B9E9-81673003869A}" type="slidenum">
              <a:rPr lang="en-US" smtClean="0"/>
              <a:pPr/>
              <a:t>63</a:t>
            </a:fld>
            <a:endParaRPr lang="en-US" smtClean="0"/>
          </a:p>
        </p:txBody>
      </p:sp>
      <p:sp>
        <p:nvSpPr>
          <p:cNvPr id="122883" name="Rectangle 2"/>
          <p:cNvSpPr>
            <a:spLocks noGrp="1" noRot="1" noChangeAspect="1" noChangeArrowheads="1" noTextEdit="1"/>
          </p:cNvSpPr>
          <p:nvPr>
            <p:ph type="sldImg"/>
          </p:nvPr>
        </p:nvSpPr>
        <p:spPr>
          <a:solidFill>
            <a:srgbClr val="FFFFFF"/>
          </a:solidFill>
          <a:ln/>
        </p:spPr>
      </p:sp>
      <p:sp>
        <p:nvSpPr>
          <p:cNvPr id="122884"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913A6AF4-B6FE-432A-A124-5A1C8D411B00}" type="slidenum">
              <a:rPr lang="en-US" smtClean="0"/>
              <a:pPr/>
              <a:t>64</a:t>
            </a:fld>
            <a:endParaRPr lang="en-US" smtClean="0"/>
          </a:p>
        </p:txBody>
      </p:sp>
      <p:sp>
        <p:nvSpPr>
          <p:cNvPr id="123907" name="Rectangle 2"/>
          <p:cNvSpPr>
            <a:spLocks noGrp="1" noRot="1" noChangeAspect="1" noChangeArrowheads="1" noTextEdit="1"/>
          </p:cNvSpPr>
          <p:nvPr>
            <p:ph type="sldImg"/>
          </p:nvPr>
        </p:nvSpPr>
        <p:spPr>
          <a:solidFill>
            <a:srgbClr val="FFFFFF"/>
          </a:solidFill>
          <a:ln/>
        </p:spPr>
      </p:sp>
      <p:sp>
        <p:nvSpPr>
          <p:cNvPr id="123908"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9ECD479F-F15F-4A7F-B9F1-2E9BC26A5FFE}" type="slidenum">
              <a:rPr lang="en-US" smtClean="0"/>
              <a:pPr/>
              <a:t>65</a:t>
            </a:fld>
            <a:endParaRPr lang="en-US" smtClean="0"/>
          </a:p>
        </p:txBody>
      </p:sp>
      <p:sp>
        <p:nvSpPr>
          <p:cNvPr id="124931" name="Rectangle 2"/>
          <p:cNvSpPr>
            <a:spLocks noGrp="1" noRot="1" noChangeAspect="1" noChangeArrowheads="1" noTextEdit="1"/>
          </p:cNvSpPr>
          <p:nvPr>
            <p:ph type="sldImg"/>
          </p:nvPr>
        </p:nvSpPr>
        <p:spPr>
          <a:solidFill>
            <a:srgbClr val="FFFFFF"/>
          </a:solidFill>
          <a:ln/>
        </p:spPr>
      </p:sp>
      <p:sp>
        <p:nvSpPr>
          <p:cNvPr id="124932"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FAEF2E3D-1A6D-4A40-9CE1-16D23AA96E00}" type="slidenum">
              <a:rPr lang="en-US" smtClean="0"/>
              <a:pPr/>
              <a:t>66</a:t>
            </a:fld>
            <a:endParaRPr lang="en-US" smtClean="0"/>
          </a:p>
        </p:txBody>
      </p:sp>
      <p:sp>
        <p:nvSpPr>
          <p:cNvPr id="125955" name="Rectangle 2"/>
          <p:cNvSpPr>
            <a:spLocks noGrp="1" noRot="1" noChangeAspect="1" noChangeArrowheads="1" noTextEdit="1"/>
          </p:cNvSpPr>
          <p:nvPr>
            <p:ph type="sldImg"/>
          </p:nvPr>
        </p:nvSpPr>
        <p:spPr>
          <a:solidFill>
            <a:srgbClr val="FFFFFF"/>
          </a:solidFill>
          <a:ln/>
        </p:spPr>
      </p:sp>
      <p:sp>
        <p:nvSpPr>
          <p:cNvPr id="125956"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C82BA8F6-31D5-440B-9B49-5C89792E50D1}" type="slidenum">
              <a:rPr lang="en-US" smtClean="0"/>
              <a:pPr/>
              <a:t>5</a:t>
            </a:fld>
            <a:endParaRPr lang="en-US" smtClean="0"/>
          </a:p>
        </p:txBody>
      </p:sp>
      <p:sp>
        <p:nvSpPr>
          <p:cNvPr id="90115" name="Rectangle 2"/>
          <p:cNvSpPr>
            <a:spLocks noGrp="1" noRot="1" noChangeAspect="1" noChangeArrowheads="1" noTextEdit="1"/>
          </p:cNvSpPr>
          <p:nvPr>
            <p:ph type="sldImg"/>
          </p:nvPr>
        </p:nvSpPr>
        <p:spPr>
          <a:solidFill>
            <a:srgbClr val="FFFFFF"/>
          </a:solidFill>
          <a:ln/>
        </p:spPr>
      </p:sp>
      <p:sp>
        <p:nvSpPr>
          <p:cNvPr id="90116"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0ABA2A36-8B97-478C-A6E9-B4534994922D}" type="slidenum">
              <a:rPr lang="en-US" smtClean="0"/>
              <a:pPr/>
              <a:t>67</a:t>
            </a:fld>
            <a:endParaRPr lang="en-US" smtClean="0"/>
          </a:p>
        </p:txBody>
      </p:sp>
      <p:sp>
        <p:nvSpPr>
          <p:cNvPr id="126979" name="Rectangle 2"/>
          <p:cNvSpPr>
            <a:spLocks noGrp="1" noRot="1" noChangeAspect="1" noChangeArrowheads="1" noTextEdit="1"/>
          </p:cNvSpPr>
          <p:nvPr>
            <p:ph type="sldImg"/>
          </p:nvPr>
        </p:nvSpPr>
        <p:spPr>
          <a:solidFill>
            <a:srgbClr val="FFFFFF"/>
          </a:solidFill>
          <a:ln/>
        </p:spPr>
      </p:sp>
      <p:sp>
        <p:nvSpPr>
          <p:cNvPr id="126980"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0A2023E3-9407-4174-803E-4C02F2827968}" type="slidenum">
              <a:rPr lang="en-US" smtClean="0"/>
              <a:pPr/>
              <a:t>68</a:t>
            </a:fld>
            <a:endParaRPr lang="en-US" smtClean="0"/>
          </a:p>
        </p:txBody>
      </p:sp>
      <p:sp>
        <p:nvSpPr>
          <p:cNvPr id="128003" name="Rectangle 2"/>
          <p:cNvSpPr>
            <a:spLocks noGrp="1" noRot="1" noChangeAspect="1" noChangeArrowheads="1" noTextEdit="1"/>
          </p:cNvSpPr>
          <p:nvPr>
            <p:ph type="sldImg"/>
          </p:nvPr>
        </p:nvSpPr>
        <p:spPr>
          <a:solidFill>
            <a:srgbClr val="FFFFFF"/>
          </a:solidFill>
          <a:ln/>
        </p:spPr>
      </p:sp>
      <p:sp>
        <p:nvSpPr>
          <p:cNvPr id="128004"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65200740-BA94-4D1A-8365-5B7B22F85DEF}" type="slidenum">
              <a:rPr lang="en-US" smtClean="0"/>
              <a:pPr/>
              <a:t>69</a:t>
            </a:fld>
            <a:endParaRPr lang="en-US" smtClean="0"/>
          </a:p>
        </p:txBody>
      </p:sp>
      <p:sp>
        <p:nvSpPr>
          <p:cNvPr id="129027" name="Rectangle 2"/>
          <p:cNvSpPr>
            <a:spLocks noGrp="1" noRot="1" noChangeAspect="1" noChangeArrowheads="1" noTextEdit="1"/>
          </p:cNvSpPr>
          <p:nvPr>
            <p:ph type="sldImg"/>
          </p:nvPr>
        </p:nvSpPr>
        <p:spPr>
          <a:solidFill>
            <a:srgbClr val="FFFFFF"/>
          </a:solidFill>
          <a:ln/>
        </p:spPr>
      </p:sp>
      <p:sp>
        <p:nvSpPr>
          <p:cNvPr id="129028"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4AEFF87D-2E28-49F5-9FE7-9781C14A20B2}" type="slidenum">
              <a:rPr lang="en-US" smtClean="0"/>
              <a:pPr/>
              <a:t>70</a:t>
            </a:fld>
            <a:endParaRPr lang="en-US" smtClean="0"/>
          </a:p>
        </p:txBody>
      </p:sp>
      <p:sp>
        <p:nvSpPr>
          <p:cNvPr id="130051" name="Rectangle 2"/>
          <p:cNvSpPr>
            <a:spLocks noGrp="1" noRot="1" noChangeAspect="1" noChangeArrowheads="1" noTextEdit="1"/>
          </p:cNvSpPr>
          <p:nvPr>
            <p:ph type="sldImg"/>
          </p:nvPr>
        </p:nvSpPr>
        <p:spPr>
          <a:solidFill>
            <a:srgbClr val="FFFFFF"/>
          </a:solidFill>
          <a:ln/>
        </p:spPr>
      </p:sp>
      <p:sp>
        <p:nvSpPr>
          <p:cNvPr id="130052"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fld id="{6ACED523-C627-49FB-89ED-6F10A609EEB4}" type="slidenum">
              <a:rPr lang="en-US" smtClean="0"/>
              <a:pPr/>
              <a:t>71</a:t>
            </a:fld>
            <a:endParaRPr lang="en-US" smtClean="0"/>
          </a:p>
        </p:txBody>
      </p:sp>
      <p:sp>
        <p:nvSpPr>
          <p:cNvPr id="131075" name="Rectangle 2"/>
          <p:cNvSpPr>
            <a:spLocks noGrp="1" noRot="1" noChangeAspect="1" noChangeArrowheads="1" noTextEdit="1"/>
          </p:cNvSpPr>
          <p:nvPr>
            <p:ph type="sldImg"/>
          </p:nvPr>
        </p:nvSpPr>
        <p:spPr>
          <a:solidFill>
            <a:srgbClr val="FFFFFF"/>
          </a:solidFill>
          <a:ln/>
        </p:spPr>
      </p:sp>
      <p:sp>
        <p:nvSpPr>
          <p:cNvPr id="131076"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fld id="{DDE89267-DDFC-4C12-BB4A-06750073D94C}" type="slidenum">
              <a:rPr lang="en-US" smtClean="0"/>
              <a:pPr/>
              <a:t>72</a:t>
            </a:fld>
            <a:endParaRPr lang="en-US" smtClean="0"/>
          </a:p>
        </p:txBody>
      </p:sp>
      <p:sp>
        <p:nvSpPr>
          <p:cNvPr id="132099" name="Rectangle 2"/>
          <p:cNvSpPr>
            <a:spLocks noGrp="1" noRot="1" noChangeAspect="1" noChangeArrowheads="1" noTextEdit="1"/>
          </p:cNvSpPr>
          <p:nvPr>
            <p:ph type="sldImg"/>
          </p:nvPr>
        </p:nvSpPr>
        <p:spPr>
          <a:solidFill>
            <a:srgbClr val="FFFFFF"/>
          </a:solidFill>
          <a:ln/>
        </p:spPr>
      </p:sp>
      <p:sp>
        <p:nvSpPr>
          <p:cNvPr id="132100"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1C5AD124-0593-4FF3-8621-22B0916DD61A}" type="slidenum">
              <a:rPr lang="en-US" smtClean="0"/>
              <a:pPr/>
              <a:t>73</a:t>
            </a:fld>
            <a:endParaRPr lang="en-US" smtClean="0"/>
          </a:p>
        </p:txBody>
      </p:sp>
      <p:sp>
        <p:nvSpPr>
          <p:cNvPr id="133123" name="Rectangle 2"/>
          <p:cNvSpPr>
            <a:spLocks noGrp="1" noRot="1" noChangeAspect="1" noChangeArrowheads="1" noTextEdit="1"/>
          </p:cNvSpPr>
          <p:nvPr>
            <p:ph type="sldImg"/>
          </p:nvPr>
        </p:nvSpPr>
        <p:spPr>
          <a:solidFill>
            <a:srgbClr val="FFFFFF"/>
          </a:solidFill>
          <a:ln/>
        </p:spPr>
      </p:sp>
      <p:sp>
        <p:nvSpPr>
          <p:cNvPr id="133124"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F7FA80E8-56ED-4E60-889A-A9B3E16C6002}" type="slidenum">
              <a:rPr lang="en-US" smtClean="0"/>
              <a:pPr/>
              <a:t>74</a:t>
            </a:fld>
            <a:endParaRPr lang="en-US" smtClean="0"/>
          </a:p>
        </p:txBody>
      </p:sp>
      <p:sp>
        <p:nvSpPr>
          <p:cNvPr id="134147" name="Rectangle 2"/>
          <p:cNvSpPr>
            <a:spLocks noGrp="1" noRot="1" noChangeAspect="1" noChangeArrowheads="1" noTextEdit="1"/>
          </p:cNvSpPr>
          <p:nvPr>
            <p:ph type="sldImg"/>
          </p:nvPr>
        </p:nvSpPr>
        <p:spPr>
          <a:solidFill>
            <a:srgbClr val="FFFFFF"/>
          </a:solidFill>
          <a:ln/>
        </p:spPr>
      </p:sp>
      <p:sp>
        <p:nvSpPr>
          <p:cNvPr id="134148"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a:lstStyle/>
          <a:p>
            <a:fld id="{BA75F92A-23A8-43DA-BD15-FE9838A3E154}" type="slidenum">
              <a:rPr lang="en-US" smtClean="0"/>
              <a:pPr/>
              <a:t>75</a:t>
            </a:fld>
            <a:endParaRPr lang="en-US" smtClean="0"/>
          </a:p>
        </p:txBody>
      </p:sp>
      <p:sp>
        <p:nvSpPr>
          <p:cNvPr id="135171" name="Rectangle 2"/>
          <p:cNvSpPr>
            <a:spLocks noGrp="1" noRot="1" noChangeAspect="1" noChangeArrowheads="1" noTextEdit="1"/>
          </p:cNvSpPr>
          <p:nvPr>
            <p:ph type="sldImg"/>
          </p:nvPr>
        </p:nvSpPr>
        <p:spPr>
          <a:solidFill>
            <a:srgbClr val="FFFFFF"/>
          </a:solidFill>
          <a:ln/>
        </p:spPr>
      </p:sp>
      <p:sp>
        <p:nvSpPr>
          <p:cNvPr id="135172"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p:spPr>
        <p:txBody>
          <a:bodyPr/>
          <a:lstStyle/>
          <a:p>
            <a:fld id="{A24CE779-5052-48E9-84FA-DC74188EBE02}" type="slidenum">
              <a:rPr lang="en-US" smtClean="0"/>
              <a:pPr/>
              <a:t>76</a:t>
            </a:fld>
            <a:endParaRPr lang="en-US" smtClean="0"/>
          </a:p>
        </p:txBody>
      </p:sp>
      <p:sp>
        <p:nvSpPr>
          <p:cNvPr id="136195" name="Rectangle 2"/>
          <p:cNvSpPr>
            <a:spLocks noGrp="1" noRot="1" noChangeAspect="1" noChangeArrowheads="1" noTextEdit="1"/>
          </p:cNvSpPr>
          <p:nvPr>
            <p:ph type="sldImg"/>
          </p:nvPr>
        </p:nvSpPr>
        <p:spPr>
          <a:solidFill>
            <a:srgbClr val="FFFFFF"/>
          </a:solidFill>
          <a:ln/>
        </p:spPr>
      </p:sp>
      <p:sp>
        <p:nvSpPr>
          <p:cNvPr id="136196"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47882531-7CC3-440A-AAEB-0F6900504099}" type="slidenum">
              <a:rPr lang="en-US" smtClean="0"/>
              <a:pPr/>
              <a:t>6</a:t>
            </a:fld>
            <a:endParaRPr lang="en-US" smtClean="0"/>
          </a:p>
        </p:txBody>
      </p:sp>
      <p:sp>
        <p:nvSpPr>
          <p:cNvPr id="91139" name="Rectangle 2"/>
          <p:cNvSpPr>
            <a:spLocks noGrp="1" noRot="1" noChangeAspect="1" noChangeArrowheads="1" noTextEdit="1"/>
          </p:cNvSpPr>
          <p:nvPr>
            <p:ph type="sldImg"/>
          </p:nvPr>
        </p:nvSpPr>
        <p:spPr>
          <a:solidFill>
            <a:srgbClr val="FFFFFF"/>
          </a:solidFill>
          <a:ln/>
        </p:spPr>
      </p:sp>
      <p:sp>
        <p:nvSpPr>
          <p:cNvPr id="91140"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p:spPr>
        <p:txBody>
          <a:bodyPr/>
          <a:lstStyle/>
          <a:p>
            <a:fld id="{61A080A8-82A1-4FA0-AE4D-202D2716B315}" type="slidenum">
              <a:rPr lang="en-US" smtClean="0"/>
              <a:pPr/>
              <a:t>77</a:t>
            </a:fld>
            <a:endParaRPr lang="en-US" smtClean="0"/>
          </a:p>
        </p:txBody>
      </p:sp>
      <p:sp>
        <p:nvSpPr>
          <p:cNvPr id="137219" name="Rectangle 2"/>
          <p:cNvSpPr>
            <a:spLocks noGrp="1" noRot="1" noChangeAspect="1" noChangeArrowheads="1" noTextEdit="1"/>
          </p:cNvSpPr>
          <p:nvPr>
            <p:ph type="sldImg"/>
          </p:nvPr>
        </p:nvSpPr>
        <p:spPr>
          <a:solidFill>
            <a:srgbClr val="FFFFFF"/>
          </a:solidFill>
          <a:ln/>
        </p:spPr>
      </p:sp>
      <p:sp>
        <p:nvSpPr>
          <p:cNvPr id="137220"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6F90DA66-9FB7-4851-9669-9D9B8964321B}" type="slidenum">
              <a:rPr lang="en-US" smtClean="0"/>
              <a:pPr/>
              <a:t>78</a:t>
            </a:fld>
            <a:endParaRPr lang="en-US" smtClean="0"/>
          </a:p>
        </p:txBody>
      </p:sp>
      <p:sp>
        <p:nvSpPr>
          <p:cNvPr id="138243" name="Rectangle 2"/>
          <p:cNvSpPr>
            <a:spLocks noGrp="1" noRot="1" noChangeAspect="1" noChangeArrowheads="1" noTextEdit="1"/>
          </p:cNvSpPr>
          <p:nvPr>
            <p:ph type="sldImg"/>
          </p:nvPr>
        </p:nvSpPr>
        <p:spPr>
          <a:solidFill>
            <a:srgbClr val="FFFFFF"/>
          </a:solidFill>
          <a:ln/>
        </p:spPr>
      </p:sp>
      <p:sp>
        <p:nvSpPr>
          <p:cNvPr id="138244"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p:spPr>
        <p:txBody>
          <a:bodyPr/>
          <a:lstStyle/>
          <a:p>
            <a:fld id="{EAB10362-800A-43D3-9498-6D0A480C6D88}" type="slidenum">
              <a:rPr lang="en-US" smtClean="0"/>
              <a:pPr/>
              <a:t>79</a:t>
            </a:fld>
            <a:endParaRPr lang="en-US" smtClean="0"/>
          </a:p>
        </p:txBody>
      </p:sp>
      <p:sp>
        <p:nvSpPr>
          <p:cNvPr id="139267" name="Rectangle 2"/>
          <p:cNvSpPr>
            <a:spLocks noGrp="1" noRot="1" noChangeAspect="1" noChangeArrowheads="1" noTextEdit="1"/>
          </p:cNvSpPr>
          <p:nvPr>
            <p:ph type="sldImg"/>
          </p:nvPr>
        </p:nvSpPr>
        <p:spPr>
          <a:solidFill>
            <a:srgbClr val="FFFFFF"/>
          </a:solidFill>
          <a:ln/>
        </p:spPr>
      </p:sp>
      <p:sp>
        <p:nvSpPr>
          <p:cNvPr id="139268"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p:spPr>
        <p:txBody>
          <a:bodyPr/>
          <a:lstStyle/>
          <a:p>
            <a:fld id="{29C44351-75EF-4DE7-A30E-C230235AAA48}" type="slidenum">
              <a:rPr lang="en-US" smtClean="0"/>
              <a:pPr/>
              <a:t>80</a:t>
            </a:fld>
            <a:endParaRPr lang="en-US" smtClean="0"/>
          </a:p>
        </p:txBody>
      </p:sp>
      <p:sp>
        <p:nvSpPr>
          <p:cNvPr id="140291" name="Rectangle 2"/>
          <p:cNvSpPr>
            <a:spLocks noGrp="1" noRot="1" noChangeAspect="1" noChangeArrowheads="1" noTextEdit="1"/>
          </p:cNvSpPr>
          <p:nvPr>
            <p:ph type="sldImg"/>
          </p:nvPr>
        </p:nvSpPr>
        <p:spPr>
          <a:solidFill>
            <a:srgbClr val="FFFFFF"/>
          </a:solidFill>
          <a:ln/>
        </p:spPr>
      </p:sp>
      <p:sp>
        <p:nvSpPr>
          <p:cNvPr id="140292"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p:spPr>
        <p:txBody>
          <a:bodyPr/>
          <a:lstStyle/>
          <a:p>
            <a:fld id="{B225CA55-560B-4EF0-BEA3-9746B85E613F}" type="slidenum">
              <a:rPr lang="en-US" smtClean="0"/>
              <a:pPr/>
              <a:t>81</a:t>
            </a:fld>
            <a:endParaRPr lang="en-US" smtClean="0"/>
          </a:p>
        </p:txBody>
      </p:sp>
      <p:sp>
        <p:nvSpPr>
          <p:cNvPr id="141315" name="Rectangle 2"/>
          <p:cNvSpPr>
            <a:spLocks noGrp="1" noRot="1" noChangeAspect="1" noChangeArrowheads="1" noTextEdit="1"/>
          </p:cNvSpPr>
          <p:nvPr>
            <p:ph type="sldImg"/>
          </p:nvPr>
        </p:nvSpPr>
        <p:spPr>
          <a:solidFill>
            <a:srgbClr val="FFFFFF"/>
          </a:solidFill>
          <a:ln/>
        </p:spPr>
      </p:sp>
      <p:sp>
        <p:nvSpPr>
          <p:cNvPr id="141316"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F8F640D3-2586-4122-8278-A1F2B7E03AA7}" type="slidenum">
              <a:rPr lang="en-US" smtClean="0"/>
              <a:pPr/>
              <a:t>82</a:t>
            </a:fld>
            <a:endParaRPr lang="en-US" smtClean="0"/>
          </a:p>
        </p:txBody>
      </p:sp>
      <p:sp>
        <p:nvSpPr>
          <p:cNvPr id="142339" name="Rectangle 2"/>
          <p:cNvSpPr>
            <a:spLocks noGrp="1" noRot="1" noChangeAspect="1" noChangeArrowheads="1" noTextEdit="1"/>
          </p:cNvSpPr>
          <p:nvPr>
            <p:ph type="sldImg"/>
          </p:nvPr>
        </p:nvSpPr>
        <p:spPr>
          <a:solidFill>
            <a:srgbClr val="FFFFFF"/>
          </a:solidFill>
          <a:ln/>
        </p:spPr>
      </p:sp>
      <p:sp>
        <p:nvSpPr>
          <p:cNvPr id="142340"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p>
            <a:fld id="{1A2E080C-4811-4B7C-9330-EFB96DAD037D}" type="slidenum">
              <a:rPr lang="en-US" smtClean="0"/>
              <a:pPr/>
              <a:t>83</a:t>
            </a:fld>
            <a:endParaRPr lang="en-US" smtClean="0"/>
          </a:p>
        </p:txBody>
      </p:sp>
      <p:sp>
        <p:nvSpPr>
          <p:cNvPr id="143363" name="Rectangle 2"/>
          <p:cNvSpPr>
            <a:spLocks noGrp="1" noRot="1" noChangeAspect="1" noChangeArrowheads="1" noTextEdit="1"/>
          </p:cNvSpPr>
          <p:nvPr>
            <p:ph type="sldImg"/>
          </p:nvPr>
        </p:nvSpPr>
        <p:spPr>
          <a:solidFill>
            <a:srgbClr val="FFFFFF"/>
          </a:solidFill>
          <a:ln/>
        </p:spPr>
      </p:sp>
      <p:sp>
        <p:nvSpPr>
          <p:cNvPr id="143364"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99EC3C0B-1841-48B5-8BC8-6F1266C1F276}" type="slidenum">
              <a:rPr lang="en-US" smtClean="0"/>
              <a:pPr/>
              <a:t>84</a:t>
            </a:fld>
            <a:endParaRPr lang="en-US" smtClean="0"/>
          </a:p>
        </p:txBody>
      </p:sp>
      <p:sp>
        <p:nvSpPr>
          <p:cNvPr id="144387" name="Rectangle 2"/>
          <p:cNvSpPr>
            <a:spLocks noGrp="1" noRot="1" noChangeAspect="1" noChangeArrowheads="1" noTextEdit="1"/>
          </p:cNvSpPr>
          <p:nvPr>
            <p:ph type="sldImg"/>
          </p:nvPr>
        </p:nvSpPr>
        <p:spPr>
          <a:solidFill>
            <a:srgbClr val="FFFFFF"/>
          </a:solidFill>
          <a:ln/>
        </p:spPr>
      </p:sp>
      <p:sp>
        <p:nvSpPr>
          <p:cNvPr id="144388"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p:spPr>
        <p:txBody>
          <a:bodyPr/>
          <a:lstStyle/>
          <a:p>
            <a:fld id="{E4961220-2C65-4288-A729-0F2AFBFADD92}" type="slidenum">
              <a:rPr lang="en-US" smtClean="0"/>
              <a:pPr/>
              <a:t>85</a:t>
            </a:fld>
            <a:endParaRPr lang="en-US" smtClean="0"/>
          </a:p>
        </p:txBody>
      </p:sp>
      <p:sp>
        <p:nvSpPr>
          <p:cNvPr id="145411" name="Rectangle 2"/>
          <p:cNvSpPr>
            <a:spLocks noGrp="1" noRot="1" noChangeAspect="1" noChangeArrowheads="1" noTextEdit="1"/>
          </p:cNvSpPr>
          <p:nvPr>
            <p:ph type="sldImg"/>
          </p:nvPr>
        </p:nvSpPr>
        <p:spPr>
          <a:solidFill>
            <a:srgbClr val="FFFFFF"/>
          </a:solidFill>
          <a:ln/>
        </p:spPr>
      </p:sp>
      <p:sp>
        <p:nvSpPr>
          <p:cNvPr id="145412"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p:spPr>
        <p:txBody>
          <a:bodyPr/>
          <a:lstStyle/>
          <a:p>
            <a:fld id="{F37C535B-6179-414A-9418-7A1EC9026D1F}" type="slidenum">
              <a:rPr lang="en-US" smtClean="0"/>
              <a:pPr/>
              <a:t>86</a:t>
            </a:fld>
            <a:endParaRPr lang="en-US" smtClean="0"/>
          </a:p>
        </p:txBody>
      </p:sp>
      <p:sp>
        <p:nvSpPr>
          <p:cNvPr id="146435" name="Rectangle 2"/>
          <p:cNvSpPr>
            <a:spLocks noGrp="1" noRot="1" noChangeAspect="1" noChangeArrowheads="1" noTextEdit="1"/>
          </p:cNvSpPr>
          <p:nvPr>
            <p:ph type="sldImg"/>
          </p:nvPr>
        </p:nvSpPr>
        <p:spPr>
          <a:solidFill>
            <a:srgbClr val="FFFFFF"/>
          </a:solidFill>
          <a:ln/>
        </p:spPr>
      </p:sp>
      <p:sp>
        <p:nvSpPr>
          <p:cNvPr id="146436"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0A7DF0B9-6F51-4D13-8D85-11963CED9E23}" type="slidenum">
              <a:rPr lang="en-US" smtClean="0"/>
              <a:pPr/>
              <a:t>7</a:t>
            </a:fld>
            <a:endParaRPr lang="en-US" smtClean="0"/>
          </a:p>
        </p:txBody>
      </p:sp>
      <p:sp>
        <p:nvSpPr>
          <p:cNvPr id="92163" name="Rectangle 2"/>
          <p:cNvSpPr>
            <a:spLocks noGrp="1" noRot="1" noChangeAspect="1" noChangeArrowheads="1" noTextEdit="1"/>
          </p:cNvSpPr>
          <p:nvPr>
            <p:ph type="sldImg"/>
          </p:nvPr>
        </p:nvSpPr>
        <p:spPr>
          <a:solidFill>
            <a:srgbClr val="FFFFFF"/>
          </a:solidFill>
          <a:ln/>
        </p:spPr>
      </p:sp>
      <p:sp>
        <p:nvSpPr>
          <p:cNvPr id="92164"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AA13ADD3-EBAB-46B0-A3AD-872DE3CD8E00}" type="slidenum">
              <a:rPr lang="en-US" smtClean="0"/>
              <a:pPr/>
              <a:t>87</a:t>
            </a:fld>
            <a:endParaRPr lang="en-US" smtClean="0"/>
          </a:p>
        </p:txBody>
      </p:sp>
      <p:sp>
        <p:nvSpPr>
          <p:cNvPr id="147459" name="Rectangle 2"/>
          <p:cNvSpPr>
            <a:spLocks noGrp="1" noRot="1" noChangeAspect="1" noChangeArrowheads="1" noTextEdit="1"/>
          </p:cNvSpPr>
          <p:nvPr>
            <p:ph type="sldImg"/>
          </p:nvPr>
        </p:nvSpPr>
        <p:spPr>
          <a:solidFill>
            <a:srgbClr val="FFFFFF"/>
          </a:solidFill>
          <a:ln/>
        </p:spPr>
      </p:sp>
      <p:sp>
        <p:nvSpPr>
          <p:cNvPr id="147460"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p:spPr>
        <p:txBody>
          <a:bodyPr/>
          <a:lstStyle/>
          <a:p>
            <a:fld id="{6ED838C4-2E84-4CCB-A177-348323672477}" type="slidenum">
              <a:rPr lang="en-US" smtClean="0"/>
              <a:pPr/>
              <a:t>88</a:t>
            </a:fld>
            <a:endParaRPr lang="en-US" smtClean="0"/>
          </a:p>
        </p:txBody>
      </p:sp>
      <p:sp>
        <p:nvSpPr>
          <p:cNvPr id="148483" name="Rectangle 2"/>
          <p:cNvSpPr>
            <a:spLocks noGrp="1" noRot="1" noChangeAspect="1" noChangeArrowheads="1" noTextEdit="1"/>
          </p:cNvSpPr>
          <p:nvPr>
            <p:ph type="sldImg"/>
          </p:nvPr>
        </p:nvSpPr>
        <p:spPr>
          <a:solidFill>
            <a:srgbClr val="FFFFFF"/>
          </a:solidFill>
          <a:ln/>
        </p:spPr>
      </p:sp>
      <p:sp>
        <p:nvSpPr>
          <p:cNvPr id="148484"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p:spPr>
        <p:txBody>
          <a:bodyPr/>
          <a:lstStyle/>
          <a:p>
            <a:fld id="{C1AE28D8-44CC-4ADD-94B9-DA9703CFD854}" type="slidenum">
              <a:rPr lang="en-US" smtClean="0"/>
              <a:pPr/>
              <a:t>89</a:t>
            </a:fld>
            <a:endParaRPr lang="en-US" smtClean="0"/>
          </a:p>
        </p:txBody>
      </p:sp>
      <p:sp>
        <p:nvSpPr>
          <p:cNvPr id="149507" name="Rectangle 2"/>
          <p:cNvSpPr>
            <a:spLocks noGrp="1" noRot="1" noChangeAspect="1" noChangeArrowheads="1" noTextEdit="1"/>
          </p:cNvSpPr>
          <p:nvPr>
            <p:ph type="sldImg"/>
          </p:nvPr>
        </p:nvSpPr>
        <p:spPr>
          <a:solidFill>
            <a:srgbClr val="FFFFFF"/>
          </a:solidFill>
          <a:ln/>
        </p:spPr>
      </p:sp>
      <p:sp>
        <p:nvSpPr>
          <p:cNvPr id="149508"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A3EC6AC4-A808-4614-AE16-987F3652373C}" type="slidenum">
              <a:rPr lang="en-US" smtClean="0"/>
              <a:pPr/>
              <a:t>90</a:t>
            </a:fld>
            <a:endParaRPr lang="en-US" smtClean="0"/>
          </a:p>
        </p:txBody>
      </p:sp>
      <p:sp>
        <p:nvSpPr>
          <p:cNvPr id="150531" name="Rectangle 2"/>
          <p:cNvSpPr>
            <a:spLocks noGrp="1" noRot="1" noChangeAspect="1" noChangeArrowheads="1" noTextEdit="1"/>
          </p:cNvSpPr>
          <p:nvPr>
            <p:ph type="sldImg"/>
          </p:nvPr>
        </p:nvSpPr>
        <p:spPr>
          <a:solidFill>
            <a:srgbClr val="FFFFFF"/>
          </a:solidFill>
          <a:ln/>
        </p:spPr>
      </p:sp>
      <p:sp>
        <p:nvSpPr>
          <p:cNvPr id="150532"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D94A63FC-8B7C-4C9A-A073-EC072C7F7D72}" type="slidenum">
              <a:rPr lang="en-US" smtClean="0"/>
              <a:pPr/>
              <a:t>91</a:t>
            </a:fld>
            <a:endParaRPr lang="en-US" smtClean="0"/>
          </a:p>
        </p:txBody>
      </p:sp>
      <p:sp>
        <p:nvSpPr>
          <p:cNvPr id="151555" name="Rectangle 2"/>
          <p:cNvSpPr>
            <a:spLocks noGrp="1" noRot="1" noChangeAspect="1" noChangeArrowheads="1" noTextEdit="1"/>
          </p:cNvSpPr>
          <p:nvPr>
            <p:ph type="sldImg"/>
          </p:nvPr>
        </p:nvSpPr>
        <p:spPr>
          <a:solidFill>
            <a:srgbClr val="FFFFFF"/>
          </a:solidFill>
          <a:ln/>
        </p:spPr>
      </p:sp>
      <p:sp>
        <p:nvSpPr>
          <p:cNvPr id="151556"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p:spPr>
        <p:txBody>
          <a:bodyPr/>
          <a:lstStyle/>
          <a:p>
            <a:fld id="{60DE3415-6EAA-45C3-A465-7B9E38AE80FF}" type="slidenum">
              <a:rPr lang="en-US" smtClean="0"/>
              <a:pPr/>
              <a:t>92</a:t>
            </a:fld>
            <a:endParaRPr lang="en-US" smtClean="0"/>
          </a:p>
        </p:txBody>
      </p:sp>
      <p:sp>
        <p:nvSpPr>
          <p:cNvPr id="152579" name="Rectangle 2"/>
          <p:cNvSpPr>
            <a:spLocks noGrp="1" noRot="1" noChangeAspect="1" noChangeArrowheads="1" noTextEdit="1"/>
          </p:cNvSpPr>
          <p:nvPr>
            <p:ph type="sldImg"/>
          </p:nvPr>
        </p:nvSpPr>
        <p:spPr>
          <a:solidFill>
            <a:srgbClr val="FFFFFF"/>
          </a:solidFill>
          <a:ln/>
        </p:spPr>
      </p:sp>
      <p:sp>
        <p:nvSpPr>
          <p:cNvPr id="152580"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p:spPr>
        <p:txBody>
          <a:bodyPr/>
          <a:lstStyle/>
          <a:p>
            <a:fld id="{E267C20A-1069-452A-846E-BAB19FA1B3B8}" type="slidenum">
              <a:rPr lang="en-US" smtClean="0"/>
              <a:pPr/>
              <a:t>93</a:t>
            </a:fld>
            <a:endParaRPr lang="en-US" smtClean="0"/>
          </a:p>
        </p:txBody>
      </p:sp>
      <p:sp>
        <p:nvSpPr>
          <p:cNvPr id="153603" name="Rectangle 2"/>
          <p:cNvSpPr>
            <a:spLocks noGrp="1" noRot="1" noChangeAspect="1" noChangeArrowheads="1" noTextEdit="1"/>
          </p:cNvSpPr>
          <p:nvPr>
            <p:ph type="sldImg"/>
          </p:nvPr>
        </p:nvSpPr>
        <p:spPr>
          <a:solidFill>
            <a:srgbClr val="FFFFFF"/>
          </a:solidFill>
          <a:ln/>
        </p:spPr>
      </p:sp>
      <p:sp>
        <p:nvSpPr>
          <p:cNvPr id="153604"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p:spPr>
        <p:txBody>
          <a:bodyPr/>
          <a:lstStyle/>
          <a:p>
            <a:fld id="{98054192-8818-46B1-9A22-B2A4E360C763}" type="slidenum">
              <a:rPr lang="en-US" smtClean="0"/>
              <a:pPr/>
              <a:t>94</a:t>
            </a:fld>
            <a:endParaRPr lang="en-US" smtClean="0"/>
          </a:p>
        </p:txBody>
      </p:sp>
      <p:sp>
        <p:nvSpPr>
          <p:cNvPr id="154627" name="Rectangle 2"/>
          <p:cNvSpPr>
            <a:spLocks noGrp="1" noRot="1" noChangeAspect="1" noChangeArrowheads="1" noTextEdit="1"/>
          </p:cNvSpPr>
          <p:nvPr>
            <p:ph type="sldImg"/>
          </p:nvPr>
        </p:nvSpPr>
        <p:spPr>
          <a:solidFill>
            <a:srgbClr val="FFFFFF"/>
          </a:solidFill>
          <a:ln/>
        </p:spPr>
      </p:sp>
      <p:sp>
        <p:nvSpPr>
          <p:cNvPr id="154628"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p:spPr>
        <p:txBody>
          <a:bodyPr/>
          <a:lstStyle/>
          <a:p>
            <a:fld id="{A20AF412-CA57-4042-BFDF-52C054585A3D}" type="slidenum">
              <a:rPr lang="en-US" smtClean="0"/>
              <a:pPr/>
              <a:t>95</a:t>
            </a:fld>
            <a:endParaRPr lang="en-US" smtClean="0"/>
          </a:p>
        </p:txBody>
      </p:sp>
      <p:sp>
        <p:nvSpPr>
          <p:cNvPr id="155651" name="Rectangle 2"/>
          <p:cNvSpPr>
            <a:spLocks noGrp="1" noRot="1" noChangeAspect="1" noChangeArrowheads="1" noTextEdit="1"/>
          </p:cNvSpPr>
          <p:nvPr>
            <p:ph type="sldImg"/>
          </p:nvPr>
        </p:nvSpPr>
        <p:spPr>
          <a:solidFill>
            <a:srgbClr val="FFFFFF"/>
          </a:solidFill>
          <a:ln/>
        </p:spPr>
      </p:sp>
      <p:sp>
        <p:nvSpPr>
          <p:cNvPr id="155652"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p:spPr>
        <p:txBody>
          <a:bodyPr/>
          <a:lstStyle/>
          <a:p>
            <a:fld id="{D7A07FD2-8A5F-43D3-8F17-1C8CB24A4769}" type="slidenum">
              <a:rPr lang="en-US" smtClean="0"/>
              <a:pPr/>
              <a:t>96</a:t>
            </a:fld>
            <a:endParaRPr lang="en-US" smtClean="0"/>
          </a:p>
        </p:txBody>
      </p:sp>
      <p:sp>
        <p:nvSpPr>
          <p:cNvPr id="156675" name="Rectangle 2"/>
          <p:cNvSpPr>
            <a:spLocks noGrp="1" noRot="1" noChangeAspect="1" noChangeArrowheads="1" noTextEdit="1"/>
          </p:cNvSpPr>
          <p:nvPr>
            <p:ph type="sldImg"/>
          </p:nvPr>
        </p:nvSpPr>
        <p:spPr>
          <a:solidFill>
            <a:srgbClr val="FFFFFF"/>
          </a:solidFill>
          <a:ln/>
        </p:spPr>
      </p:sp>
      <p:sp>
        <p:nvSpPr>
          <p:cNvPr id="156676"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14854BD5-EDA5-4845-9588-A77D1D03C0FB}" type="slidenum">
              <a:rPr lang="en-US" smtClean="0"/>
              <a:pPr/>
              <a:t>8</a:t>
            </a:fld>
            <a:endParaRPr lang="en-US" smtClean="0"/>
          </a:p>
        </p:txBody>
      </p:sp>
      <p:sp>
        <p:nvSpPr>
          <p:cNvPr id="93187" name="Rectangle 2"/>
          <p:cNvSpPr>
            <a:spLocks noGrp="1" noRot="1" noChangeAspect="1" noChangeArrowheads="1" noTextEdit="1"/>
          </p:cNvSpPr>
          <p:nvPr>
            <p:ph type="sldImg"/>
          </p:nvPr>
        </p:nvSpPr>
        <p:spPr>
          <a:solidFill>
            <a:srgbClr val="FFFFFF"/>
          </a:solidFill>
          <a:ln/>
        </p:spPr>
      </p:sp>
      <p:sp>
        <p:nvSpPr>
          <p:cNvPr id="93188"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p:spPr>
        <p:txBody>
          <a:bodyPr/>
          <a:lstStyle/>
          <a:p>
            <a:fld id="{78556258-AAE9-480E-81BD-BDDB969D1BB8}" type="slidenum">
              <a:rPr lang="en-US" smtClean="0"/>
              <a:pPr/>
              <a:t>97</a:t>
            </a:fld>
            <a:endParaRPr lang="en-US" smtClean="0"/>
          </a:p>
        </p:txBody>
      </p:sp>
      <p:sp>
        <p:nvSpPr>
          <p:cNvPr id="157699" name="Rectangle 2"/>
          <p:cNvSpPr>
            <a:spLocks noGrp="1" noRot="1" noChangeAspect="1" noChangeArrowheads="1" noTextEdit="1"/>
          </p:cNvSpPr>
          <p:nvPr>
            <p:ph type="sldImg"/>
          </p:nvPr>
        </p:nvSpPr>
        <p:spPr>
          <a:solidFill>
            <a:srgbClr val="FFFFFF"/>
          </a:solidFill>
          <a:ln/>
        </p:spPr>
      </p:sp>
      <p:sp>
        <p:nvSpPr>
          <p:cNvPr id="157700"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p:spPr>
        <p:txBody>
          <a:bodyPr/>
          <a:lstStyle/>
          <a:p>
            <a:fld id="{80E1B04E-16FA-4A2D-83C4-6F9D3A311C21}" type="slidenum">
              <a:rPr lang="en-US" smtClean="0"/>
              <a:pPr/>
              <a:t>98</a:t>
            </a:fld>
            <a:endParaRPr lang="en-US" smtClean="0"/>
          </a:p>
        </p:txBody>
      </p:sp>
      <p:sp>
        <p:nvSpPr>
          <p:cNvPr id="158723" name="Rectangle 2"/>
          <p:cNvSpPr>
            <a:spLocks noGrp="1" noRot="1" noChangeAspect="1" noChangeArrowheads="1" noTextEdit="1"/>
          </p:cNvSpPr>
          <p:nvPr>
            <p:ph type="sldImg"/>
          </p:nvPr>
        </p:nvSpPr>
        <p:spPr>
          <a:solidFill>
            <a:srgbClr val="FFFFFF"/>
          </a:solidFill>
          <a:ln/>
        </p:spPr>
      </p:sp>
      <p:sp>
        <p:nvSpPr>
          <p:cNvPr id="158724"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p:spPr>
        <p:txBody>
          <a:bodyPr/>
          <a:lstStyle/>
          <a:p>
            <a:fld id="{F44C5371-E493-405B-92CA-1FB45CFBC436}" type="slidenum">
              <a:rPr lang="en-US" smtClean="0"/>
              <a:pPr/>
              <a:t>99</a:t>
            </a:fld>
            <a:endParaRPr lang="en-US" smtClean="0"/>
          </a:p>
        </p:txBody>
      </p:sp>
      <p:sp>
        <p:nvSpPr>
          <p:cNvPr id="159747" name="Rectangle 2"/>
          <p:cNvSpPr>
            <a:spLocks noGrp="1" noRot="1" noChangeAspect="1" noChangeArrowheads="1" noTextEdit="1"/>
          </p:cNvSpPr>
          <p:nvPr>
            <p:ph type="sldImg"/>
          </p:nvPr>
        </p:nvSpPr>
        <p:spPr>
          <a:solidFill>
            <a:srgbClr val="FFFFFF"/>
          </a:solidFill>
          <a:ln/>
        </p:spPr>
      </p:sp>
      <p:sp>
        <p:nvSpPr>
          <p:cNvPr id="159748"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p:spPr>
        <p:txBody>
          <a:bodyPr/>
          <a:lstStyle/>
          <a:p>
            <a:fld id="{B41B7C7E-C5F1-4474-AB19-D5831273A5B1}" type="slidenum">
              <a:rPr lang="en-US" smtClean="0"/>
              <a:pPr/>
              <a:t>100</a:t>
            </a:fld>
            <a:endParaRPr lang="en-US" smtClean="0"/>
          </a:p>
        </p:txBody>
      </p:sp>
      <p:sp>
        <p:nvSpPr>
          <p:cNvPr id="160771" name="Rectangle 2"/>
          <p:cNvSpPr>
            <a:spLocks noGrp="1" noRot="1" noChangeAspect="1" noChangeArrowheads="1" noTextEdit="1"/>
          </p:cNvSpPr>
          <p:nvPr>
            <p:ph type="sldImg"/>
          </p:nvPr>
        </p:nvSpPr>
        <p:spPr>
          <a:solidFill>
            <a:srgbClr val="FFFFFF"/>
          </a:solidFill>
          <a:ln/>
        </p:spPr>
      </p:sp>
      <p:sp>
        <p:nvSpPr>
          <p:cNvPr id="160772"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87B25F89-5C32-43F6-9CA6-8A60D0AC16A4}" type="slidenum">
              <a:rPr lang="en-US" smtClean="0"/>
              <a:pPr/>
              <a:t>9</a:t>
            </a:fld>
            <a:endParaRPr lang="en-US" smtClean="0"/>
          </a:p>
        </p:txBody>
      </p:sp>
      <p:sp>
        <p:nvSpPr>
          <p:cNvPr id="94211" name="Rectangle 2"/>
          <p:cNvSpPr>
            <a:spLocks noGrp="1" noRot="1" noChangeAspect="1" noChangeArrowheads="1" noTextEdit="1"/>
          </p:cNvSpPr>
          <p:nvPr>
            <p:ph type="sldImg"/>
          </p:nvPr>
        </p:nvSpPr>
        <p:spPr>
          <a:solidFill>
            <a:srgbClr val="FFFFFF"/>
          </a:solidFill>
          <a:ln/>
        </p:spPr>
      </p:sp>
      <p:sp>
        <p:nvSpPr>
          <p:cNvPr id="94212"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630874F4-43C6-4C2F-8D78-F2B51504C9E6}" type="slidenum">
              <a:rPr lang="en-US" smtClean="0"/>
              <a:pPr/>
              <a:t>10</a:t>
            </a:fld>
            <a:endParaRPr lang="en-US" smtClean="0"/>
          </a:p>
        </p:txBody>
      </p:sp>
      <p:sp>
        <p:nvSpPr>
          <p:cNvPr id="95235" name="Rectangle 2"/>
          <p:cNvSpPr>
            <a:spLocks noGrp="1" noRot="1" noChangeAspect="1" noChangeArrowheads="1" noTextEdit="1"/>
          </p:cNvSpPr>
          <p:nvPr>
            <p:ph type="sldImg"/>
          </p:nvPr>
        </p:nvSpPr>
        <p:spPr>
          <a:solidFill>
            <a:srgbClr val="FFFFFF"/>
          </a:solidFill>
          <a:ln/>
        </p:spPr>
      </p:sp>
      <p:sp>
        <p:nvSpPr>
          <p:cNvPr id="95236"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1893018-113F-4ADE-A6C8-0B90C972F9F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7E994F1-8304-4980-AE4E-B8191091B99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3628C6-80C8-4C05-83E7-08438DA6024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0AA4DB-AF2C-4FEE-9195-118A0679AFF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AE7C32-5721-45F9-BC4B-309C83AC06A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6C4807D-DEA6-4D26-B22D-2A8D33F57B9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48BBF5-7337-4141-A100-7C3EFCE9E0C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D168002-38C9-4C59-8AC6-6F19871DE39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746D849-4AAF-4C4C-A6D6-DB3B98923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9403346-46D1-4BAE-9DAA-47ED4238E26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3651C47-F111-4921-8203-83742323FDE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4011A34-CA50-4640-8A43-76CABBF7B83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A9F83580-60E5-4212-91A9-CF7050C8186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pPr eaLnBrk="1" hangingPunct="1"/>
            <a:r>
              <a:rPr lang="en-US" smtClean="0"/>
              <a:t>CSE544: SQL</a:t>
            </a:r>
          </a:p>
        </p:txBody>
      </p:sp>
      <p:sp>
        <p:nvSpPr>
          <p:cNvPr id="2051" name="Rectangle 3"/>
          <p:cNvSpPr>
            <a:spLocks noGrp="1" noChangeArrowheads="1"/>
          </p:cNvSpPr>
          <p:nvPr>
            <p:ph type="subTitle" idx="1"/>
          </p:nvPr>
        </p:nvSpPr>
        <p:spPr>
          <a:xfrm>
            <a:off x="1066800" y="4114800"/>
            <a:ext cx="7010400" cy="1752600"/>
          </a:xfrm>
        </p:spPr>
        <p:txBody>
          <a:bodyPr/>
          <a:lstStyle/>
          <a:p>
            <a:pPr eaLnBrk="1" hangingPunct="1"/>
            <a:r>
              <a:rPr lang="en-US" smtClean="0"/>
              <a:t>Monday 3/27 and Wednesday 3/29, 2006</a:t>
            </a:r>
          </a:p>
        </p:txBody>
      </p:sp>
      <p:sp>
        <p:nvSpPr>
          <p:cNvPr id="2052" name="Rectangle 4"/>
          <p:cNvSpPr>
            <a:spLocks noChangeArrowheads="1"/>
          </p:cNvSpPr>
          <p:nvPr/>
        </p:nvSpPr>
        <p:spPr bwMode="auto">
          <a:xfrm>
            <a:off x="5546725" y="4098925"/>
            <a:ext cx="184150" cy="457200"/>
          </a:xfrm>
          <a:prstGeom prst="rect">
            <a:avLst/>
          </a:prstGeom>
          <a:noFill/>
          <a:ln w="9525">
            <a:noFill/>
            <a:miter lim="800000"/>
            <a:headEnd/>
            <a:tailEnd/>
          </a:ln>
        </p:spPr>
        <p:txBody>
          <a:bodyPr wrap="none">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Simple SQL Query</a:t>
            </a:r>
          </a:p>
        </p:txBody>
      </p:sp>
      <p:graphicFrame>
        <p:nvGraphicFramePr>
          <p:cNvPr id="224259" name="Group 3"/>
          <p:cNvGraphicFramePr>
            <a:graphicFrameLocks noGrp="1"/>
          </p:cNvGraphicFramePr>
          <p:nvPr/>
        </p:nvGraphicFramePr>
        <p:xfrm>
          <a:off x="3352800" y="1981200"/>
          <a:ext cx="5410200" cy="1676400"/>
        </p:xfrm>
        <a:graphic>
          <a:graphicData uri="http://schemas.openxmlformats.org/drawingml/2006/table">
            <a:tbl>
              <a:tblPr/>
              <a:tblGrid>
                <a:gridCol w="1352550"/>
                <a:gridCol w="1352550"/>
                <a:gridCol w="1352550"/>
                <a:gridCol w="1352550"/>
              </a:tblGrid>
              <a:tr h="319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PName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Price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Category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Manufacturer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Gizmo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Gadgets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GizmoWorks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Powergizmo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$29.99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Gadgets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GizmoWorks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SingleTouch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$149.99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Photography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Canon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MultiTouch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$203.99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Household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Hitachi</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24291" name="Rectangle 35"/>
          <p:cNvSpPr>
            <a:spLocks noChangeArrowheads="1"/>
          </p:cNvSpPr>
          <p:nvPr/>
        </p:nvSpPr>
        <p:spPr bwMode="auto">
          <a:xfrm>
            <a:off x="228600" y="3810000"/>
            <a:ext cx="5026025" cy="11969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spcBef>
                <a:spcPct val="50000"/>
              </a:spcBef>
              <a:defRPr/>
            </a:pPr>
            <a:r>
              <a:rPr lang="en-US">
                <a:solidFill>
                  <a:schemeClr val="accent2"/>
                </a:solidFill>
              </a:rPr>
              <a:t>SELECT</a:t>
            </a:r>
            <a:r>
              <a:rPr lang="en-US"/>
              <a:t>   PName, Price, Manufacturer</a:t>
            </a:r>
            <a:br>
              <a:rPr lang="en-US"/>
            </a:br>
            <a:r>
              <a:rPr lang="en-US">
                <a:solidFill>
                  <a:schemeClr val="accent2"/>
                </a:solidFill>
              </a:rPr>
              <a:t>FROM</a:t>
            </a:r>
            <a:r>
              <a:rPr lang="en-US"/>
              <a:t>      Product</a:t>
            </a:r>
            <a:br>
              <a:rPr lang="en-US"/>
            </a:br>
            <a:r>
              <a:rPr lang="en-US">
                <a:solidFill>
                  <a:schemeClr val="accent2"/>
                </a:solidFill>
              </a:rPr>
              <a:t>WHERE</a:t>
            </a:r>
            <a:r>
              <a:rPr lang="en-US"/>
              <a:t>   Price &gt; 100</a:t>
            </a:r>
          </a:p>
        </p:txBody>
      </p:sp>
      <p:sp>
        <p:nvSpPr>
          <p:cNvPr id="224292" name="Text Box 36"/>
          <p:cNvSpPr txBox="1">
            <a:spLocks noChangeArrowheads="1"/>
          </p:cNvSpPr>
          <p:nvPr/>
        </p:nvSpPr>
        <p:spPr bwMode="auto">
          <a:xfrm>
            <a:off x="2362200" y="1981200"/>
            <a:ext cx="815975" cy="336550"/>
          </a:xfrm>
          <a:prstGeom prst="rect">
            <a:avLst/>
          </a:prstGeom>
          <a:noFill/>
          <a:ln w="9525">
            <a:noFill/>
            <a:miter lim="800000"/>
            <a:headEnd/>
            <a:tailEnd/>
          </a:ln>
        </p:spPr>
        <p:txBody>
          <a:bodyPr wrap="none">
            <a:spAutoFit/>
          </a:bodyPr>
          <a:lstStyle/>
          <a:p>
            <a:r>
              <a:rPr lang="en-US" sz="1600">
                <a:solidFill>
                  <a:schemeClr val="accent2"/>
                </a:solidFill>
              </a:rPr>
              <a:t>Product</a:t>
            </a:r>
          </a:p>
        </p:txBody>
      </p:sp>
      <p:sp>
        <p:nvSpPr>
          <p:cNvPr id="224293" name="AutoShape 37"/>
          <p:cNvSpPr>
            <a:spLocks noChangeArrowheads="1"/>
          </p:cNvSpPr>
          <p:nvPr/>
        </p:nvSpPr>
        <p:spPr bwMode="auto">
          <a:xfrm>
            <a:off x="6019800" y="3962400"/>
            <a:ext cx="609600" cy="609600"/>
          </a:xfrm>
          <a:prstGeom prst="downArrow">
            <a:avLst>
              <a:gd name="adj1" fmla="val 50000"/>
              <a:gd name="adj2" fmla="val 25000"/>
            </a:avLst>
          </a:prstGeom>
          <a:noFill/>
          <a:ln w="9525">
            <a:solidFill>
              <a:schemeClr val="tx1"/>
            </a:solidFill>
            <a:miter lim="800000"/>
            <a:headEnd/>
            <a:tailEnd/>
          </a:ln>
        </p:spPr>
        <p:txBody>
          <a:bodyPr wrap="none" anchor="ctr"/>
          <a:lstStyle/>
          <a:p>
            <a:endParaRPr lang="en-US"/>
          </a:p>
        </p:txBody>
      </p:sp>
      <p:graphicFrame>
        <p:nvGraphicFramePr>
          <p:cNvPr id="224294" name="Group 38"/>
          <p:cNvGraphicFramePr>
            <a:graphicFrameLocks noGrp="1"/>
          </p:cNvGraphicFramePr>
          <p:nvPr/>
        </p:nvGraphicFramePr>
        <p:xfrm>
          <a:off x="4114800" y="5257800"/>
          <a:ext cx="4057650" cy="1005840"/>
        </p:xfrm>
        <a:graphic>
          <a:graphicData uri="http://schemas.openxmlformats.org/drawingml/2006/table">
            <a:tbl>
              <a:tblPr/>
              <a:tblGrid>
                <a:gridCol w="1352550"/>
                <a:gridCol w="1352550"/>
                <a:gridCol w="1352550"/>
              </a:tblGrid>
              <a:tr h="319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PName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Price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Manufacturer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SingleTouch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$149.99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Canon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MultiTouch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$203.99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Hitachi</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24312" name="Oval 56"/>
          <p:cNvSpPr>
            <a:spLocks noChangeArrowheads="1"/>
          </p:cNvSpPr>
          <p:nvPr/>
        </p:nvSpPr>
        <p:spPr bwMode="auto">
          <a:xfrm>
            <a:off x="379413" y="5334000"/>
            <a:ext cx="2838450" cy="1136650"/>
          </a:xfrm>
          <a:prstGeom prst="ellipse">
            <a:avLst/>
          </a:prstGeom>
          <a:solidFill>
            <a:srgbClr val="C0C0C0">
              <a:alpha val="50195"/>
            </a:srgbClr>
          </a:solidFill>
          <a:ln w="9525">
            <a:solidFill>
              <a:schemeClr val="tx1"/>
            </a:solidFill>
            <a:round/>
            <a:headEnd/>
            <a:tailEnd/>
          </a:ln>
        </p:spPr>
        <p:txBody>
          <a:bodyPr wrap="none" anchor="ctr">
            <a:spAutoFit/>
          </a:bodyPr>
          <a:lstStyle/>
          <a:p>
            <a:pPr algn="ctr"/>
            <a:r>
              <a:rPr lang="en-US"/>
              <a:t>“selection” and</a:t>
            </a:r>
          </a:p>
          <a:p>
            <a:pPr algn="ctr"/>
            <a:r>
              <a:rPr lang="en-US"/>
              <a:t>“projection”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4292"/>
                                        </p:tgtEl>
                                        <p:attrNameLst>
                                          <p:attrName>style.visibility</p:attrName>
                                        </p:attrNameLst>
                                      </p:cBhvr>
                                      <p:to>
                                        <p:strVal val="visible"/>
                                      </p:to>
                                    </p:set>
                                    <p:animEffect transition="in" filter="dissolve">
                                      <p:cBhvr>
                                        <p:cTn id="7" dur="500"/>
                                        <p:tgtEl>
                                          <p:spTgt spid="224292"/>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24259"/>
                                        </p:tgtEl>
                                        <p:attrNameLst>
                                          <p:attrName>style.visibility</p:attrName>
                                        </p:attrNameLst>
                                      </p:cBhvr>
                                      <p:to>
                                        <p:strVal val="visible"/>
                                      </p:to>
                                    </p:set>
                                    <p:animEffect transition="in" filter="dissolve">
                                      <p:cBhvr>
                                        <p:cTn id="11" dur="500"/>
                                        <p:tgtEl>
                                          <p:spTgt spid="224259"/>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24293"/>
                                        </p:tgtEl>
                                        <p:attrNameLst>
                                          <p:attrName>style.visibility</p:attrName>
                                        </p:attrNameLst>
                                      </p:cBhvr>
                                      <p:to>
                                        <p:strVal val="visible"/>
                                      </p:to>
                                    </p:set>
                                    <p:animEffect transition="in" filter="dissolve">
                                      <p:cBhvr>
                                        <p:cTn id="16" dur="500"/>
                                        <p:tgtEl>
                                          <p:spTgt spid="224293"/>
                                        </p:tgtEl>
                                      </p:cBhvr>
                                    </p:animEffect>
                                  </p:childTnLst>
                                </p:cTn>
                              </p:par>
                            </p:childTnLst>
                          </p:cTn>
                        </p:par>
                        <p:par>
                          <p:cTn id="17" fill="hold">
                            <p:stCondLst>
                              <p:cond delay="500"/>
                            </p:stCondLst>
                            <p:childTnLst>
                              <p:par>
                                <p:cTn id="18" presetID="9" presetClass="entr" presetSubtype="0" fill="hold" nodeType="afterEffect">
                                  <p:stCondLst>
                                    <p:cond delay="0"/>
                                  </p:stCondLst>
                                  <p:childTnLst>
                                    <p:set>
                                      <p:cBhvr>
                                        <p:cTn id="19" dur="1" fill="hold">
                                          <p:stCondLst>
                                            <p:cond delay="0"/>
                                          </p:stCondLst>
                                        </p:cTn>
                                        <p:tgtEl>
                                          <p:spTgt spid="224294"/>
                                        </p:tgtEl>
                                        <p:attrNameLst>
                                          <p:attrName>style.visibility</p:attrName>
                                        </p:attrNameLst>
                                      </p:cBhvr>
                                      <p:to>
                                        <p:strVal val="visible"/>
                                      </p:to>
                                    </p:set>
                                    <p:animEffect transition="in" filter="dissolve">
                                      <p:cBhvr>
                                        <p:cTn id="20" dur="500"/>
                                        <p:tgtEl>
                                          <p:spTgt spid="224294"/>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224312"/>
                                        </p:tgtEl>
                                        <p:attrNameLst>
                                          <p:attrName>style.visibility</p:attrName>
                                        </p:attrNameLst>
                                      </p:cBhvr>
                                      <p:to>
                                        <p:strVal val="visible"/>
                                      </p:to>
                                    </p:set>
                                    <p:animEffect transition="in" filter="dissolve">
                                      <p:cBhvr>
                                        <p:cTn id="25" dur="500"/>
                                        <p:tgtEl>
                                          <p:spTgt spid="2243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92" grpId="0" autoUpdateAnimBg="0"/>
      <p:bldP spid="224293" grpId="0" animBg="1"/>
      <p:bldP spid="224312" grpId="0" animBg="1" autoUpdateAnimBg="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US" smtClean="0"/>
              <a:t>Updates</a:t>
            </a:r>
          </a:p>
        </p:txBody>
      </p:sp>
      <p:sp>
        <p:nvSpPr>
          <p:cNvPr id="366595" name="Text Box 3"/>
          <p:cNvSpPr txBox="1">
            <a:spLocks noChangeArrowheads="1"/>
          </p:cNvSpPr>
          <p:nvPr/>
        </p:nvSpPr>
        <p:spPr bwMode="auto">
          <a:xfrm>
            <a:off x="1371600" y="2438400"/>
            <a:ext cx="5978525" cy="229235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UPDATE</a:t>
            </a:r>
            <a:r>
              <a:rPr lang="en-US"/>
              <a:t>   PRODUCT</a:t>
            </a:r>
          </a:p>
          <a:p>
            <a:pPr eaLnBrk="0" hangingPunct="0">
              <a:defRPr/>
            </a:pPr>
            <a:r>
              <a:rPr lang="en-US">
                <a:solidFill>
                  <a:schemeClr val="accent2"/>
                </a:solidFill>
              </a:rPr>
              <a:t>SET</a:t>
            </a:r>
            <a:r>
              <a:rPr lang="en-US"/>
              <a:t>    price = price/2</a:t>
            </a:r>
          </a:p>
          <a:p>
            <a:pPr eaLnBrk="0" hangingPunct="0">
              <a:defRPr/>
            </a:pPr>
            <a:r>
              <a:rPr lang="en-US">
                <a:solidFill>
                  <a:schemeClr val="accent2"/>
                </a:solidFill>
              </a:rPr>
              <a:t>WHERE</a:t>
            </a:r>
            <a:r>
              <a:rPr lang="en-US"/>
              <a:t>  Product.name  </a:t>
            </a:r>
            <a:r>
              <a:rPr lang="en-US">
                <a:solidFill>
                  <a:schemeClr val="accent2"/>
                </a:solidFill>
              </a:rPr>
              <a:t>IN </a:t>
            </a:r>
            <a:r>
              <a:rPr lang="en-US"/>
              <a:t> </a:t>
            </a:r>
          </a:p>
          <a:p>
            <a:pPr eaLnBrk="0" hangingPunct="0">
              <a:defRPr/>
            </a:pPr>
            <a:r>
              <a:rPr lang="en-US"/>
              <a:t>                    (</a:t>
            </a:r>
            <a:r>
              <a:rPr lang="en-US">
                <a:solidFill>
                  <a:schemeClr val="accent2"/>
                </a:solidFill>
              </a:rPr>
              <a:t>SELECT</a:t>
            </a:r>
            <a:r>
              <a:rPr lang="en-US"/>
              <a:t> product</a:t>
            </a:r>
          </a:p>
          <a:p>
            <a:pPr eaLnBrk="0" hangingPunct="0">
              <a:defRPr/>
            </a:pPr>
            <a:r>
              <a:rPr lang="en-US"/>
              <a:t>                      </a:t>
            </a:r>
            <a:r>
              <a:rPr lang="en-US">
                <a:solidFill>
                  <a:schemeClr val="accent2"/>
                </a:solidFill>
              </a:rPr>
              <a:t>FROM    </a:t>
            </a:r>
            <a:r>
              <a:rPr lang="en-US"/>
              <a:t>Purchase</a:t>
            </a:r>
          </a:p>
          <a:p>
            <a:pPr eaLnBrk="0" hangingPunct="0">
              <a:defRPr/>
            </a:pPr>
            <a:r>
              <a:rPr lang="en-US"/>
              <a:t>                      </a:t>
            </a:r>
            <a:r>
              <a:rPr lang="en-US">
                <a:solidFill>
                  <a:schemeClr val="accent2"/>
                </a:solidFill>
              </a:rPr>
              <a:t>WHERE</a:t>
            </a:r>
            <a:r>
              <a:rPr lang="en-US"/>
              <a:t>  Date =‘Oct, 25, 1999’);</a:t>
            </a:r>
          </a:p>
        </p:txBody>
      </p:sp>
      <p:sp>
        <p:nvSpPr>
          <p:cNvPr id="84996" name="Text Box 4"/>
          <p:cNvSpPr txBox="1">
            <a:spLocks noChangeArrowheads="1"/>
          </p:cNvSpPr>
          <p:nvPr/>
        </p:nvSpPr>
        <p:spPr bwMode="auto">
          <a:xfrm>
            <a:off x="746125" y="1717675"/>
            <a:ext cx="1352550" cy="457200"/>
          </a:xfrm>
          <a:prstGeom prst="rect">
            <a:avLst/>
          </a:prstGeom>
          <a:noFill/>
          <a:ln w="9525">
            <a:noFill/>
            <a:miter lim="800000"/>
            <a:headEnd/>
            <a:tailEnd/>
          </a:ln>
        </p:spPr>
        <p:txBody>
          <a:bodyPr wrap="none">
            <a:spAutoFit/>
          </a:bodyPr>
          <a:lstStyle/>
          <a:p>
            <a:r>
              <a:rPr lang="en-US"/>
              <a:t>Example: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Notation</a:t>
            </a:r>
          </a:p>
        </p:txBody>
      </p:sp>
      <p:sp>
        <p:nvSpPr>
          <p:cNvPr id="226307" name="Text Box 3"/>
          <p:cNvSpPr txBox="1">
            <a:spLocks noChangeArrowheads="1"/>
          </p:cNvSpPr>
          <p:nvPr/>
        </p:nvSpPr>
        <p:spPr bwMode="auto">
          <a:xfrm>
            <a:off x="3962400" y="3200400"/>
            <a:ext cx="4979988" cy="396875"/>
          </a:xfrm>
          <a:prstGeom prst="rect">
            <a:avLst/>
          </a:prstGeom>
          <a:noFill/>
          <a:ln w="9525">
            <a:noFill/>
            <a:miter lim="800000"/>
            <a:headEnd/>
            <a:tailEnd/>
          </a:ln>
        </p:spPr>
        <p:txBody>
          <a:bodyPr wrap="none">
            <a:spAutoFit/>
          </a:bodyPr>
          <a:lstStyle/>
          <a:p>
            <a:r>
              <a:rPr lang="en-US" sz="2000">
                <a:solidFill>
                  <a:schemeClr val="accent2"/>
                </a:solidFill>
              </a:rPr>
              <a:t>Product(</a:t>
            </a:r>
            <a:r>
              <a:rPr lang="en-US" sz="2000" u="sng">
                <a:solidFill>
                  <a:schemeClr val="accent2"/>
                </a:solidFill>
              </a:rPr>
              <a:t>PName</a:t>
            </a:r>
            <a:r>
              <a:rPr lang="en-US" sz="2000">
                <a:solidFill>
                  <a:schemeClr val="accent2"/>
                </a:solidFill>
              </a:rPr>
              <a:t>, Price, Category, Manfacturer)</a:t>
            </a:r>
          </a:p>
        </p:txBody>
      </p:sp>
      <p:sp>
        <p:nvSpPr>
          <p:cNvPr id="226308" name="AutoShape 4"/>
          <p:cNvSpPr>
            <a:spLocks noChangeArrowheads="1"/>
          </p:cNvSpPr>
          <p:nvPr/>
        </p:nvSpPr>
        <p:spPr bwMode="auto">
          <a:xfrm>
            <a:off x="6019800" y="3962400"/>
            <a:ext cx="609600" cy="609600"/>
          </a:xfrm>
          <a:prstGeom prst="downArrow">
            <a:avLst>
              <a:gd name="adj1" fmla="val 50000"/>
              <a:gd name="adj2" fmla="val 25000"/>
            </a:avLst>
          </a:prstGeom>
          <a:noFill/>
          <a:ln w="9525">
            <a:solidFill>
              <a:schemeClr val="tx1"/>
            </a:solidFill>
            <a:miter lim="800000"/>
            <a:headEnd/>
            <a:tailEnd/>
          </a:ln>
        </p:spPr>
        <p:txBody>
          <a:bodyPr wrap="none" anchor="ctr"/>
          <a:lstStyle/>
          <a:p>
            <a:endParaRPr lang="en-US"/>
          </a:p>
        </p:txBody>
      </p:sp>
      <p:sp>
        <p:nvSpPr>
          <p:cNvPr id="226309" name="Text Box 5"/>
          <p:cNvSpPr txBox="1">
            <a:spLocks noChangeArrowheads="1"/>
          </p:cNvSpPr>
          <p:nvPr/>
        </p:nvSpPr>
        <p:spPr bwMode="auto">
          <a:xfrm>
            <a:off x="4648200" y="5257800"/>
            <a:ext cx="3922713" cy="396875"/>
          </a:xfrm>
          <a:prstGeom prst="rect">
            <a:avLst/>
          </a:prstGeom>
          <a:noFill/>
          <a:ln w="9525">
            <a:noFill/>
            <a:miter lim="800000"/>
            <a:headEnd/>
            <a:tailEnd/>
          </a:ln>
        </p:spPr>
        <p:txBody>
          <a:bodyPr wrap="none">
            <a:spAutoFit/>
          </a:bodyPr>
          <a:lstStyle/>
          <a:p>
            <a:r>
              <a:rPr lang="en-US" sz="2000">
                <a:solidFill>
                  <a:schemeClr val="accent2"/>
                </a:solidFill>
              </a:rPr>
              <a:t>Answer(PName, Price, Manfacturer)</a:t>
            </a:r>
          </a:p>
        </p:txBody>
      </p:sp>
      <p:sp>
        <p:nvSpPr>
          <p:cNvPr id="226310" name="AutoShape 6"/>
          <p:cNvSpPr>
            <a:spLocks noChangeArrowheads="1"/>
          </p:cNvSpPr>
          <p:nvPr/>
        </p:nvSpPr>
        <p:spPr bwMode="auto">
          <a:xfrm>
            <a:off x="6248400" y="1752600"/>
            <a:ext cx="2576513" cy="619125"/>
          </a:xfrm>
          <a:prstGeom prst="wedgeEllipseCallout">
            <a:avLst>
              <a:gd name="adj1" fmla="val -39088"/>
              <a:gd name="adj2" fmla="val 180769"/>
            </a:avLst>
          </a:prstGeom>
          <a:solidFill>
            <a:srgbClr val="C0C0C0">
              <a:alpha val="50195"/>
            </a:srgbClr>
          </a:solidFill>
          <a:ln w="9525">
            <a:solidFill>
              <a:schemeClr val="tx1"/>
            </a:solidFill>
            <a:miter lim="800000"/>
            <a:headEnd/>
            <a:tailEnd/>
          </a:ln>
        </p:spPr>
        <p:txBody>
          <a:bodyPr wrap="none">
            <a:spAutoFit/>
          </a:bodyPr>
          <a:lstStyle/>
          <a:p>
            <a:pPr algn="ctr"/>
            <a:r>
              <a:rPr lang="en-US"/>
              <a:t>Input Schema</a:t>
            </a:r>
          </a:p>
        </p:txBody>
      </p:sp>
      <p:sp>
        <p:nvSpPr>
          <p:cNvPr id="226311" name="AutoShape 7"/>
          <p:cNvSpPr>
            <a:spLocks noChangeArrowheads="1"/>
          </p:cNvSpPr>
          <p:nvPr/>
        </p:nvSpPr>
        <p:spPr bwMode="auto">
          <a:xfrm>
            <a:off x="3590925" y="6019800"/>
            <a:ext cx="2865438" cy="619125"/>
          </a:xfrm>
          <a:prstGeom prst="wedgeEllipseCallout">
            <a:avLst>
              <a:gd name="adj1" fmla="val 20593"/>
              <a:gd name="adj2" fmla="val -106412"/>
            </a:avLst>
          </a:prstGeom>
          <a:solidFill>
            <a:srgbClr val="C0C0C0">
              <a:alpha val="50195"/>
            </a:srgbClr>
          </a:solidFill>
          <a:ln w="9525">
            <a:solidFill>
              <a:schemeClr val="tx1"/>
            </a:solidFill>
            <a:miter lim="800000"/>
            <a:headEnd/>
            <a:tailEnd/>
          </a:ln>
        </p:spPr>
        <p:txBody>
          <a:bodyPr wrap="none">
            <a:spAutoFit/>
          </a:bodyPr>
          <a:lstStyle/>
          <a:p>
            <a:pPr algn="ctr"/>
            <a:r>
              <a:rPr lang="en-US"/>
              <a:t>Output Schema</a:t>
            </a:r>
          </a:p>
        </p:txBody>
      </p:sp>
      <p:sp>
        <p:nvSpPr>
          <p:cNvPr id="226312" name="Rectangle 8"/>
          <p:cNvSpPr>
            <a:spLocks noChangeArrowheads="1"/>
          </p:cNvSpPr>
          <p:nvPr/>
        </p:nvSpPr>
        <p:spPr bwMode="auto">
          <a:xfrm>
            <a:off x="228600" y="3810000"/>
            <a:ext cx="5026025" cy="11969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spcBef>
                <a:spcPct val="50000"/>
              </a:spcBef>
              <a:defRPr/>
            </a:pPr>
            <a:r>
              <a:rPr lang="en-US">
                <a:solidFill>
                  <a:schemeClr val="accent2"/>
                </a:solidFill>
              </a:rPr>
              <a:t>SELECT</a:t>
            </a:r>
            <a:r>
              <a:rPr lang="en-US"/>
              <a:t>   PName, Price, Manufacturer</a:t>
            </a:r>
            <a:br>
              <a:rPr lang="en-US"/>
            </a:br>
            <a:r>
              <a:rPr lang="en-US">
                <a:solidFill>
                  <a:schemeClr val="accent2"/>
                </a:solidFill>
              </a:rPr>
              <a:t>FROM</a:t>
            </a:r>
            <a:r>
              <a:rPr lang="en-US"/>
              <a:t>      Product</a:t>
            </a:r>
            <a:br>
              <a:rPr lang="en-US"/>
            </a:br>
            <a:r>
              <a:rPr lang="en-US">
                <a:solidFill>
                  <a:schemeClr val="accent2"/>
                </a:solidFill>
              </a:rPr>
              <a:t>WHERE</a:t>
            </a:r>
            <a:r>
              <a:rPr lang="en-US"/>
              <a:t>   Price &gt; 100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26307"/>
                                        </p:tgtEl>
                                        <p:attrNameLst>
                                          <p:attrName>style.visibility</p:attrName>
                                        </p:attrNameLst>
                                      </p:cBhvr>
                                      <p:to>
                                        <p:strVal val="visible"/>
                                      </p:to>
                                    </p:set>
                                    <p:animEffect transition="in" filter="dissolve">
                                      <p:cBhvr>
                                        <p:cTn id="7" dur="500"/>
                                        <p:tgtEl>
                                          <p:spTgt spid="22630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26308"/>
                                        </p:tgtEl>
                                        <p:attrNameLst>
                                          <p:attrName>style.visibility</p:attrName>
                                        </p:attrNameLst>
                                      </p:cBhvr>
                                      <p:to>
                                        <p:strVal val="visible"/>
                                      </p:to>
                                    </p:set>
                                    <p:animEffect transition="in" filter="dissolve">
                                      <p:cBhvr>
                                        <p:cTn id="11" dur="500"/>
                                        <p:tgtEl>
                                          <p:spTgt spid="226308"/>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26309"/>
                                        </p:tgtEl>
                                        <p:attrNameLst>
                                          <p:attrName>style.visibility</p:attrName>
                                        </p:attrNameLst>
                                      </p:cBhvr>
                                      <p:to>
                                        <p:strVal val="visible"/>
                                      </p:to>
                                    </p:set>
                                    <p:animEffect transition="in" filter="dissolve">
                                      <p:cBhvr>
                                        <p:cTn id="15" dur="500"/>
                                        <p:tgtEl>
                                          <p:spTgt spid="226309"/>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226310"/>
                                        </p:tgtEl>
                                        <p:attrNameLst>
                                          <p:attrName>style.visibility</p:attrName>
                                        </p:attrNameLst>
                                      </p:cBhvr>
                                      <p:to>
                                        <p:strVal val="visible"/>
                                      </p:to>
                                    </p:set>
                                    <p:animEffect transition="in" filter="dissolve">
                                      <p:cBhvr>
                                        <p:cTn id="20" dur="500"/>
                                        <p:tgtEl>
                                          <p:spTgt spid="226310"/>
                                        </p:tgtEl>
                                      </p:cBhvr>
                                    </p:animEffect>
                                  </p:childTnLst>
                                </p:cTn>
                              </p:par>
                            </p:childTnLst>
                          </p:cTn>
                        </p:par>
                        <p:par>
                          <p:cTn id="21" fill="hold">
                            <p:stCondLst>
                              <p:cond delay="500"/>
                            </p:stCondLst>
                            <p:childTnLst>
                              <p:par>
                                <p:cTn id="22" presetID="9" presetClass="entr" presetSubtype="0" fill="hold" grpId="0" nodeType="afterEffect">
                                  <p:stCondLst>
                                    <p:cond delay="0"/>
                                  </p:stCondLst>
                                  <p:childTnLst>
                                    <p:set>
                                      <p:cBhvr>
                                        <p:cTn id="23" dur="1" fill="hold">
                                          <p:stCondLst>
                                            <p:cond delay="0"/>
                                          </p:stCondLst>
                                        </p:cTn>
                                        <p:tgtEl>
                                          <p:spTgt spid="226311"/>
                                        </p:tgtEl>
                                        <p:attrNameLst>
                                          <p:attrName>style.visibility</p:attrName>
                                        </p:attrNameLst>
                                      </p:cBhvr>
                                      <p:to>
                                        <p:strVal val="visible"/>
                                      </p:to>
                                    </p:set>
                                    <p:animEffect transition="in" filter="dissolve">
                                      <p:cBhvr>
                                        <p:cTn id="24" dur="500"/>
                                        <p:tgtEl>
                                          <p:spTgt spid="2263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7" grpId="0" autoUpdateAnimBg="0"/>
      <p:bldP spid="226308" grpId="0" animBg="1"/>
      <p:bldP spid="226309" grpId="0" autoUpdateAnimBg="0"/>
      <p:bldP spid="226310" grpId="0" animBg="1" autoUpdateAnimBg="0"/>
      <p:bldP spid="226311"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Details</a:t>
            </a:r>
          </a:p>
        </p:txBody>
      </p:sp>
      <p:sp>
        <p:nvSpPr>
          <p:cNvPr id="13315" name="Rectangle 3"/>
          <p:cNvSpPr>
            <a:spLocks noGrp="1" noChangeArrowheads="1"/>
          </p:cNvSpPr>
          <p:nvPr>
            <p:ph type="body" idx="1"/>
          </p:nvPr>
        </p:nvSpPr>
        <p:spPr/>
        <p:txBody>
          <a:bodyPr/>
          <a:lstStyle/>
          <a:p>
            <a:pPr eaLnBrk="1" hangingPunct="1">
              <a:lnSpc>
                <a:spcPct val="90000"/>
              </a:lnSpc>
            </a:pPr>
            <a:r>
              <a:rPr lang="en-US" smtClean="0"/>
              <a:t>Case insensitive:</a:t>
            </a:r>
          </a:p>
          <a:p>
            <a:pPr lvl="1" eaLnBrk="1" hangingPunct="1">
              <a:lnSpc>
                <a:spcPct val="90000"/>
              </a:lnSpc>
            </a:pPr>
            <a:r>
              <a:rPr lang="en-US" smtClean="0"/>
              <a:t>Same: SELECT  Select  select</a:t>
            </a:r>
          </a:p>
          <a:p>
            <a:pPr lvl="1" eaLnBrk="1" hangingPunct="1">
              <a:lnSpc>
                <a:spcPct val="90000"/>
              </a:lnSpc>
            </a:pPr>
            <a:r>
              <a:rPr lang="en-US" smtClean="0"/>
              <a:t>Same: Product   product</a:t>
            </a:r>
          </a:p>
          <a:p>
            <a:pPr lvl="1" eaLnBrk="1" hangingPunct="1">
              <a:lnSpc>
                <a:spcPct val="90000"/>
              </a:lnSpc>
            </a:pPr>
            <a:r>
              <a:rPr lang="en-US" smtClean="0"/>
              <a:t>Different: ‘Seattle’  ‘seattle’</a:t>
            </a:r>
          </a:p>
          <a:p>
            <a:pPr eaLnBrk="1" hangingPunct="1">
              <a:lnSpc>
                <a:spcPct val="90000"/>
              </a:lnSpc>
            </a:pPr>
            <a:endParaRPr lang="en-US" smtClean="0"/>
          </a:p>
          <a:p>
            <a:pPr eaLnBrk="1" hangingPunct="1">
              <a:lnSpc>
                <a:spcPct val="90000"/>
              </a:lnSpc>
            </a:pPr>
            <a:r>
              <a:rPr lang="en-US" smtClean="0"/>
              <a:t>Constants:</a:t>
            </a:r>
          </a:p>
          <a:p>
            <a:pPr lvl="1" eaLnBrk="1" hangingPunct="1">
              <a:lnSpc>
                <a:spcPct val="90000"/>
              </a:lnSpc>
            </a:pPr>
            <a:r>
              <a:rPr lang="en-US" smtClean="0"/>
              <a:t>‘abc’  - yes</a:t>
            </a:r>
          </a:p>
          <a:p>
            <a:pPr lvl="1" eaLnBrk="1" hangingPunct="1">
              <a:lnSpc>
                <a:spcPct val="90000"/>
              </a:lnSpc>
            </a:pPr>
            <a:r>
              <a:rPr lang="en-US" smtClean="0"/>
              <a:t>“abc” - no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The </a:t>
            </a:r>
            <a:r>
              <a:rPr lang="en-US" b="1" smtClean="0"/>
              <a:t>LIKE</a:t>
            </a:r>
            <a:r>
              <a:rPr lang="en-US" smtClean="0"/>
              <a:t> operator</a:t>
            </a:r>
          </a:p>
        </p:txBody>
      </p:sp>
      <p:sp>
        <p:nvSpPr>
          <p:cNvPr id="14339" name="Rectangle 3"/>
          <p:cNvSpPr>
            <a:spLocks noGrp="1" noChangeArrowheads="1"/>
          </p:cNvSpPr>
          <p:nvPr>
            <p:ph type="body" idx="1"/>
          </p:nvPr>
        </p:nvSpPr>
        <p:spPr>
          <a:xfrm>
            <a:off x="685800" y="3657600"/>
            <a:ext cx="7772400" cy="2286000"/>
          </a:xfrm>
        </p:spPr>
        <p:txBody>
          <a:bodyPr/>
          <a:lstStyle/>
          <a:p>
            <a:pPr marL="609600" indent="-609600" eaLnBrk="1" hangingPunct="1"/>
            <a:r>
              <a:rPr lang="en-US" sz="2800" smtClean="0"/>
              <a:t>s </a:t>
            </a:r>
            <a:r>
              <a:rPr lang="en-US" sz="2800" b="1" smtClean="0"/>
              <a:t>LIKE</a:t>
            </a:r>
            <a:r>
              <a:rPr lang="en-US" sz="2800" smtClean="0"/>
              <a:t> p:  pattern matching on strings</a:t>
            </a:r>
          </a:p>
          <a:p>
            <a:pPr marL="609600" indent="-609600" eaLnBrk="1" hangingPunct="1"/>
            <a:r>
              <a:rPr lang="en-US" sz="2800" smtClean="0"/>
              <a:t>p may contain two special symbols:</a:t>
            </a:r>
          </a:p>
          <a:p>
            <a:pPr marL="990600" lvl="1" indent="-533400" eaLnBrk="1" hangingPunct="1"/>
            <a:r>
              <a:rPr lang="en-US" sz="2400" smtClean="0"/>
              <a:t>%  = any sequence of characters</a:t>
            </a:r>
          </a:p>
          <a:p>
            <a:pPr marL="990600" lvl="1" indent="-533400" eaLnBrk="1" hangingPunct="1"/>
            <a:r>
              <a:rPr lang="en-US" sz="2400" smtClean="0"/>
              <a:t>_   = any single character</a:t>
            </a:r>
          </a:p>
        </p:txBody>
      </p:sp>
      <p:sp>
        <p:nvSpPr>
          <p:cNvPr id="229380" name="Rectangle 4"/>
          <p:cNvSpPr>
            <a:spLocks noChangeArrowheads="1"/>
          </p:cNvSpPr>
          <p:nvPr/>
        </p:nvSpPr>
        <p:spPr bwMode="auto">
          <a:xfrm>
            <a:off x="914400" y="1981200"/>
            <a:ext cx="5556250" cy="12541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lnSpc>
                <a:spcPct val="90000"/>
              </a:lnSpc>
              <a:spcBef>
                <a:spcPct val="50000"/>
              </a:spcBef>
              <a:defRPr/>
            </a:pPr>
            <a:r>
              <a:rPr lang="en-US" sz="2800">
                <a:solidFill>
                  <a:schemeClr val="accent2"/>
                </a:solidFill>
              </a:rPr>
              <a:t>SELECT</a:t>
            </a:r>
            <a:r>
              <a:rPr lang="en-US" sz="2800"/>
              <a:t>   *</a:t>
            </a:r>
            <a:br>
              <a:rPr lang="en-US" sz="2800"/>
            </a:br>
            <a:r>
              <a:rPr lang="en-US" sz="2800">
                <a:solidFill>
                  <a:schemeClr val="accent2"/>
                </a:solidFill>
              </a:rPr>
              <a:t>FROM</a:t>
            </a:r>
            <a:r>
              <a:rPr lang="en-US" sz="2800"/>
              <a:t>      Products</a:t>
            </a:r>
            <a:br>
              <a:rPr lang="en-US" sz="2800"/>
            </a:br>
            <a:r>
              <a:rPr lang="en-US" sz="2800">
                <a:solidFill>
                  <a:schemeClr val="accent2"/>
                </a:solidFill>
              </a:rPr>
              <a:t>WHERE</a:t>
            </a:r>
            <a:r>
              <a:rPr lang="en-US" sz="2800"/>
              <a:t>   PName </a:t>
            </a:r>
            <a:r>
              <a:rPr lang="en-US" sz="2800" b="1"/>
              <a:t>LIKE</a:t>
            </a:r>
            <a:r>
              <a:rPr lang="en-US" sz="2800"/>
              <a:t> ‘%gizmo%’</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Eliminating Duplicates</a:t>
            </a:r>
          </a:p>
        </p:txBody>
      </p:sp>
      <p:sp>
        <p:nvSpPr>
          <p:cNvPr id="231427" name="Rectangle 3"/>
          <p:cNvSpPr>
            <a:spLocks noChangeArrowheads="1"/>
          </p:cNvSpPr>
          <p:nvPr/>
        </p:nvSpPr>
        <p:spPr bwMode="auto">
          <a:xfrm>
            <a:off x="762000" y="2133600"/>
            <a:ext cx="4054475" cy="83185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a:t>
            </a:r>
            <a:r>
              <a:rPr lang="en-US">
                <a:solidFill>
                  <a:srgbClr val="FF5050"/>
                </a:solidFill>
              </a:rPr>
              <a:t>DISTINCT</a:t>
            </a:r>
            <a:r>
              <a:rPr lang="en-US"/>
              <a:t> category</a:t>
            </a:r>
          </a:p>
          <a:p>
            <a:pPr eaLnBrk="0" hangingPunct="0">
              <a:defRPr/>
            </a:pPr>
            <a:r>
              <a:rPr lang="en-US">
                <a:solidFill>
                  <a:schemeClr val="accent2"/>
                </a:solidFill>
              </a:rPr>
              <a:t>FROM</a:t>
            </a:r>
            <a:r>
              <a:rPr lang="en-US"/>
              <a:t>     Product</a:t>
            </a:r>
          </a:p>
        </p:txBody>
      </p:sp>
      <p:sp>
        <p:nvSpPr>
          <p:cNvPr id="15364" name="Text Box 4"/>
          <p:cNvSpPr txBox="1">
            <a:spLocks noChangeArrowheads="1"/>
          </p:cNvSpPr>
          <p:nvPr/>
        </p:nvSpPr>
        <p:spPr bwMode="auto">
          <a:xfrm>
            <a:off x="1524000" y="3733800"/>
            <a:ext cx="1698625" cy="457200"/>
          </a:xfrm>
          <a:prstGeom prst="rect">
            <a:avLst/>
          </a:prstGeom>
          <a:noFill/>
          <a:ln w="9525">
            <a:noFill/>
            <a:miter lim="800000"/>
            <a:headEnd/>
            <a:tailEnd/>
          </a:ln>
        </p:spPr>
        <p:txBody>
          <a:bodyPr wrap="none">
            <a:spAutoFit/>
          </a:bodyPr>
          <a:lstStyle/>
          <a:p>
            <a:pPr eaLnBrk="0" hangingPunct="0"/>
            <a:r>
              <a:rPr lang="en-US"/>
              <a:t>Compare to:</a:t>
            </a:r>
          </a:p>
        </p:txBody>
      </p:sp>
      <p:sp>
        <p:nvSpPr>
          <p:cNvPr id="231429" name="Rectangle 5"/>
          <p:cNvSpPr>
            <a:spLocks noChangeArrowheads="1"/>
          </p:cNvSpPr>
          <p:nvPr/>
        </p:nvSpPr>
        <p:spPr bwMode="auto">
          <a:xfrm>
            <a:off x="838200" y="4876800"/>
            <a:ext cx="2589213" cy="83185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category</a:t>
            </a:r>
          </a:p>
          <a:p>
            <a:pPr eaLnBrk="0" hangingPunct="0">
              <a:defRPr/>
            </a:pPr>
            <a:r>
              <a:rPr lang="en-US">
                <a:solidFill>
                  <a:schemeClr val="accent2"/>
                </a:solidFill>
              </a:rPr>
              <a:t>FROM</a:t>
            </a:r>
            <a:r>
              <a:rPr lang="en-US"/>
              <a:t>     Product</a:t>
            </a:r>
          </a:p>
        </p:txBody>
      </p:sp>
      <p:graphicFrame>
        <p:nvGraphicFramePr>
          <p:cNvPr id="231430" name="Group 6"/>
          <p:cNvGraphicFramePr>
            <a:graphicFrameLocks noGrp="1"/>
          </p:cNvGraphicFramePr>
          <p:nvPr/>
        </p:nvGraphicFramePr>
        <p:xfrm>
          <a:off x="6324600" y="4343400"/>
          <a:ext cx="1352550" cy="1676400"/>
        </p:xfrm>
        <a:graphic>
          <a:graphicData uri="http://schemas.openxmlformats.org/drawingml/2006/table">
            <a:tbl>
              <a:tblPr/>
              <a:tblGrid>
                <a:gridCol w="1352550"/>
              </a:tblGrid>
              <a:tr h="319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Category</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Gadgets</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Gadgets</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Photography</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Household</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31444" name="Group 20"/>
          <p:cNvGraphicFramePr>
            <a:graphicFrameLocks noGrp="1"/>
          </p:cNvGraphicFramePr>
          <p:nvPr/>
        </p:nvGraphicFramePr>
        <p:xfrm>
          <a:off x="6248400" y="1905000"/>
          <a:ext cx="1352550" cy="1341120"/>
        </p:xfrm>
        <a:graphic>
          <a:graphicData uri="http://schemas.openxmlformats.org/drawingml/2006/table">
            <a:tbl>
              <a:tblPr/>
              <a:tblGrid>
                <a:gridCol w="1352550"/>
              </a:tblGrid>
              <a:tr h="319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Category</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Gadgets</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Photography</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Household</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392" name="AutoShape 32"/>
          <p:cNvSpPr>
            <a:spLocks noChangeArrowheads="1"/>
          </p:cNvSpPr>
          <p:nvPr/>
        </p:nvSpPr>
        <p:spPr bwMode="auto">
          <a:xfrm>
            <a:off x="5181600" y="2362200"/>
            <a:ext cx="976313" cy="485775"/>
          </a:xfrm>
          <a:prstGeom prst="rightArrow">
            <a:avLst>
              <a:gd name="adj1" fmla="val 50000"/>
              <a:gd name="adj2" fmla="val 50245"/>
            </a:avLst>
          </a:prstGeom>
          <a:noFill/>
          <a:ln w="9525">
            <a:solidFill>
              <a:schemeClr val="tx1"/>
            </a:solidFill>
            <a:miter lim="800000"/>
            <a:headEnd/>
            <a:tailEnd/>
          </a:ln>
        </p:spPr>
        <p:txBody>
          <a:bodyPr wrap="none" anchor="ctr">
            <a:spAutoFit/>
          </a:bodyPr>
          <a:lstStyle/>
          <a:p>
            <a:endParaRPr lang="en-US"/>
          </a:p>
        </p:txBody>
      </p:sp>
      <p:sp>
        <p:nvSpPr>
          <p:cNvPr id="15393" name="AutoShape 33"/>
          <p:cNvSpPr>
            <a:spLocks noChangeArrowheads="1"/>
          </p:cNvSpPr>
          <p:nvPr/>
        </p:nvSpPr>
        <p:spPr bwMode="auto">
          <a:xfrm>
            <a:off x="5105400" y="5029200"/>
            <a:ext cx="976313" cy="485775"/>
          </a:xfrm>
          <a:prstGeom prst="rightArrow">
            <a:avLst>
              <a:gd name="adj1" fmla="val 50000"/>
              <a:gd name="adj2" fmla="val 50245"/>
            </a:avLst>
          </a:prstGeom>
          <a:noFill/>
          <a:ln w="9525">
            <a:solidFill>
              <a:schemeClr val="tx1"/>
            </a:solidFill>
            <a:miter lim="800000"/>
            <a:headEnd/>
            <a:tailEnd/>
          </a:ln>
        </p:spPr>
        <p:txBody>
          <a:bodyPr wrap="none" anchor="ctr">
            <a:spAutoFit/>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Ordering the Results</a:t>
            </a:r>
          </a:p>
        </p:txBody>
      </p:sp>
      <p:sp>
        <p:nvSpPr>
          <p:cNvPr id="233475" name="Rectangle 3"/>
          <p:cNvSpPr>
            <a:spLocks noChangeArrowheads="1"/>
          </p:cNvSpPr>
          <p:nvPr/>
        </p:nvSpPr>
        <p:spPr bwMode="auto">
          <a:xfrm>
            <a:off x="762000" y="2133600"/>
            <a:ext cx="5741988" cy="15621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pname, price, manufacturer</a:t>
            </a:r>
          </a:p>
          <a:p>
            <a:pPr eaLnBrk="0" hangingPunct="0">
              <a:defRPr/>
            </a:pPr>
            <a:r>
              <a:rPr lang="en-US">
                <a:solidFill>
                  <a:schemeClr val="accent2"/>
                </a:solidFill>
              </a:rPr>
              <a:t>FROM</a:t>
            </a:r>
            <a:r>
              <a:rPr lang="en-US"/>
              <a:t>     Product</a:t>
            </a:r>
          </a:p>
          <a:p>
            <a:pPr eaLnBrk="0" hangingPunct="0">
              <a:defRPr/>
            </a:pPr>
            <a:r>
              <a:rPr lang="en-US">
                <a:solidFill>
                  <a:schemeClr val="accent2"/>
                </a:solidFill>
              </a:rPr>
              <a:t>WHERE</a:t>
            </a:r>
            <a:r>
              <a:rPr lang="en-US"/>
              <a:t>   category=‘gizmo’ AND price &gt; 50</a:t>
            </a:r>
          </a:p>
          <a:p>
            <a:pPr eaLnBrk="0" hangingPunct="0">
              <a:defRPr/>
            </a:pPr>
            <a:r>
              <a:rPr lang="en-US">
                <a:solidFill>
                  <a:srgbClr val="FF5050"/>
                </a:solidFill>
              </a:rPr>
              <a:t>ORDER BY</a:t>
            </a:r>
            <a:r>
              <a:rPr lang="en-US"/>
              <a:t>  price, pname</a:t>
            </a:r>
          </a:p>
        </p:txBody>
      </p:sp>
      <p:sp>
        <p:nvSpPr>
          <p:cNvPr id="16388" name="Text Box 4"/>
          <p:cNvSpPr txBox="1">
            <a:spLocks noChangeArrowheads="1"/>
          </p:cNvSpPr>
          <p:nvPr/>
        </p:nvSpPr>
        <p:spPr bwMode="auto">
          <a:xfrm>
            <a:off x="441325" y="4079875"/>
            <a:ext cx="8394700" cy="1187450"/>
          </a:xfrm>
          <a:prstGeom prst="rect">
            <a:avLst/>
          </a:prstGeom>
          <a:noFill/>
          <a:ln w="9525">
            <a:noFill/>
            <a:miter lim="800000"/>
            <a:headEnd/>
            <a:tailEnd/>
          </a:ln>
        </p:spPr>
        <p:txBody>
          <a:bodyPr wrap="none">
            <a:spAutoFit/>
          </a:bodyPr>
          <a:lstStyle/>
          <a:p>
            <a:pPr eaLnBrk="0" hangingPunct="0"/>
            <a:r>
              <a:rPr lang="en-US"/>
              <a:t>Ties are broken by the second attribute on the ORDER BY list, etc.</a:t>
            </a:r>
          </a:p>
          <a:p>
            <a:pPr eaLnBrk="0" hangingPunct="0"/>
            <a:endParaRPr lang="en-US"/>
          </a:p>
          <a:p>
            <a:pPr eaLnBrk="0" hangingPunct="0"/>
            <a:r>
              <a:rPr lang="en-US"/>
              <a:t>Ordering is ascending, unless you specify the DESC keyword.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ChangeArrowheads="1"/>
          </p:cNvSpPr>
          <p:nvPr/>
        </p:nvSpPr>
        <p:spPr bwMode="auto">
          <a:xfrm>
            <a:off x="381000" y="3771900"/>
            <a:ext cx="2776538" cy="11969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Category</a:t>
            </a:r>
          </a:p>
          <a:p>
            <a:pPr eaLnBrk="0" hangingPunct="0">
              <a:defRPr/>
            </a:pPr>
            <a:r>
              <a:rPr lang="en-US">
                <a:solidFill>
                  <a:schemeClr val="accent2"/>
                </a:solidFill>
              </a:rPr>
              <a:t>FROM</a:t>
            </a:r>
            <a:r>
              <a:rPr lang="en-US"/>
              <a:t>     Product</a:t>
            </a:r>
          </a:p>
          <a:p>
            <a:pPr eaLnBrk="0" hangingPunct="0">
              <a:defRPr/>
            </a:pPr>
            <a:r>
              <a:rPr lang="en-US">
                <a:solidFill>
                  <a:schemeClr val="accent2"/>
                </a:solidFill>
              </a:rPr>
              <a:t>ORDER BY</a:t>
            </a:r>
            <a:r>
              <a:rPr lang="en-US"/>
              <a:t>  PName</a:t>
            </a:r>
          </a:p>
        </p:txBody>
      </p:sp>
      <p:graphicFrame>
        <p:nvGraphicFramePr>
          <p:cNvPr id="235523" name="Group 3"/>
          <p:cNvGraphicFramePr>
            <a:graphicFrameLocks noGrp="1"/>
          </p:cNvGraphicFramePr>
          <p:nvPr/>
        </p:nvGraphicFramePr>
        <p:xfrm>
          <a:off x="3429000" y="228600"/>
          <a:ext cx="5410200" cy="1676400"/>
        </p:xfrm>
        <a:graphic>
          <a:graphicData uri="http://schemas.openxmlformats.org/drawingml/2006/table">
            <a:tbl>
              <a:tblPr/>
              <a:tblGrid>
                <a:gridCol w="1352550"/>
                <a:gridCol w="1352550"/>
                <a:gridCol w="1352550"/>
                <a:gridCol w="1352550"/>
              </a:tblGrid>
              <a:tr h="319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PName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Price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Category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Manufacturer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Gizmo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Gadgets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GizmoWorks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Powergizmo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$29.99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Gadgets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GizmoWorks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SingleTouch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$149.99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Photography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Canon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MultiTouch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$203.99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Household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Hitachi</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43" name="AutoShape 35"/>
          <p:cNvSpPr>
            <a:spLocks noChangeArrowheads="1"/>
          </p:cNvSpPr>
          <p:nvPr/>
        </p:nvSpPr>
        <p:spPr bwMode="auto">
          <a:xfrm>
            <a:off x="5105400" y="2667000"/>
            <a:ext cx="976313" cy="485775"/>
          </a:xfrm>
          <a:prstGeom prst="rightArrow">
            <a:avLst>
              <a:gd name="adj1" fmla="val 50000"/>
              <a:gd name="adj2" fmla="val 50245"/>
            </a:avLst>
          </a:prstGeom>
          <a:noFill/>
          <a:ln w="9525">
            <a:solidFill>
              <a:schemeClr val="tx1"/>
            </a:solidFill>
            <a:miter lim="800000"/>
            <a:headEnd/>
            <a:tailEnd/>
          </a:ln>
        </p:spPr>
        <p:txBody>
          <a:bodyPr wrap="none" anchor="ctr">
            <a:spAutoFit/>
          </a:bodyPr>
          <a:lstStyle/>
          <a:p>
            <a:endParaRPr lang="en-US"/>
          </a:p>
        </p:txBody>
      </p:sp>
      <p:sp>
        <p:nvSpPr>
          <p:cNvPr id="17444" name="Text Box 36"/>
          <p:cNvSpPr txBox="1">
            <a:spLocks noChangeArrowheads="1"/>
          </p:cNvSpPr>
          <p:nvPr/>
        </p:nvSpPr>
        <p:spPr bwMode="auto">
          <a:xfrm>
            <a:off x="6781800" y="2209800"/>
            <a:ext cx="635000" cy="1311275"/>
          </a:xfrm>
          <a:prstGeom prst="rect">
            <a:avLst/>
          </a:prstGeom>
          <a:noFill/>
          <a:ln w="9525">
            <a:noFill/>
            <a:miter lim="800000"/>
            <a:headEnd/>
            <a:tailEnd/>
          </a:ln>
        </p:spPr>
        <p:txBody>
          <a:bodyPr wrap="none">
            <a:spAutoFit/>
          </a:bodyPr>
          <a:lstStyle/>
          <a:p>
            <a:r>
              <a:rPr lang="en-US" sz="8000"/>
              <a:t>?</a:t>
            </a:r>
          </a:p>
        </p:txBody>
      </p:sp>
      <p:sp>
        <p:nvSpPr>
          <p:cNvPr id="235557" name="Rectangle 37"/>
          <p:cNvSpPr>
            <a:spLocks noChangeArrowheads="1"/>
          </p:cNvSpPr>
          <p:nvPr/>
        </p:nvSpPr>
        <p:spPr bwMode="auto">
          <a:xfrm>
            <a:off x="381000" y="2133600"/>
            <a:ext cx="4054475" cy="11969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a:t>
            </a:r>
            <a:r>
              <a:rPr lang="en-US">
                <a:solidFill>
                  <a:schemeClr val="accent2"/>
                </a:solidFill>
              </a:rPr>
              <a:t>DISTINCT</a:t>
            </a:r>
            <a:r>
              <a:rPr lang="en-US"/>
              <a:t> category</a:t>
            </a:r>
          </a:p>
          <a:p>
            <a:pPr eaLnBrk="0" hangingPunct="0">
              <a:defRPr/>
            </a:pPr>
            <a:r>
              <a:rPr lang="en-US">
                <a:solidFill>
                  <a:schemeClr val="accent2"/>
                </a:solidFill>
              </a:rPr>
              <a:t>FROM</a:t>
            </a:r>
            <a:r>
              <a:rPr lang="en-US"/>
              <a:t>     Product</a:t>
            </a:r>
          </a:p>
          <a:p>
            <a:pPr eaLnBrk="0" hangingPunct="0">
              <a:defRPr/>
            </a:pPr>
            <a:r>
              <a:rPr lang="en-US">
                <a:solidFill>
                  <a:schemeClr val="accent2"/>
                </a:solidFill>
              </a:rPr>
              <a:t>ORDER BY</a:t>
            </a:r>
            <a:r>
              <a:rPr lang="en-US"/>
              <a:t> category</a:t>
            </a:r>
          </a:p>
        </p:txBody>
      </p:sp>
      <p:sp>
        <p:nvSpPr>
          <p:cNvPr id="235558" name="Rectangle 38"/>
          <p:cNvSpPr>
            <a:spLocks noChangeArrowheads="1"/>
          </p:cNvSpPr>
          <p:nvPr/>
        </p:nvSpPr>
        <p:spPr bwMode="auto">
          <a:xfrm>
            <a:off x="381000" y="5410200"/>
            <a:ext cx="4054475" cy="11969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a:t>
            </a:r>
            <a:r>
              <a:rPr lang="en-US">
                <a:solidFill>
                  <a:schemeClr val="accent2"/>
                </a:solidFill>
              </a:rPr>
              <a:t>DISTINCT</a:t>
            </a:r>
            <a:r>
              <a:rPr lang="en-US"/>
              <a:t> category</a:t>
            </a:r>
          </a:p>
          <a:p>
            <a:pPr eaLnBrk="0" hangingPunct="0">
              <a:defRPr/>
            </a:pPr>
            <a:r>
              <a:rPr lang="en-US">
                <a:solidFill>
                  <a:schemeClr val="accent2"/>
                </a:solidFill>
              </a:rPr>
              <a:t>FROM</a:t>
            </a:r>
            <a:r>
              <a:rPr lang="en-US"/>
              <a:t>     Product</a:t>
            </a:r>
          </a:p>
          <a:p>
            <a:pPr eaLnBrk="0" hangingPunct="0">
              <a:defRPr/>
            </a:pPr>
            <a:r>
              <a:rPr lang="en-US">
                <a:solidFill>
                  <a:schemeClr val="accent2"/>
                </a:solidFill>
              </a:rPr>
              <a:t>ORDER BY</a:t>
            </a:r>
            <a:r>
              <a:rPr lang="en-US"/>
              <a:t> PName</a:t>
            </a:r>
          </a:p>
        </p:txBody>
      </p:sp>
      <p:sp>
        <p:nvSpPr>
          <p:cNvPr id="17447" name="AutoShape 39"/>
          <p:cNvSpPr>
            <a:spLocks noChangeArrowheads="1"/>
          </p:cNvSpPr>
          <p:nvPr/>
        </p:nvSpPr>
        <p:spPr bwMode="auto">
          <a:xfrm>
            <a:off x="5181600" y="4114800"/>
            <a:ext cx="976313" cy="485775"/>
          </a:xfrm>
          <a:prstGeom prst="rightArrow">
            <a:avLst>
              <a:gd name="adj1" fmla="val 50000"/>
              <a:gd name="adj2" fmla="val 50245"/>
            </a:avLst>
          </a:prstGeom>
          <a:noFill/>
          <a:ln w="9525">
            <a:solidFill>
              <a:schemeClr val="tx1"/>
            </a:solidFill>
            <a:miter lim="800000"/>
            <a:headEnd/>
            <a:tailEnd/>
          </a:ln>
        </p:spPr>
        <p:txBody>
          <a:bodyPr wrap="none" anchor="ctr">
            <a:spAutoFit/>
          </a:bodyPr>
          <a:lstStyle/>
          <a:p>
            <a:endParaRPr lang="en-US"/>
          </a:p>
        </p:txBody>
      </p:sp>
      <p:sp>
        <p:nvSpPr>
          <p:cNvPr id="17448" name="Text Box 40"/>
          <p:cNvSpPr txBox="1">
            <a:spLocks noChangeArrowheads="1"/>
          </p:cNvSpPr>
          <p:nvPr/>
        </p:nvSpPr>
        <p:spPr bwMode="auto">
          <a:xfrm>
            <a:off x="6858000" y="3657600"/>
            <a:ext cx="635000" cy="1311275"/>
          </a:xfrm>
          <a:prstGeom prst="rect">
            <a:avLst/>
          </a:prstGeom>
          <a:noFill/>
          <a:ln w="9525">
            <a:noFill/>
            <a:miter lim="800000"/>
            <a:headEnd/>
            <a:tailEnd/>
          </a:ln>
        </p:spPr>
        <p:txBody>
          <a:bodyPr wrap="none">
            <a:spAutoFit/>
          </a:bodyPr>
          <a:lstStyle/>
          <a:p>
            <a:r>
              <a:rPr lang="en-US" sz="8000"/>
              <a:t>?</a:t>
            </a:r>
          </a:p>
        </p:txBody>
      </p:sp>
      <p:sp>
        <p:nvSpPr>
          <p:cNvPr id="17449" name="AutoShape 41"/>
          <p:cNvSpPr>
            <a:spLocks noChangeArrowheads="1"/>
          </p:cNvSpPr>
          <p:nvPr/>
        </p:nvSpPr>
        <p:spPr bwMode="auto">
          <a:xfrm>
            <a:off x="5181600" y="5715000"/>
            <a:ext cx="976313" cy="485775"/>
          </a:xfrm>
          <a:prstGeom prst="rightArrow">
            <a:avLst>
              <a:gd name="adj1" fmla="val 50000"/>
              <a:gd name="adj2" fmla="val 50245"/>
            </a:avLst>
          </a:prstGeom>
          <a:noFill/>
          <a:ln w="9525">
            <a:solidFill>
              <a:schemeClr val="tx1"/>
            </a:solidFill>
            <a:miter lim="800000"/>
            <a:headEnd/>
            <a:tailEnd/>
          </a:ln>
        </p:spPr>
        <p:txBody>
          <a:bodyPr wrap="none" anchor="ctr">
            <a:spAutoFit/>
          </a:bodyPr>
          <a:lstStyle/>
          <a:p>
            <a:endParaRPr lang="en-US"/>
          </a:p>
        </p:txBody>
      </p:sp>
      <p:sp>
        <p:nvSpPr>
          <p:cNvPr id="17450" name="Text Box 42"/>
          <p:cNvSpPr txBox="1">
            <a:spLocks noChangeArrowheads="1"/>
          </p:cNvSpPr>
          <p:nvPr/>
        </p:nvSpPr>
        <p:spPr bwMode="auto">
          <a:xfrm>
            <a:off x="6858000" y="5257800"/>
            <a:ext cx="635000" cy="1311275"/>
          </a:xfrm>
          <a:prstGeom prst="rect">
            <a:avLst/>
          </a:prstGeom>
          <a:noFill/>
          <a:ln w="9525">
            <a:noFill/>
            <a:miter lim="800000"/>
            <a:headEnd/>
            <a:tailEnd/>
          </a:ln>
        </p:spPr>
        <p:txBody>
          <a:bodyPr wrap="none">
            <a:spAutoFit/>
          </a:bodyPr>
          <a:lstStyle/>
          <a:p>
            <a:r>
              <a:rPr lang="en-US" sz="800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Keys and Foreign Keys</a:t>
            </a:r>
          </a:p>
        </p:txBody>
      </p:sp>
      <p:graphicFrame>
        <p:nvGraphicFramePr>
          <p:cNvPr id="237571" name="Group 3"/>
          <p:cNvGraphicFramePr>
            <a:graphicFrameLocks noGrp="1"/>
          </p:cNvGraphicFramePr>
          <p:nvPr/>
        </p:nvGraphicFramePr>
        <p:xfrm>
          <a:off x="304800" y="4724400"/>
          <a:ext cx="6324600" cy="1828800"/>
        </p:xfrm>
        <a:graphic>
          <a:graphicData uri="http://schemas.openxmlformats.org/drawingml/2006/table">
            <a:tbl>
              <a:tblPr/>
              <a:tblGrid>
                <a:gridCol w="1638300"/>
                <a:gridCol w="1257300"/>
                <a:gridCol w="1676400"/>
                <a:gridCol w="1752600"/>
              </a:tblGrid>
              <a:tr h="319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sng" strike="noStrike" cap="none" normalizeH="0" baseline="0" smtClean="0">
                          <a:ln>
                            <a:noFill/>
                          </a:ln>
                          <a:solidFill>
                            <a:schemeClr val="accent2"/>
                          </a:solidFill>
                          <a:effectLst/>
                          <a:latin typeface="Times New Roman" pitchFamily="18" charset="0"/>
                        </a:rPr>
                        <a:t>PName</a:t>
                      </a:r>
                      <a:endParaRPr kumimoji="0" lang="en-US" sz="1800" b="0" i="0" u="none" strike="noStrike" cap="none" normalizeH="0" baseline="0" smtClean="0">
                        <a:ln>
                          <a:noFill/>
                        </a:ln>
                        <a:solidFill>
                          <a:schemeClr val="accent2"/>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accent2"/>
                          </a:solidFill>
                          <a:effectLst/>
                          <a:latin typeface="Times New Roman" pitchFamily="18" charset="0"/>
                        </a:rPr>
                        <a:t>Price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accent2"/>
                          </a:solidFill>
                          <a:effectLst/>
                          <a:latin typeface="Times New Roman" pitchFamily="18" charset="0"/>
                        </a:rPr>
                        <a:t>Category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accent2"/>
                          </a:solidFill>
                          <a:effectLst/>
                          <a:latin typeface="Times New Roman" pitchFamily="18" charset="0"/>
                        </a:rPr>
                        <a:t>Manufacturer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Gizmo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Gadgets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GizmoWorks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Powergizmo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$29.99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Gadgets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GizmoWorks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SingleTouch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$149.99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Photography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Canon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MultiTouch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$203.99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Household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Hitachi</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67" name="Text Box 35"/>
          <p:cNvSpPr txBox="1">
            <a:spLocks noChangeArrowheads="1"/>
          </p:cNvSpPr>
          <p:nvPr/>
        </p:nvSpPr>
        <p:spPr bwMode="auto">
          <a:xfrm>
            <a:off x="304800" y="4194175"/>
            <a:ext cx="1131888" cy="457200"/>
          </a:xfrm>
          <a:prstGeom prst="rect">
            <a:avLst/>
          </a:prstGeom>
          <a:noFill/>
          <a:ln w="9525">
            <a:noFill/>
            <a:miter lim="800000"/>
            <a:headEnd/>
            <a:tailEnd/>
          </a:ln>
        </p:spPr>
        <p:txBody>
          <a:bodyPr wrap="none">
            <a:spAutoFit/>
          </a:bodyPr>
          <a:lstStyle/>
          <a:p>
            <a:r>
              <a:rPr lang="en-US">
                <a:solidFill>
                  <a:schemeClr val="accent2"/>
                </a:solidFill>
              </a:rPr>
              <a:t>Product</a:t>
            </a:r>
          </a:p>
        </p:txBody>
      </p:sp>
      <p:sp>
        <p:nvSpPr>
          <p:cNvPr id="18468" name="Text Box 36"/>
          <p:cNvSpPr txBox="1">
            <a:spLocks noChangeArrowheads="1"/>
          </p:cNvSpPr>
          <p:nvPr/>
        </p:nvSpPr>
        <p:spPr bwMode="auto">
          <a:xfrm>
            <a:off x="1600200" y="1603375"/>
            <a:ext cx="1370013" cy="457200"/>
          </a:xfrm>
          <a:prstGeom prst="rect">
            <a:avLst/>
          </a:prstGeom>
          <a:noFill/>
          <a:ln w="9525">
            <a:noFill/>
            <a:miter lim="800000"/>
            <a:headEnd/>
            <a:tailEnd/>
          </a:ln>
        </p:spPr>
        <p:txBody>
          <a:bodyPr wrap="none">
            <a:spAutoFit/>
          </a:bodyPr>
          <a:lstStyle/>
          <a:p>
            <a:r>
              <a:rPr lang="en-US">
                <a:solidFill>
                  <a:schemeClr val="accent2"/>
                </a:solidFill>
              </a:rPr>
              <a:t>Company</a:t>
            </a:r>
          </a:p>
        </p:txBody>
      </p:sp>
      <p:graphicFrame>
        <p:nvGraphicFramePr>
          <p:cNvPr id="237605" name="Group 37"/>
          <p:cNvGraphicFramePr>
            <a:graphicFrameLocks noGrp="1"/>
          </p:cNvGraphicFramePr>
          <p:nvPr/>
        </p:nvGraphicFramePr>
        <p:xfrm>
          <a:off x="1524000" y="2133600"/>
          <a:ext cx="4419600" cy="1930400"/>
        </p:xfrm>
        <a:graphic>
          <a:graphicData uri="http://schemas.openxmlformats.org/drawingml/2006/table">
            <a:tbl>
              <a:tblPr/>
              <a:tblGrid>
                <a:gridCol w="1600200"/>
                <a:gridCol w="1371600"/>
                <a:gridCol w="1447800"/>
              </a:tblGrid>
              <a:tr h="482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sng" strike="noStrike" cap="none" normalizeH="0" baseline="0" smtClean="0">
                          <a:ln>
                            <a:noFill/>
                          </a:ln>
                          <a:solidFill>
                            <a:schemeClr val="accent2"/>
                          </a:solidFill>
                          <a:effectLst/>
                          <a:latin typeface="Times New Roman" pitchFamily="18" charset="0"/>
                        </a:rPr>
                        <a:t>CName</a:t>
                      </a:r>
                      <a:endParaRPr kumimoji="0" lang="en-US" sz="1800" b="0" i="0" u="none" strike="noStrike" cap="none" normalizeH="0" baseline="0" smtClean="0">
                        <a:ln>
                          <a:noFill/>
                        </a:ln>
                        <a:solidFill>
                          <a:schemeClr val="accent2"/>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accent2"/>
                          </a:solidFill>
                          <a:effectLst/>
                          <a:latin typeface="Times New Roman" pitchFamily="18" charset="0"/>
                        </a:rPr>
                        <a:t>StockPrice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accent2"/>
                          </a:solidFill>
                          <a:effectLst/>
                          <a:latin typeface="Times New Roman" pitchFamily="18" charset="0"/>
                        </a:rPr>
                        <a:t>Country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r h="482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GizmoWorks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USA</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82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Canon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65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Japan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82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Hitachi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Japan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8491" name="AutoShape 59"/>
          <p:cNvSpPr>
            <a:spLocks noChangeArrowheads="1"/>
          </p:cNvSpPr>
          <p:nvPr/>
        </p:nvSpPr>
        <p:spPr bwMode="auto">
          <a:xfrm>
            <a:off x="228600" y="2667000"/>
            <a:ext cx="914400" cy="619125"/>
          </a:xfrm>
          <a:prstGeom prst="wedgeEllipseCallout">
            <a:avLst>
              <a:gd name="adj1" fmla="val 115972"/>
              <a:gd name="adj2" fmla="val -105384"/>
            </a:avLst>
          </a:prstGeom>
          <a:solidFill>
            <a:srgbClr val="C0C0C0">
              <a:alpha val="50195"/>
            </a:srgbClr>
          </a:solidFill>
          <a:ln w="9525">
            <a:solidFill>
              <a:schemeClr val="tx1"/>
            </a:solidFill>
            <a:miter lim="800000"/>
            <a:headEnd/>
            <a:tailEnd/>
          </a:ln>
        </p:spPr>
        <p:txBody>
          <a:bodyPr wrap="none" anchor="ctr">
            <a:spAutoFit/>
          </a:bodyPr>
          <a:lstStyle/>
          <a:p>
            <a:pPr algn="ctr"/>
            <a:r>
              <a:rPr lang="en-US"/>
              <a:t>Key</a:t>
            </a:r>
          </a:p>
        </p:txBody>
      </p:sp>
      <p:sp>
        <p:nvSpPr>
          <p:cNvPr id="18492" name="AutoShape 60"/>
          <p:cNvSpPr>
            <a:spLocks noChangeArrowheads="1"/>
          </p:cNvSpPr>
          <p:nvPr/>
        </p:nvSpPr>
        <p:spPr bwMode="auto">
          <a:xfrm>
            <a:off x="7462838" y="4618038"/>
            <a:ext cx="1535112" cy="1136650"/>
          </a:xfrm>
          <a:prstGeom prst="wedgeEllipseCallout">
            <a:avLst>
              <a:gd name="adj1" fmla="val -116597"/>
              <a:gd name="adj2" fmla="val -24023"/>
            </a:avLst>
          </a:prstGeom>
          <a:solidFill>
            <a:srgbClr val="C0C0C0">
              <a:alpha val="50195"/>
            </a:srgbClr>
          </a:solidFill>
          <a:ln w="9525">
            <a:solidFill>
              <a:schemeClr val="tx1"/>
            </a:solidFill>
            <a:miter lim="800000"/>
            <a:headEnd/>
            <a:tailEnd/>
          </a:ln>
        </p:spPr>
        <p:txBody>
          <a:bodyPr wrap="none" anchor="ctr">
            <a:spAutoFit/>
          </a:bodyPr>
          <a:lstStyle/>
          <a:p>
            <a:pPr algn="ctr"/>
            <a:r>
              <a:rPr lang="en-US"/>
              <a:t>Foreign</a:t>
            </a:r>
            <a:br>
              <a:rPr lang="en-US"/>
            </a:br>
            <a:r>
              <a:rPr lang="en-US"/>
              <a:t>key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b="1" smtClean="0"/>
              <a:t> </a:t>
            </a:r>
            <a:r>
              <a:rPr lang="en-US" sz="3600" b="1" smtClean="0"/>
              <a:t>Union, Intersect, and Except Clauses</a:t>
            </a:r>
            <a:r>
              <a:rPr lang="en-US" b="1" smtClean="0"/>
              <a:t/>
            </a:r>
            <a:br>
              <a:rPr lang="en-US" b="1" smtClean="0"/>
            </a:br>
            <a:endParaRPr lang="en-US" smtClean="0"/>
          </a:p>
        </p:txBody>
      </p:sp>
      <p:sp>
        <p:nvSpPr>
          <p:cNvPr id="21507" name="Content Placeholder 2"/>
          <p:cNvSpPr>
            <a:spLocks noGrp="1"/>
          </p:cNvSpPr>
          <p:nvPr>
            <p:ph idx="1"/>
          </p:nvPr>
        </p:nvSpPr>
        <p:spPr/>
        <p:txBody>
          <a:bodyPr/>
          <a:lstStyle/>
          <a:p>
            <a:pPr eaLnBrk="1" hangingPunct="1"/>
            <a:r>
              <a:rPr lang="en-US" smtClean="0"/>
              <a:t>The </a:t>
            </a:r>
            <a:r>
              <a:rPr lang="en-US" b="1" smtClean="0"/>
              <a:t>UNION</a:t>
            </a:r>
            <a:r>
              <a:rPr lang="en-US" smtClean="0"/>
              <a:t>, </a:t>
            </a:r>
            <a:r>
              <a:rPr lang="en-US" b="1" smtClean="0"/>
              <a:t>INTERSECT</a:t>
            </a:r>
            <a:r>
              <a:rPr lang="en-US" smtClean="0"/>
              <a:t>, and </a:t>
            </a:r>
            <a:r>
              <a:rPr lang="en-US" b="1" smtClean="0"/>
              <a:t>EXCEPT</a:t>
            </a:r>
            <a:r>
              <a:rPr lang="en-US" smtClean="0"/>
              <a:t> clauses are used to combine or exclude like rows from two or more tables.  They are useful when you need to combine the results from separate queries into one single result.  They differ from a join in that entire rows are matched and, as a result, included or excluded from the combined result.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p:txBody>
          <a:bodyPr/>
          <a:lstStyle/>
          <a:p>
            <a:pPr eaLnBrk="1" hangingPunct="1">
              <a:defRPr/>
            </a:pPr>
            <a:r>
              <a:rPr lang="en-US" dirty="0" smtClean="0"/>
              <a:t>These operators can be used on any query; however, a couple simple of conditions must be met:</a:t>
            </a:r>
          </a:p>
          <a:p>
            <a:pPr marL="571500" indent="-571500" eaLnBrk="1" hangingPunct="1">
              <a:buFont typeface="+mj-lt"/>
              <a:buAutoNum type="romanUcPeriod"/>
              <a:defRPr/>
            </a:pPr>
            <a:r>
              <a:rPr lang="en-US" dirty="0" smtClean="0"/>
              <a:t>The number and order columns must be the same in both queries</a:t>
            </a:r>
          </a:p>
          <a:p>
            <a:pPr marL="571500" indent="-571500" eaLnBrk="1" hangingPunct="1">
              <a:buFont typeface="+mj-lt"/>
              <a:buAutoNum type="romanUcPeriod"/>
              <a:defRPr/>
            </a:pPr>
            <a:r>
              <a:rPr lang="en-US" dirty="0" smtClean="0"/>
              <a:t>The data types must be the same or compatible.</a:t>
            </a:r>
          </a:p>
          <a:p>
            <a:pPr eaLnBrk="1" hangingPunct="1">
              <a:defRPr/>
            </a:pP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mtClean="0"/>
              <a:t>SQL Introduction</a:t>
            </a:r>
          </a:p>
        </p:txBody>
      </p:sp>
      <p:sp>
        <p:nvSpPr>
          <p:cNvPr id="3075" name="Text Box 3"/>
          <p:cNvSpPr txBox="1">
            <a:spLocks noChangeArrowheads="1"/>
          </p:cNvSpPr>
          <p:nvPr/>
        </p:nvSpPr>
        <p:spPr bwMode="auto">
          <a:xfrm>
            <a:off x="365125" y="1717675"/>
            <a:ext cx="6819900" cy="1187450"/>
          </a:xfrm>
          <a:prstGeom prst="rect">
            <a:avLst/>
          </a:prstGeom>
          <a:noFill/>
          <a:ln w="9525">
            <a:noFill/>
            <a:miter lim="800000"/>
            <a:headEnd/>
            <a:tailEnd/>
          </a:ln>
        </p:spPr>
        <p:txBody>
          <a:bodyPr wrap="none">
            <a:spAutoFit/>
          </a:bodyPr>
          <a:lstStyle/>
          <a:p>
            <a:pPr eaLnBrk="0" hangingPunct="0"/>
            <a:r>
              <a:rPr lang="en-US"/>
              <a:t>Standard language for querying and manipulating data</a:t>
            </a:r>
          </a:p>
          <a:p>
            <a:pPr eaLnBrk="0" hangingPunct="0"/>
            <a:endParaRPr lang="en-US"/>
          </a:p>
          <a:p>
            <a:pPr eaLnBrk="0" hangingPunct="0"/>
            <a:r>
              <a:rPr lang="en-US"/>
              <a:t>                </a:t>
            </a:r>
            <a:r>
              <a:rPr lang="en-US" b="1"/>
              <a:t>S</a:t>
            </a:r>
            <a:r>
              <a:rPr lang="en-US"/>
              <a:t>tructured   </a:t>
            </a:r>
            <a:r>
              <a:rPr lang="en-US" b="1"/>
              <a:t>Q</a:t>
            </a:r>
            <a:r>
              <a:rPr lang="en-US"/>
              <a:t>uery   </a:t>
            </a:r>
            <a:r>
              <a:rPr lang="en-US" b="1"/>
              <a:t>L</a:t>
            </a:r>
            <a:r>
              <a:rPr lang="en-US"/>
              <a:t>anguage</a:t>
            </a:r>
          </a:p>
        </p:txBody>
      </p:sp>
      <p:sp>
        <p:nvSpPr>
          <p:cNvPr id="3076" name="Text Box 4"/>
          <p:cNvSpPr txBox="1">
            <a:spLocks noChangeArrowheads="1"/>
          </p:cNvSpPr>
          <p:nvPr/>
        </p:nvSpPr>
        <p:spPr bwMode="auto">
          <a:xfrm>
            <a:off x="152400" y="3200400"/>
            <a:ext cx="8823325" cy="1187450"/>
          </a:xfrm>
          <a:prstGeom prst="rect">
            <a:avLst/>
          </a:prstGeom>
          <a:noFill/>
          <a:ln w="9525">
            <a:noFill/>
            <a:miter lim="800000"/>
            <a:headEnd/>
            <a:tailEnd/>
          </a:ln>
        </p:spPr>
        <p:txBody>
          <a:bodyPr wrap="none">
            <a:spAutoFit/>
          </a:bodyPr>
          <a:lstStyle/>
          <a:p>
            <a:pPr eaLnBrk="0" hangingPunct="0"/>
            <a:r>
              <a:rPr lang="en-US"/>
              <a:t>Many standards out there: </a:t>
            </a:r>
          </a:p>
          <a:p>
            <a:pPr eaLnBrk="0" hangingPunct="0">
              <a:buFontTx/>
              <a:buChar char="•"/>
            </a:pPr>
            <a:r>
              <a:rPr lang="en-US"/>
              <a:t>  ANSI SQL,  SQL92 (a.k.a. SQL2),  SQL99 (a.k.a. SQL3), ….</a:t>
            </a:r>
          </a:p>
          <a:p>
            <a:pPr eaLnBrk="0" hangingPunct="0">
              <a:buFontTx/>
              <a:buChar char="•"/>
            </a:pPr>
            <a:r>
              <a:rPr lang="en-US"/>
              <a:t>  Vendors support various subsets: watch for fun discussions in class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a:blip r:embed="rId2"/>
          <a:srcRect/>
          <a:stretch>
            <a:fillRect/>
          </a:stretch>
        </p:blipFill>
        <p:spPr bwMode="auto">
          <a:xfrm>
            <a:off x="457200" y="609600"/>
            <a:ext cx="8318500" cy="5815013"/>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4" name="Content Placeholder 3"/>
          <p:cNvSpPr>
            <a:spLocks noGrp="1"/>
          </p:cNvSpPr>
          <p:nvPr>
            <p:ph sz="half" idx="2"/>
          </p:nvPr>
        </p:nvSpPr>
        <p:spPr/>
        <p:txBody>
          <a:bodyPr/>
          <a:lstStyle/>
          <a:p>
            <a:r>
              <a:rPr lang="en-US" dirty="0" smtClean="0"/>
              <a:t>  </a:t>
            </a:r>
            <a:endParaRPr lang="en-US" dirty="0"/>
          </a:p>
        </p:txBody>
      </p:sp>
      <p:pic>
        <p:nvPicPr>
          <p:cNvPr id="1026" name="Picture 2"/>
          <p:cNvPicPr>
            <a:picLocks noGrp="1" noChangeAspect="1" noChangeArrowheads="1"/>
          </p:cNvPicPr>
          <p:nvPr>
            <p:ph sz="half" idx="1"/>
          </p:nvPr>
        </p:nvPicPr>
        <p:blipFill>
          <a:blip r:embed="rId2"/>
          <a:srcRect/>
          <a:stretch>
            <a:fillRect/>
          </a:stretch>
        </p:blipFill>
        <p:spPr bwMode="auto">
          <a:xfrm>
            <a:off x="381000" y="228600"/>
            <a:ext cx="5335541" cy="3458999"/>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2286000" y="3429000"/>
            <a:ext cx="6557659" cy="3186112"/>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b="1" smtClean="0"/>
              <a:t>Union</a:t>
            </a:r>
          </a:p>
        </p:txBody>
      </p:sp>
      <p:sp>
        <p:nvSpPr>
          <p:cNvPr id="24579" name="Content Placeholder 4"/>
          <p:cNvSpPr>
            <a:spLocks noGrp="1"/>
          </p:cNvSpPr>
          <p:nvPr>
            <p:ph idx="1"/>
          </p:nvPr>
        </p:nvSpPr>
        <p:spPr>
          <a:xfrm>
            <a:off x="762000" y="1447800"/>
            <a:ext cx="7696200" cy="4648200"/>
          </a:xfrm>
        </p:spPr>
        <p:txBody>
          <a:bodyPr/>
          <a:lstStyle/>
          <a:p>
            <a:pPr eaLnBrk="1" hangingPunct="1"/>
            <a:r>
              <a:rPr lang="en-US" sz="2400" dirty="0" smtClean="0"/>
              <a:t>The Union operator returns rows from both tables.  If used by itself, UNION returns a distinct list of rows.  Using UNION ALL, returns all rows from both tables.  A UNION is useful when you want to sort results from two separate queries as one combined result.  For instance if you have two tables, Vendor, and Customer, and you want combined list of names, you can easily do so using:</a:t>
            </a:r>
          </a:p>
          <a:p>
            <a:pPr eaLnBrk="1" hangingPunct="1"/>
            <a:r>
              <a:rPr lang="en-US" sz="2000" dirty="0" smtClean="0">
                <a:solidFill>
                  <a:srgbClr val="0070C0"/>
                </a:solidFill>
              </a:rPr>
              <a:t>SELECT  </a:t>
            </a:r>
            <a:r>
              <a:rPr lang="en-US" sz="2000" dirty="0" smtClean="0">
                <a:solidFill>
                  <a:srgbClr val="0070C0"/>
                </a:solidFill>
              </a:rPr>
              <a:t>Id FROM </a:t>
            </a:r>
            <a:r>
              <a:rPr lang="en-US" sz="2000" dirty="0" smtClean="0">
                <a:solidFill>
                  <a:srgbClr val="0070C0"/>
                </a:solidFill>
              </a:rPr>
              <a:t>Customers</a:t>
            </a:r>
          </a:p>
          <a:p>
            <a:pPr eaLnBrk="1" hangingPunct="1">
              <a:buNone/>
            </a:pPr>
            <a:r>
              <a:rPr lang="en-US" sz="2000" dirty="0" smtClean="0">
                <a:solidFill>
                  <a:srgbClr val="0070C0"/>
                </a:solidFill>
              </a:rPr>
              <a:t>	</a:t>
            </a:r>
            <a:r>
              <a:rPr lang="en-US" sz="2000" dirty="0" smtClean="0">
                <a:solidFill>
                  <a:srgbClr val="0070C0"/>
                </a:solidFill>
              </a:rPr>
              <a:t>Union </a:t>
            </a:r>
            <a:endParaRPr lang="en-US" sz="2000" dirty="0" smtClean="0">
              <a:solidFill>
                <a:srgbClr val="0070C0"/>
              </a:solidFill>
            </a:endParaRPr>
          </a:p>
          <a:p>
            <a:pPr eaLnBrk="1" hangingPunct="1">
              <a:buNone/>
            </a:pPr>
            <a:r>
              <a:rPr lang="en-US" sz="2000" dirty="0" smtClean="0">
                <a:solidFill>
                  <a:srgbClr val="0070C0"/>
                </a:solidFill>
              </a:rPr>
              <a:t>	SELECT </a:t>
            </a:r>
            <a:r>
              <a:rPr lang="en-US" sz="2000" dirty="0" err="1" smtClean="0">
                <a:solidFill>
                  <a:srgbClr val="0070C0"/>
                </a:solidFill>
              </a:rPr>
              <a:t>Customer_Id</a:t>
            </a:r>
            <a:r>
              <a:rPr lang="en-US" sz="2000" dirty="0" smtClean="0">
                <a:solidFill>
                  <a:srgbClr val="0070C0"/>
                </a:solidFill>
              </a:rPr>
              <a:t> </a:t>
            </a:r>
            <a:r>
              <a:rPr lang="en-US" sz="2000" dirty="0" smtClean="0">
                <a:solidFill>
                  <a:srgbClr val="0070C0"/>
                </a:solidFill>
              </a:rPr>
              <a:t>FROM Orders ORDER BY Name</a:t>
            </a:r>
          </a:p>
          <a:p>
            <a:pPr eaLnBrk="1" hangingPunct="1"/>
            <a:r>
              <a:rPr lang="en-US" sz="2400" dirty="0" smtClean="0"/>
              <a:t>Note </a:t>
            </a:r>
            <a:r>
              <a:rPr lang="en-US" sz="2400" dirty="0" smtClean="0"/>
              <a:t>the ORDER BY clause applies to the combined result.</a:t>
            </a:r>
            <a:endParaRPr lang="en-US" sz="2400" dirty="0" smtClean="0">
              <a:solidFill>
                <a:srgbClr val="0070C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b="1" dirty="0" smtClean="0"/>
              <a:t>INTERSECT Operator</a:t>
            </a:r>
            <a:br>
              <a:rPr lang="en-US" b="1" dirty="0" smtClean="0"/>
            </a:br>
            <a:endParaRPr lang="en-US" dirty="0" smtClean="0"/>
          </a:p>
        </p:txBody>
      </p:sp>
      <p:sp>
        <p:nvSpPr>
          <p:cNvPr id="25603" name="Content Placeholder 2"/>
          <p:cNvSpPr>
            <a:spLocks noGrp="1"/>
          </p:cNvSpPr>
          <p:nvPr>
            <p:ph idx="1"/>
          </p:nvPr>
        </p:nvSpPr>
        <p:spPr>
          <a:xfrm>
            <a:off x="457200" y="1371600"/>
            <a:ext cx="8001000" cy="4724400"/>
          </a:xfrm>
        </p:spPr>
        <p:txBody>
          <a:bodyPr/>
          <a:lstStyle/>
          <a:p>
            <a:pPr eaLnBrk="1" hangingPunct="1"/>
            <a:r>
              <a:rPr lang="en-US" sz="2800" dirty="0" smtClean="0"/>
              <a:t>Use an intersect operator to returns rows that are in common between two tables; it returns unique rows from both the left and right query.  This query is useful when you want to find results that are in common between two queries.  Continuing with </a:t>
            </a:r>
            <a:r>
              <a:rPr lang="en-US" sz="2800" dirty="0" smtClean="0"/>
              <a:t>Orders</a:t>
            </a:r>
            <a:r>
              <a:rPr lang="en-US" sz="2800" dirty="0" smtClean="0"/>
              <a:t>, </a:t>
            </a:r>
            <a:r>
              <a:rPr lang="en-US" sz="2800" dirty="0" smtClean="0"/>
              <a:t>and Customers, suppose you want to find </a:t>
            </a:r>
            <a:r>
              <a:rPr lang="en-US" sz="2800" dirty="0" smtClean="0"/>
              <a:t>those customers who have ordered products</a:t>
            </a:r>
            <a:r>
              <a:rPr lang="en-US" sz="2800" dirty="0" smtClean="0"/>
              <a:t>.</a:t>
            </a:r>
            <a:r>
              <a:rPr lang="en-US" sz="2800" dirty="0" smtClean="0"/>
              <a:t>  You can do so easily using:</a:t>
            </a:r>
          </a:p>
          <a:p>
            <a:pPr eaLnBrk="1" hangingPunct="1"/>
            <a:r>
              <a:rPr lang="en-US" sz="2000" dirty="0" smtClean="0">
                <a:solidFill>
                  <a:srgbClr val="0070C0"/>
                </a:solidFill>
              </a:rPr>
              <a:t>SELECT </a:t>
            </a:r>
            <a:r>
              <a:rPr lang="en-US" sz="2000" dirty="0" smtClean="0">
                <a:solidFill>
                  <a:srgbClr val="0070C0"/>
                </a:solidFill>
              </a:rPr>
              <a:t> </a:t>
            </a:r>
            <a:r>
              <a:rPr lang="en-US" sz="2000" dirty="0" smtClean="0">
                <a:solidFill>
                  <a:srgbClr val="0070C0"/>
                </a:solidFill>
              </a:rPr>
              <a:t>ID</a:t>
            </a:r>
            <a:r>
              <a:rPr lang="en-US" sz="2000" dirty="0" smtClean="0">
                <a:solidFill>
                  <a:srgbClr val="0070C0"/>
                </a:solidFill>
              </a:rPr>
              <a:t> </a:t>
            </a:r>
            <a:r>
              <a:rPr lang="en-US" sz="2000" dirty="0" smtClean="0">
                <a:solidFill>
                  <a:srgbClr val="0070C0"/>
                </a:solidFill>
              </a:rPr>
              <a:t>FROM </a:t>
            </a:r>
            <a:r>
              <a:rPr lang="en-US" sz="2000" dirty="0" smtClean="0">
                <a:solidFill>
                  <a:srgbClr val="0070C0"/>
                </a:solidFill>
              </a:rPr>
              <a:t>Customers</a:t>
            </a:r>
            <a:endParaRPr lang="en-US" sz="2000" dirty="0" smtClean="0">
              <a:solidFill>
                <a:srgbClr val="0070C0"/>
              </a:solidFill>
            </a:endParaRPr>
          </a:p>
          <a:p>
            <a:pPr eaLnBrk="1" hangingPunct="1">
              <a:buNone/>
            </a:pPr>
            <a:r>
              <a:rPr lang="en-US" sz="2000" dirty="0" smtClean="0">
                <a:solidFill>
                  <a:srgbClr val="0070C0"/>
                </a:solidFill>
              </a:rPr>
              <a:t>	INTERSECT </a:t>
            </a:r>
          </a:p>
          <a:p>
            <a:pPr eaLnBrk="1" hangingPunct="1">
              <a:buNone/>
            </a:pPr>
            <a:r>
              <a:rPr lang="en-US" sz="2000" dirty="0" smtClean="0">
                <a:solidFill>
                  <a:srgbClr val="0070C0"/>
                </a:solidFill>
              </a:rPr>
              <a:t>	SELECT </a:t>
            </a:r>
            <a:r>
              <a:rPr lang="en-US" sz="2000" dirty="0" err="1" smtClean="0">
                <a:solidFill>
                  <a:srgbClr val="0070C0"/>
                </a:solidFill>
              </a:rPr>
              <a:t>Customer_</a:t>
            </a:r>
            <a:r>
              <a:rPr lang="en-US" sz="2000" dirty="0" err="1" smtClean="0">
                <a:solidFill>
                  <a:srgbClr val="0070C0"/>
                </a:solidFill>
              </a:rPr>
              <a:t>ID</a:t>
            </a:r>
            <a:r>
              <a:rPr lang="en-US" sz="2000" dirty="0" smtClean="0">
                <a:solidFill>
                  <a:srgbClr val="0070C0"/>
                </a:solidFill>
              </a:rPr>
              <a:t> </a:t>
            </a:r>
            <a:r>
              <a:rPr lang="en-US" sz="2000" dirty="0" smtClean="0">
                <a:solidFill>
                  <a:srgbClr val="0070C0"/>
                </a:solidFill>
              </a:rPr>
              <a:t>FROM </a:t>
            </a:r>
            <a:r>
              <a:rPr lang="en-US" sz="2000" dirty="0" smtClean="0">
                <a:solidFill>
                  <a:srgbClr val="0070C0"/>
                </a:solidFill>
              </a:rPr>
              <a:t>Orders</a:t>
            </a:r>
            <a:r>
              <a:rPr lang="en-US" sz="2000" dirty="0" smtClean="0">
                <a:solidFill>
                  <a:srgbClr val="0070C0"/>
                </a:solidFill>
              </a:rPr>
              <a:t> </a:t>
            </a:r>
            <a:r>
              <a:rPr lang="en-US" sz="2000" dirty="0" smtClean="0">
                <a:solidFill>
                  <a:srgbClr val="0070C0"/>
                </a:solidFill>
              </a:rPr>
              <a:t>ORDER BY Name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endParaRPr lang="en-US" smtClean="0"/>
          </a:p>
        </p:txBody>
      </p:sp>
      <p:sp>
        <p:nvSpPr>
          <p:cNvPr id="26627" name="Content Placeholder 2"/>
          <p:cNvSpPr>
            <a:spLocks noGrp="1"/>
          </p:cNvSpPr>
          <p:nvPr>
            <p:ph idx="1"/>
          </p:nvPr>
        </p:nvSpPr>
        <p:spPr/>
        <p:txBody>
          <a:bodyPr/>
          <a:lstStyle/>
          <a:p>
            <a:r>
              <a:rPr lang="en-US" dirty="0" smtClean="0"/>
              <a:t>You can also use an INNER JOIN to answer the same question.</a:t>
            </a:r>
          </a:p>
          <a:p>
            <a:pPr eaLnBrk="1" hangingPunct="1"/>
            <a:r>
              <a:rPr lang="en-US" sz="2400" dirty="0" smtClean="0">
                <a:solidFill>
                  <a:srgbClr val="0070C0"/>
                </a:solidFill>
              </a:rPr>
              <a:t>SELECT  </a:t>
            </a:r>
            <a:r>
              <a:rPr lang="en-US" sz="2400" dirty="0" smtClean="0">
                <a:solidFill>
                  <a:srgbClr val="0070C0"/>
                </a:solidFill>
              </a:rPr>
              <a:t>ID </a:t>
            </a:r>
            <a:r>
              <a:rPr lang="en-US" sz="2400" dirty="0" smtClean="0">
                <a:solidFill>
                  <a:srgbClr val="0070C0"/>
                </a:solidFill>
              </a:rPr>
              <a:t>FROM Customers</a:t>
            </a:r>
          </a:p>
          <a:p>
            <a:pPr eaLnBrk="1" hangingPunct="1">
              <a:buNone/>
            </a:pPr>
            <a:r>
              <a:rPr lang="en-US" sz="2400" dirty="0" smtClean="0">
                <a:solidFill>
                  <a:srgbClr val="0070C0"/>
                </a:solidFill>
              </a:rPr>
              <a:t>	</a:t>
            </a:r>
            <a:r>
              <a:rPr lang="en-US" sz="2400" dirty="0" smtClean="0">
                <a:solidFill>
                  <a:srgbClr val="0070C0"/>
                </a:solidFill>
              </a:rPr>
              <a:t>Inner join </a:t>
            </a:r>
            <a:endParaRPr lang="en-US" sz="2400" dirty="0" smtClean="0">
              <a:solidFill>
                <a:srgbClr val="0070C0"/>
              </a:solidFill>
            </a:endParaRPr>
          </a:p>
          <a:p>
            <a:pPr eaLnBrk="1" hangingPunct="1">
              <a:buNone/>
            </a:pPr>
            <a:r>
              <a:rPr lang="en-US" sz="2400" dirty="0" smtClean="0">
                <a:solidFill>
                  <a:srgbClr val="0070C0"/>
                </a:solidFill>
              </a:rPr>
              <a:t>	SELECT </a:t>
            </a:r>
            <a:r>
              <a:rPr lang="en-US" sz="2400" dirty="0" err="1" smtClean="0">
                <a:solidFill>
                  <a:srgbClr val="0070C0"/>
                </a:solidFill>
              </a:rPr>
              <a:t>Customer_Id</a:t>
            </a:r>
            <a:r>
              <a:rPr lang="en-US" sz="2400" dirty="0" smtClean="0">
                <a:solidFill>
                  <a:srgbClr val="0070C0"/>
                </a:solidFill>
              </a:rPr>
              <a:t> </a:t>
            </a:r>
            <a:r>
              <a:rPr lang="en-US" sz="2400" dirty="0" smtClean="0">
                <a:solidFill>
                  <a:srgbClr val="0070C0"/>
                </a:solidFill>
              </a:rPr>
              <a:t>FROM Orders </a:t>
            </a:r>
            <a:r>
              <a:rPr lang="en-US" sz="2400" dirty="0" smtClean="0">
                <a:solidFill>
                  <a:srgbClr val="0070C0"/>
                </a:solidFill>
              </a:rPr>
              <a:t> on  Cutomers.ID=</a:t>
            </a:r>
            <a:r>
              <a:rPr lang="en-US" sz="2400" dirty="0" err="1" smtClean="0">
                <a:solidFill>
                  <a:srgbClr val="0070C0"/>
                </a:solidFill>
              </a:rPr>
              <a:t>Orders.Customer_ID</a:t>
            </a:r>
            <a:r>
              <a:rPr lang="en-US" sz="2400" dirty="0" smtClean="0">
                <a:solidFill>
                  <a:srgbClr val="0070C0"/>
                </a:solidFill>
              </a:rPr>
              <a:t> ORDER </a:t>
            </a:r>
            <a:r>
              <a:rPr lang="en-US" sz="2400" dirty="0" smtClean="0">
                <a:solidFill>
                  <a:srgbClr val="0070C0"/>
                </a:solidFill>
              </a:rPr>
              <a:t>BY </a:t>
            </a:r>
            <a:r>
              <a:rPr lang="en-US" sz="2400" dirty="0" smtClean="0">
                <a:solidFill>
                  <a:srgbClr val="0070C0"/>
                </a:solidFill>
              </a:rPr>
              <a:t>Name</a:t>
            </a:r>
          </a:p>
          <a:p>
            <a:pPr eaLnBrk="1" hangingPunct="1">
              <a:buNone/>
            </a:pPr>
            <a:r>
              <a:rPr lang="en-US" sz="2400" dirty="0" smtClean="0">
                <a:solidFill>
                  <a:srgbClr val="0070C0"/>
                </a:solidFill>
              </a:rPr>
              <a:t>Or, </a:t>
            </a:r>
          </a:p>
          <a:p>
            <a:pPr eaLnBrk="1" hangingPunct="1">
              <a:buNone/>
            </a:pPr>
            <a:r>
              <a:rPr lang="en-US" sz="2400" dirty="0" smtClean="0">
                <a:solidFill>
                  <a:srgbClr val="0070C0"/>
                </a:solidFill>
              </a:rPr>
              <a:t>Select </a:t>
            </a:r>
            <a:r>
              <a:rPr lang="en-US" sz="2400" dirty="0" err="1" smtClean="0">
                <a:solidFill>
                  <a:srgbClr val="0070C0"/>
                </a:solidFill>
              </a:rPr>
              <a:t>Customer.Id</a:t>
            </a:r>
            <a:r>
              <a:rPr lang="en-US" sz="2400" dirty="0" smtClean="0">
                <a:solidFill>
                  <a:srgbClr val="0070C0"/>
                </a:solidFill>
              </a:rPr>
              <a:t>, </a:t>
            </a:r>
            <a:r>
              <a:rPr lang="en-US" sz="2400" dirty="0" err="1" smtClean="0">
                <a:solidFill>
                  <a:srgbClr val="0070C0"/>
                </a:solidFill>
              </a:rPr>
              <a:t>Customer.Name,Customer.Age</a:t>
            </a:r>
            <a:r>
              <a:rPr lang="en-US" sz="2400" dirty="0" smtClean="0">
                <a:solidFill>
                  <a:srgbClr val="0070C0"/>
                </a:solidFill>
              </a:rPr>
              <a:t> from </a:t>
            </a:r>
            <a:r>
              <a:rPr lang="en-US" sz="2400" dirty="0" err="1" smtClean="0">
                <a:solidFill>
                  <a:srgbClr val="0070C0"/>
                </a:solidFill>
              </a:rPr>
              <a:t>Cutomer,Orders</a:t>
            </a:r>
            <a:r>
              <a:rPr lang="en-US" sz="2400" dirty="0" smtClean="0">
                <a:solidFill>
                  <a:srgbClr val="0070C0"/>
                </a:solidFill>
              </a:rPr>
              <a:t> where Cutomers.ID=</a:t>
            </a:r>
            <a:r>
              <a:rPr lang="en-US" sz="2400" dirty="0" err="1" smtClean="0">
                <a:solidFill>
                  <a:srgbClr val="0070C0"/>
                </a:solidFill>
              </a:rPr>
              <a:t>Orders.Customer_ID</a:t>
            </a:r>
            <a:endParaRPr lang="en-US" sz="2400" dirty="0" smtClean="0">
              <a:solidFill>
                <a:srgbClr val="0070C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b="1" dirty="0" smtClean="0">
                <a:solidFill>
                  <a:schemeClr val="tx2"/>
                </a:solidFill>
                <a:latin typeface="+mj-lt"/>
                <a:ea typeface="+mj-ea"/>
                <a:cs typeface="+mj-cs"/>
              </a:rPr>
              <a:t>EXCEPT Operator</a:t>
            </a:r>
            <a:br>
              <a:rPr lang="en-US" b="1" dirty="0" smtClean="0">
                <a:solidFill>
                  <a:schemeClr val="tx2"/>
                </a:solidFill>
                <a:latin typeface="+mj-lt"/>
                <a:ea typeface="+mj-ea"/>
                <a:cs typeface="+mj-cs"/>
              </a:rPr>
            </a:br>
            <a:endParaRPr lang="en-US" dirty="0" smtClean="0"/>
          </a:p>
        </p:txBody>
      </p:sp>
      <p:sp>
        <p:nvSpPr>
          <p:cNvPr id="27651" name="Content Placeholder 2"/>
          <p:cNvSpPr>
            <a:spLocks noGrp="1"/>
          </p:cNvSpPr>
          <p:nvPr>
            <p:ph idx="1"/>
          </p:nvPr>
        </p:nvSpPr>
        <p:spPr>
          <a:xfrm>
            <a:off x="609600" y="1219200"/>
            <a:ext cx="7848600" cy="4876800"/>
          </a:xfrm>
        </p:spPr>
        <p:txBody>
          <a:bodyPr/>
          <a:lstStyle/>
          <a:p>
            <a:r>
              <a:rPr lang="en-US" dirty="0" smtClean="0">
                <a:solidFill>
                  <a:schemeClr val="tx1"/>
                </a:solidFill>
                <a:latin typeface="+mn-lt"/>
                <a:ea typeface="+mn-ea"/>
                <a:cs typeface="+mn-cs"/>
              </a:rPr>
              <a:t>Use the EXCEPT Operator to return only rows found in the left query.  It returns unique rows from the left query that aren’t in the right query’s results.  This query is useful when you’re looking to find rows that are in one set but not another.  For example, to create a list of </a:t>
            </a:r>
            <a:r>
              <a:rPr lang="en-US" dirty="0" smtClean="0"/>
              <a:t>those </a:t>
            </a:r>
            <a:r>
              <a:rPr lang="en-US" dirty="0" smtClean="0">
                <a:solidFill>
                  <a:schemeClr val="tx1"/>
                </a:solidFill>
                <a:latin typeface="+mn-lt"/>
                <a:ea typeface="+mn-ea"/>
                <a:cs typeface="+mn-cs"/>
              </a:rPr>
              <a:t>customers who haven’t ordered </a:t>
            </a:r>
            <a:r>
              <a:rPr lang="en-US" dirty="0" smtClean="0">
                <a:solidFill>
                  <a:schemeClr val="tx1"/>
                </a:solidFill>
                <a:latin typeface="+mn-lt"/>
                <a:ea typeface="+mn-ea"/>
                <a:cs typeface="+mn-cs"/>
              </a:rPr>
              <a:t>you could write:</a:t>
            </a:r>
          </a:p>
          <a:p>
            <a:pPr eaLnBrk="1" hangingPunct="1"/>
            <a:r>
              <a:rPr lang="en-US" sz="2400" dirty="0" smtClean="0">
                <a:solidFill>
                  <a:srgbClr val="0070C0"/>
                </a:solidFill>
              </a:rPr>
              <a:t>SELECT  ID FROM Customers</a:t>
            </a:r>
          </a:p>
          <a:p>
            <a:pPr eaLnBrk="1" hangingPunct="1">
              <a:buNone/>
            </a:pPr>
            <a:r>
              <a:rPr lang="en-US" sz="2400" dirty="0" smtClean="0">
                <a:solidFill>
                  <a:srgbClr val="0070C0"/>
                </a:solidFill>
              </a:rPr>
              <a:t>	</a:t>
            </a:r>
            <a:r>
              <a:rPr lang="en-US" sz="1600" b="1" dirty="0" smtClean="0">
                <a:solidFill>
                  <a:schemeClr val="tx2"/>
                </a:solidFill>
              </a:rPr>
              <a:t> EXCEPT</a:t>
            </a:r>
            <a:r>
              <a:rPr lang="en-US" sz="2400" dirty="0" smtClean="0">
                <a:solidFill>
                  <a:srgbClr val="0070C0"/>
                </a:solidFill>
              </a:rPr>
              <a:t> </a:t>
            </a:r>
            <a:endParaRPr lang="en-US" sz="2400" dirty="0" smtClean="0">
              <a:solidFill>
                <a:srgbClr val="0070C0"/>
              </a:solidFill>
            </a:endParaRPr>
          </a:p>
          <a:p>
            <a:pPr eaLnBrk="1" hangingPunct="1">
              <a:buNone/>
            </a:pPr>
            <a:r>
              <a:rPr lang="en-US" sz="2400" dirty="0" smtClean="0">
                <a:solidFill>
                  <a:srgbClr val="0070C0"/>
                </a:solidFill>
              </a:rPr>
              <a:t>	SELECT </a:t>
            </a:r>
            <a:r>
              <a:rPr lang="en-US" sz="2400" dirty="0" err="1" smtClean="0">
                <a:solidFill>
                  <a:srgbClr val="0070C0"/>
                </a:solidFill>
              </a:rPr>
              <a:t>Customer_ID</a:t>
            </a:r>
            <a:r>
              <a:rPr lang="en-US" sz="2400" dirty="0" smtClean="0">
                <a:solidFill>
                  <a:srgbClr val="0070C0"/>
                </a:solidFill>
              </a:rPr>
              <a:t> FROM Orders ORDER BY Name</a:t>
            </a:r>
          </a:p>
          <a:p>
            <a:endParaRPr lang="en-US" sz="2400" dirty="0" smtClean="0">
              <a:solidFill>
                <a:srgbClr val="0070C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chemeClr val="tx1"/>
                </a:solidFill>
                <a:latin typeface="+mn-lt"/>
                <a:ea typeface="+mn-ea"/>
                <a:cs typeface="+mn-cs"/>
              </a:rPr>
              <a:t>Like INTERSECTION, EXCEPT has an equivalent SQL statement.  In this case we can use </a:t>
            </a:r>
            <a:r>
              <a:rPr lang="en-US" dirty="0" smtClean="0"/>
              <a:t>this</a:t>
            </a:r>
            <a:r>
              <a:rPr lang="en-US" dirty="0" smtClean="0">
                <a:solidFill>
                  <a:schemeClr val="tx1"/>
                </a:solidFill>
                <a:latin typeface="+mn-lt"/>
                <a:ea typeface="+mn-ea"/>
                <a:cs typeface="+mn-cs"/>
              </a:rPr>
              <a:t> </a:t>
            </a:r>
            <a:r>
              <a:rPr lang="en-US" dirty="0" smtClean="0">
                <a:solidFill>
                  <a:schemeClr val="tx1"/>
                </a:solidFill>
                <a:latin typeface="+mn-lt"/>
                <a:ea typeface="+mn-ea"/>
                <a:cs typeface="+mn-cs"/>
              </a:rPr>
              <a:t>equivalent:</a:t>
            </a:r>
          </a:p>
          <a:p>
            <a:r>
              <a:rPr lang="en-US" sz="2400" dirty="0" smtClean="0">
                <a:solidFill>
                  <a:srgbClr val="0070C0"/>
                </a:solidFill>
              </a:rPr>
              <a:t>SELECT </a:t>
            </a:r>
            <a:r>
              <a:rPr lang="en-US" sz="2400" dirty="0" smtClean="0">
                <a:solidFill>
                  <a:srgbClr val="0070C0"/>
                </a:solidFill>
              </a:rPr>
              <a:t>*</a:t>
            </a:r>
            <a:r>
              <a:rPr lang="en-US" sz="2400" dirty="0" smtClean="0">
                <a:solidFill>
                  <a:srgbClr val="0070C0"/>
                </a:solidFill>
              </a:rPr>
              <a:t> from Customer</a:t>
            </a:r>
            <a:endParaRPr lang="en-US" sz="2400" dirty="0" smtClean="0">
              <a:solidFill>
                <a:srgbClr val="0070C0"/>
              </a:solidFill>
            </a:endParaRPr>
          </a:p>
          <a:p>
            <a:pPr>
              <a:buNone/>
            </a:pPr>
            <a:r>
              <a:rPr lang="en-US" sz="2400" dirty="0" smtClean="0">
                <a:solidFill>
                  <a:srgbClr val="0070C0"/>
                </a:solidFill>
              </a:rPr>
              <a:t>	 LEFT </a:t>
            </a:r>
            <a:r>
              <a:rPr lang="en-US" sz="2400" dirty="0" smtClean="0">
                <a:solidFill>
                  <a:srgbClr val="0070C0"/>
                </a:solidFill>
              </a:rPr>
              <a:t>JOIN </a:t>
            </a:r>
            <a:endParaRPr lang="en-US" sz="2400" dirty="0" smtClean="0">
              <a:solidFill>
                <a:srgbClr val="0070C0"/>
              </a:solidFill>
            </a:endParaRPr>
          </a:p>
          <a:p>
            <a:pPr>
              <a:buNone/>
            </a:pPr>
            <a:r>
              <a:rPr lang="en-US" sz="2400" dirty="0" smtClean="0">
                <a:solidFill>
                  <a:srgbClr val="0070C0"/>
                </a:solidFill>
              </a:rPr>
              <a:t>	</a:t>
            </a:r>
            <a:r>
              <a:rPr lang="en-US" sz="2400" dirty="0" smtClean="0">
                <a:solidFill>
                  <a:srgbClr val="0070C0"/>
                </a:solidFill>
              </a:rPr>
              <a:t>Orders </a:t>
            </a:r>
            <a:r>
              <a:rPr lang="en-US" sz="2400" dirty="0" smtClean="0">
                <a:solidFill>
                  <a:srgbClr val="0070C0"/>
                </a:solidFill>
              </a:rPr>
              <a:t>ON </a:t>
            </a:r>
            <a:r>
              <a:rPr lang="en-US" sz="2400" dirty="0" smtClean="0">
                <a:solidFill>
                  <a:srgbClr val="0070C0"/>
                </a:solidFill>
              </a:rPr>
              <a:t>Cutomers.ID=</a:t>
            </a:r>
            <a:r>
              <a:rPr lang="en-US" sz="2400" dirty="0" err="1" smtClean="0">
                <a:solidFill>
                  <a:srgbClr val="0070C0"/>
                </a:solidFill>
              </a:rPr>
              <a:t>Orders.Customer_ID</a:t>
            </a:r>
            <a:r>
              <a:rPr lang="en-US" sz="2400" dirty="0" smtClean="0">
                <a:solidFill>
                  <a:srgbClr val="0070C0"/>
                </a:solidFill>
              </a:rPr>
              <a:t> </a:t>
            </a:r>
            <a:r>
              <a:rPr lang="en-US" sz="2400" smtClean="0">
                <a:solidFill>
                  <a:srgbClr val="0070C0"/>
                </a:solidFill>
              </a:rPr>
              <a:t>where  order.OID=null;</a:t>
            </a:r>
            <a:endParaRPr lang="en-US" sz="2400" dirty="0">
              <a:solidFill>
                <a:srgbClr val="0070C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Join Operation??</a:t>
            </a:r>
            <a:endParaRPr lang="en-US" dirty="0"/>
          </a:p>
        </p:txBody>
      </p:sp>
      <p:sp>
        <p:nvSpPr>
          <p:cNvPr id="3" name="Content Placeholder 2"/>
          <p:cNvSpPr>
            <a:spLocks noGrp="1"/>
          </p:cNvSpPr>
          <p:nvPr>
            <p:ph idx="1"/>
          </p:nvPr>
        </p:nvSpPr>
        <p:spPr/>
        <p:txBody>
          <a:bodyPr/>
          <a:lstStyle/>
          <a:p>
            <a:r>
              <a:rPr lang="en-US" dirty="0"/>
              <a:t>Join </a:t>
            </a:r>
            <a:r>
              <a:rPr lang="en-US" dirty="0" smtClean="0"/>
              <a:t>operations take </a:t>
            </a:r>
            <a:r>
              <a:rPr lang="en-US" dirty="0"/>
              <a:t>two relations and return another relation as the result</a:t>
            </a:r>
            <a:r>
              <a:rPr lang="en-US" dirty="0" smtClean="0"/>
              <a:t>.</a:t>
            </a:r>
          </a:p>
          <a:p>
            <a:r>
              <a:rPr lang="en-US" dirty="0"/>
              <a:t>Each of the variants of the join operations in SQL consists of a </a:t>
            </a:r>
            <a:r>
              <a:rPr lang="en-US" i="1" dirty="0"/>
              <a:t>join type and a </a:t>
            </a:r>
            <a:r>
              <a:rPr lang="en-US" i="1" dirty="0" smtClean="0"/>
              <a:t>join condition</a:t>
            </a:r>
            <a:r>
              <a:rPr lang="en-US" i="1" dirty="0"/>
              <a:t>. The join condition defines which </a:t>
            </a:r>
            <a:r>
              <a:rPr lang="en-US" i="1" dirty="0" err="1"/>
              <a:t>tuples</a:t>
            </a:r>
            <a:r>
              <a:rPr lang="en-US" i="1" dirty="0"/>
              <a:t> in the two relations match and </a:t>
            </a:r>
            <a:r>
              <a:rPr lang="en-US" i="1" dirty="0" smtClean="0"/>
              <a:t>what </a:t>
            </a:r>
            <a:r>
              <a:rPr lang="en-US" dirty="0" smtClean="0"/>
              <a:t>attributes </a:t>
            </a:r>
            <a:r>
              <a:rPr lang="en-US" dirty="0"/>
              <a:t>are present in the result of the join.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Difference between inner and outer join</a:t>
            </a:r>
            <a:endParaRPr lang="en-US" dirty="0"/>
          </a:p>
        </p:txBody>
      </p:sp>
      <p:sp>
        <p:nvSpPr>
          <p:cNvPr id="3" name="Content Placeholder 2"/>
          <p:cNvSpPr>
            <a:spLocks noGrp="1"/>
          </p:cNvSpPr>
          <p:nvPr>
            <p:ph idx="1"/>
          </p:nvPr>
        </p:nvSpPr>
        <p:spPr/>
        <p:txBody>
          <a:bodyPr/>
          <a:lstStyle/>
          <a:p>
            <a:r>
              <a:rPr lang="en-US" dirty="0" smtClean="0"/>
              <a:t>LEFT </a:t>
            </a:r>
            <a:r>
              <a:rPr lang="en-US" b="1" dirty="0" smtClean="0"/>
              <a:t>OUTER JOIN</a:t>
            </a:r>
            <a:r>
              <a:rPr lang="en-US" dirty="0" smtClean="0"/>
              <a:t> returns all the rows from the first table, even if there are no matches in the second table. RIGHT </a:t>
            </a:r>
            <a:r>
              <a:rPr lang="en-US" b="1" dirty="0" smtClean="0"/>
              <a:t>OUTER JOIN</a:t>
            </a:r>
            <a:r>
              <a:rPr lang="en-US" dirty="0" smtClean="0"/>
              <a:t> returns all the rows from the second table, even if there are no matches in the first table. </a:t>
            </a:r>
            <a:r>
              <a:rPr lang="en-US" b="1" dirty="0" smtClean="0"/>
              <a:t>INNER JOIN</a:t>
            </a:r>
            <a:r>
              <a:rPr lang="en-US" dirty="0" smtClean="0"/>
              <a:t> requires there is at least a match in comparing the two tables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 Types</a:t>
            </a:r>
            <a:endParaRPr lang="en-US" dirty="0"/>
          </a:p>
        </p:txBody>
      </p:sp>
      <p:pic>
        <p:nvPicPr>
          <p:cNvPr id="5" name="Content Placeholder 4" descr="image1.png"/>
          <p:cNvPicPr>
            <a:picLocks noGrp="1" noChangeAspect="1"/>
          </p:cNvPicPr>
          <p:nvPr>
            <p:ph idx="1"/>
          </p:nvPr>
        </p:nvPicPr>
        <p:blipFill>
          <a:blip r:embed="rId2"/>
          <a:stretch>
            <a:fillRect/>
          </a:stretch>
        </p:blipFill>
        <p:spPr>
          <a:xfrm>
            <a:off x="1371600" y="3505200"/>
            <a:ext cx="6010656" cy="2590800"/>
          </a:xfrm>
        </p:spPr>
      </p:pic>
      <p:sp>
        <p:nvSpPr>
          <p:cNvPr id="6" name="Content Placeholder 2"/>
          <p:cNvSpPr txBox="1">
            <a:spLocks/>
          </p:cNvSpPr>
          <p:nvPr/>
        </p:nvSpPr>
        <p:spPr>
          <a:xfrm>
            <a:off x="457200" y="1600201"/>
            <a:ext cx="8229600" cy="2133600"/>
          </a:xfrm>
          <a:prstGeom prst="rect">
            <a:avLst/>
          </a:prstGeom>
        </p:spPr>
        <p:txBody>
          <a:bodyPr vert="horz" lIns="91440" tIns="45720" rIns="91440" bIns="45720" rtlCol="0">
            <a:normAutofit lnSpcReduction="10000"/>
          </a:bodyPr>
          <a:lstStyle/>
          <a:p>
            <a:r>
              <a:rPr lang="en-US" sz="2000" b="1" dirty="0" smtClean="0"/>
              <a:t>INNER JOIN</a:t>
            </a:r>
            <a:r>
              <a:rPr lang="en-US" sz="2000" dirty="0" smtClean="0"/>
              <a:t>: Returns all rows when there is at least one match in BOTH tables</a:t>
            </a:r>
          </a:p>
          <a:p>
            <a:r>
              <a:rPr lang="en-US" sz="2000" b="1" dirty="0" smtClean="0"/>
              <a:t>LEFT JOIN</a:t>
            </a:r>
            <a:r>
              <a:rPr lang="en-US" sz="2000" dirty="0" smtClean="0"/>
              <a:t>: Return all rows from the left table, and the matched rows from the right table</a:t>
            </a:r>
          </a:p>
          <a:p>
            <a:r>
              <a:rPr lang="en-US" sz="2000" b="1" dirty="0" smtClean="0"/>
              <a:t>RIGHT JOIN</a:t>
            </a:r>
            <a:r>
              <a:rPr lang="en-US" sz="2000" dirty="0" smtClean="0"/>
              <a:t>: Return all rows from the right table, and the matched rows from the left table</a:t>
            </a:r>
          </a:p>
          <a:p>
            <a:r>
              <a:rPr lang="en-US" sz="2000" b="1" dirty="0" smtClean="0"/>
              <a:t>FULL JOIN</a:t>
            </a:r>
            <a:r>
              <a:rPr lang="en-US" sz="2000" dirty="0" smtClean="0"/>
              <a:t>: Return all rows when there is a match in ONE of the tables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SQL</a:t>
            </a:r>
          </a:p>
        </p:txBody>
      </p:sp>
      <p:sp>
        <p:nvSpPr>
          <p:cNvPr id="4099" name="Rectangle 3"/>
          <p:cNvSpPr>
            <a:spLocks noGrp="1" noChangeArrowheads="1"/>
          </p:cNvSpPr>
          <p:nvPr>
            <p:ph type="body" idx="1"/>
          </p:nvPr>
        </p:nvSpPr>
        <p:spPr/>
        <p:txBody>
          <a:bodyPr/>
          <a:lstStyle/>
          <a:p>
            <a:pPr eaLnBrk="1" hangingPunct="1"/>
            <a:r>
              <a:rPr lang="en-US" smtClean="0"/>
              <a:t>Data Definition Language (DDL)</a:t>
            </a:r>
          </a:p>
          <a:p>
            <a:pPr lvl="1" eaLnBrk="1" hangingPunct="1"/>
            <a:r>
              <a:rPr lang="en-US" smtClean="0"/>
              <a:t>Create/alter/delete tables and their attributes</a:t>
            </a:r>
          </a:p>
          <a:p>
            <a:pPr lvl="1" eaLnBrk="1" hangingPunct="1"/>
            <a:r>
              <a:rPr lang="en-US" smtClean="0"/>
              <a:t>Following lectures...</a:t>
            </a:r>
          </a:p>
          <a:p>
            <a:pPr eaLnBrk="1" hangingPunct="1"/>
            <a:r>
              <a:rPr lang="en-US" smtClean="0"/>
              <a:t>Data Manipulation Language (DML)</a:t>
            </a:r>
          </a:p>
          <a:p>
            <a:pPr lvl="1" eaLnBrk="1" hangingPunct="1"/>
            <a:r>
              <a:rPr lang="en-US" smtClean="0"/>
              <a:t>Query one or more tables – discussed next !</a:t>
            </a:r>
          </a:p>
          <a:p>
            <a:pPr lvl="1" eaLnBrk="1" hangingPunct="1"/>
            <a:r>
              <a:rPr lang="en-US" smtClean="0"/>
              <a:t>Insert/delete/modify tuples in tables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and Borrower Relation</a:t>
            </a:r>
            <a:endParaRPr lang="en-US" dirty="0"/>
          </a:p>
        </p:txBody>
      </p:sp>
      <p:pic>
        <p:nvPicPr>
          <p:cNvPr id="4" name="Content Placeholder 3" descr="image1.png"/>
          <p:cNvPicPr>
            <a:picLocks noGrp="1" noChangeAspect="1"/>
          </p:cNvPicPr>
          <p:nvPr>
            <p:ph idx="1"/>
          </p:nvPr>
        </p:nvPicPr>
        <p:blipFill>
          <a:blip r:embed="rId2"/>
          <a:stretch>
            <a:fillRect/>
          </a:stretch>
        </p:blipFill>
        <p:spPr>
          <a:xfrm>
            <a:off x="693767" y="2743200"/>
            <a:ext cx="7915884" cy="2286000"/>
          </a:xfr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syntax for inner join</a:t>
            </a:r>
            <a:endParaRPr lang="en-US" dirty="0"/>
          </a:p>
        </p:txBody>
      </p:sp>
      <p:sp>
        <p:nvSpPr>
          <p:cNvPr id="3" name="Content Placeholder 2"/>
          <p:cNvSpPr>
            <a:spLocks noGrp="1"/>
          </p:cNvSpPr>
          <p:nvPr>
            <p:ph idx="1"/>
          </p:nvPr>
        </p:nvSpPr>
        <p:spPr/>
        <p:txBody>
          <a:bodyPr/>
          <a:lstStyle/>
          <a:p>
            <a:r>
              <a:rPr lang="en-US" i="1" dirty="0"/>
              <a:t>loan </a:t>
            </a:r>
            <a:r>
              <a:rPr lang="en-US" b="1" i="1" dirty="0"/>
              <a:t>inner join borrower on </a:t>
            </a:r>
            <a:r>
              <a:rPr lang="en-US" b="1" i="1" dirty="0" err="1"/>
              <a:t>loan.loan</a:t>
            </a:r>
            <a:r>
              <a:rPr lang="en-US" b="1" i="1" dirty="0"/>
              <a:t>-number = borrower .</a:t>
            </a:r>
            <a:r>
              <a:rPr lang="en-US" b="1" i="1" dirty="0" smtClean="0"/>
              <a:t>loan-number</a:t>
            </a:r>
          </a:p>
          <a:p>
            <a:endParaRPr lang="en-US" dirty="0"/>
          </a:p>
        </p:txBody>
      </p:sp>
      <p:pic>
        <p:nvPicPr>
          <p:cNvPr id="4" name="Picture 3" descr="image1.png"/>
          <p:cNvPicPr>
            <a:picLocks noChangeAspect="1"/>
          </p:cNvPicPr>
          <p:nvPr/>
        </p:nvPicPr>
        <p:blipFill>
          <a:blip r:embed="rId2"/>
          <a:stretch>
            <a:fillRect/>
          </a:stretch>
        </p:blipFill>
        <p:spPr>
          <a:xfrm>
            <a:off x="838200" y="3200400"/>
            <a:ext cx="7025834" cy="1828800"/>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syntax for left outer join</a:t>
            </a:r>
            <a:endParaRPr lang="en-US" dirty="0"/>
          </a:p>
        </p:txBody>
      </p:sp>
      <p:sp>
        <p:nvSpPr>
          <p:cNvPr id="3" name="Content Placeholder 2"/>
          <p:cNvSpPr>
            <a:spLocks noGrp="1"/>
          </p:cNvSpPr>
          <p:nvPr>
            <p:ph idx="1"/>
          </p:nvPr>
        </p:nvSpPr>
        <p:spPr/>
        <p:txBody>
          <a:bodyPr/>
          <a:lstStyle/>
          <a:p>
            <a:r>
              <a:rPr lang="en-US" i="1" dirty="0"/>
              <a:t>loan </a:t>
            </a:r>
            <a:r>
              <a:rPr lang="en-US" b="1" i="1" dirty="0"/>
              <a:t>left outer join borrower on </a:t>
            </a:r>
            <a:r>
              <a:rPr lang="en-US" b="1" i="1" dirty="0" err="1"/>
              <a:t>loan.loan</a:t>
            </a:r>
            <a:r>
              <a:rPr lang="en-US" b="1" i="1" dirty="0"/>
              <a:t>-number </a:t>
            </a:r>
            <a:r>
              <a:rPr lang="en-US" b="1" i="1" dirty="0" smtClean="0"/>
              <a:t>= </a:t>
            </a:r>
            <a:r>
              <a:rPr lang="en-US" b="1" i="1" dirty="0" err="1" smtClean="0"/>
              <a:t>borrower.loan</a:t>
            </a:r>
            <a:r>
              <a:rPr lang="en-US" b="1" i="1" dirty="0" smtClean="0"/>
              <a:t>-number</a:t>
            </a:r>
          </a:p>
          <a:p>
            <a:endParaRPr lang="en-US" dirty="0"/>
          </a:p>
        </p:txBody>
      </p:sp>
      <p:pic>
        <p:nvPicPr>
          <p:cNvPr id="4" name="Picture 3" descr="image1.png"/>
          <p:cNvPicPr>
            <a:picLocks noChangeAspect="1"/>
          </p:cNvPicPr>
          <p:nvPr/>
        </p:nvPicPr>
        <p:blipFill>
          <a:blip r:embed="rId2"/>
          <a:stretch>
            <a:fillRect/>
          </a:stretch>
        </p:blipFill>
        <p:spPr>
          <a:xfrm>
            <a:off x="1219200" y="3048000"/>
            <a:ext cx="7071832" cy="2105266"/>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SQL syntax </a:t>
            </a:r>
            <a:r>
              <a:rPr lang="en-US" smtClean="0"/>
              <a:t>for full outer </a:t>
            </a:r>
            <a:r>
              <a:rPr lang="en-US" dirty="0" smtClean="0"/>
              <a:t>join</a:t>
            </a:r>
            <a:endParaRPr lang="en-US" dirty="0"/>
          </a:p>
        </p:txBody>
      </p:sp>
      <p:sp>
        <p:nvSpPr>
          <p:cNvPr id="3" name="Content Placeholder 2"/>
          <p:cNvSpPr>
            <a:spLocks noGrp="1"/>
          </p:cNvSpPr>
          <p:nvPr>
            <p:ph idx="1"/>
          </p:nvPr>
        </p:nvSpPr>
        <p:spPr/>
        <p:txBody>
          <a:bodyPr/>
          <a:lstStyle/>
          <a:p>
            <a:r>
              <a:rPr lang="en-US" i="1" dirty="0"/>
              <a:t>loan </a:t>
            </a:r>
            <a:r>
              <a:rPr lang="en-US" b="1" i="1" dirty="0"/>
              <a:t>full outer join borrower using (loan-number</a:t>
            </a:r>
            <a:r>
              <a:rPr lang="en-US" b="1" i="1" dirty="0" smtClean="0"/>
              <a:t>)</a:t>
            </a:r>
          </a:p>
          <a:p>
            <a:endParaRPr lang="en-US" dirty="0"/>
          </a:p>
        </p:txBody>
      </p:sp>
      <p:pic>
        <p:nvPicPr>
          <p:cNvPr id="4" name="Picture 3" descr="image1.png"/>
          <p:cNvPicPr>
            <a:picLocks noChangeAspect="1"/>
          </p:cNvPicPr>
          <p:nvPr/>
        </p:nvPicPr>
        <p:blipFill>
          <a:blip r:embed="rId2"/>
          <a:stretch>
            <a:fillRect/>
          </a:stretch>
        </p:blipFill>
        <p:spPr>
          <a:xfrm>
            <a:off x="762000" y="3352800"/>
            <a:ext cx="7254371" cy="2224217"/>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Customers and Orders Relation</a:t>
            </a:r>
            <a:endParaRPr lang="en-US" dirty="0"/>
          </a:p>
        </p:txBody>
      </p:sp>
      <p:pic>
        <p:nvPicPr>
          <p:cNvPr id="4" name="Content Placeholder 3" descr="image1.png"/>
          <p:cNvPicPr>
            <a:picLocks noGrp="1" noChangeAspect="1"/>
          </p:cNvPicPr>
          <p:nvPr>
            <p:ph idx="1"/>
          </p:nvPr>
        </p:nvPicPr>
        <p:blipFill>
          <a:blip r:embed="rId2"/>
          <a:stretch>
            <a:fillRect/>
          </a:stretch>
        </p:blipFill>
        <p:spPr>
          <a:xfrm>
            <a:off x="457200" y="1648202"/>
            <a:ext cx="8404300" cy="4523998"/>
          </a:xfr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SQL INNER JOIN Syntax</a:t>
            </a:r>
            <a:endParaRPr lang="en-US" dirty="0"/>
          </a:p>
        </p:txBody>
      </p:sp>
      <p:sp>
        <p:nvSpPr>
          <p:cNvPr id="3" name="Content Placeholder 2"/>
          <p:cNvSpPr>
            <a:spLocks noGrp="1"/>
          </p:cNvSpPr>
          <p:nvPr>
            <p:ph idx="1"/>
          </p:nvPr>
        </p:nvSpPr>
        <p:spPr/>
        <p:txBody>
          <a:bodyPr/>
          <a:lstStyle/>
          <a:p>
            <a:r>
              <a:rPr lang="en-US" dirty="0" smtClean="0"/>
              <a:t>SELECT </a:t>
            </a:r>
            <a:r>
              <a:rPr lang="en-US" i="1" dirty="0" err="1" smtClean="0"/>
              <a:t>column_name</a:t>
            </a:r>
            <a:r>
              <a:rPr lang="en-US" i="1" dirty="0" smtClean="0"/>
              <a:t>(s)</a:t>
            </a:r>
            <a:r>
              <a:rPr lang="en-US" dirty="0" smtClean="0"/>
              <a:t/>
            </a:r>
            <a:br>
              <a:rPr lang="en-US" dirty="0" smtClean="0"/>
            </a:br>
            <a:r>
              <a:rPr lang="en-US" dirty="0" smtClean="0"/>
              <a:t>FROM </a:t>
            </a:r>
            <a:r>
              <a:rPr lang="en-US" i="1" dirty="0" smtClean="0"/>
              <a:t>table1</a:t>
            </a:r>
            <a:r>
              <a:rPr lang="en-US" dirty="0" smtClean="0"/>
              <a:t/>
            </a:r>
            <a:br>
              <a:rPr lang="en-US" dirty="0" smtClean="0"/>
            </a:br>
            <a:r>
              <a:rPr lang="en-US" dirty="0" smtClean="0"/>
              <a:t>INNER JOIN </a:t>
            </a:r>
            <a:r>
              <a:rPr lang="en-US" i="1" dirty="0" smtClean="0"/>
              <a:t>table2</a:t>
            </a:r>
            <a:r>
              <a:rPr lang="en-US" dirty="0" smtClean="0"/>
              <a:t/>
            </a:r>
            <a:br>
              <a:rPr lang="en-US" dirty="0" smtClean="0"/>
            </a:br>
            <a:r>
              <a:rPr lang="en-US" dirty="0" smtClean="0"/>
              <a:t>ON </a:t>
            </a:r>
            <a:r>
              <a:rPr lang="en-US" i="1" dirty="0" smtClean="0"/>
              <a:t>table1.column_name</a:t>
            </a:r>
            <a:r>
              <a:rPr lang="en-US" dirty="0" smtClean="0"/>
              <a:t>=</a:t>
            </a:r>
            <a:r>
              <a:rPr lang="en-US" i="1" dirty="0" smtClean="0"/>
              <a:t>table2.column_name</a:t>
            </a:r>
            <a:r>
              <a:rPr lang="en-US" dirty="0" smtClean="0"/>
              <a:t>;</a:t>
            </a:r>
          </a:p>
          <a:p>
            <a:endParaRPr lang="en-US" dirty="0"/>
          </a:p>
        </p:txBody>
      </p:sp>
      <p:pic>
        <p:nvPicPr>
          <p:cNvPr id="4" name="Picture 3" descr="image1.png"/>
          <p:cNvPicPr>
            <a:picLocks noChangeAspect="1"/>
          </p:cNvPicPr>
          <p:nvPr/>
        </p:nvPicPr>
        <p:blipFill>
          <a:blip r:embed="rId2"/>
          <a:stretch>
            <a:fillRect/>
          </a:stretch>
        </p:blipFill>
        <p:spPr>
          <a:xfrm>
            <a:off x="2895600" y="4233977"/>
            <a:ext cx="3200400" cy="1949033"/>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SQL INNER JOIN Example</a:t>
            </a:r>
            <a:endParaRPr lang="en-US" dirty="0"/>
          </a:p>
        </p:txBody>
      </p:sp>
      <p:sp>
        <p:nvSpPr>
          <p:cNvPr id="3" name="Content Placeholder 2"/>
          <p:cNvSpPr>
            <a:spLocks noGrp="1"/>
          </p:cNvSpPr>
          <p:nvPr>
            <p:ph idx="1"/>
          </p:nvPr>
        </p:nvSpPr>
        <p:spPr/>
        <p:txBody>
          <a:bodyPr/>
          <a:lstStyle/>
          <a:p>
            <a:r>
              <a:rPr lang="en-US" dirty="0" smtClean="0"/>
              <a:t>SELECT </a:t>
            </a:r>
            <a:r>
              <a:rPr lang="en-US" dirty="0" err="1" smtClean="0"/>
              <a:t>Customers.CustomerName</a:t>
            </a:r>
            <a:r>
              <a:rPr lang="en-US" dirty="0" smtClean="0"/>
              <a:t>, </a:t>
            </a:r>
            <a:r>
              <a:rPr lang="en-US" dirty="0" err="1" smtClean="0"/>
              <a:t>Orders.OrderID</a:t>
            </a:r>
            <a:r>
              <a:rPr lang="en-US" dirty="0" smtClean="0"/>
              <a:t/>
            </a:r>
            <a:br>
              <a:rPr lang="en-US" dirty="0" smtClean="0"/>
            </a:br>
            <a:r>
              <a:rPr lang="en-US" dirty="0" smtClean="0"/>
              <a:t>FROM Customers</a:t>
            </a:r>
            <a:br>
              <a:rPr lang="en-US" dirty="0" smtClean="0"/>
            </a:br>
            <a:r>
              <a:rPr lang="en-US" dirty="0" smtClean="0"/>
              <a:t>INNER JOIN Orders</a:t>
            </a:r>
            <a:br>
              <a:rPr lang="en-US" dirty="0" smtClean="0"/>
            </a:br>
            <a:r>
              <a:rPr lang="en-US" dirty="0" smtClean="0"/>
              <a:t>ON </a:t>
            </a:r>
            <a:r>
              <a:rPr lang="en-US" dirty="0" err="1" smtClean="0"/>
              <a:t>Customers.CustomerID</a:t>
            </a:r>
            <a:r>
              <a:rPr lang="en-US" dirty="0" smtClean="0"/>
              <a:t>=</a:t>
            </a:r>
            <a:r>
              <a:rPr lang="en-US" dirty="0" err="1" smtClean="0"/>
              <a:t>Orders.CustomerID</a:t>
            </a:r>
            <a:r>
              <a:rPr lang="en-US" dirty="0" smtClean="0"/>
              <a:t/>
            </a:r>
            <a:br>
              <a:rPr lang="en-US" dirty="0" smtClean="0"/>
            </a:br>
            <a:r>
              <a:rPr lang="en-US" dirty="0" smtClean="0"/>
              <a:t>ORDER BY </a:t>
            </a:r>
            <a:r>
              <a:rPr lang="en-US" dirty="0" err="1" smtClean="0"/>
              <a:t>Customers.CustomerName</a:t>
            </a:r>
            <a:r>
              <a:rPr lang="en-US" dirty="0" smtClean="0"/>
              <a:t>;</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SQL LEFT JOIN Keyword</a:t>
            </a:r>
            <a:endParaRPr lang="en-US" dirty="0"/>
          </a:p>
        </p:txBody>
      </p:sp>
      <p:sp>
        <p:nvSpPr>
          <p:cNvPr id="3" name="Content Placeholder 2"/>
          <p:cNvSpPr>
            <a:spLocks noGrp="1"/>
          </p:cNvSpPr>
          <p:nvPr>
            <p:ph idx="1"/>
          </p:nvPr>
        </p:nvSpPr>
        <p:spPr/>
        <p:txBody>
          <a:bodyPr/>
          <a:lstStyle/>
          <a:p>
            <a:r>
              <a:rPr lang="en-US" dirty="0" smtClean="0"/>
              <a:t>SELECT </a:t>
            </a:r>
            <a:r>
              <a:rPr lang="en-US" i="1" dirty="0" err="1" smtClean="0"/>
              <a:t>column_name</a:t>
            </a:r>
            <a:r>
              <a:rPr lang="en-US" i="1" dirty="0" smtClean="0"/>
              <a:t>(s)</a:t>
            </a:r>
            <a:r>
              <a:rPr lang="en-US" dirty="0" smtClean="0"/>
              <a:t/>
            </a:r>
            <a:br>
              <a:rPr lang="en-US" dirty="0" smtClean="0"/>
            </a:br>
            <a:r>
              <a:rPr lang="en-US" dirty="0" smtClean="0"/>
              <a:t>FROM </a:t>
            </a:r>
            <a:r>
              <a:rPr lang="en-US" i="1" dirty="0" smtClean="0"/>
              <a:t>table1</a:t>
            </a:r>
            <a:r>
              <a:rPr lang="en-US" dirty="0" smtClean="0"/>
              <a:t/>
            </a:r>
            <a:br>
              <a:rPr lang="en-US" dirty="0" smtClean="0"/>
            </a:br>
            <a:r>
              <a:rPr lang="en-US" dirty="0" smtClean="0"/>
              <a:t>LEFT OUTER JOIN </a:t>
            </a:r>
            <a:r>
              <a:rPr lang="en-US" i="1" dirty="0" smtClean="0"/>
              <a:t>table2</a:t>
            </a:r>
            <a:r>
              <a:rPr lang="en-US" dirty="0" smtClean="0"/>
              <a:t/>
            </a:r>
            <a:br>
              <a:rPr lang="en-US" dirty="0" smtClean="0"/>
            </a:br>
            <a:r>
              <a:rPr lang="en-US" dirty="0" smtClean="0"/>
              <a:t>ON </a:t>
            </a:r>
            <a:r>
              <a:rPr lang="en-US" i="1" dirty="0" smtClean="0"/>
              <a:t>table1.column_name</a:t>
            </a:r>
            <a:r>
              <a:rPr lang="en-US" dirty="0" smtClean="0"/>
              <a:t>=</a:t>
            </a:r>
            <a:r>
              <a:rPr lang="en-US" i="1" dirty="0" smtClean="0"/>
              <a:t>table2.column_name</a:t>
            </a:r>
            <a:r>
              <a:rPr lang="en-US" dirty="0" smtClean="0"/>
              <a:t>;</a:t>
            </a:r>
          </a:p>
          <a:p>
            <a:endParaRPr lang="en-US" dirty="0"/>
          </a:p>
        </p:txBody>
      </p:sp>
      <p:pic>
        <p:nvPicPr>
          <p:cNvPr id="4" name="Picture 3" descr="image1.png"/>
          <p:cNvPicPr>
            <a:picLocks noChangeAspect="1"/>
          </p:cNvPicPr>
          <p:nvPr/>
        </p:nvPicPr>
        <p:blipFill>
          <a:blip r:embed="rId2"/>
          <a:stretch>
            <a:fillRect/>
          </a:stretch>
        </p:blipFill>
        <p:spPr>
          <a:xfrm>
            <a:off x="2590800" y="4267200"/>
            <a:ext cx="3403894" cy="1828800"/>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SQL LEFT JOIN Example</a:t>
            </a:r>
            <a:endParaRPr lang="en-US" dirty="0"/>
          </a:p>
        </p:txBody>
      </p:sp>
      <p:sp>
        <p:nvSpPr>
          <p:cNvPr id="3" name="Content Placeholder 2"/>
          <p:cNvSpPr>
            <a:spLocks noGrp="1"/>
          </p:cNvSpPr>
          <p:nvPr>
            <p:ph idx="1"/>
          </p:nvPr>
        </p:nvSpPr>
        <p:spPr/>
        <p:txBody>
          <a:bodyPr/>
          <a:lstStyle/>
          <a:p>
            <a:r>
              <a:rPr lang="en-US" dirty="0" smtClean="0"/>
              <a:t>SELECT </a:t>
            </a:r>
            <a:r>
              <a:rPr lang="en-US" dirty="0" err="1" smtClean="0"/>
              <a:t>Customers.CustomerName</a:t>
            </a:r>
            <a:r>
              <a:rPr lang="en-US" dirty="0" smtClean="0"/>
              <a:t>, </a:t>
            </a:r>
            <a:r>
              <a:rPr lang="en-US" dirty="0" err="1" smtClean="0"/>
              <a:t>Orders.OrderID</a:t>
            </a:r>
            <a:r>
              <a:rPr lang="en-US" dirty="0" smtClean="0"/>
              <a:t/>
            </a:r>
            <a:br>
              <a:rPr lang="en-US" dirty="0" smtClean="0"/>
            </a:br>
            <a:r>
              <a:rPr lang="en-US" dirty="0" smtClean="0"/>
              <a:t>FROM Customers</a:t>
            </a:r>
            <a:br>
              <a:rPr lang="en-US" dirty="0" smtClean="0"/>
            </a:br>
            <a:r>
              <a:rPr lang="en-US" dirty="0" smtClean="0"/>
              <a:t>LEFT JOIN Orders</a:t>
            </a:r>
            <a:br>
              <a:rPr lang="en-US" dirty="0" smtClean="0"/>
            </a:br>
            <a:r>
              <a:rPr lang="en-US" dirty="0" smtClean="0"/>
              <a:t>ON </a:t>
            </a:r>
            <a:r>
              <a:rPr lang="en-US" dirty="0" err="1" smtClean="0"/>
              <a:t>Customers.CustomerID</a:t>
            </a:r>
            <a:r>
              <a:rPr lang="en-US" dirty="0" smtClean="0"/>
              <a:t>=</a:t>
            </a:r>
            <a:r>
              <a:rPr lang="en-US" dirty="0" err="1" smtClean="0"/>
              <a:t>Orders.CustomerID</a:t>
            </a:r>
            <a:r>
              <a:rPr lang="en-US" dirty="0" smtClean="0"/>
              <a:t/>
            </a:r>
            <a:br>
              <a:rPr lang="en-US" dirty="0" smtClean="0"/>
            </a:br>
            <a:r>
              <a:rPr lang="en-US" dirty="0" smtClean="0"/>
              <a:t>ORDER BY </a:t>
            </a:r>
            <a:r>
              <a:rPr lang="en-US" dirty="0" err="1" smtClean="0"/>
              <a:t>Customers.CustomerName</a:t>
            </a:r>
            <a:r>
              <a:rPr lang="en-US" dirty="0" smtClean="0"/>
              <a:t>;</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SQL RIGHT JOIN Keyword</a:t>
            </a:r>
            <a:endParaRPr lang="en-US" dirty="0"/>
          </a:p>
        </p:txBody>
      </p:sp>
      <p:sp>
        <p:nvSpPr>
          <p:cNvPr id="3" name="Content Placeholder 2"/>
          <p:cNvSpPr>
            <a:spLocks noGrp="1"/>
          </p:cNvSpPr>
          <p:nvPr>
            <p:ph idx="1"/>
          </p:nvPr>
        </p:nvSpPr>
        <p:spPr/>
        <p:txBody>
          <a:bodyPr/>
          <a:lstStyle/>
          <a:p>
            <a:r>
              <a:rPr lang="en-US" dirty="0" smtClean="0"/>
              <a:t>SELECT </a:t>
            </a:r>
            <a:r>
              <a:rPr lang="en-US" i="1" dirty="0" err="1" smtClean="0"/>
              <a:t>column_name</a:t>
            </a:r>
            <a:r>
              <a:rPr lang="en-US" i="1" dirty="0" smtClean="0"/>
              <a:t>(s)</a:t>
            </a:r>
            <a:r>
              <a:rPr lang="en-US" dirty="0" smtClean="0"/>
              <a:t/>
            </a:r>
            <a:br>
              <a:rPr lang="en-US" dirty="0" smtClean="0"/>
            </a:br>
            <a:r>
              <a:rPr lang="en-US" dirty="0" smtClean="0"/>
              <a:t>FROM </a:t>
            </a:r>
            <a:r>
              <a:rPr lang="en-US" i="1" dirty="0" smtClean="0"/>
              <a:t>table1</a:t>
            </a:r>
            <a:r>
              <a:rPr lang="en-US" dirty="0" smtClean="0"/>
              <a:t/>
            </a:r>
            <a:br>
              <a:rPr lang="en-US" dirty="0" smtClean="0"/>
            </a:br>
            <a:r>
              <a:rPr lang="en-US" dirty="0" smtClean="0"/>
              <a:t>RIGHT OUTER JOIN </a:t>
            </a:r>
            <a:r>
              <a:rPr lang="en-US" i="1" dirty="0" smtClean="0"/>
              <a:t>table2</a:t>
            </a:r>
            <a:r>
              <a:rPr lang="en-US" dirty="0" smtClean="0"/>
              <a:t/>
            </a:r>
            <a:br>
              <a:rPr lang="en-US" dirty="0" smtClean="0"/>
            </a:br>
            <a:r>
              <a:rPr lang="en-US" dirty="0" smtClean="0"/>
              <a:t>ON </a:t>
            </a:r>
            <a:r>
              <a:rPr lang="en-US" i="1" dirty="0" smtClean="0"/>
              <a:t>table1.column_name</a:t>
            </a:r>
            <a:r>
              <a:rPr lang="en-US" dirty="0" smtClean="0"/>
              <a:t>=</a:t>
            </a:r>
            <a:r>
              <a:rPr lang="en-US" i="1" dirty="0" smtClean="0"/>
              <a:t>table2.column_name</a:t>
            </a:r>
            <a:r>
              <a:rPr lang="en-US" dirty="0" smtClean="0"/>
              <a:t>;</a:t>
            </a:r>
          </a:p>
          <a:p>
            <a:endParaRPr lang="en-US" dirty="0"/>
          </a:p>
        </p:txBody>
      </p:sp>
      <p:pic>
        <p:nvPicPr>
          <p:cNvPr id="4" name="Picture 3" descr="image1.png"/>
          <p:cNvPicPr>
            <a:picLocks noChangeAspect="1"/>
          </p:cNvPicPr>
          <p:nvPr/>
        </p:nvPicPr>
        <p:blipFill>
          <a:blip r:embed="rId2"/>
          <a:stretch>
            <a:fillRect/>
          </a:stretch>
        </p:blipFill>
        <p:spPr>
          <a:xfrm>
            <a:off x="2667000" y="4343400"/>
            <a:ext cx="3064441" cy="190988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Tables in SQL</a:t>
            </a:r>
          </a:p>
        </p:txBody>
      </p:sp>
      <p:graphicFrame>
        <p:nvGraphicFramePr>
          <p:cNvPr id="211971" name="Group 3"/>
          <p:cNvGraphicFramePr>
            <a:graphicFrameLocks noGrp="1"/>
          </p:cNvGraphicFramePr>
          <p:nvPr/>
        </p:nvGraphicFramePr>
        <p:xfrm>
          <a:off x="1143000" y="2209800"/>
          <a:ext cx="7696200" cy="3556000"/>
        </p:xfrm>
        <a:graphic>
          <a:graphicData uri="http://schemas.openxmlformats.org/drawingml/2006/table">
            <a:tbl>
              <a:tblPr/>
              <a:tblGrid>
                <a:gridCol w="1924050"/>
                <a:gridCol w="1924050"/>
                <a:gridCol w="1924050"/>
                <a:gridCol w="1924050"/>
              </a:tblGrid>
              <a:tr h="711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Times New Roman" pitchFamily="18" charset="0"/>
                        </a:rPr>
                        <a:t>PName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Times New Roman" pitchFamily="18" charset="0"/>
                        </a:rPr>
                        <a:t>Price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Times New Roman" pitchFamily="18" charset="0"/>
                        </a:rPr>
                        <a:t>Category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Times New Roman" pitchFamily="18" charset="0"/>
                        </a:rPr>
                        <a:t>Manufacturer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711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Gizmo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$19.99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Gadgets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GizmoWorks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1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Powergizmo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$29.99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Gadgets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GizmoWorks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1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SingleTouch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$149.99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Photography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Canon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1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MultiTouch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$203.99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Household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Hitachi</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5" name="Text Box 35"/>
          <p:cNvSpPr txBox="1">
            <a:spLocks noChangeArrowheads="1"/>
          </p:cNvSpPr>
          <p:nvPr/>
        </p:nvSpPr>
        <p:spPr bwMode="auto">
          <a:xfrm>
            <a:off x="609600" y="1676400"/>
            <a:ext cx="1131888" cy="457200"/>
          </a:xfrm>
          <a:prstGeom prst="rect">
            <a:avLst/>
          </a:prstGeom>
          <a:noFill/>
          <a:ln w="9525">
            <a:noFill/>
            <a:miter lim="800000"/>
            <a:headEnd/>
            <a:tailEnd/>
          </a:ln>
        </p:spPr>
        <p:txBody>
          <a:bodyPr wrap="none">
            <a:spAutoFit/>
          </a:bodyPr>
          <a:lstStyle/>
          <a:p>
            <a:r>
              <a:rPr lang="en-US">
                <a:solidFill>
                  <a:schemeClr val="accent2"/>
                </a:solidFill>
              </a:rPr>
              <a:t>Product</a:t>
            </a:r>
          </a:p>
        </p:txBody>
      </p:sp>
      <p:sp>
        <p:nvSpPr>
          <p:cNvPr id="212004" name="AutoShape 36"/>
          <p:cNvSpPr>
            <a:spLocks noChangeArrowheads="1"/>
          </p:cNvSpPr>
          <p:nvPr/>
        </p:nvSpPr>
        <p:spPr bwMode="auto">
          <a:xfrm>
            <a:off x="5940425" y="304800"/>
            <a:ext cx="2962275" cy="619125"/>
          </a:xfrm>
          <a:prstGeom prst="wedgeEllipseCallout">
            <a:avLst>
              <a:gd name="adj1" fmla="val 593"/>
              <a:gd name="adj2" fmla="val 297181"/>
            </a:avLst>
          </a:prstGeom>
          <a:solidFill>
            <a:srgbClr val="C0C0C0">
              <a:alpha val="50195"/>
            </a:srgbClr>
          </a:solidFill>
          <a:ln w="9525">
            <a:solidFill>
              <a:schemeClr val="tx1"/>
            </a:solidFill>
            <a:miter lim="800000"/>
            <a:headEnd/>
            <a:tailEnd/>
          </a:ln>
        </p:spPr>
        <p:txBody>
          <a:bodyPr wrap="none">
            <a:spAutoFit/>
          </a:bodyPr>
          <a:lstStyle/>
          <a:p>
            <a:pPr algn="ctr"/>
            <a:r>
              <a:rPr lang="en-US"/>
              <a:t>Attribute names</a:t>
            </a:r>
          </a:p>
        </p:txBody>
      </p:sp>
      <p:sp>
        <p:nvSpPr>
          <p:cNvPr id="212005" name="AutoShape 37"/>
          <p:cNvSpPr>
            <a:spLocks noChangeArrowheads="1"/>
          </p:cNvSpPr>
          <p:nvPr/>
        </p:nvSpPr>
        <p:spPr bwMode="auto">
          <a:xfrm>
            <a:off x="525463" y="228600"/>
            <a:ext cx="2217737" cy="619125"/>
          </a:xfrm>
          <a:prstGeom prst="wedgeEllipseCallout">
            <a:avLst>
              <a:gd name="adj1" fmla="val -23120"/>
              <a:gd name="adj2" fmla="val 211796"/>
            </a:avLst>
          </a:prstGeom>
          <a:solidFill>
            <a:srgbClr val="C0C0C0">
              <a:alpha val="50195"/>
            </a:srgbClr>
          </a:solidFill>
          <a:ln w="9525">
            <a:solidFill>
              <a:schemeClr val="tx1"/>
            </a:solidFill>
            <a:miter lim="800000"/>
            <a:headEnd/>
            <a:tailEnd/>
          </a:ln>
        </p:spPr>
        <p:txBody>
          <a:bodyPr wrap="none">
            <a:spAutoFit/>
          </a:bodyPr>
          <a:lstStyle/>
          <a:p>
            <a:pPr algn="ctr"/>
            <a:r>
              <a:rPr lang="en-US"/>
              <a:t>Table name</a:t>
            </a:r>
          </a:p>
        </p:txBody>
      </p:sp>
      <p:sp>
        <p:nvSpPr>
          <p:cNvPr id="212006" name="AutoShape 38"/>
          <p:cNvSpPr>
            <a:spLocks noChangeArrowheads="1"/>
          </p:cNvSpPr>
          <p:nvPr/>
        </p:nvSpPr>
        <p:spPr bwMode="auto">
          <a:xfrm>
            <a:off x="152400" y="6096000"/>
            <a:ext cx="2781300" cy="619125"/>
          </a:xfrm>
          <a:prstGeom prst="wedgeEllipseCallout">
            <a:avLst>
              <a:gd name="adj1" fmla="val -1884"/>
              <a:gd name="adj2" fmla="val -120514"/>
            </a:avLst>
          </a:prstGeom>
          <a:solidFill>
            <a:srgbClr val="C0C0C0">
              <a:alpha val="50195"/>
            </a:srgbClr>
          </a:solidFill>
          <a:ln w="9525">
            <a:solidFill>
              <a:schemeClr val="tx1"/>
            </a:solidFill>
            <a:miter lim="800000"/>
            <a:headEnd/>
            <a:tailEnd/>
          </a:ln>
        </p:spPr>
        <p:txBody>
          <a:bodyPr wrap="none">
            <a:spAutoFit/>
          </a:bodyPr>
          <a:lstStyle/>
          <a:p>
            <a:pPr algn="ctr"/>
            <a:r>
              <a:rPr lang="en-US"/>
              <a:t>Tuples or rows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2005"/>
                                        </p:tgtEl>
                                        <p:attrNameLst>
                                          <p:attrName>style.visibility</p:attrName>
                                        </p:attrNameLst>
                                      </p:cBhvr>
                                      <p:to>
                                        <p:strVal val="visible"/>
                                      </p:to>
                                    </p:set>
                                    <p:animEffect transition="in" filter="dissolve">
                                      <p:cBhvr>
                                        <p:cTn id="7" dur="500"/>
                                        <p:tgtEl>
                                          <p:spTgt spid="21200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12004"/>
                                        </p:tgtEl>
                                        <p:attrNameLst>
                                          <p:attrName>style.visibility</p:attrName>
                                        </p:attrNameLst>
                                      </p:cBhvr>
                                      <p:to>
                                        <p:strVal val="visible"/>
                                      </p:to>
                                    </p:set>
                                    <p:animEffect transition="in" filter="dissolve">
                                      <p:cBhvr>
                                        <p:cTn id="11" dur="500"/>
                                        <p:tgtEl>
                                          <p:spTgt spid="212004"/>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12006"/>
                                        </p:tgtEl>
                                        <p:attrNameLst>
                                          <p:attrName>style.visibility</p:attrName>
                                        </p:attrNameLst>
                                      </p:cBhvr>
                                      <p:to>
                                        <p:strVal val="visible"/>
                                      </p:to>
                                    </p:set>
                                    <p:animEffect transition="in" filter="dissolve">
                                      <p:cBhvr>
                                        <p:cTn id="15" dur="500"/>
                                        <p:tgtEl>
                                          <p:spTgt spid="2120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004" grpId="0" animBg="1" autoUpdateAnimBg="0"/>
      <p:bldP spid="212005" grpId="0" animBg="1" autoUpdateAnimBg="0"/>
      <p:bldP spid="212006" grpId="0" animBg="1"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SQL RIGHT JOIN Example</a:t>
            </a:r>
            <a:endParaRPr lang="en-US" dirty="0"/>
          </a:p>
        </p:txBody>
      </p:sp>
      <p:sp>
        <p:nvSpPr>
          <p:cNvPr id="3" name="Content Placeholder 2"/>
          <p:cNvSpPr>
            <a:spLocks noGrp="1"/>
          </p:cNvSpPr>
          <p:nvPr>
            <p:ph idx="1"/>
          </p:nvPr>
        </p:nvSpPr>
        <p:spPr/>
        <p:txBody>
          <a:bodyPr/>
          <a:lstStyle/>
          <a:p>
            <a:r>
              <a:rPr lang="en-US" dirty="0" smtClean="0"/>
              <a:t>SELECT </a:t>
            </a:r>
            <a:r>
              <a:rPr lang="en-US" dirty="0" err="1" smtClean="0"/>
              <a:t>Orders.OrderID</a:t>
            </a:r>
            <a:r>
              <a:rPr lang="en-US" dirty="0" smtClean="0"/>
              <a:t>, </a:t>
            </a:r>
            <a:r>
              <a:rPr lang="en-US" dirty="0" err="1" smtClean="0"/>
              <a:t>Employees.FirstName</a:t>
            </a:r>
            <a:r>
              <a:rPr lang="en-US" dirty="0" smtClean="0"/>
              <a:t/>
            </a:r>
            <a:br>
              <a:rPr lang="en-US" dirty="0" smtClean="0"/>
            </a:br>
            <a:r>
              <a:rPr lang="en-US" dirty="0" smtClean="0"/>
              <a:t>FROM Orders</a:t>
            </a:r>
            <a:br>
              <a:rPr lang="en-US" dirty="0" smtClean="0"/>
            </a:br>
            <a:r>
              <a:rPr lang="en-US" dirty="0" smtClean="0"/>
              <a:t>RIGHT JOIN Employees</a:t>
            </a:r>
            <a:br>
              <a:rPr lang="en-US" dirty="0" smtClean="0"/>
            </a:br>
            <a:r>
              <a:rPr lang="en-US" dirty="0" smtClean="0"/>
              <a:t>ON </a:t>
            </a:r>
            <a:r>
              <a:rPr lang="en-US" dirty="0" err="1" smtClean="0"/>
              <a:t>Orders.EmployeeID</a:t>
            </a:r>
            <a:r>
              <a:rPr lang="en-US" dirty="0" smtClean="0"/>
              <a:t>=</a:t>
            </a:r>
            <a:r>
              <a:rPr lang="en-US" dirty="0" err="1" smtClean="0"/>
              <a:t>Employees.EmployeeID</a:t>
            </a:r>
            <a:r>
              <a:rPr lang="en-US" dirty="0" smtClean="0"/>
              <a:t/>
            </a:r>
            <a:br>
              <a:rPr lang="en-US" dirty="0" smtClean="0"/>
            </a:br>
            <a:r>
              <a:rPr lang="en-US" dirty="0" smtClean="0"/>
              <a:t>ORDER BY </a:t>
            </a:r>
            <a:r>
              <a:rPr lang="en-US" dirty="0" err="1" smtClean="0"/>
              <a:t>Orders.OrderID</a:t>
            </a:r>
            <a:r>
              <a:rPr lang="en-US" dirty="0" smtClean="0"/>
              <a:t>;</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SQL FULL OUTER JOIN Syntax</a:t>
            </a:r>
            <a:endParaRPr lang="en-US" dirty="0"/>
          </a:p>
        </p:txBody>
      </p:sp>
      <p:sp>
        <p:nvSpPr>
          <p:cNvPr id="3" name="Content Placeholder 2"/>
          <p:cNvSpPr>
            <a:spLocks noGrp="1"/>
          </p:cNvSpPr>
          <p:nvPr>
            <p:ph idx="1"/>
          </p:nvPr>
        </p:nvSpPr>
        <p:spPr/>
        <p:txBody>
          <a:bodyPr/>
          <a:lstStyle/>
          <a:p>
            <a:r>
              <a:rPr lang="en-US" dirty="0" smtClean="0"/>
              <a:t>SELECT </a:t>
            </a:r>
            <a:r>
              <a:rPr lang="en-US" i="1" dirty="0" err="1" smtClean="0"/>
              <a:t>column_name</a:t>
            </a:r>
            <a:r>
              <a:rPr lang="en-US" i="1" dirty="0" smtClean="0"/>
              <a:t>(s)</a:t>
            </a:r>
            <a:r>
              <a:rPr lang="en-US" dirty="0" smtClean="0"/>
              <a:t/>
            </a:r>
            <a:br>
              <a:rPr lang="en-US" dirty="0" smtClean="0"/>
            </a:br>
            <a:r>
              <a:rPr lang="en-US" dirty="0" smtClean="0"/>
              <a:t>FROM </a:t>
            </a:r>
            <a:r>
              <a:rPr lang="en-US" i="1" dirty="0" smtClean="0"/>
              <a:t>table1</a:t>
            </a:r>
            <a:r>
              <a:rPr lang="en-US" dirty="0" smtClean="0"/>
              <a:t/>
            </a:r>
            <a:br>
              <a:rPr lang="en-US" dirty="0" smtClean="0"/>
            </a:br>
            <a:r>
              <a:rPr lang="en-US" dirty="0" smtClean="0"/>
              <a:t>FULL OUTER JOIN </a:t>
            </a:r>
            <a:r>
              <a:rPr lang="en-US" i="1" dirty="0" smtClean="0"/>
              <a:t>table2</a:t>
            </a:r>
            <a:r>
              <a:rPr lang="en-US" dirty="0" smtClean="0"/>
              <a:t/>
            </a:r>
            <a:br>
              <a:rPr lang="en-US" dirty="0" smtClean="0"/>
            </a:br>
            <a:r>
              <a:rPr lang="en-US" dirty="0" smtClean="0"/>
              <a:t>ON </a:t>
            </a:r>
            <a:r>
              <a:rPr lang="en-US" i="1" dirty="0" smtClean="0"/>
              <a:t>table1.column_name</a:t>
            </a:r>
            <a:r>
              <a:rPr lang="en-US" dirty="0" smtClean="0"/>
              <a:t>=</a:t>
            </a:r>
            <a:r>
              <a:rPr lang="en-US" i="1" dirty="0" smtClean="0"/>
              <a:t>table2.column_name</a:t>
            </a:r>
            <a:r>
              <a:rPr lang="en-US" dirty="0" smtClean="0"/>
              <a:t>;</a:t>
            </a:r>
          </a:p>
          <a:p>
            <a:endParaRPr lang="en-US" dirty="0"/>
          </a:p>
        </p:txBody>
      </p:sp>
      <p:pic>
        <p:nvPicPr>
          <p:cNvPr id="4" name="Picture 3" descr="image1.png"/>
          <p:cNvPicPr>
            <a:picLocks noChangeAspect="1"/>
          </p:cNvPicPr>
          <p:nvPr/>
        </p:nvPicPr>
        <p:blipFill>
          <a:blip r:embed="rId2"/>
          <a:stretch>
            <a:fillRect/>
          </a:stretch>
        </p:blipFill>
        <p:spPr>
          <a:xfrm>
            <a:off x="2590800" y="4191000"/>
            <a:ext cx="3159984" cy="2057400"/>
          </a:xfrm>
          <a:prstGeom prst="rect">
            <a:avLst/>
          </a:prstGeo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SQL FULL OUTER JOIN Example</a:t>
            </a:r>
            <a:endParaRPr lang="en-US" dirty="0"/>
          </a:p>
        </p:txBody>
      </p:sp>
      <p:sp>
        <p:nvSpPr>
          <p:cNvPr id="3" name="Content Placeholder 2"/>
          <p:cNvSpPr>
            <a:spLocks noGrp="1"/>
          </p:cNvSpPr>
          <p:nvPr>
            <p:ph idx="1"/>
          </p:nvPr>
        </p:nvSpPr>
        <p:spPr/>
        <p:txBody>
          <a:bodyPr/>
          <a:lstStyle/>
          <a:p>
            <a:r>
              <a:rPr lang="en-US" dirty="0" smtClean="0"/>
              <a:t>SELECT </a:t>
            </a:r>
            <a:r>
              <a:rPr lang="en-US" dirty="0" err="1" smtClean="0"/>
              <a:t>Customers.CustomerName</a:t>
            </a:r>
            <a:r>
              <a:rPr lang="en-US" dirty="0" smtClean="0"/>
              <a:t>, </a:t>
            </a:r>
            <a:r>
              <a:rPr lang="en-US" dirty="0" err="1" smtClean="0"/>
              <a:t>Orders.OrderID</a:t>
            </a:r>
            <a:r>
              <a:rPr lang="en-US" dirty="0" smtClean="0"/>
              <a:t/>
            </a:r>
            <a:br>
              <a:rPr lang="en-US" dirty="0" smtClean="0"/>
            </a:br>
            <a:r>
              <a:rPr lang="en-US" dirty="0" smtClean="0"/>
              <a:t>FROM Customers</a:t>
            </a:r>
            <a:br>
              <a:rPr lang="en-US" dirty="0" smtClean="0"/>
            </a:br>
            <a:r>
              <a:rPr lang="en-US" dirty="0" smtClean="0"/>
              <a:t>FULL OUTER JOIN Orders</a:t>
            </a:r>
            <a:br>
              <a:rPr lang="en-US" dirty="0" smtClean="0"/>
            </a:br>
            <a:r>
              <a:rPr lang="en-US" dirty="0" smtClean="0"/>
              <a:t>ON </a:t>
            </a:r>
            <a:r>
              <a:rPr lang="en-US" dirty="0" err="1" smtClean="0"/>
              <a:t>Customers.CustomerID</a:t>
            </a:r>
            <a:r>
              <a:rPr lang="en-US" dirty="0" smtClean="0"/>
              <a:t>=</a:t>
            </a:r>
            <a:r>
              <a:rPr lang="en-US" dirty="0" err="1" smtClean="0"/>
              <a:t>Orders.CustomerID</a:t>
            </a:r>
            <a:r>
              <a:rPr lang="en-US" dirty="0" smtClean="0"/>
              <a:t/>
            </a:r>
            <a:br>
              <a:rPr lang="en-US" dirty="0" smtClean="0"/>
            </a:br>
            <a:r>
              <a:rPr lang="en-US" dirty="0" smtClean="0"/>
              <a:t>ORDER BY </a:t>
            </a:r>
            <a:r>
              <a:rPr lang="en-US" dirty="0" err="1" smtClean="0"/>
              <a:t>Customers.CustomerName</a:t>
            </a:r>
            <a:r>
              <a:rPr lang="en-US" dirty="0" smtClean="0"/>
              <a:t>;</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Joins</a:t>
            </a:r>
          </a:p>
        </p:txBody>
      </p:sp>
      <p:sp>
        <p:nvSpPr>
          <p:cNvPr id="19459" name="Rectangle 3"/>
          <p:cNvSpPr>
            <a:spLocks noChangeArrowheads="1"/>
          </p:cNvSpPr>
          <p:nvPr/>
        </p:nvSpPr>
        <p:spPr bwMode="auto">
          <a:xfrm>
            <a:off x="3429000" y="2571750"/>
            <a:ext cx="260350" cy="457200"/>
          </a:xfrm>
          <a:prstGeom prst="rect">
            <a:avLst/>
          </a:prstGeom>
          <a:noFill/>
          <a:ln w="9525">
            <a:noFill/>
            <a:miter lim="800000"/>
            <a:headEnd/>
            <a:tailEnd/>
          </a:ln>
        </p:spPr>
        <p:txBody>
          <a:bodyPr wrap="none">
            <a:spAutoFit/>
          </a:bodyPr>
          <a:lstStyle/>
          <a:p>
            <a:pPr eaLnBrk="0" hangingPunct="0"/>
            <a:r>
              <a:rPr lang="en-US">
                <a:solidFill>
                  <a:schemeClr val="accent2"/>
                </a:solidFill>
              </a:rPr>
              <a:t> </a:t>
            </a:r>
          </a:p>
        </p:txBody>
      </p:sp>
      <p:sp>
        <p:nvSpPr>
          <p:cNvPr id="19460" name="Rectangle 4"/>
          <p:cNvSpPr>
            <a:spLocks noChangeArrowheads="1"/>
          </p:cNvSpPr>
          <p:nvPr/>
        </p:nvSpPr>
        <p:spPr bwMode="auto">
          <a:xfrm>
            <a:off x="914400" y="1752600"/>
            <a:ext cx="7191375" cy="4838700"/>
          </a:xfrm>
          <a:prstGeom prst="rect">
            <a:avLst/>
          </a:prstGeom>
          <a:noFill/>
          <a:ln w="9525">
            <a:noFill/>
            <a:miter lim="800000"/>
            <a:headEnd/>
            <a:tailEnd/>
          </a:ln>
        </p:spPr>
        <p:txBody>
          <a:bodyPr/>
          <a:lstStyle/>
          <a:p>
            <a:pPr eaLnBrk="0" hangingPunct="0"/>
            <a:r>
              <a:rPr lang="en-US">
                <a:solidFill>
                  <a:schemeClr val="accent2"/>
                </a:solidFill>
              </a:rPr>
              <a:t>Product (</a:t>
            </a:r>
            <a:r>
              <a:rPr lang="en-US" u="sng">
                <a:solidFill>
                  <a:schemeClr val="accent2"/>
                </a:solidFill>
              </a:rPr>
              <a:t>pname</a:t>
            </a:r>
            <a:r>
              <a:rPr lang="en-US">
                <a:solidFill>
                  <a:schemeClr val="accent2"/>
                </a:solidFill>
              </a:rPr>
              <a:t>,  price, category, manufacturer)</a:t>
            </a:r>
          </a:p>
          <a:p>
            <a:pPr eaLnBrk="0" hangingPunct="0"/>
            <a:r>
              <a:rPr lang="en-US">
                <a:solidFill>
                  <a:schemeClr val="accent2"/>
                </a:solidFill>
              </a:rPr>
              <a:t>Company (</a:t>
            </a:r>
            <a:r>
              <a:rPr lang="en-US" u="sng">
                <a:solidFill>
                  <a:schemeClr val="accent2"/>
                </a:solidFill>
              </a:rPr>
              <a:t>cname</a:t>
            </a:r>
            <a:r>
              <a:rPr lang="en-US">
                <a:solidFill>
                  <a:schemeClr val="accent2"/>
                </a:solidFill>
              </a:rPr>
              <a:t>, stockPrice, country)</a:t>
            </a:r>
          </a:p>
          <a:p>
            <a:pPr eaLnBrk="0" hangingPunct="0"/>
            <a:endParaRPr lang="en-US"/>
          </a:p>
          <a:p>
            <a:pPr eaLnBrk="0" hangingPunct="0"/>
            <a:r>
              <a:rPr lang="en-US"/>
              <a:t>Find all products under $200 manufactured in Japan;</a:t>
            </a:r>
            <a:br>
              <a:rPr lang="en-US"/>
            </a:br>
            <a:r>
              <a:rPr lang="en-US"/>
              <a:t>return their names and prices. </a:t>
            </a:r>
          </a:p>
        </p:txBody>
      </p:sp>
      <p:sp>
        <p:nvSpPr>
          <p:cNvPr id="239621" name="Rectangle 5"/>
          <p:cNvSpPr>
            <a:spLocks noChangeArrowheads="1"/>
          </p:cNvSpPr>
          <p:nvPr/>
        </p:nvSpPr>
        <p:spPr bwMode="auto">
          <a:xfrm>
            <a:off x="1143000" y="4191000"/>
            <a:ext cx="7148513" cy="15621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spcBef>
                <a:spcPct val="50000"/>
              </a:spcBef>
              <a:defRPr/>
            </a:pPr>
            <a:r>
              <a:rPr lang="en-US">
                <a:solidFill>
                  <a:schemeClr val="accent2"/>
                </a:solidFill>
              </a:rPr>
              <a:t>SELECT</a:t>
            </a:r>
            <a:r>
              <a:rPr lang="en-US"/>
              <a:t>   PName, Price</a:t>
            </a:r>
            <a:br>
              <a:rPr lang="en-US"/>
            </a:br>
            <a:r>
              <a:rPr lang="en-US">
                <a:solidFill>
                  <a:schemeClr val="accent2"/>
                </a:solidFill>
              </a:rPr>
              <a:t>FROM</a:t>
            </a:r>
            <a:r>
              <a:rPr lang="en-US"/>
              <a:t>      Product, Company</a:t>
            </a:r>
            <a:br>
              <a:rPr lang="en-US"/>
            </a:br>
            <a:r>
              <a:rPr lang="en-US">
                <a:solidFill>
                  <a:schemeClr val="accent2"/>
                </a:solidFill>
              </a:rPr>
              <a:t>WHERE   </a:t>
            </a:r>
            <a:r>
              <a:rPr lang="en-US">
                <a:solidFill>
                  <a:schemeClr val="tx2"/>
                </a:solidFill>
              </a:rPr>
              <a:t>Manufacturer=CName AND Country=‘Japan’</a:t>
            </a:r>
            <a:br>
              <a:rPr lang="en-US">
                <a:solidFill>
                  <a:schemeClr val="tx2"/>
                </a:solidFill>
              </a:rPr>
            </a:br>
            <a:r>
              <a:rPr lang="en-US">
                <a:solidFill>
                  <a:schemeClr val="tx2"/>
                </a:solidFill>
              </a:rPr>
              <a:t>                 AND Price &lt;= 200</a:t>
            </a:r>
          </a:p>
        </p:txBody>
      </p:sp>
      <p:grpSp>
        <p:nvGrpSpPr>
          <p:cNvPr id="2" name="Group 6"/>
          <p:cNvGrpSpPr>
            <a:grpSpLocks/>
          </p:cNvGrpSpPr>
          <p:nvPr/>
        </p:nvGrpSpPr>
        <p:grpSpPr bwMode="auto">
          <a:xfrm>
            <a:off x="2438400" y="3200400"/>
            <a:ext cx="6356350" cy="2209800"/>
            <a:chOff x="1536" y="2016"/>
            <a:chExt cx="4004" cy="1392"/>
          </a:xfrm>
        </p:grpSpPr>
        <p:sp>
          <p:nvSpPr>
            <p:cNvPr id="19463" name="Oval 7"/>
            <p:cNvSpPr>
              <a:spLocks noChangeArrowheads="1"/>
            </p:cNvSpPr>
            <p:nvPr/>
          </p:nvSpPr>
          <p:spPr bwMode="auto">
            <a:xfrm>
              <a:off x="1536" y="3072"/>
              <a:ext cx="1728" cy="336"/>
            </a:xfrm>
            <a:prstGeom prst="ellipse">
              <a:avLst/>
            </a:prstGeom>
            <a:noFill/>
            <a:ln w="57150">
              <a:solidFill>
                <a:schemeClr val="tx1"/>
              </a:solidFill>
              <a:round/>
              <a:headEnd/>
              <a:tailEnd/>
            </a:ln>
          </p:spPr>
          <p:txBody>
            <a:bodyPr anchor="ctr">
              <a:spAutoFit/>
            </a:bodyPr>
            <a:lstStyle/>
            <a:p>
              <a:endParaRPr lang="en-US"/>
            </a:p>
          </p:txBody>
        </p:sp>
        <p:sp>
          <p:nvSpPr>
            <p:cNvPr id="19464" name="AutoShape 8"/>
            <p:cNvSpPr>
              <a:spLocks noChangeArrowheads="1"/>
            </p:cNvSpPr>
            <p:nvPr/>
          </p:nvSpPr>
          <p:spPr bwMode="auto">
            <a:xfrm>
              <a:off x="3599" y="2016"/>
              <a:ext cx="1941" cy="1040"/>
            </a:xfrm>
            <a:prstGeom prst="wedgeEllipseCallout">
              <a:avLst>
                <a:gd name="adj1" fmla="val -79000"/>
                <a:gd name="adj2" fmla="val 57694"/>
              </a:avLst>
            </a:prstGeom>
            <a:solidFill>
              <a:srgbClr val="C0C0C0">
                <a:alpha val="50195"/>
              </a:srgbClr>
            </a:solidFill>
            <a:ln w="9525">
              <a:solidFill>
                <a:schemeClr val="tx1"/>
              </a:solidFill>
              <a:miter lim="800000"/>
              <a:headEnd/>
              <a:tailEnd/>
            </a:ln>
          </p:spPr>
          <p:txBody>
            <a:bodyPr wrap="none">
              <a:spAutoFit/>
            </a:bodyPr>
            <a:lstStyle/>
            <a:p>
              <a:pPr algn="ctr"/>
              <a:r>
                <a:rPr lang="en-US"/>
                <a:t>Join</a:t>
              </a:r>
              <a:br>
                <a:rPr lang="en-US"/>
              </a:br>
              <a:r>
                <a:rPr lang="en-US"/>
                <a:t>between Product</a:t>
              </a:r>
              <a:br>
                <a:rPr lang="en-US"/>
              </a:br>
              <a:r>
                <a:rPr lang="en-US"/>
                <a:t>and Company</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Joins</a:t>
            </a:r>
          </a:p>
        </p:txBody>
      </p:sp>
      <p:graphicFrame>
        <p:nvGraphicFramePr>
          <p:cNvPr id="241667" name="Group 3"/>
          <p:cNvGraphicFramePr>
            <a:graphicFrameLocks noGrp="1"/>
          </p:cNvGraphicFramePr>
          <p:nvPr/>
        </p:nvGraphicFramePr>
        <p:xfrm>
          <a:off x="152400" y="2133600"/>
          <a:ext cx="4114800" cy="1371600"/>
        </p:xfrm>
        <a:graphic>
          <a:graphicData uri="http://schemas.openxmlformats.org/drawingml/2006/table">
            <a:tbl>
              <a:tblPr/>
              <a:tblGrid>
                <a:gridCol w="1047750"/>
                <a:gridCol w="857250"/>
                <a:gridCol w="1066800"/>
                <a:gridCol w="1143000"/>
              </a:tblGrid>
              <a:tr h="1825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imes New Roman" pitchFamily="18" charset="0"/>
                        </a:rPr>
                        <a:t>PName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imes New Roman" pitchFamily="18" charset="0"/>
                        </a:rPr>
                        <a:t>Price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imes New Roman" pitchFamily="18" charset="0"/>
                        </a:rPr>
                        <a:t>Category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imes New Roman" pitchFamily="18" charset="0"/>
                        </a:rPr>
                        <a:t>Manufacturer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Gizmo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Gadgets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GizmoWorks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4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Powergizmo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$29.99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Gadgets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GizmoWorks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SingleTouch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$149.99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Photography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Canon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MultiTouch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$203.99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Household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Hitachi</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515" name="Text Box 35"/>
          <p:cNvSpPr txBox="1">
            <a:spLocks noChangeArrowheads="1"/>
          </p:cNvSpPr>
          <p:nvPr/>
        </p:nvSpPr>
        <p:spPr bwMode="auto">
          <a:xfrm>
            <a:off x="152400" y="1752600"/>
            <a:ext cx="658813" cy="274638"/>
          </a:xfrm>
          <a:prstGeom prst="rect">
            <a:avLst/>
          </a:prstGeom>
          <a:noFill/>
          <a:ln w="9525">
            <a:noFill/>
            <a:miter lim="800000"/>
            <a:headEnd/>
            <a:tailEnd/>
          </a:ln>
        </p:spPr>
        <p:txBody>
          <a:bodyPr wrap="none">
            <a:spAutoFit/>
          </a:bodyPr>
          <a:lstStyle/>
          <a:p>
            <a:r>
              <a:rPr lang="en-US" sz="1200">
                <a:solidFill>
                  <a:schemeClr val="accent2"/>
                </a:solidFill>
              </a:rPr>
              <a:t>Product</a:t>
            </a:r>
          </a:p>
        </p:txBody>
      </p:sp>
      <p:sp>
        <p:nvSpPr>
          <p:cNvPr id="20516" name="Text Box 36"/>
          <p:cNvSpPr txBox="1">
            <a:spLocks noChangeArrowheads="1"/>
          </p:cNvSpPr>
          <p:nvPr/>
        </p:nvSpPr>
        <p:spPr bwMode="auto">
          <a:xfrm>
            <a:off x="5029200" y="1828800"/>
            <a:ext cx="776288" cy="274638"/>
          </a:xfrm>
          <a:prstGeom prst="rect">
            <a:avLst/>
          </a:prstGeom>
          <a:noFill/>
          <a:ln w="9525">
            <a:noFill/>
            <a:miter lim="800000"/>
            <a:headEnd/>
            <a:tailEnd/>
          </a:ln>
        </p:spPr>
        <p:txBody>
          <a:bodyPr wrap="none">
            <a:spAutoFit/>
          </a:bodyPr>
          <a:lstStyle/>
          <a:p>
            <a:r>
              <a:rPr lang="en-US" sz="1200">
                <a:solidFill>
                  <a:schemeClr val="accent2"/>
                </a:solidFill>
              </a:rPr>
              <a:t>Company</a:t>
            </a:r>
          </a:p>
        </p:txBody>
      </p:sp>
      <p:graphicFrame>
        <p:nvGraphicFramePr>
          <p:cNvPr id="241701" name="Group 37"/>
          <p:cNvGraphicFramePr>
            <a:graphicFrameLocks noGrp="1"/>
          </p:cNvGraphicFramePr>
          <p:nvPr/>
        </p:nvGraphicFramePr>
        <p:xfrm>
          <a:off x="5105400" y="2209800"/>
          <a:ext cx="3810000" cy="1097280"/>
        </p:xfrm>
        <a:graphic>
          <a:graphicData uri="http://schemas.openxmlformats.org/drawingml/2006/table">
            <a:tbl>
              <a:tblPr/>
              <a:tblGrid>
                <a:gridCol w="1270000"/>
                <a:gridCol w="1270000"/>
                <a:gridCol w="1270000"/>
              </a:tblGrid>
              <a:tr h="25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imes New Roman" pitchFamily="18" charset="0"/>
                        </a:rPr>
                        <a:t>Cname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imes New Roman" pitchFamily="18" charset="0"/>
                        </a:rPr>
                        <a:t>StockPrice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imes New Roman" pitchFamily="18" charset="0"/>
                        </a:rPr>
                        <a:t>Country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r h="25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GizmoWorks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USA</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Canon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65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Japan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Hitachi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Japan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cxnSp>
        <p:nvCxnSpPr>
          <p:cNvPr id="20539" name="AutoShape 59"/>
          <p:cNvCxnSpPr>
            <a:cxnSpLocks noChangeShapeType="1"/>
          </p:cNvCxnSpPr>
          <p:nvPr/>
        </p:nvCxnSpPr>
        <p:spPr bwMode="auto">
          <a:xfrm>
            <a:off x="4267200" y="2543175"/>
            <a:ext cx="838200" cy="76200"/>
          </a:xfrm>
          <a:prstGeom prst="bentConnector3">
            <a:avLst>
              <a:gd name="adj1" fmla="val 50000"/>
            </a:avLst>
          </a:prstGeom>
          <a:noFill/>
          <a:ln w="9525">
            <a:solidFill>
              <a:schemeClr val="tx1"/>
            </a:solidFill>
            <a:miter lim="800000"/>
            <a:headEnd/>
            <a:tailEnd/>
          </a:ln>
        </p:spPr>
      </p:cxnSp>
      <p:cxnSp>
        <p:nvCxnSpPr>
          <p:cNvPr id="20540" name="AutoShape 60"/>
          <p:cNvCxnSpPr>
            <a:cxnSpLocks noChangeShapeType="1"/>
          </p:cNvCxnSpPr>
          <p:nvPr/>
        </p:nvCxnSpPr>
        <p:spPr bwMode="auto">
          <a:xfrm flipV="1">
            <a:off x="4267200" y="2892425"/>
            <a:ext cx="838200" cy="196850"/>
          </a:xfrm>
          <a:prstGeom prst="bentConnector3">
            <a:avLst>
              <a:gd name="adj1" fmla="val 50000"/>
            </a:avLst>
          </a:prstGeom>
          <a:noFill/>
          <a:ln w="9525">
            <a:solidFill>
              <a:schemeClr val="tx1"/>
            </a:solidFill>
            <a:miter lim="800000"/>
            <a:headEnd/>
            <a:tailEnd/>
          </a:ln>
        </p:spPr>
      </p:cxnSp>
      <p:cxnSp>
        <p:nvCxnSpPr>
          <p:cNvPr id="20541" name="AutoShape 61"/>
          <p:cNvCxnSpPr>
            <a:cxnSpLocks noChangeShapeType="1"/>
          </p:cNvCxnSpPr>
          <p:nvPr/>
        </p:nvCxnSpPr>
        <p:spPr bwMode="auto">
          <a:xfrm flipV="1">
            <a:off x="4267200" y="3316288"/>
            <a:ext cx="838200" cy="46037"/>
          </a:xfrm>
          <a:prstGeom prst="bentConnector2">
            <a:avLst/>
          </a:prstGeom>
          <a:noFill/>
          <a:ln w="9525">
            <a:solidFill>
              <a:schemeClr val="tx1"/>
            </a:solidFill>
            <a:miter lim="800000"/>
            <a:headEnd/>
            <a:tailEnd/>
          </a:ln>
        </p:spPr>
      </p:cxnSp>
      <p:cxnSp>
        <p:nvCxnSpPr>
          <p:cNvPr id="20542" name="AutoShape 62"/>
          <p:cNvCxnSpPr>
            <a:cxnSpLocks noChangeShapeType="1"/>
          </p:cNvCxnSpPr>
          <p:nvPr/>
        </p:nvCxnSpPr>
        <p:spPr bwMode="auto">
          <a:xfrm flipV="1">
            <a:off x="4267200" y="2619375"/>
            <a:ext cx="838200" cy="196850"/>
          </a:xfrm>
          <a:prstGeom prst="bentConnector3">
            <a:avLst>
              <a:gd name="adj1" fmla="val 50000"/>
            </a:avLst>
          </a:prstGeom>
          <a:noFill/>
          <a:ln w="9525">
            <a:solidFill>
              <a:schemeClr val="tx1"/>
            </a:solidFill>
            <a:miter lim="800000"/>
            <a:headEnd/>
            <a:tailEnd/>
          </a:ln>
        </p:spPr>
      </p:cxnSp>
      <p:graphicFrame>
        <p:nvGraphicFramePr>
          <p:cNvPr id="241727" name="Group 63"/>
          <p:cNvGraphicFramePr>
            <a:graphicFrameLocks noGrp="1"/>
          </p:cNvGraphicFramePr>
          <p:nvPr/>
        </p:nvGraphicFramePr>
        <p:xfrm>
          <a:off x="6019800" y="5257800"/>
          <a:ext cx="1905000" cy="548640"/>
        </p:xfrm>
        <a:graphic>
          <a:graphicData uri="http://schemas.openxmlformats.org/drawingml/2006/table">
            <a:tbl>
              <a:tblPr/>
              <a:tblGrid>
                <a:gridCol w="1047750"/>
                <a:gridCol w="857250"/>
              </a:tblGrid>
              <a:tr h="1825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imes New Roman" pitchFamily="18" charset="0"/>
                        </a:rPr>
                        <a:t>PName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imes New Roman" pitchFamily="18" charset="0"/>
                        </a:rPr>
                        <a:t>Price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SingleTouch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$149.99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1738" name="AutoShape 74"/>
          <p:cNvSpPr>
            <a:spLocks noChangeArrowheads="1"/>
          </p:cNvSpPr>
          <p:nvPr/>
        </p:nvSpPr>
        <p:spPr bwMode="auto">
          <a:xfrm>
            <a:off x="6781800" y="4038600"/>
            <a:ext cx="485775" cy="976313"/>
          </a:xfrm>
          <a:prstGeom prst="downArrow">
            <a:avLst>
              <a:gd name="adj1" fmla="val 50000"/>
              <a:gd name="adj2" fmla="val 50245"/>
            </a:avLst>
          </a:prstGeom>
          <a:noFill/>
          <a:ln w="9525">
            <a:solidFill>
              <a:schemeClr val="tx1"/>
            </a:solidFill>
            <a:miter lim="800000"/>
            <a:headEnd/>
            <a:tailEnd/>
          </a:ln>
        </p:spPr>
        <p:txBody>
          <a:bodyPr wrap="none" anchor="ctr">
            <a:spAutoFit/>
          </a:bodyPr>
          <a:lstStyle/>
          <a:p>
            <a:endParaRPr lang="en-US"/>
          </a:p>
        </p:txBody>
      </p:sp>
      <p:grpSp>
        <p:nvGrpSpPr>
          <p:cNvPr id="2" name="Group 75"/>
          <p:cNvGrpSpPr>
            <a:grpSpLocks/>
          </p:cNvGrpSpPr>
          <p:nvPr/>
        </p:nvGrpSpPr>
        <p:grpSpPr bwMode="auto">
          <a:xfrm>
            <a:off x="1219200" y="2362200"/>
            <a:ext cx="7620000" cy="1066800"/>
            <a:chOff x="768" y="1488"/>
            <a:chExt cx="4800" cy="672"/>
          </a:xfrm>
        </p:grpSpPr>
        <p:sp>
          <p:nvSpPr>
            <p:cNvPr id="20557" name="Oval 76"/>
            <p:cNvSpPr>
              <a:spLocks noChangeArrowheads="1"/>
            </p:cNvSpPr>
            <p:nvPr/>
          </p:nvSpPr>
          <p:spPr bwMode="auto">
            <a:xfrm>
              <a:off x="4896" y="1680"/>
              <a:ext cx="672" cy="480"/>
            </a:xfrm>
            <a:prstGeom prst="ellipse">
              <a:avLst/>
            </a:prstGeom>
            <a:noFill/>
            <a:ln w="57150">
              <a:solidFill>
                <a:schemeClr val="tx1"/>
              </a:solidFill>
              <a:round/>
              <a:headEnd/>
              <a:tailEnd/>
            </a:ln>
          </p:spPr>
          <p:txBody>
            <a:bodyPr anchor="ctr">
              <a:spAutoFit/>
            </a:bodyPr>
            <a:lstStyle/>
            <a:p>
              <a:endParaRPr lang="en-US"/>
            </a:p>
          </p:txBody>
        </p:sp>
        <p:sp>
          <p:nvSpPr>
            <p:cNvPr id="20558" name="Oval 77"/>
            <p:cNvSpPr>
              <a:spLocks noChangeArrowheads="1"/>
            </p:cNvSpPr>
            <p:nvPr/>
          </p:nvSpPr>
          <p:spPr bwMode="auto">
            <a:xfrm>
              <a:off x="768" y="1488"/>
              <a:ext cx="528" cy="576"/>
            </a:xfrm>
            <a:prstGeom prst="ellipse">
              <a:avLst/>
            </a:prstGeom>
            <a:noFill/>
            <a:ln w="57150">
              <a:solidFill>
                <a:schemeClr val="tx1"/>
              </a:solidFill>
              <a:round/>
              <a:headEnd/>
              <a:tailEnd/>
            </a:ln>
          </p:spPr>
          <p:txBody>
            <a:bodyPr anchor="ctr">
              <a:spAutoFit/>
            </a:bodyPr>
            <a:lstStyle/>
            <a:p>
              <a:endParaRPr lang="en-US"/>
            </a:p>
          </p:txBody>
        </p:sp>
        <p:sp>
          <p:nvSpPr>
            <p:cNvPr id="20559" name="Oval 78"/>
            <p:cNvSpPr>
              <a:spLocks noChangeArrowheads="1"/>
            </p:cNvSpPr>
            <p:nvPr/>
          </p:nvSpPr>
          <p:spPr bwMode="auto">
            <a:xfrm rot="-465106">
              <a:off x="2108" y="1730"/>
              <a:ext cx="1872" cy="288"/>
            </a:xfrm>
            <a:prstGeom prst="ellipse">
              <a:avLst/>
            </a:prstGeom>
            <a:noFill/>
            <a:ln w="57150">
              <a:solidFill>
                <a:schemeClr val="tx1"/>
              </a:solidFill>
              <a:round/>
              <a:headEnd/>
              <a:tailEnd/>
            </a:ln>
          </p:spPr>
          <p:txBody>
            <a:bodyPr anchor="ctr">
              <a:spAutoFit/>
            </a:bodyPr>
            <a:lstStyle/>
            <a:p>
              <a:endParaRPr lang="en-US"/>
            </a:p>
          </p:txBody>
        </p:sp>
      </p:grpSp>
      <p:sp>
        <p:nvSpPr>
          <p:cNvPr id="241743" name="Rectangle 79"/>
          <p:cNvSpPr>
            <a:spLocks noChangeArrowheads="1"/>
          </p:cNvSpPr>
          <p:nvPr/>
        </p:nvSpPr>
        <p:spPr bwMode="auto">
          <a:xfrm>
            <a:off x="76200" y="4419600"/>
            <a:ext cx="5408613" cy="120015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spcBef>
                <a:spcPct val="50000"/>
              </a:spcBef>
              <a:defRPr/>
            </a:pPr>
            <a:r>
              <a:rPr lang="en-US" sz="1800">
                <a:solidFill>
                  <a:schemeClr val="accent2"/>
                </a:solidFill>
              </a:rPr>
              <a:t>SELECT</a:t>
            </a:r>
            <a:r>
              <a:rPr lang="en-US" sz="1800"/>
              <a:t>   PName, Price</a:t>
            </a:r>
            <a:br>
              <a:rPr lang="en-US" sz="1800"/>
            </a:br>
            <a:r>
              <a:rPr lang="en-US" sz="1800">
                <a:solidFill>
                  <a:schemeClr val="accent2"/>
                </a:solidFill>
              </a:rPr>
              <a:t>FROM</a:t>
            </a:r>
            <a:r>
              <a:rPr lang="en-US" sz="1800"/>
              <a:t>      Product, Company</a:t>
            </a:r>
            <a:br>
              <a:rPr lang="en-US" sz="1800"/>
            </a:br>
            <a:r>
              <a:rPr lang="en-US" sz="1800">
                <a:solidFill>
                  <a:schemeClr val="accent2"/>
                </a:solidFill>
              </a:rPr>
              <a:t>WHERE   </a:t>
            </a:r>
            <a:r>
              <a:rPr lang="en-US" sz="1800">
                <a:solidFill>
                  <a:schemeClr val="tx2"/>
                </a:solidFill>
              </a:rPr>
              <a:t>Manufacturer=CName AND Country=‘Japan’</a:t>
            </a:r>
            <a:br>
              <a:rPr lang="en-US" sz="1800">
                <a:solidFill>
                  <a:schemeClr val="tx2"/>
                </a:solidFill>
              </a:rPr>
            </a:br>
            <a:r>
              <a:rPr lang="en-US" sz="1800">
                <a:solidFill>
                  <a:schemeClr val="tx2"/>
                </a:solidFill>
              </a:rPr>
              <a:t>                 AND Price &lt;= 200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1738"/>
                                        </p:tgtEl>
                                        <p:attrNameLst>
                                          <p:attrName>style.visibility</p:attrName>
                                        </p:attrNameLst>
                                      </p:cBhvr>
                                      <p:to>
                                        <p:strVal val="visible"/>
                                      </p:to>
                                    </p:set>
                                    <p:animEffect transition="in" filter="dissolve">
                                      <p:cBhvr>
                                        <p:cTn id="12" dur="500"/>
                                        <p:tgtEl>
                                          <p:spTgt spid="241738"/>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241727"/>
                                        </p:tgtEl>
                                        <p:attrNameLst>
                                          <p:attrName>style.visibility</p:attrName>
                                        </p:attrNameLst>
                                      </p:cBhvr>
                                      <p:to>
                                        <p:strVal val="visible"/>
                                      </p:to>
                                    </p:set>
                                    <p:animEffect transition="in" filter="dissolve">
                                      <p:cBhvr>
                                        <p:cTn id="16" dur="500"/>
                                        <p:tgtEl>
                                          <p:spTgt spid="2417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738"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More Joins</a:t>
            </a:r>
          </a:p>
        </p:txBody>
      </p:sp>
      <p:sp>
        <p:nvSpPr>
          <p:cNvPr id="28675" name="Rectangle 3"/>
          <p:cNvSpPr>
            <a:spLocks noChangeArrowheads="1"/>
          </p:cNvSpPr>
          <p:nvPr/>
        </p:nvSpPr>
        <p:spPr bwMode="auto">
          <a:xfrm>
            <a:off x="3429000" y="2571750"/>
            <a:ext cx="260350" cy="457200"/>
          </a:xfrm>
          <a:prstGeom prst="rect">
            <a:avLst/>
          </a:prstGeom>
          <a:noFill/>
          <a:ln w="9525">
            <a:noFill/>
            <a:miter lim="800000"/>
            <a:headEnd/>
            <a:tailEnd/>
          </a:ln>
        </p:spPr>
        <p:txBody>
          <a:bodyPr wrap="none">
            <a:spAutoFit/>
          </a:bodyPr>
          <a:lstStyle/>
          <a:p>
            <a:pPr eaLnBrk="0" hangingPunct="0"/>
            <a:r>
              <a:rPr lang="en-US">
                <a:solidFill>
                  <a:schemeClr val="accent2"/>
                </a:solidFill>
              </a:rPr>
              <a:t> </a:t>
            </a:r>
          </a:p>
        </p:txBody>
      </p:sp>
      <p:sp>
        <p:nvSpPr>
          <p:cNvPr id="28676" name="Rectangle 4"/>
          <p:cNvSpPr>
            <a:spLocks noChangeArrowheads="1"/>
          </p:cNvSpPr>
          <p:nvPr/>
        </p:nvSpPr>
        <p:spPr bwMode="auto">
          <a:xfrm>
            <a:off x="914400" y="1752600"/>
            <a:ext cx="7191375" cy="4838700"/>
          </a:xfrm>
          <a:prstGeom prst="rect">
            <a:avLst/>
          </a:prstGeom>
          <a:noFill/>
          <a:ln w="9525">
            <a:noFill/>
            <a:miter lim="800000"/>
            <a:headEnd/>
            <a:tailEnd/>
          </a:ln>
        </p:spPr>
        <p:txBody>
          <a:bodyPr/>
          <a:lstStyle/>
          <a:p>
            <a:pPr eaLnBrk="0" hangingPunct="0"/>
            <a:r>
              <a:rPr lang="en-US">
                <a:solidFill>
                  <a:schemeClr val="accent2"/>
                </a:solidFill>
              </a:rPr>
              <a:t>Product (</a:t>
            </a:r>
            <a:r>
              <a:rPr lang="en-US" u="sng">
                <a:solidFill>
                  <a:schemeClr val="accent2"/>
                </a:solidFill>
              </a:rPr>
              <a:t>pname</a:t>
            </a:r>
            <a:r>
              <a:rPr lang="en-US">
                <a:solidFill>
                  <a:schemeClr val="accent2"/>
                </a:solidFill>
              </a:rPr>
              <a:t>,  price, category, manufacturer)</a:t>
            </a:r>
          </a:p>
          <a:p>
            <a:pPr eaLnBrk="0" hangingPunct="0"/>
            <a:r>
              <a:rPr lang="en-US">
                <a:solidFill>
                  <a:schemeClr val="accent2"/>
                </a:solidFill>
              </a:rPr>
              <a:t>Company (</a:t>
            </a:r>
            <a:r>
              <a:rPr lang="en-US" u="sng">
                <a:solidFill>
                  <a:schemeClr val="accent2"/>
                </a:solidFill>
              </a:rPr>
              <a:t>cname</a:t>
            </a:r>
            <a:r>
              <a:rPr lang="en-US">
                <a:solidFill>
                  <a:schemeClr val="accent2"/>
                </a:solidFill>
              </a:rPr>
              <a:t>, stockPrice, country)</a:t>
            </a:r>
          </a:p>
          <a:p>
            <a:pPr eaLnBrk="0" hangingPunct="0"/>
            <a:endParaRPr lang="en-US"/>
          </a:p>
          <a:p>
            <a:pPr eaLnBrk="0" hangingPunct="0"/>
            <a:r>
              <a:rPr lang="en-US"/>
              <a:t>Find all Chinese companies that manufacture products both in the ‘electronic’ and ‘toy’ categories</a:t>
            </a:r>
          </a:p>
        </p:txBody>
      </p:sp>
      <p:sp>
        <p:nvSpPr>
          <p:cNvPr id="243717" name="Rectangle 5"/>
          <p:cNvSpPr>
            <a:spLocks noChangeArrowheads="1"/>
          </p:cNvSpPr>
          <p:nvPr/>
        </p:nvSpPr>
        <p:spPr bwMode="auto">
          <a:xfrm>
            <a:off x="838200" y="4191000"/>
            <a:ext cx="7145338" cy="19272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spcBef>
                <a:spcPct val="50000"/>
              </a:spcBef>
              <a:defRPr/>
            </a:pPr>
            <a:r>
              <a:rPr lang="en-US">
                <a:solidFill>
                  <a:schemeClr val="accent2"/>
                </a:solidFill>
              </a:rPr>
              <a:t>SELECT</a:t>
            </a:r>
            <a:r>
              <a:rPr lang="en-US"/>
              <a:t>   cname</a:t>
            </a:r>
            <a:br>
              <a:rPr lang="en-US"/>
            </a:br>
            <a:r>
              <a:rPr lang="en-US"/>
              <a:t/>
            </a:r>
            <a:br>
              <a:rPr lang="en-US"/>
            </a:br>
            <a:r>
              <a:rPr lang="en-US">
                <a:solidFill>
                  <a:schemeClr val="accent2"/>
                </a:solidFill>
              </a:rPr>
              <a:t>FROM</a:t>
            </a:r>
            <a:r>
              <a:rPr lang="en-US"/>
              <a:t>      </a:t>
            </a:r>
            <a:br>
              <a:rPr lang="en-US"/>
            </a:br>
            <a:r>
              <a:rPr lang="en-US"/>
              <a:t/>
            </a:r>
            <a:br>
              <a:rPr lang="en-US"/>
            </a:br>
            <a:r>
              <a:rPr lang="en-US">
                <a:solidFill>
                  <a:schemeClr val="accent2"/>
                </a:solidFill>
              </a:rPr>
              <a:t>WHERE                                                                             </a:t>
            </a:r>
            <a:endParaRPr lang="en-US">
              <a:solidFill>
                <a:schemeClr val="tx2"/>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A Subtlety about Joins</a:t>
            </a:r>
          </a:p>
        </p:txBody>
      </p:sp>
      <p:sp>
        <p:nvSpPr>
          <p:cNvPr id="29699" name="Rectangle 3"/>
          <p:cNvSpPr>
            <a:spLocks noChangeArrowheads="1"/>
          </p:cNvSpPr>
          <p:nvPr/>
        </p:nvSpPr>
        <p:spPr bwMode="auto">
          <a:xfrm>
            <a:off x="3429000" y="2571750"/>
            <a:ext cx="260350" cy="457200"/>
          </a:xfrm>
          <a:prstGeom prst="rect">
            <a:avLst/>
          </a:prstGeom>
          <a:noFill/>
          <a:ln w="9525">
            <a:noFill/>
            <a:miter lim="800000"/>
            <a:headEnd/>
            <a:tailEnd/>
          </a:ln>
        </p:spPr>
        <p:txBody>
          <a:bodyPr wrap="none">
            <a:spAutoFit/>
          </a:bodyPr>
          <a:lstStyle/>
          <a:p>
            <a:pPr eaLnBrk="0" hangingPunct="0"/>
            <a:r>
              <a:rPr lang="en-US">
                <a:solidFill>
                  <a:schemeClr val="accent2"/>
                </a:solidFill>
              </a:rPr>
              <a:t> </a:t>
            </a:r>
          </a:p>
        </p:txBody>
      </p:sp>
      <p:sp>
        <p:nvSpPr>
          <p:cNvPr id="29700" name="Rectangle 4"/>
          <p:cNvSpPr>
            <a:spLocks noChangeArrowheads="1"/>
          </p:cNvSpPr>
          <p:nvPr/>
        </p:nvSpPr>
        <p:spPr bwMode="auto">
          <a:xfrm>
            <a:off x="914400" y="1752600"/>
            <a:ext cx="7191375" cy="4838700"/>
          </a:xfrm>
          <a:prstGeom prst="rect">
            <a:avLst/>
          </a:prstGeom>
          <a:noFill/>
          <a:ln w="9525">
            <a:noFill/>
            <a:miter lim="800000"/>
            <a:headEnd/>
            <a:tailEnd/>
          </a:ln>
        </p:spPr>
        <p:txBody>
          <a:bodyPr/>
          <a:lstStyle/>
          <a:p>
            <a:pPr eaLnBrk="0" hangingPunct="0"/>
            <a:r>
              <a:rPr lang="en-US">
                <a:solidFill>
                  <a:schemeClr val="accent2"/>
                </a:solidFill>
              </a:rPr>
              <a:t>Product (</a:t>
            </a:r>
            <a:r>
              <a:rPr lang="en-US" u="sng">
                <a:solidFill>
                  <a:schemeClr val="accent2"/>
                </a:solidFill>
              </a:rPr>
              <a:t>pname</a:t>
            </a:r>
            <a:r>
              <a:rPr lang="en-US">
                <a:solidFill>
                  <a:schemeClr val="accent2"/>
                </a:solidFill>
              </a:rPr>
              <a:t>,  price, category, manufacturer)</a:t>
            </a:r>
          </a:p>
          <a:p>
            <a:pPr eaLnBrk="0" hangingPunct="0"/>
            <a:r>
              <a:rPr lang="en-US">
                <a:solidFill>
                  <a:schemeClr val="accent2"/>
                </a:solidFill>
              </a:rPr>
              <a:t>Company (</a:t>
            </a:r>
            <a:r>
              <a:rPr lang="en-US" u="sng">
                <a:solidFill>
                  <a:schemeClr val="accent2"/>
                </a:solidFill>
              </a:rPr>
              <a:t>cname</a:t>
            </a:r>
            <a:r>
              <a:rPr lang="en-US">
                <a:solidFill>
                  <a:schemeClr val="accent2"/>
                </a:solidFill>
              </a:rPr>
              <a:t>, stockPrice, country)</a:t>
            </a:r>
          </a:p>
          <a:p>
            <a:pPr eaLnBrk="0" hangingPunct="0"/>
            <a:endParaRPr lang="en-US"/>
          </a:p>
          <a:p>
            <a:pPr eaLnBrk="0" hangingPunct="0"/>
            <a:r>
              <a:rPr lang="en-US"/>
              <a:t>Find all countries that manufacture some product in the ‘Gadgets’ category.</a:t>
            </a:r>
          </a:p>
        </p:txBody>
      </p:sp>
      <p:sp>
        <p:nvSpPr>
          <p:cNvPr id="245765" name="Rectangle 5"/>
          <p:cNvSpPr>
            <a:spLocks noChangeArrowheads="1"/>
          </p:cNvSpPr>
          <p:nvPr/>
        </p:nvSpPr>
        <p:spPr bwMode="auto">
          <a:xfrm>
            <a:off x="838200" y="4191000"/>
            <a:ext cx="7570788" cy="11969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spcBef>
                <a:spcPct val="50000"/>
              </a:spcBef>
              <a:defRPr/>
            </a:pPr>
            <a:r>
              <a:rPr lang="en-US">
                <a:solidFill>
                  <a:schemeClr val="accent2"/>
                </a:solidFill>
              </a:rPr>
              <a:t>SELECT</a:t>
            </a:r>
            <a:r>
              <a:rPr lang="en-US"/>
              <a:t>   Country</a:t>
            </a:r>
            <a:br>
              <a:rPr lang="en-US"/>
            </a:br>
            <a:r>
              <a:rPr lang="en-US">
                <a:solidFill>
                  <a:schemeClr val="accent2"/>
                </a:solidFill>
              </a:rPr>
              <a:t>FROM</a:t>
            </a:r>
            <a:r>
              <a:rPr lang="en-US"/>
              <a:t>      Product, Company</a:t>
            </a:r>
            <a:br>
              <a:rPr lang="en-US"/>
            </a:br>
            <a:r>
              <a:rPr lang="en-US">
                <a:solidFill>
                  <a:schemeClr val="accent2"/>
                </a:solidFill>
              </a:rPr>
              <a:t>WHERE   </a:t>
            </a:r>
            <a:r>
              <a:rPr lang="en-US">
                <a:solidFill>
                  <a:schemeClr val="tx2"/>
                </a:solidFill>
              </a:rPr>
              <a:t>Manufacturer=CName AND Category=‘Gadgets’</a:t>
            </a:r>
          </a:p>
        </p:txBody>
      </p:sp>
      <p:sp>
        <p:nvSpPr>
          <p:cNvPr id="29702" name="Rectangle 6"/>
          <p:cNvSpPr>
            <a:spLocks noChangeArrowheads="1"/>
          </p:cNvSpPr>
          <p:nvPr/>
        </p:nvSpPr>
        <p:spPr bwMode="auto">
          <a:xfrm>
            <a:off x="3052763" y="6045200"/>
            <a:ext cx="2951162" cy="457200"/>
          </a:xfrm>
          <a:prstGeom prst="rect">
            <a:avLst/>
          </a:prstGeom>
          <a:noFill/>
          <a:ln w="9525">
            <a:noFill/>
            <a:miter lim="800000"/>
            <a:headEnd/>
            <a:tailEnd/>
          </a:ln>
        </p:spPr>
        <p:txBody>
          <a:bodyPr wrap="none">
            <a:spAutoFit/>
          </a:bodyPr>
          <a:lstStyle/>
          <a:p>
            <a:r>
              <a:rPr lang="en-US"/>
              <a:t>Unexpected duplicates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A Subtlety about Joins</a:t>
            </a:r>
          </a:p>
        </p:txBody>
      </p:sp>
      <p:graphicFrame>
        <p:nvGraphicFramePr>
          <p:cNvPr id="247811" name="Group 3"/>
          <p:cNvGraphicFramePr>
            <a:graphicFrameLocks noGrp="1"/>
          </p:cNvGraphicFramePr>
          <p:nvPr/>
        </p:nvGraphicFramePr>
        <p:xfrm>
          <a:off x="152400" y="2133600"/>
          <a:ext cx="4114800" cy="1371600"/>
        </p:xfrm>
        <a:graphic>
          <a:graphicData uri="http://schemas.openxmlformats.org/drawingml/2006/table">
            <a:tbl>
              <a:tblPr/>
              <a:tblGrid>
                <a:gridCol w="1047750"/>
                <a:gridCol w="857250"/>
                <a:gridCol w="1066800"/>
                <a:gridCol w="1143000"/>
              </a:tblGrid>
              <a:tr h="1825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sng" strike="noStrike" cap="none" normalizeH="0" baseline="0" smtClean="0">
                          <a:ln>
                            <a:noFill/>
                          </a:ln>
                          <a:solidFill>
                            <a:schemeClr val="accent2"/>
                          </a:solidFill>
                          <a:effectLst/>
                          <a:latin typeface="Times New Roman" pitchFamily="18" charset="0"/>
                        </a:rPr>
                        <a:t>Name</a:t>
                      </a:r>
                      <a:endParaRPr kumimoji="0" lang="en-US" sz="1200" b="0" i="0" u="none" strike="noStrike" cap="none" normalizeH="0" baseline="0" smtClean="0">
                        <a:ln>
                          <a:noFill/>
                        </a:ln>
                        <a:solidFill>
                          <a:schemeClr val="accent2"/>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imes New Roman" pitchFamily="18" charset="0"/>
                        </a:rPr>
                        <a:t>Price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imes New Roman" pitchFamily="18" charset="0"/>
                        </a:rPr>
                        <a:t>Category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imes New Roman" pitchFamily="18" charset="0"/>
                        </a:rPr>
                        <a:t>Manufacturer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Gizmo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Gadgets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GizmoWorks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4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Powergizmo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$29.99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Gadgets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GizmoWorks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SingleTouch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$149.99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Photography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Canon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MultiTouch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$203.99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Household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Hitachi</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0755" name="Text Box 35"/>
          <p:cNvSpPr txBox="1">
            <a:spLocks noChangeArrowheads="1"/>
          </p:cNvSpPr>
          <p:nvPr/>
        </p:nvSpPr>
        <p:spPr bwMode="auto">
          <a:xfrm>
            <a:off x="152400" y="1752600"/>
            <a:ext cx="658813" cy="274638"/>
          </a:xfrm>
          <a:prstGeom prst="rect">
            <a:avLst/>
          </a:prstGeom>
          <a:noFill/>
          <a:ln w="9525">
            <a:noFill/>
            <a:miter lim="800000"/>
            <a:headEnd/>
            <a:tailEnd/>
          </a:ln>
        </p:spPr>
        <p:txBody>
          <a:bodyPr wrap="none">
            <a:spAutoFit/>
          </a:bodyPr>
          <a:lstStyle/>
          <a:p>
            <a:r>
              <a:rPr lang="en-US" sz="1200">
                <a:solidFill>
                  <a:schemeClr val="accent2"/>
                </a:solidFill>
              </a:rPr>
              <a:t>Product</a:t>
            </a:r>
          </a:p>
        </p:txBody>
      </p:sp>
      <p:sp>
        <p:nvSpPr>
          <p:cNvPr id="30756" name="Text Box 36"/>
          <p:cNvSpPr txBox="1">
            <a:spLocks noChangeArrowheads="1"/>
          </p:cNvSpPr>
          <p:nvPr/>
        </p:nvSpPr>
        <p:spPr bwMode="auto">
          <a:xfrm>
            <a:off x="5029200" y="1828800"/>
            <a:ext cx="776288" cy="274638"/>
          </a:xfrm>
          <a:prstGeom prst="rect">
            <a:avLst/>
          </a:prstGeom>
          <a:noFill/>
          <a:ln w="9525">
            <a:noFill/>
            <a:miter lim="800000"/>
            <a:headEnd/>
            <a:tailEnd/>
          </a:ln>
        </p:spPr>
        <p:txBody>
          <a:bodyPr wrap="none">
            <a:spAutoFit/>
          </a:bodyPr>
          <a:lstStyle/>
          <a:p>
            <a:r>
              <a:rPr lang="en-US" sz="1200">
                <a:solidFill>
                  <a:schemeClr val="accent2"/>
                </a:solidFill>
              </a:rPr>
              <a:t>Company</a:t>
            </a:r>
          </a:p>
        </p:txBody>
      </p:sp>
      <p:graphicFrame>
        <p:nvGraphicFramePr>
          <p:cNvPr id="247845" name="Group 37"/>
          <p:cNvGraphicFramePr>
            <a:graphicFrameLocks noGrp="1"/>
          </p:cNvGraphicFramePr>
          <p:nvPr/>
        </p:nvGraphicFramePr>
        <p:xfrm>
          <a:off x="5105400" y="2209800"/>
          <a:ext cx="3810000" cy="1097280"/>
        </p:xfrm>
        <a:graphic>
          <a:graphicData uri="http://schemas.openxmlformats.org/drawingml/2006/table">
            <a:tbl>
              <a:tblPr/>
              <a:tblGrid>
                <a:gridCol w="1270000"/>
                <a:gridCol w="1270000"/>
                <a:gridCol w="1270000"/>
              </a:tblGrid>
              <a:tr h="25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sng" strike="noStrike" cap="none" normalizeH="0" baseline="0" smtClean="0">
                          <a:ln>
                            <a:noFill/>
                          </a:ln>
                          <a:solidFill>
                            <a:schemeClr val="accent2"/>
                          </a:solidFill>
                          <a:effectLst/>
                          <a:latin typeface="Times New Roman" pitchFamily="18" charset="0"/>
                        </a:rPr>
                        <a:t>Cname</a:t>
                      </a:r>
                      <a:endParaRPr kumimoji="0" lang="en-US" sz="1200" b="0" i="0" u="none" strike="noStrike" cap="none" normalizeH="0" baseline="0" smtClean="0">
                        <a:ln>
                          <a:noFill/>
                        </a:ln>
                        <a:solidFill>
                          <a:schemeClr val="accent2"/>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imes New Roman" pitchFamily="18" charset="0"/>
                        </a:rPr>
                        <a:t>StockPrice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imes New Roman" pitchFamily="18" charset="0"/>
                        </a:rPr>
                        <a:t>Country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r h="25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GizmoWorks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USA</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Canon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65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Japan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Hitachi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Japan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cxnSp>
        <p:nvCxnSpPr>
          <p:cNvPr id="30779" name="AutoShape 59"/>
          <p:cNvCxnSpPr>
            <a:cxnSpLocks noChangeShapeType="1"/>
          </p:cNvCxnSpPr>
          <p:nvPr/>
        </p:nvCxnSpPr>
        <p:spPr bwMode="auto">
          <a:xfrm>
            <a:off x="4267200" y="2543175"/>
            <a:ext cx="838200" cy="76200"/>
          </a:xfrm>
          <a:prstGeom prst="bentConnector3">
            <a:avLst>
              <a:gd name="adj1" fmla="val 50000"/>
            </a:avLst>
          </a:prstGeom>
          <a:noFill/>
          <a:ln w="9525">
            <a:solidFill>
              <a:schemeClr val="tx1"/>
            </a:solidFill>
            <a:miter lim="800000"/>
            <a:headEnd/>
            <a:tailEnd/>
          </a:ln>
        </p:spPr>
      </p:cxnSp>
      <p:cxnSp>
        <p:nvCxnSpPr>
          <p:cNvPr id="30780" name="AutoShape 60"/>
          <p:cNvCxnSpPr>
            <a:cxnSpLocks noChangeShapeType="1"/>
          </p:cNvCxnSpPr>
          <p:nvPr/>
        </p:nvCxnSpPr>
        <p:spPr bwMode="auto">
          <a:xfrm flipV="1">
            <a:off x="4267200" y="2892425"/>
            <a:ext cx="838200" cy="196850"/>
          </a:xfrm>
          <a:prstGeom prst="bentConnector3">
            <a:avLst>
              <a:gd name="adj1" fmla="val 50000"/>
            </a:avLst>
          </a:prstGeom>
          <a:noFill/>
          <a:ln w="9525">
            <a:solidFill>
              <a:schemeClr val="tx1"/>
            </a:solidFill>
            <a:miter lim="800000"/>
            <a:headEnd/>
            <a:tailEnd/>
          </a:ln>
        </p:spPr>
      </p:cxnSp>
      <p:cxnSp>
        <p:nvCxnSpPr>
          <p:cNvPr id="30781" name="AutoShape 61"/>
          <p:cNvCxnSpPr>
            <a:cxnSpLocks noChangeShapeType="1"/>
          </p:cNvCxnSpPr>
          <p:nvPr/>
        </p:nvCxnSpPr>
        <p:spPr bwMode="auto">
          <a:xfrm flipV="1">
            <a:off x="4267200" y="3316288"/>
            <a:ext cx="838200" cy="46037"/>
          </a:xfrm>
          <a:prstGeom prst="bentConnector2">
            <a:avLst/>
          </a:prstGeom>
          <a:noFill/>
          <a:ln w="9525">
            <a:solidFill>
              <a:schemeClr val="tx1"/>
            </a:solidFill>
            <a:miter lim="800000"/>
            <a:headEnd/>
            <a:tailEnd/>
          </a:ln>
        </p:spPr>
      </p:cxnSp>
      <p:cxnSp>
        <p:nvCxnSpPr>
          <p:cNvPr id="30782" name="AutoShape 62"/>
          <p:cNvCxnSpPr>
            <a:cxnSpLocks noChangeShapeType="1"/>
          </p:cNvCxnSpPr>
          <p:nvPr/>
        </p:nvCxnSpPr>
        <p:spPr bwMode="auto">
          <a:xfrm flipV="1">
            <a:off x="4267200" y="2619375"/>
            <a:ext cx="838200" cy="196850"/>
          </a:xfrm>
          <a:prstGeom prst="bentConnector3">
            <a:avLst>
              <a:gd name="adj1" fmla="val 50000"/>
            </a:avLst>
          </a:prstGeom>
          <a:noFill/>
          <a:ln w="9525">
            <a:solidFill>
              <a:schemeClr val="tx1"/>
            </a:solidFill>
            <a:miter lim="800000"/>
            <a:headEnd/>
            <a:tailEnd/>
          </a:ln>
        </p:spPr>
      </p:cxnSp>
      <p:sp>
        <p:nvSpPr>
          <p:cNvPr id="247871" name="Oval 63"/>
          <p:cNvSpPr>
            <a:spLocks noChangeArrowheads="1"/>
          </p:cNvSpPr>
          <p:nvPr/>
        </p:nvSpPr>
        <p:spPr bwMode="auto">
          <a:xfrm>
            <a:off x="2209800" y="2438400"/>
            <a:ext cx="762000" cy="457200"/>
          </a:xfrm>
          <a:prstGeom prst="ellipse">
            <a:avLst/>
          </a:prstGeom>
          <a:noFill/>
          <a:ln w="57150">
            <a:solidFill>
              <a:schemeClr val="tx1"/>
            </a:solidFill>
            <a:round/>
            <a:headEnd/>
            <a:tailEnd/>
          </a:ln>
        </p:spPr>
        <p:txBody>
          <a:bodyPr anchor="ctr">
            <a:spAutoFit/>
          </a:bodyPr>
          <a:lstStyle/>
          <a:p>
            <a:endParaRPr lang="en-US"/>
          </a:p>
        </p:txBody>
      </p:sp>
      <p:sp>
        <p:nvSpPr>
          <p:cNvPr id="30784" name="AutoShape 64"/>
          <p:cNvSpPr>
            <a:spLocks noChangeArrowheads="1"/>
          </p:cNvSpPr>
          <p:nvPr/>
        </p:nvSpPr>
        <p:spPr bwMode="auto">
          <a:xfrm>
            <a:off x="6781800" y="4038600"/>
            <a:ext cx="485775" cy="976313"/>
          </a:xfrm>
          <a:prstGeom prst="downArrow">
            <a:avLst>
              <a:gd name="adj1" fmla="val 50000"/>
              <a:gd name="adj2" fmla="val 50245"/>
            </a:avLst>
          </a:prstGeom>
          <a:noFill/>
          <a:ln w="9525">
            <a:solidFill>
              <a:schemeClr val="tx1"/>
            </a:solidFill>
            <a:miter lim="800000"/>
            <a:headEnd/>
            <a:tailEnd/>
          </a:ln>
        </p:spPr>
        <p:txBody>
          <a:bodyPr wrap="none" anchor="ctr">
            <a:spAutoFit/>
          </a:bodyPr>
          <a:lstStyle/>
          <a:p>
            <a:endParaRPr lang="en-US"/>
          </a:p>
        </p:txBody>
      </p:sp>
      <p:graphicFrame>
        <p:nvGraphicFramePr>
          <p:cNvPr id="247873" name="Group 65"/>
          <p:cNvGraphicFramePr>
            <a:graphicFrameLocks noGrp="1"/>
          </p:cNvGraphicFramePr>
          <p:nvPr/>
        </p:nvGraphicFramePr>
        <p:xfrm>
          <a:off x="6553200" y="5181600"/>
          <a:ext cx="1270000" cy="1097280"/>
        </p:xfrm>
        <a:graphic>
          <a:graphicData uri="http://schemas.openxmlformats.org/drawingml/2006/table">
            <a:tbl>
              <a:tblPr/>
              <a:tblGrid>
                <a:gridCol w="1270000"/>
              </a:tblGrid>
              <a:tr h="25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imes New Roman" pitchFamily="18" charset="0"/>
                        </a:rPr>
                        <a:t>Country</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r h="25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 ??</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 ??</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 </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47885" name="Oval 77"/>
          <p:cNvSpPr>
            <a:spLocks noChangeArrowheads="1"/>
          </p:cNvSpPr>
          <p:nvPr/>
        </p:nvSpPr>
        <p:spPr bwMode="auto">
          <a:xfrm>
            <a:off x="484188" y="5172075"/>
            <a:ext cx="2171700" cy="1568450"/>
          </a:xfrm>
          <a:prstGeom prst="ellipse">
            <a:avLst/>
          </a:prstGeom>
          <a:solidFill>
            <a:srgbClr val="C0C0C0">
              <a:alpha val="50195"/>
            </a:srgbClr>
          </a:solidFill>
          <a:ln w="9525">
            <a:solidFill>
              <a:schemeClr val="tx1"/>
            </a:solidFill>
            <a:round/>
            <a:headEnd/>
            <a:tailEnd/>
          </a:ln>
        </p:spPr>
        <p:txBody>
          <a:bodyPr wrap="none" anchor="ctr">
            <a:spAutoFit/>
          </a:bodyPr>
          <a:lstStyle/>
          <a:p>
            <a:pPr algn="ctr">
              <a:lnSpc>
                <a:spcPct val="85000"/>
              </a:lnSpc>
            </a:pPr>
            <a:r>
              <a:rPr lang="en-US" sz="2000"/>
              <a:t>What is</a:t>
            </a:r>
          </a:p>
          <a:p>
            <a:pPr algn="ctr">
              <a:lnSpc>
                <a:spcPct val="85000"/>
              </a:lnSpc>
            </a:pPr>
            <a:r>
              <a:rPr lang="en-US" sz="2000"/>
              <a:t>the problem ?</a:t>
            </a:r>
          </a:p>
          <a:p>
            <a:pPr algn="ctr">
              <a:lnSpc>
                <a:spcPct val="85000"/>
              </a:lnSpc>
            </a:pPr>
            <a:r>
              <a:rPr lang="en-US" sz="2000"/>
              <a:t>What’s the</a:t>
            </a:r>
            <a:br>
              <a:rPr lang="en-US" sz="2000"/>
            </a:br>
            <a:r>
              <a:rPr lang="en-US" sz="2000"/>
              <a:t>solution ?</a:t>
            </a:r>
          </a:p>
        </p:txBody>
      </p:sp>
      <p:sp>
        <p:nvSpPr>
          <p:cNvPr id="247886" name="Rectangle 78"/>
          <p:cNvSpPr>
            <a:spLocks noChangeArrowheads="1"/>
          </p:cNvSpPr>
          <p:nvPr/>
        </p:nvSpPr>
        <p:spPr bwMode="auto">
          <a:xfrm>
            <a:off x="609600" y="3962400"/>
            <a:ext cx="5111750" cy="8350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spcBef>
                <a:spcPct val="50000"/>
              </a:spcBef>
              <a:defRPr/>
            </a:pPr>
            <a:r>
              <a:rPr lang="en-US" sz="1600">
                <a:solidFill>
                  <a:schemeClr val="accent2"/>
                </a:solidFill>
              </a:rPr>
              <a:t>SELECT</a:t>
            </a:r>
            <a:r>
              <a:rPr lang="en-US" sz="1600"/>
              <a:t>   Country</a:t>
            </a:r>
            <a:br>
              <a:rPr lang="en-US" sz="1600"/>
            </a:br>
            <a:r>
              <a:rPr lang="en-US" sz="1600">
                <a:solidFill>
                  <a:schemeClr val="accent2"/>
                </a:solidFill>
              </a:rPr>
              <a:t>FROM</a:t>
            </a:r>
            <a:r>
              <a:rPr lang="en-US" sz="1600"/>
              <a:t>      Product, Company</a:t>
            </a:r>
            <a:br>
              <a:rPr lang="en-US" sz="1600"/>
            </a:br>
            <a:r>
              <a:rPr lang="en-US" sz="1600">
                <a:solidFill>
                  <a:schemeClr val="accent2"/>
                </a:solidFill>
              </a:rPr>
              <a:t>WHERE   </a:t>
            </a:r>
            <a:r>
              <a:rPr lang="en-US" sz="1600">
                <a:solidFill>
                  <a:schemeClr val="tx2"/>
                </a:solidFill>
              </a:rPr>
              <a:t>Manufacturer=CName AND Category=‘Gadgets’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7885"/>
                                        </p:tgtEl>
                                        <p:attrNameLst>
                                          <p:attrName>style.visibility</p:attrName>
                                        </p:attrNameLst>
                                      </p:cBhvr>
                                      <p:to>
                                        <p:strVal val="visible"/>
                                      </p:to>
                                    </p:set>
                                    <p:animEffect transition="in" filter="dissolve">
                                      <p:cBhvr>
                                        <p:cTn id="7" dur="500"/>
                                        <p:tgtEl>
                                          <p:spTgt spid="24788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7871"/>
                                        </p:tgtEl>
                                        <p:attrNameLst>
                                          <p:attrName>style.visibility</p:attrName>
                                        </p:attrNameLst>
                                      </p:cBhvr>
                                      <p:to>
                                        <p:strVal val="visible"/>
                                      </p:to>
                                    </p:set>
                                    <p:animEffect transition="in" filter="dissolve">
                                      <p:cBhvr>
                                        <p:cTn id="12" dur="500"/>
                                        <p:tgtEl>
                                          <p:spTgt spid="2478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71" grpId="0" animBg="1"/>
      <p:bldP spid="247885" grpId="0" animBg="1"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Subqueries Returning Relations</a:t>
            </a:r>
          </a:p>
        </p:txBody>
      </p:sp>
      <p:sp>
        <p:nvSpPr>
          <p:cNvPr id="256003" name="Text Box 3"/>
          <p:cNvSpPr txBox="1">
            <a:spLocks noChangeArrowheads="1"/>
          </p:cNvSpPr>
          <p:nvPr/>
        </p:nvSpPr>
        <p:spPr bwMode="auto">
          <a:xfrm>
            <a:off x="609600" y="3886200"/>
            <a:ext cx="7526338" cy="26574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t> </a:t>
            </a:r>
            <a:r>
              <a:rPr lang="en-US">
                <a:solidFill>
                  <a:schemeClr val="accent2"/>
                </a:solidFill>
              </a:rPr>
              <a:t>SELECT</a:t>
            </a:r>
            <a:r>
              <a:rPr lang="en-US"/>
              <a:t>  Company.city</a:t>
            </a:r>
          </a:p>
          <a:p>
            <a:pPr eaLnBrk="0" hangingPunct="0">
              <a:defRPr/>
            </a:pPr>
            <a:r>
              <a:rPr lang="en-US"/>
              <a:t> </a:t>
            </a:r>
            <a:r>
              <a:rPr lang="en-US">
                <a:solidFill>
                  <a:schemeClr val="accent2"/>
                </a:solidFill>
              </a:rPr>
              <a:t>FROM</a:t>
            </a:r>
            <a:r>
              <a:rPr lang="en-US"/>
              <a:t>     Company</a:t>
            </a:r>
          </a:p>
          <a:p>
            <a:pPr eaLnBrk="0" hangingPunct="0">
              <a:defRPr/>
            </a:pPr>
            <a:r>
              <a:rPr lang="en-US"/>
              <a:t> </a:t>
            </a:r>
            <a:r>
              <a:rPr lang="en-US">
                <a:solidFill>
                  <a:schemeClr val="accent2"/>
                </a:solidFill>
              </a:rPr>
              <a:t>WHERE</a:t>
            </a:r>
            <a:r>
              <a:rPr lang="en-US"/>
              <a:t>  Company.name  </a:t>
            </a:r>
            <a:r>
              <a:rPr lang="en-US">
                <a:solidFill>
                  <a:srgbClr val="FF0066"/>
                </a:solidFill>
              </a:rPr>
              <a:t>IN</a:t>
            </a:r>
            <a:endParaRPr lang="en-US"/>
          </a:p>
          <a:p>
            <a:pPr eaLnBrk="0" hangingPunct="0">
              <a:defRPr/>
            </a:pPr>
            <a:r>
              <a:rPr lang="en-US"/>
              <a:t>                         (</a:t>
            </a:r>
            <a:r>
              <a:rPr lang="en-US">
                <a:solidFill>
                  <a:schemeClr val="accent2"/>
                </a:solidFill>
              </a:rPr>
              <a:t>SELECT</a:t>
            </a:r>
            <a:r>
              <a:rPr lang="en-US"/>
              <a:t> Product.maker</a:t>
            </a:r>
          </a:p>
          <a:p>
            <a:pPr eaLnBrk="0" hangingPunct="0">
              <a:defRPr/>
            </a:pPr>
            <a:r>
              <a:rPr lang="en-US"/>
              <a:t>                           </a:t>
            </a:r>
            <a:r>
              <a:rPr lang="en-US">
                <a:solidFill>
                  <a:schemeClr val="accent2"/>
                </a:solidFill>
              </a:rPr>
              <a:t>FROM</a:t>
            </a:r>
            <a:r>
              <a:rPr lang="en-US"/>
              <a:t>   Purchase , Product</a:t>
            </a:r>
          </a:p>
          <a:p>
            <a:pPr eaLnBrk="0" hangingPunct="0">
              <a:defRPr/>
            </a:pPr>
            <a:r>
              <a:rPr lang="en-US"/>
              <a:t>                           </a:t>
            </a:r>
            <a:r>
              <a:rPr lang="en-US">
                <a:solidFill>
                  <a:schemeClr val="accent2"/>
                </a:solidFill>
              </a:rPr>
              <a:t>WHERE</a:t>
            </a:r>
            <a:r>
              <a:rPr lang="en-US"/>
              <a:t> Product.pname=Purchase.product</a:t>
            </a:r>
          </a:p>
          <a:p>
            <a:pPr eaLnBrk="0" hangingPunct="0">
              <a:defRPr/>
            </a:pPr>
            <a:r>
              <a:rPr lang="en-US"/>
              <a:t>                                 AND Purchase .buyer = ‘Joe Blow‘);</a:t>
            </a:r>
          </a:p>
        </p:txBody>
      </p:sp>
      <p:sp>
        <p:nvSpPr>
          <p:cNvPr id="31748" name="Text Box 4"/>
          <p:cNvSpPr txBox="1">
            <a:spLocks noChangeArrowheads="1"/>
          </p:cNvSpPr>
          <p:nvPr/>
        </p:nvSpPr>
        <p:spPr bwMode="auto">
          <a:xfrm>
            <a:off x="452438" y="2971800"/>
            <a:ext cx="7724775" cy="822325"/>
          </a:xfrm>
          <a:prstGeom prst="rect">
            <a:avLst/>
          </a:prstGeom>
          <a:noFill/>
          <a:ln w="9525">
            <a:noFill/>
            <a:miter lim="800000"/>
            <a:headEnd/>
            <a:tailEnd/>
          </a:ln>
        </p:spPr>
        <p:txBody>
          <a:bodyPr wrap="none">
            <a:spAutoFit/>
          </a:bodyPr>
          <a:lstStyle/>
          <a:p>
            <a:pPr eaLnBrk="0" hangingPunct="0"/>
            <a:r>
              <a:rPr lang="en-US"/>
              <a:t>Return cities where one can find companies that manufacture </a:t>
            </a:r>
            <a:br>
              <a:rPr lang="en-US"/>
            </a:br>
            <a:r>
              <a:rPr lang="en-US"/>
              <a:t>products bought by Joe Blow</a:t>
            </a:r>
          </a:p>
        </p:txBody>
      </p:sp>
      <p:sp>
        <p:nvSpPr>
          <p:cNvPr id="31749" name="Rectangle 5"/>
          <p:cNvSpPr>
            <a:spLocks noChangeArrowheads="1"/>
          </p:cNvSpPr>
          <p:nvPr/>
        </p:nvSpPr>
        <p:spPr bwMode="auto">
          <a:xfrm>
            <a:off x="457200" y="1600200"/>
            <a:ext cx="4232275" cy="1373188"/>
          </a:xfrm>
          <a:prstGeom prst="rect">
            <a:avLst/>
          </a:prstGeom>
          <a:noFill/>
          <a:ln w="9525">
            <a:noFill/>
            <a:miter lim="800000"/>
            <a:headEnd/>
            <a:tailEnd/>
          </a:ln>
        </p:spPr>
        <p:txBody>
          <a:bodyPr wrap="none">
            <a:spAutoFit/>
          </a:bodyPr>
          <a:lstStyle/>
          <a:p>
            <a:pPr>
              <a:spcBef>
                <a:spcPct val="20000"/>
              </a:spcBef>
            </a:pPr>
            <a:r>
              <a:rPr lang="en-US" sz="2800">
                <a:solidFill>
                  <a:schemeClr val="accent2"/>
                </a:solidFill>
              </a:rPr>
              <a:t>Company(</a:t>
            </a:r>
            <a:r>
              <a:rPr lang="en-US" sz="2800" u="sng">
                <a:solidFill>
                  <a:schemeClr val="accent2"/>
                </a:solidFill>
              </a:rPr>
              <a:t>name</a:t>
            </a:r>
            <a:r>
              <a:rPr lang="en-US" sz="2800">
                <a:solidFill>
                  <a:schemeClr val="accent2"/>
                </a:solidFill>
              </a:rPr>
              <a:t>, city)</a:t>
            </a:r>
            <a:br>
              <a:rPr lang="en-US" sz="2800">
                <a:solidFill>
                  <a:schemeClr val="accent2"/>
                </a:solidFill>
              </a:rPr>
            </a:br>
            <a:r>
              <a:rPr lang="en-US" sz="2800">
                <a:solidFill>
                  <a:schemeClr val="accent2"/>
                </a:solidFill>
              </a:rPr>
              <a:t>Product(</a:t>
            </a:r>
            <a:r>
              <a:rPr lang="en-US" sz="2800" u="sng">
                <a:solidFill>
                  <a:schemeClr val="accent2"/>
                </a:solidFill>
              </a:rPr>
              <a:t>pname</a:t>
            </a:r>
            <a:r>
              <a:rPr lang="en-US" sz="2800">
                <a:solidFill>
                  <a:schemeClr val="accent2"/>
                </a:solidFill>
              </a:rPr>
              <a:t>, maker)</a:t>
            </a:r>
            <a:br>
              <a:rPr lang="en-US" sz="2800">
                <a:solidFill>
                  <a:schemeClr val="accent2"/>
                </a:solidFill>
              </a:rPr>
            </a:br>
            <a:r>
              <a:rPr lang="en-US" sz="2800">
                <a:solidFill>
                  <a:schemeClr val="accent2"/>
                </a:solidFill>
              </a:rPr>
              <a:t>Purchase(</a:t>
            </a:r>
            <a:r>
              <a:rPr lang="en-US" sz="2800" u="sng">
                <a:solidFill>
                  <a:schemeClr val="accent2"/>
                </a:solidFill>
              </a:rPr>
              <a:t>id</a:t>
            </a:r>
            <a:r>
              <a:rPr lang="en-US" sz="2800">
                <a:solidFill>
                  <a:schemeClr val="accent2"/>
                </a:solidFill>
              </a:rPr>
              <a:t>, product, buyer)</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Subqueries Returning Relations</a:t>
            </a:r>
          </a:p>
        </p:txBody>
      </p:sp>
      <p:sp>
        <p:nvSpPr>
          <p:cNvPr id="258051" name="Text Box 3"/>
          <p:cNvSpPr txBox="1">
            <a:spLocks noChangeArrowheads="1"/>
          </p:cNvSpPr>
          <p:nvPr/>
        </p:nvSpPr>
        <p:spPr bwMode="auto">
          <a:xfrm>
            <a:off x="1295400" y="3101975"/>
            <a:ext cx="6418263" cy="19272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t> </a:t>
            </a:r>
            <a:r>
              <a:rPr lang="en-US">
                <a:solidFill>
                  <a:schemeClr val="accent2"/>
                </a:solidFill>
              </a:rPr>
              <a:t>SELECT</a:t>
            </a:r>
            <a:r>
              <a:rPr lang="en-US"/>
              <a:t>  Company.city</a:t>
            </a:r>
          </a:p>
          <a:p>
            <a:pPr eaLnBrk="0" hangingPunct="0">
              <a:defRPr/>
            </a:pPr>
            <a:r>
              <a:rPr lang="en-US"/>
              <a:t> </a:t>
            </a:r>
            <a:r>
              <a:rPr lang="en-US">
                <a:solidFill>
                  <a:schemeClr val="accent2"/>
                </a:solidFill>
              </a:rPr>
              <a:t>FROM</a:t>
            </a:r>
            <a:r>
              <a:rPr lang="en-US"/>
              <a:t>      Company, Product, Purchase</a:t>
            </a:r>
          </a:p>
          <a:p>
            <a:pPr eaLnBrk="0" hangingPunct="0">
              <a:defRPr/>
            </a:pPr>
            <a:r>
              <a:rPr lang="en-US"/>
              <a:t> </a:t>
            </a:r>
            <a:r>
              <a:rPr lang="en-US">
                <a:solidFill>
                  <a:schemeClr val="accent2"/>
                </a:solidFill>
              </a:rPr>
              <a:t>WHERE</a:t>
            </a:r>
            <a:r>
              <a:rPr lang="en-US"/>
              <a:t>   Company.name= Product.maker</a:t>
            </a:r>
          </a:p>
          <a:p>
            <a:pPr eaLnBrk="0" hangingPunct="0">
              <a:defRPr/>
            </a:pPr>
            <a:r>
              <a:rPr lang="en-US"/>
              <a:t>              AND  Product.pname  = Purchase.product</a:t>
            </a:r>
          </a:p>
          <a:p>
            <a:pPr eaLnBrk="0" hangingPunct="0">
              <a:defRPr/>
            </a:pPr>
            <a:r>
              <a:rPr lang="en-US"/>
              <a:t>              AND  Purchase.buyer = ‘Joe Blow’</a:t>
            </a:r>
          </a:p>
        </p:txBody>
      </p:sp>
      <p:sp>
        <p:nvSpPr>
          <p:cNvPr id="32772" name="Text Box 4"/>
          <p:cNvSpPr txBox="1">
            <a:spLocks noChangeArrowheads="1"/>
          </p:cNvSpPr>
          <p:nvPr/>
        </p:nvSpPr>
        <p:spPr bwMode="auto">
          <a:xfrm>
            <a:off x="517525" y="2022475"/>
            <a:ext cx="3036888" cy="457200"/>
          </a:xfrm>
          <a:prstGeom prst="rect">
            <a:avLst/>
          </a:prstGeom>
          <a:noFill/>
          <a:ln w="9525">
            <a:noFill/>
            <a:miter lim="800000"/>
            <a:headEnd/>
            <a:tailEnd/>
          </a:ln>
        </p:spPr>
        <p:txBody>
          <a:bodyPr wrap="none">
            <a:spAutoFit/>
          </a:bodyPr>
          <a:lstStyle/>
          <a:p>
            <a:pPr eaLnBrk="0" hangingPunct="0"/>
            <a:r>
              <a:rPr lang="en-US"/>
              <a:t>Is it equivalent to this ?</a:t>
            </a:r>
          </a:p>
        </p:txBody>
      </p:sp>
      <p:sp>
        <p:nvSpPr>
          <p:cNvPr id="258053" name="Rectangle 5"/>
          <p:cNvSpPr>
            <a:spLocks noChangeArrowheads="1"/>
          </p:cNvSpPr>
          <p:nvPr/>
        </p:nvSpPr>
        <p:spPr bwMode="auto">
          <a:xfrm>
            <a:off x="1295400" y="5867400"/>
            <a:ext cx="2935288" cy="457200"/>
          </a:xfrm>
          <a:prstGeom prst="rect">
            <a:avLst/>
          </a:prstGeom>
          <a:noFill/>
          <a:ln w="9525">
            <a:noFill/>
            <a:miter lim="800000"/>
            <a:headEnd/>
            <a:tailEnd/>
          </a:ln>
        </p:spPr>
        <p:txBody>
          <a:bodyPr wrap="none">
            <a:spAutoFit/>
          </a:bodyPr>
          <a:lstStyle/>
          <a:p>
            <a:pPr eaLnBrk="0" hangingPunct="0"/>
            <a:r>
              <a:rPr lang="en-US">
                <a:solidFill>
                  <a:srgbClr val="FF5050"/>
                </a:solidFill>
              </a:rPr>
              <a:t>Beware of duplicates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8053"/>
                                        </p:tgtEl>
                                        <p:attrNameLst>
                                          <p:attrName>style.visibility</p:attrName>
                                        </p:attrNameLst>
                                      </p:cBhvr>
                                      <p:to>
                                        <p:strVal val="visible"/>
                                      </p:to>
                                    </p:set>
                                    <p:animEffect transition="in" filter="dissolve">
                                      <p:cBhvr>
                                        <p:cTn id="7" dur="500"/>
                                        <p:tgtEl>
                                          <p:spTgt spid="258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3"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Tables Explained</a:t>
            </a:r>
          </a:p>
        </p:txBody>
      </p:sp>
      <p:sp>
        <p:nvSpPr>
          <p:cNvPr id="6147" name="Rectangle 3"/>
          <p:cNvSpPr>
            <a:spLocks noGrp="1" noChangeArrowheads="1"/>
          </p:cNvSpPr>
          <p:nvPr>
            <p:ph type="body" idx="1"/>
          </p:nvPr>
        </p:nvSpPr>
        <p:spPr>
          <a:xfrm>
            <a:off x="457200" y="1981200"/>
            <a:ext cx="8001000" cy="4114800"/>
          </a:xfrm>
        </p:spPr>
        <p:txBody>
          <a:bodyPr/>
          <a:lstStyle/>
          <a:p>
            <a:pPr eaLnBrk="1" hangingPunct="1">
              <a:lnSpc>
                <a:spcPct val="90000"/>
              </a:lnSpc>
            </a:pPr>
            <a:r>
              <a:rPr lang="en-US" smtClean="0"/>
              <a:t>The </a:t>
            </a:r>
            <a:r>
              <a:rPr lang="en-US" i="1" smtClean="0"/>
              <a:t>schema</a:t>
            </a:r>
            <a:r>
              <a:rPr lang="en-US" smtClean="0"/>
              <a:t> of a table is the table name and its attributes:</a:t>
            </a:r>
          </a:p>
          <a:p>
            <a:pPr eaLnBrk="1" hangingPunct="1">
              <a:lnSpc>
                <a:spcPct val="90000"/>
              </a:lnSpc>
              <a:buFontTx/>
              <a:buNone/>
            </a:pPr>
            <a:r>
              <a:rPr lang="en-US" smtClean="0">
                <a:solidFill>
                  <a:schemeClr val="accent2"/>
                </a:solidFill>
              </a:rPr>
              <a:t>Product(PName, Price, Category, Manfacturer)</a:t>
            </a:r>
          </a:p>
          <a:p>
            <a:pPr eaLnBrk="1" hangingPunct="1">
              <a:lnSpc>
                <a:spcPct val="90000"/>
              </a:lnSpc>
            </a:pPr>
            <a:endParaRPr lang="en-US" smtClean="0"/>
          </a:p>
          <a:p>
            <a:pPr eaLnBrk="1" hangingPunct="1">
              <a:lnSpc>
                <a:spcPct val="90000"/>
              </a:lnSpc>
            </a:pPr>
            <a:r>
              <a:rPr lang="en-US" smtClean="0"/>
              <a:t>A </a:t>
            </a:r>
            <a:r>
              <a:rPr lang="en-US" i="1" smtClean="0"/>
              <a:t>key</a:t>
            </a:r>
            <a:r>
              <a:rPr lang="en-US" smtClean="0"/>
              <a:t> is an attribute whose values are unique;</a:t>
            </a:r>
            <a:br>
              <a:rPr lang="en-US" smtClean="0"/>
            </a:br>
            <a:r>
              <a:rPr lang="en-US" smtClean="0"/>
              <a:t>we underline a key</a:t>
            </a:r>
          </a:p>
          <a:p>
            <a:pPr eaLnBrk="1" hangingPunct="1">
              <a:lnSpc>
                <a:spcPct val="90000"/>
              </a:lnSpc>
              <a:buFontTx/>
              <a:buNone/>
            </a:pPr>
            <a:endParaRPr lang="en-US" smtClean="0">
              <a:solidFill>
                <a:schemeClr val="accent2"/>
              </a:solidFill>
            </a:endParaRPr>
          </a:p>
          <a:p>
            <a:pPr eaLnBrk="1" hangingPunct="1">
              <a:lnSpc>
                <a:spcPct val="90000"/>
              </a:lnSpc>
              <a:buFontTx/>
              <a:buNone/>
            </a:pPr>
            <a:r>
              <a:rPr lang="en-US" smtClean="0">
                <a:solidFill>
                  <a:schemeClr val="accent2"/>
                </a:solidFill>
              </a:rPr>
              <a:t>Product(</a:t>
            </a:r>
            <a:r>
              <a:rPr lang="en-US" u="sng" smtClean="0">
                <a:solidFill>
                  <a:schemeClr val="accent2"/>
                </a:solidFill>
              </a:rPr>
              <a:t>PName</a:t>
            </a:r>
            <a:r>
              <a:rPr lang="en-US" smtClean="0">
                <a:solidFill>
                  <a:schemeClr val="accent2"/>
                </a:solidFill>
              </a:rPr>
              <a:t>, Price, Category, Manfacturer)</a:t>
            </a:r>
            <a:endParaRPr lang="en-US"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mtClean="0"/>
              <a:t>Removing Duplicates</a:t>
            </a:r>
          </a:p>
        </p:txBody>
      </p:sp>
      <p:sp>
        <p:nvSpPr>
          <p:cNvPr id="33795" name="Text Box 3"/>
          <p:cNvSpPr txBox="1">
            <a:spLocks noChangeArrowheads="1"/>
          </p:cNvSpPr>
          <p:nvPr/>
        </p:nvSpPr>
        <p:spPr bwMode="auto">
          <a:xfrm>
            <a:off x="7315200" y="4800600"/>
            <a:ext cx="1454150" cy="1187450"/>
          </a:xfrm>
          <a:prstGeom prst="rect">
            <a:avLst/>
          </a:prstGeom>
          <a:noFill/>
          <a:ln w="9525">
            <a:noFill/>
            <a:miter lim="800000"/>
            <a:headEnd/>
            <a:tailEnd/>
          </a:ln>
        </p:spPr>
        <p:txBody>
          <a:bodyPr wrap="none">
            <a:spAutoFit/>
          </a:bodyPr>
          <a:lstStyle/>
          <a:p>
            <a:r>
              <a:rPr lang="en-US"/>
              <a:t>Now</a:t>
            </a:r>
          </a:p>
          <a:p>
            <a:r>
              <a:rPr lang="en-US"/>
              <a:t>they are </a:t>
            </a:r>
          </a:p>
          <a:p>
            <a:r>
              <a:rPr lang="en-US"/>
              <a:t>equivalent</a:t>
            </a:r>
          </a:p>
        </p:txBody>
      </p:sp>
      <p:sp>
        <p:nvSpPr>
          <p:cNvPr id="260100" name="Text Box 4"/>
          <p:cNvSpPr txBox="1">
            <a:spLocks noChangeArrowheads="1"/>
          </p:cNvSpPr>
          <p:nvPr/>
        </p:nvSpPr>
        <p:spPr bwMode="auto">
          <a:xfrm>
            <a:off x="609600" y="1676400"/>
            <a:ext cx="7526338" cy="26574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t> </a:t>
            </a:r>
            <a:r>
              <a:rPr lang="en-US">
                <a:solidFill>
                  <a:schemeClr val="accent2"/>
                </a:solidFill>
              </a:rPr>
              <a:t>SELECT</a:t>
            </a:r>
            <a:r>
              <a:rPr lang="en-US"/>
              <a:t> </a:t>
            </a:r>
            <a:r>
              <a:rPr lang="en-US">
                <a:solidFill>
                  <a:srgbClr val="FF0066"/>
                </a:solidFill>
              </a:rPr>
              <a:t>DISTINCT</a:t>
            </a:r>
            <a:r>
              <a:rPr lang="en-US"/>
              <a:t> Company.city</a:t>
            </a:r>
          </a:p>
          <a:p>
            <a:pPr eaLnBrk="0" hangingPunct="0">
              <a:defRPr/>
            </a:pPr>
            <a:r>
              <a:rPr lang="en-US"/>
              <a:t> </a:t>
            </a:r>
            <a:r>
              <a:rPr lang="en-US">
                <a:solidFill>
                  <a:schemeClr val="accent2"/>
                </a:solidFill>
              </a:rPr>
              <a:t>FROM</a:t>
            </a:r>
            <a:r>
              <a:rPr lang="en-US"/>
              <a:t>     Company</a:t>
            </a:r>
          </a:p>
          <a:p>
            <a:pPr eaLnBrk="0" hangingPunct="0">
              <a:defRPr/>
            </a:pPr>
            <a:r>
              <a:rPr lang="en-US"/>
              <a:t> </a:t>
            </a:r>
            <a:r>
              <a:rPr lang="en-US">
                <a:solidFill>
                  <a:schemeClr val="accent2"/>
                </a:solidFill>
              </a:rPr>
              <a:t>WHERE</a:t>
            </a:r>
            <a:r>
              <a:rPr lang="en-US"/>
              <a:t>  Company.name  </a:t>
            </a:r>
            <a:r>
              <a:rPr lang="en-US">
                <a:solidFill>
                  <a:srgbClr val="FF0066"/>
                </a:solidFill>
              </a:rPr>
              <a:t>IN</a:t>
            </a:r>
            <a:endParaRPr lang="en-US"/>
          </a:p>
          <a:p>
            <a:pPr eaLnBrk="0" hangingPunct="0">
              <a:defRPr/>
            </a:pPr>
            <a:r>
              <a:rPr lang="en-US"/>
              <a:t>                         (</a:t>
            </a:r>
            <a:r>
              <a:rPr lang="en-US">
                <a:solidFill>
                  <a:schemeClr val="accent2"/>
                </a:solidFill>
              </a:rPr>
              <a:t>SELECT</a:t>
            </a:r>
            <a:r>
              <a:rPr lang="en-US"/>
              <a:t> Product.maker</a:t>
            </a:r>
          </a:p>
          <a:p>
            <a:pPr eaLnBrk="0" hangingPunct="0">
              <a:defRPr/>
            </a:pPr>
            <a:r>
              <a:rPr lang="en-US"/>
              <a:t>                           </a:t>
            </a:r>
            <a:r>
              <a:rPr lang="en-US">
                <a:solidFill>
                  <a:schemeClr val="accent2"/>
                </a:solidFill>
              </a:rPr>
              <a:t>FROM</a:t>
            </a:r>
            <a:r>
              <a:rPr lang="en-US"/>
              <a:t>   Purchase , Product</a:t>
            </a:r>
          </a:p>
          <a:p>
            <a:pPr eaLnBrk="0" hangingPunct="0">
              <a:defRPr/>
            </a:pPr>
            <a:r>
              <a:rPr lang="en-US"/>
              <a:t>                           </a:t>
            </a:r>
            <a:r>
              <a:rPr lang="en-US">
                <a:solidFill>
                  <a:schemeClr val="accent2"/>
                </a:solidFill>
              </a:rPr>
              <a:t>WHERE</a:t>
            </a:r>
            <a:r>
              <a:rPr lang="en-US"/>
              <a:t> Product.pname=Purchase.product</a:t>
            </a:r>
          </a:p>
          <a:p>
            <a:pPr eaLnBrk="0" hangingPunct="0">
              <a:defRPr/>
            </a:pPr>
            <a:r>
              <a:rPr lang="en-US"/>
              <a:t>                                 AND Purchase .buyer = ‘Joe Blow‘);</a:t>
            </a:r>
          </a:p>
        </p:txBody>
      </p:sp>
      <p:sp>
        <p:nvSpPr>
          <p:cNvPr id="260101" name="Text Box 5"/>
          <p:cNvSpPr txBox="1">
            <a:spLocks noChangeArrowheads="1"/>
          </p:cNvSpPr>
          <p:nvPr/>
        </p:nvSpPr>
        <p:spPr bwMode="auto">
          <a:xfrm>
            <a:off x="685800" y="4648200"/>
            <a:ext cx="6418263" cy="19272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t> </a:t>
            </a:r>
            <a:r>
              <a:rPr lang="en-US">
                <a:solidFill>
                  <a:schemeClr val="accent2"/>
                </a:solidFill>
              </a:rPr>
              <a:t>SELECT</a:t>
            </a:r>
            <a:r>
              <a:rPr lang="en-US"/>
              <a:t> </a:t>
            </a:r>
            <a:r>
              <a:rPr lang="en-US">
                <a:solidFill>
                  <a:srgbClr val="FF0066"/>
                </a:solidFill>
              </a:rPr>
              <a:t>DISTINCT</a:t>
            </a:r>
            <a:r>
              <a:rPr lang="en-US"/>
              <a:t> Company.city</a:t>
            </a:r>
          </a:p>
          <a:p>
            <a:pPr eaLnBrk="0" hangingPunct="0">
              <a:defRPr/>
            </a:pPr>
            <a:r>
              <a:rPr lang="en-US"/>
              <a:t> </a:t>
            </a:r>
            <a:r>
              <a:rPr lang="en-US">
                <a:solidFill>
                  <a:schemeClr val="accent2"/>
                </a:solidFill>
              </a:rPr>
              <a:t>FROM</a:t>
            </a:r>
            <a:r>
              <a:rPr lang="en-US"/>
              <a:t>      Company, Product, Purchase</a:t>
            </a:r>
          </a:p>
          <a:p>
            <a:pPr eaLnBrk="0" hangingPunct="0">
              <a:defRPr/>
            </a:pPr>
            <a:r>
              <a:rPr lang="en-US"/>
              <a:t> </a:t>
            </a:r>
            <a:r>
              <a:rPr lang="en-US">
                <a:solidFill>
                  <a:schemeClr val="accent2"/>
                </a:solidFill>
              </a:rPr>
              <a:t>WHERE</a:t>
            </a:r>
            <a:r>
              <a:rPr lang="en-US"/>
              <a:t>   Company.name= Product.maker</a:t>
            </a:r>
          </a:p>
          <a:p>
            <a:pPr eaLnBrk="0" hangingPunct="0">
              <a:defRPr/>
            </a:pPr>
            <a:r>
              <a:rPr lang="en-US"/>
              <a:t>              AND  Product.pname  = Purchase.product</a:t>
            </a:r>
          </a:p>
          <a:p>
            <a:pPr eaLnBrk="0" hangingPunct="0">
              <a:defRPr/>
            </a:pPr>
            <a:r>
              <a:rPr lang="en-US"/>
              <a:t>              AND  Purchase.buyer = ‘Joe Blow’</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Subqueries Returning Relations</a:t>
            </a:r>
          </a:p>
        </p:txBody>
      </p:sp>
      <p:sp>
        <p:nvSpPr>
          <p:cNvPr id="262147" name="Text Box 3"/>
          <p:cNvSpPr txBox="1">
            <a:spLocks noChangeArrowheads="1"/>
          </p:cNvSpPr>
          <p:nvPr/>
        </p:nvSpPr>
        <p:spPr bwMode="auto">
          <a:xfrm>
            <a:off x="762000" y="4572000"/>
            <a:ext cx="7459663" cy="19272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t> </a:t>
            </a:r>
            <a:r>
              <a:rPr lang="en-US">
                <a:solidFill>
                  <a:schemeClr val="accent2"/>
                </a:solidFill>
              </a:rPr>
              <a:t>SELECT</a:t>
            </a:r>
            <a:r>
              <a:rPr lang="en-US"/>
              <a:t>  name</a:t>
            </a:r>
          </a:p>
          <a:p>
            <a:pPr eaLnBrk="0" hangingPunct="0">
              <a:defRPr/>
            </a:pPr>
            <a:r>
              <a:rPr lang="en-US"/>
              <a:t> </a:t>
            </a:r>
            <a:r>
              <a:rPr lang="en-US">
                <a:solidFill>
                  <a:schemeClr val="accent2"/>
                </a:solidFill>
              </a:rPr>
              <a:t>FROM</a:t>
            </a:r>
            <a:r>
              <a:rPr lang="en-US"/>
              <a:t>     Product</a:t>
            </a:r>
          </a:p>
          <a:p>
            <a:pPr eaLnBrk="0" hangingPunct="0">
              <a:defRPr/>
            </a:pPr>
            <a:r>
              <a:rPr lang="en-US"/>
              <a:t> </a:t>
            </a:r>
            <a:r>
              <a:rPr lang="en-US">
                <a:solidFill>
                  <a:schemeClr val="accent2"/>
                </a:solidFill>
              </a:rPr>
              <a:t>WHERE</a:t>
            </a:r>
            <a:r>
              <a:rPr lang="en-US"/>
              <a:t>  price &gt;  </a:t>
            </a:r>
            <a:r>
              <a:rPr lang="en-US">
                <a:solidFill>
                  <a:srgbClr val="FF0066"/>
                </a:solidFill>
              </a:rPr>
              <a:t>ALL</a:t>
            </a:r>
            <a:r>
              <a:rPr lang="en-US"/>
              <a:t> (</a:t>
            </a:r>
            <a:r>
              <a:rPr lang="en-US">
                <a:solidFill>
                  <a:schemeClr val="accent2"/>
                </a:solidFill>
              </a:rPr>
              <a:t>SELECT</a:t>
            </a:r>
            <a:r>
              <a:rPr lang="en-US"/>
              <a:t> price</a:t>
            </a:r>
          </a:p>
          <a:p>
            <a:pPr eaLnBrk="0" hangingPunct="0">
              <a:defRPr/>
            </a:pPr>
            <a:r>
              <a:rPr lang="en-US"/>
              <a:t>                                        </a:t>
            </a:r>
            <a:r>
              <a:rPr lang="en-US">
                <a:solidFill>
                  <a:schemeClr val="accent2"/>
                </a:solidFill>
              </a:rPr>
              <a:t>FROM</a:t>
            </a:r>
            <a:r>
              <a:rPr lang="en-US"/>
              <a:t>     Purchase</a:t>
            </a:r>
          </a:p>
          <a:p>
            <a:pPr eaLnBrk="0" hangingPunct="0">
              <a:defRPr/>
            </a:pPr>
            <a:r>
              <a:rPr lang="en-US"/>
              <a:t>                                        </a:t>
            </a:r>
            <a:r>
              <a:rPr lang="en-US">
                <a:solidFill>
                  <a:schemeClr val="accent2"/>
                </a:solidFill>
              </a:rPr>
              <a:t>WHERE</a:t>
            </a:r>
            <a:r>
              <a:rPr lang="en-US"/>
              <a:t>  maker=‘Gizmo-Works’)</a:t>
            </a:r>
          </a:p>
        </p:txBody>
      </p:sp>
      <p:sp>
        <p:nvSpPr>
          <p:cNvPr id="34820" name="Text Box 4"/>
          <p:cNvSpPr txBox="1">
            <a:spLocks noChangeArrowheads="1"/>
          </p:cNvSpPr>
          <p:nvPr/>
        </p:nvSpPr>
        <p:spPr bwMode="auto">
          <a:xfrm>
            <a:off x="609600" y="3124200"/>
            <a:ext cx="7759700" cy="1187450"/>
          </a:xfrm>
          <a:prstGeom prst="rect">
            <a:avLst/>
          </a:prstGeom>
          <a:noFill/>
          <a:ln w="9525">
            <a:noFill/>
            <a:miter lim="800000"/>
            <a:headEnd/>
            <a:tailEnd/>
          </a:ln>
        </p:spPr>
        <p:txBody>
          <a:bodyPr wrap="none">
            <a:spAutoFit/>
          </a:bodyPr>
          <a:lstStyle/>
          <a:p>
            <a:pPr eaLnBrk="0" hangingPunct="0"/>
            <a:r>
              <a:rPr lang="en-US">
                <a:solidFill>
                  <a:schemeClr val="accent2"/>
                </a:solidFill>
              </a:rPr>
              <a:t>Product ( pname,  price, category, maker)</a:t>
            </a:r>
          </a:p>
          <a:p>
            <a:pPr eaLnBrk="0" hangingPunct="0"/>
            <a:r>
              <a:rPr lang="en-US"/>
              <a:t>Find products that are more expensive than all those produced</a:t>
            </a:r>
          </a:p>
          <a:p>
            <a:pPr eaLnBrk="0" hangingPunct="0"/>
            <a:r>
              <a:rPr lang="en-US"/>
              <a:t>By “Gizmo-Works”</a:t>
            </a:r>
          </a:p>
        </p:txBody>
      </p:sp>
      <p:sp>
        <p:nvSpPr>
          <p:cNvPr id="34821" name="Text Box 5"/>
          <p:cNvSpPr txBox="1">
            <a:spLocks noChangeArrowheads="1"/>
          </p:cNvSpPr>
          <p:nvPr/>
        </p:nvSpPr>
        <p:spPr bwMode="auto">
          <a:xfrm>
            <a:off x="838200" y="1905000"/>
            <a:ext cx="3929063" cy="1187450"/>
          </a:xfrm>
          <a:prstGeom prst="rect">
            <a:avLst/>
          </a:prstGeom>
          <a:noFill/>
          <a:ln w="9525">
            <a:noFill/>
            <a:miter lim="800000"/>
            <a:headEnd/>
            <a:tailEnd/>
          </a:ln>
        </p:spPr>
        <p:txBody>
          <a:bodyPr wrap="none">
            <a:spAutoFit/>
          </a:bodyPr>
          <a:lstStyle/>
          <a:p>
            <a:pPr eaLnBrk="0" hangingPunct="0"/>
            <a:r>
              <a:rPr lang="en-US"/>
              <a:t>You can also use:   s &gt; ALL R</a:t>
            </a:r>
          </a:p>
          <a:p>
            <a:pPr eaLnBrk="0" hangingPunct="0"/>
            <a:r>
              <a:rPr lang="en-US"/>
              <a:t>                               s &gt; ANY R</a:t>
            </a:r>
          </a:p>
          <a:p>
            <a:pPr eaLnBrk="0" hangingPunct="0"/>
            <a:r>
              <a:rPr lang="en-US"/>
              <a:t>                               EXISTS R</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mtClean="0"/>
              <a:t>Question for Database Fans</a:t>
            </a:r>
            <a:br>
              <a:rPr lang="en-US" smtClean="0"/>
            </a:br>
            <a:r>
              <a:rPr lang="en-US" smtClean="0"/>
              <a:t>and their Friends</a:t>
            </a:r>
          </a:p>
        </p:txBody>
      </p:sp>
      <p:sp>
        <p:nvSpPr>
          <p:cNvPr id="35843" name="Rectangle 3"/>
          <p:cNvSpPr>
            <a:spLocks noGrp="1" noChangeArrowheads="1"/>
          </p:cNvSpPr>
          <p:nvPr>
            <p:ph type="body" idx="1"/>
          </p:nvPr>
        </p:nvSpPr>
        <p:spPr>
          <a:xfrm>
            <a:off x="685800" y="2133600"/>
            <a:ext cx="7772400" cy="4114800"/>
          </a:xfrm>
        </p:spPr>
        <p:txBody>
          <a:bodyPr/>
          <a:lstStyle/>
          <a:p>
            <a:pPr eaLnBrk="1" hangingPunct="1"/>
            <a:r>
              <a:rPr lang="en-US" smtClean="0"/>
              <a:t>Can we express this query as a single SELECT-FROM-WHERE query, without subqueries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mtClean="0"/>
              <a:t>Question for Database Fans</a:t>
            </a:r>
            <a:br>
              <a:rPr lang="en-US" smtClean="0"/>
            </a:br>
            <a:r>
              <a:rPr lang="en-US" smtClean="0"/>
              <a:t>and their Friends</a:t>
            </a:r>
          </a:p>
        </p:txBody>
      </p:sp>
      <p:sp>
        <p:nvSpPr>
          <p:cNvPr id="36867" name="Rectangle 3"/>
          <p:cNvSpPr>
            <a:spLocks noGrp="1" noChangeArrowheads="1"/>
          </p:cNvSpPr>
          <p:nvPr>
            <p:ph type="body" idx="1"/>
          </p:nvPr>
        </p:nvSpPr>
        <p:spPr>
          <a:xfrm>
            <a:off x="685800" y="2133600"/>
            <a:ext cx="7772400" cy="4114800"/>
          </a:xfrm>
        </p:spPr>
        <p:txBody>
          <a:bodyPr/>
          <a:lstStyle/>
          <a:p>
            <a:pPr eaLnBrk="1" hangingPunct="1"/>
            <a:r>
              <a:rPr lang="en-US" sz="3600" smtClean="0"/>
              <a:t>Answer:  all SFW queries are </a:t>
            </a:r>
            <a:r>
              <a:rPr lang="en-US" sz="3600" smtClean="0">
                <a:solidFill>
                  <a:srgbClr val="FF5050"/>
                </a:solidFill>
              </a:rPr>
              <a:t>monotone</a:t>
            </a:r>
            <a:r>
              <a:rPr lang="en-US" sz="3600" smtClean="0"/>
              <a:t> (figure out what this means).  A query with </a:t>
            </a:r>
            <a:r>
              <a:rPr lang="en-US" sz="3600" b="1" smtClean="0"/>
              <a:t>ALL</a:t>
            </a:r>
            <a:r>
              <a:rPr lang="en-US" sz="3600" smtClean="0"/>
              <a:t> is not monotone</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t>Correlated Queries</a:t>
            </a:r>
          </a:p>
        </p:txBody>
      </p:sp>
      <p:sp>
        <p:nvSpPr>
          <p:cNvPr id="266243" name="Text Box 3"/>
          <p:cNvSpPr txBox="1">
            <a:spLocks noChangeArrowheads="1"/>
          </p:cNvSpPr>
          <p:nvPr/>
        </p:nvSpPr>
        <p:spPr bwMode="auto">
          <a:xfrm>
            <a:off x="1295400" y="3276600"/>
            <a:ext cx="5554663" cy="229235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t> </a:t>
            </a:r>
            <a:r>
              <a:rPr lang="en-US">
                <a:solidFill>
                  <a:schemeClr val="accent2"/>
                </a:solidFill>
              </a:rPr>
              <a:t>SELECT</a:t>
            </a:r>
            <a:r>
              <a:rPr lang="en-US"/>
              <a:t> </a:t>
            </a:r>
            <a:r>
              <a:rPr lang="en-US">
                <a:solidFill>
                  <a:schemeClr val="accent2"/>
                </a:solidFill>
              </a:rPr>
              <a:t>DISTINCT</a:t>
            </a:r>
            <a:r>
              <a:rPr lang="en-US"/>
              <a:t> title</a:t>
            </a:r>
          </a:p>
          <a:p>
            <a:pPr eaLnBrk="0" hangingPunct="0">
              <a:defRPr/>
            </a:pPr>
            <a:r>
              <a:rPr lang="en-US"/>
              <a:t> </a:t>
            </a:r>
            <a:r>
              <a:rPr lang="en-US">
                <a:solidFill>
                  <a:schemeClr val="accent2"/>
                </a:solidFill>
              </a:rPr>
              <a:t>FROM</a:t>
            </a:r>
            <a:r>
              <a:rPr lang="en-US"/>
              <a:t>   Movie AS </a:t>
            </a:r>
            <a:r>
              <a:rPr lang="en-US">
                <a:solidFill>
                  <a:srgbClr val="FF5050"/>
                </a:solidFill>
              </a:rPr>
              <a:t>x</a:t>
            </a:r>
          </a:p>
          <a:p>
            <a:pPr eaLnBrk="0" hangingPunct="0">
              <a:defRPr/>
            </a:pPr>
            <a:r>
              <a:rPr lang="en-US"/>
              <a:t> </a:t>
            </a:r>
            <a:r>
              <a:rPr lang="en-US">
                <a:solidFill>
                  <a:schemeClr val="accent2"/>
                </a:solidFill>
              </a:rPr>
              <a:t>WHERE</a:t>
            </a:r>
            <a:r>
              <a:rPr lang="en-US"/>
              <a:t>  year &lt;&gt; </a:t>
            </a:r>
            <a:r>
              <a:rPr lang="en-US">
                <a:solidFill>
                  <a:schemeClr val="accent2"/>
                </a:solidFill>
              </a:rPr>
              <a:t>ANY</a:t>
            </a:r>
            <a:r>
              <a:rPr lang="en-US"/>
              <a:t>  </a:t>
            </a:r>
          </a:p>
          <a:p>
            <a:pPr eaLnBrk="0" hangingPunct="0">
              <a:defRPr/>
            </a:pPr>
            <a:r>
              <a:rPr lang="en-US"/>
              <a:t>                             (</a:t>
            </a:r>
            <a:r>
              <a:rPr lang="en-US">
                <a:solidFill>
                  <a:schemeClr val="accent2"/>
                </a:solidFill>
              </a:rPr>
              <a:t>SELECT</a:t>
            </a:r>
            <a:r>
              <a:rPr lang="en-US"/>
              <a:t>  year</a:t>
            </a:r>
          </a:p>
          <a:p>
            <a:pPr eaLnBrk="0" hangingPunct="0">
              <a:defRPr/>
            </a:pPr>
            <a:r>
              <a:rPr lang="en-US"/>
              <a:t>                               </a:t>
            </a:r>
            <a:r>
              <a:rPr lang="en-US">
                <a:solidFill>
                  <a:schemeClr val="accent2"/>
                </a:solidFill>
              </a:rPr>
              <a:t>FROM</a:t>
            </a:r>
            <a:r>
              <a:rPr lang="en-US"/>
              <a:t>    Movie</a:t>
            </a:r>
          </a:p>
          <a:p>
            <a:pPr eaLnBrk="0" hangingPunct="0">
              <a:defRPr/>
            </a:pPr>
            <a:r>
              <a:rPr lang="en-US"/>
              <a:t>                               </a:t>
            </a:r>
            <a:r>
              <a:rPr lang="en-US">
                <a:solidFill>
                  <a:schemeClr val="accent2"/>
                </a:solidFill>
              </a:rPr>
              <a:t>WHERE</a:t>
            </a:r>
            <a:r>
              <a:rPr lang="en-US"/>
              <a:t>  title =  </a:t>
            </a:r>
            <a:r>
              <a:rPr lang="en-US">
                <a:solidFill>
                  <a:srgbClr val="FF5050"/>
                </a:solidFill>
              </a:rPr>
              <a:t>x</a:t>
            </a:r>
            <a:r>
              <a:rPr lang="en-US"/>
              <a:t>.title);</a:t>
            </a:r>
          </a:p>
        </p:txBody>
      </p:sp>
      <p:sp>
        <p:nvSpPr>
          <p:cNvPr id="37892" name="Text Box 4"/>
          <p:cNvSpPr txBox="1">
            <a:spLocks noChangeArrowheads="1"/>
          </p:cNvSpPr>
          <p:nvPr/>
        </p:nvSpPr>
        <p:spPr bwMode="auto">
          <a:xfrm>
            <a:off x="609600" y="1828800"/>
            <a:ext cx="6448425" cy="822325"/>
          </a:xfrm>
          <a:prstGeom prst="rect">
            <a:avLst/>
          </a:prstGeom>
          <a:noFill/>
          <a:ln w="9525">
            <a:noFill/>
            <a:miter lim="800000"/>
            <a:headEnd/>
            <a:tailEnd/>
          </a:ln>
        </p:spPr>
        <p:txBody>
          <a:bodyPr wrap="none">
            <a:spAutoFit/>
          </a:bodyPr>
          <a:lstStyle/>
          <a:p>
            <a:pPr eaLnBrk="0" hangingPunct="0"/>
            <a:r>
              <a:rPr lang="en-US"/>
              <a:t>    </a:t>
            </a:r>
            <a:r>
              <a:rPr lang="en-US">
                <a:solidFill>
                  <a:schemeClr val="accent2"/>
                </a:solidFill>
              </a:rPr>
              <a:t>Movie (</a:t>
            </a:r>
            <a:r>
              <a:rPr lang="en-US" u="sng">
                <a:solidFill>
                  <a:schemeClr val="accent2"/>
                </a:solidFill>
              </a:rPr>
              <a:t>title,  year</a:t>
            </a:r>
            <a:r>
              <a:rPr lang="en-US">
                <a:solidFill>
                  <a:schemeClr val="accent2"/>
                </a:solidFill>
              </a:rPr>
              <a:t>,  director, length)</a:t>
            </a:r>
          </a:p>
          <a:p>
            <a:pPr eaLnBrk="0" hangingPunct="0"/>
            <a:r>
              <a:rPr lang="en-US"/>
              <a:t>    Find movies whose title appears more than once.</a:t>
            </a:r>
          </a:p>
        </p:txBody>
      </p:sp>
      <p:sp>
        <p:nvSpPr>
          <p:cNvPr id="37893" name="Text Box 5"/>
          <p:cNvSpPr txBox="1">
            <a:spLocks noChangeArrowheads="1"/>
          </p:cNvSpPr>
          <p:nvPr/>
        </p:nvSpPr>
        <p:spPr bwMode="auto">
          <a:xfrm>
            <a:off x="0" y="5867400"/>
            <a:ext cx="8945563" cy="457200"/>
          </a:xfrm>
          <a:prstGeom prst="rect">
            <a:avLst/>
          </a:prstGeom>
          <a:noFill/>
          <a:ln w="9525">
            <a:noFill/>
            <a:miter lim="800000"/>
            <a:headEnd/>
            <a:tailEnd/>
          </a:ln>
        </p:spPr>
        <p:txBody>
          <a:bodyPr wrap="none">
            <a:spAutoFit/>
          </a:bodyPr>
          <a:lstStyle/>
          <a:p>
            <a:pPr eaLnBrk="0" hangingPunct="0"/>
            <a:r>
              <a:rPr lang="en-US"/>
              <a:t>Note (1) scope of variables (2) this can still be expressed as single SFW</a:t>
            </a:r>
          </a:p>
        </p:txBody>
      </p:sp>
      <p:sp>
        <p:nvSpPr>
          <p:cNvPr id="37894" name="Oval 6"/>
          <p:cNvSpPr>
            <a:spLocks noChangeArrowheads="1"/>
          </p:cNvSpPr>
          <p:nvPr/>
        </p:nvSpPr>
        <p:spPr bwMode="auto">
          <a:xfrm>
            <a:off x="6934200" y="2438400"/>
            <a:ext cx="1524000" cy="762000"/>
          </a:xfrm>
          <a:prstGeom prst="ellipse">
            <a:avLst/>
          </a:prstGeom>
          <a:solidFill>
            <a:srgbClr val="C0C0C0"/>
          </a:solidFill>
          <a:ln w="9525">
            <a:solidFill>
              <a:schemeClr val="tx1"/>
            </a:solidFill>
            <a:round/>
            <a:headEnd/>
            <a:tailEnd/>
          </a:ln>
        </p:spPr>
        <p:txBody>
          <a:bodyPr wrap="none" anchor="ctr"/>
          <a:lstStyle/>
          <a:p>
            <a:pPr algn="ctr"/>
            <a:r>
              <a:rPr lang="en-US"/>
              <a:t>correlation</a:t>
            </a:r>
          </a:p>
        </p:txBody>
      </p:sp>
      <p:sp>
        <p:nvSpPr>
          <p:cNvPr id="37895" name="Line 7"/>
          <p:cNvSpPr>
            <a:spLocks noChangeShapeType="1"/>
          </p:cNvSpPr>
          <p:nvPr/>
        </p:nvSpPr>
        <p:spPr bwMode="auto">
          <a:xfrm flipH="1">
            <a:off x="4495800" y="2895600"/>
            <a:ext cx="2438400" cy="914400"/>
          </a:xfrm>
          <a:prstGeom prst="line">
            <a:avLst/>
          </a:prstGeom>
          <a:noFill/>
          <a:ln w="9525">
            <a:solidFill>
              <a:schemeClr val="tx1"/>
            </a:solidFill>
            <a:round/>
            <a:headEnd/>
            <a:tailEnd type="triangle" w="med" len="med"/>
          </a:ln>
        </p:spPr>
        <p:txBody>
          <a:bodyPr/>
          <a:lstStyle/>
          <a:p>
            <a:endParaRPr lang="en-US"/>
          </a:p>
        </p:txBody>
      </p:sp>
      <p:sp>
        <p:nvSpPr>
          <p:cNvPr id="37896" name="Line 8"/>
          <p:cNvSpPr>
            <a:spLocks noChangeShapeType="1"/>
          </p:cNvSpPr>
          <p:nvPr/>
        </p:nvSpPr>
        <p:spPr bwMode="auto">
          <a:xfrm flipH="1">
            <a:off x="5867400" y="3200400"/>
            <a:ext cx="1600200" cy="20574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mtClean="0"/>
              <a:t>Complex Correlated Query</a:t>
            </a:r>
          </a:p>
        </p:txBody>
      </p:sp>
      <p:sp>
        <p:nvSpPr>
          <p:cNvPr id="38915" name="Rectangle 3"/>
          <p:cNvSpPr>
            <a:spLocks noGrp="1" noChangeArrowheads="1"/>
          </p:cNvSpPr>
          <p:nvPr>
            <p:ph type="body" idx="1"/>
          </p:nvPr>
        </p:nvSpPr>
        <p:spPr>
          <a:xfrm>
            <a:off x="228600" y="1981200"/>
            <a:ext cx="8686800" cy="4114800"/>
          </a:xfrm>
        </p:spPr>
        <p:txBody>
          <a:bodyPr/>
          <a:lstStyle/>
          <a:p>
            <a:pPr>
              <a:lnSpc>
                <a:spcPct val="90000"/>
              </a:lnSpc>
              <a:spcBef>
                <a:spcPct val="0"/>
              </a:spcBef>
              <a:buFontTx/>
              <a:buNone/>
            </a:pPr>
            <a:r>
              <a:rPr lang="en-US" sz="2400" smtClean="0">
                <a:solidFill>
                  <a:schemeClr val="accent2"/>
                </a:solidFill>
              </a:rPr>
              <a:t>Product ( pname,  price, category, maker, year)</a:t>
            </a:r>
          </a:p>
          <a:p>
            <a:pPr eaLnBrk="1" hangingPunct="1">
              <a:lnSpc>
                <a:spcPct val="90000"/>
              </a:lnSpc>
            </a:pPr>
            <a:r>
              <a:rPr lang="en-US" sz="2400" smtClean="0"/>
              <a:t>Find products (and their manufacturers) that are more expensive than all products made by the same manufacturer before 1972</a:t>
            </a:r>
          </a:p>
          <a:p>
            <a:pPr>
              <a:lnSpc>
                <a:spcPct val="90000"/>
              </a:lnSpc>
              <a:spcBef>
                <a:spcPct val="0"/>
              </a:spcBef>
              <a:buFontTx/>
              <a:buNone/>
            </a:pPr>
            <a:endParaRPr lang="en-US" sz="2400" smtClean="0">
              <a:solidFill>
                <a:schemeClr val="accent2"/>
              </a:solidFill>
            </a:endParaRPr>
          </a:p>
          <a:p>
            <a:pPr>
              <a:lnSpc>
                <a:spcPct val="90000"/>
              </a:lnSpc>
              <a:spcBef>
                <a:spcPct val="0"/>
              </a:spcBef>
              <a:buFontTx/>
              <a:buNone/>
            </a:pPr>
            <a:endParaRPr lang="en-US" sz="2400" smtClean="0"/>
          </a:p>
          <a:p>
            <a:pPr>
              <a:lnSpc>
                <a:spcPct val="90000"/>
              </a:lnSpc>
              <a:spcBef>
                <a:spcPct val="0"/>
              </a:spcBef>
              <a:buFontTx/>
              <a:buNone/>
            </a:pPr>
            <a:endParaRPr lang="en-US" sz="2400" smtClean="0"/>
          </a:p>
          <a:p>
            <a:pPr>
              <a:lnSpc>
                <a:spcPct val="90000"/>
              </a:lnSpc>
              <a:spcBef>
                <a:spcPct val="0"/>
              </a:spcBef>
              <a:buFontTx/>
              <a:buNone/>
            </a:pPr>
            <a:endParaRPr lang="en-US" sz="2400" smtClean="0"/>
          </a:p>
          <a:p>
            <a:pPr>
              <a:lnSpc>
                <a:spcPct val="90000"/>
              </a:lnSpc>
              <a:spcBef>
                <a:spcPct val="0"/>
              </a:spcBef>
              <a:buFontTx/>
              <a:buNone/>
            </a:pPr>
            <a:endParaRPr lang="en-US" sz="2400" smtClean="0"/>
          </a:p>
          <a:p>
            <a:pPr>
              <a:lnSpc>
                <a:spcPct val="90000"/>
              </a:lnSpc>
              <a:spcBef>
                <a:spcPct val="0"/>
              </a:spcBef>
              <a:buFontTx/>
              <a:buNone/>
            </a:pPr>
            <a:endParaRPr lang="en-US" sz="2400" smtClean="0">
              <a:solidFill>
                <a:srgbClr val="FF5050"/>
              </a:solidFill>
            </a:endParaRPr>
          </a:p>
          <a:p>
            <a:pPr>
              <a:lnSpc>
                <a:spcPct val="90000"/>
              </a:lnSpc>
              <a:spcBef>
                <a:spcPct val="0"/>
              </a:spcBef>
              <a:buFontTx/>
              <a:buNone/>
            </a:pPr>
            <a:endParaRPr lang="en-US" sz="2400" smtClean="0">
              <a:solidFill>
                <a:srgbClr val="FF5050"/>
              </a:solidFill>
            </a:endParaRPr>
          </a:p>
          <a:p>
            <a:pPr>
              <a:lnSpc>
                <a:spcPct val="90000"/>
              </a:lnSpc>
              <a:spcBef>
                <a:spcPct val="0"/>
              </a:spcBef>
              <a:buFontTx/>
              <a:buNone/>
            </a:pPr>
            <a:r>
              <a:rPr lang="en-US" sz="2400" smtClean="0">
                <a:solidFill>
                  <a:srgbClr val="FF5050"/>
                </a:solidFill>
              </a:rPr>
              <a:t>Very powerful ! Also much harder to optimize.</a:t>
            </a:r>
          </a:p>
        </p:txBody>
      </p:sp>
      <p:sp>
        <p:nvSpPr>
          <p:cNvPr id="268292" name="Rectangle 4"/>
          <p:cNvSpPr>
            <a:spLocks noChangeArrowheads="1"/>
          </p:cNvSpPr>
          <p:nvPr/>
        </p:nvSpPr>
        <p:spPr bwMode="auto">
          <a:xfrm>
            <a:off x="304800" y="3505200"/>
            <a:ext cx="7921625" cy="147478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lnSpc>
                <a:spcPct val="90000"/>
              </a:lnSpc>
              <a:defRPr/>
            </a:pPr>
            <a:r>
              <a:rPr lang="en-US" sz="2000">
                <a:solidFill>
                  <a:schemeClr val="accent2"/>
                </a:solidFill>
              </a:rPr>
              <a:t>SELECT DISTINCT</a:t>
            </a:r>
            <a:r>
              <a:rPr lang="en-US" sz="2000"/>
              <a:t>  pname, maker</a:t>
            </a:r>
          </a:p>
          <a:p>
            <a:pPr eaLnBrk="0" hangingPunct="0">
              <a:lnSpc>
                <a:spcPct val="90000"/>
              </a:lnSpc>
              <a:defRPr/>
            </a:pPr>
            <a:r>
              <a:rPr lang="en-US" sz="2000">
                <a:solidFill>
                  <a:schemeClr val="accent2"/>
                </a:solidFill>
              </a:rPr>
              <a:t>FROM</a:t>
            </a:r>
            <a:r>
              <a:rPr lang="en-US" sz="2000"/>
              <a:t>     Product AS x</a:t>
            </a:r>
          </a:p>
          <a:p>
            <a:pPr eaLnBrk="0" hangingPunct="0">
              <a:lnSpc>
                <a:spcPct val="90000"/>
              </a:lnSpc>
              <a:defRPr/>
            </a:pPr>
            <a:r>
              <a:rPr lang="en-US" sz="2000">
                <a:solidFill>
                  <a:schemeClr val="accent2"/>
                </a:solidFill>
              </a:rPr>
              <a:t>WHERE</a:t>
            </a:r>
            <a:r>
              <a:rPr lang="en-US" sz="2000"/>
              <a:t>  price &gt; </a:t>
            </a:r>
            <a:r>
              <a:rPr lang="en-US" sz="2000">
                <a:solidFill>
                  <a:schemeClr val="accent2"/>
                </a:solidFill>
              </a:rPr>
              <a:t>ALL</a:t>
            </a:r>
            <a:r>
              <a:rPr lang="en-US" sz="2000"/>
              <a:t>  (</a:t>
            </a:r>
            <a:r>
              <a:rPr lang="en-US" sz="2000">
                <a:solidFill>
                  <a:schemeClr val="accent2"/>
                </a:solidFill>
              </a:rPr>
              <a:t>SELECT</a:t>
            </a:r>
            <a:r>
              <a:rPr lang="en-US" sz="2000"/>
              <a:t>  price</a:t>
            </a:r>
          </a:p>
          <a:p>
            <a:pPr eaLnBrk="0" hangingPunct="0">
              <a:lnSpc>
                <a:spcPct val="90000"/>
              </a:lnSpc>
              <a:defRPr/>
            </a:pPr>
            <a:r>
              <a:rPr lang="en-US" sz="2000"/>
              <a:t>                                        </a:t>
            </a:r>
            <a:r>
              <a:rPr lang="en-US" sz="2000">
                <a:solidFill>
                  <a:schemeClr val="accent2"/>
                </a:solidFill>
              </a:rPr>
              <a:t>FROM</a:t>
            </a:r>
            <a:r>
              <a:rPr lang="en-US" sz="2000"/>
              <a:t>    Product AS y</a:t>
            </a:r>
          </a:p>
          <a:p>
            <a:pPr eaLnBrk="0" hangingPunct="0">
              <a:lnSpc>
                <a:spcPct val="90000"/>
              </a:lnSpc>
              <a:defRPr/>
            </a:pPr>
            <a:r>
              <a:rPr lang="en-US" sz="2000"/>
              <a:t>                                        </a:t>
            </a:r>
            <a:r>
              <a:rPr lang="en-US" sz="2000">
                <a:solidFill>
                  <a:schemeClr val="accent2"/>
                </a:solidFill>
              </a:rPr>
              <a:t>WHERE</a:t>
            </a:r>
            <a:r>
              <a:rPr lang="en-US" sz="2000"/>
              <a:t>  x.maker = y.maker AND y.year &lt; 1972);</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mtClean="0"/>
              <a:t>Aggregation</a:t>
            </a:r>
          </a:p>
        </p:txBody>
      </p:sp>
      <p:sp>
        <p:nvSpPr>
          <p:cNvPr id="274435" name="Text Box 3"/>
          <p:cNvSpPr txBox="1">
            <a:spLocks noChangeArrowheads="1"/>
          </p:cNvSpPr>
          <p:nvPr/>
        </p:nvSpPr>
        <p:spPr bwMode="auto">
          <a:xfrm>
            <a:off x="5181600" y="1905000"/>
            <a:ext cx="2963863" cy="11969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count(*)</a:t>
            </a:r>
          </a:p>
          <a:p>
            <a:pPr eaLnBrk="0" hangingPunct="0">
              <a:defRPr/>
            </a:pPr>
            <a:r>
              <a:rPr lang="en-US">
                <a:solidFill>
                  <a:schemeClr val="accent2"/>
                </a:solidFill>
              </a:rPr>
              <a:t>FROM</a:t>
            </a:r>
            <a:r>
              <a:rPr lang="en-US"/>
              <a:t>     Product</a:t>
            </a:r>
          </a:p>
          <a:p>
            <a:pPr eaLnBrk="0" hangingPunct="0">
              <a:defRPr/>
            </a:pPr>
            <a:r>
              <a:rPr lang="en-US">
                <a:solidFill>
                  <a:schemeClr val="accent2"/>
                </a:solidFill>
              </a:rPr>
              <a:t>WHERE</a:t>
            </a:r>
            <a:r>
              <a:rPr lang="en-US"/>
              <a:t>   year &gt; 1995</a:t>
            </a:r>
          </a:p>
        </p:txBody>
      </p:sp>
      <p:sp>
        <p:nvSpPr>
          <p:cNvPr id="39940" name="Rectangle 4"/>
          <p:cNvSpPr>
            <a:spLocks noChangeArrowheads="1"/>
          </p:cNvSpPr>
          <p:nvPr/>
        </p:nvSpPr>
        <p:spPr bwMode="auto">
          <a:xfrm>
            <a:off x="914400" y="5562600"/>
            <a:ext cx="7048500" cy="457200"/>
          </a:xfrm>
          <a:prstGeom prst="rect">
            <a:avLst/>
          </a:prstGeom>
          <a:noFill/>
          <a:ln w="9525">
            <a:noFill/>
            <a:miter lim="800000"/>
            <a:headEnd/>
            <a:tailEnd/>
          </a:ln>
        </p:spPr>
        <p:txBody>
          <a:bodyPr wrap="none">
            <a:spAutoFit/>
          </a:bodyPr>
          <a:lstStyle/>
          <a:p>
            <a:pPr eaLnBrk="0" hangingPunct="0">
              <a:spcBef>
                <a:spcPct val="50000"/>
              </a:spcBef>
            </a:pPr>
            <a:r>
              <a:rPr lang="en-US"/>
              <a:t>Except count, all aggregations apply to a single attribute</a:t>
            </a:r>
          </a:p>
        </p:txBody>
      </p:sp>
      <p:sp>
        <p:nvSpPr>
          <p:cNvPr id="274437" name="Text Box 5"/>
          <p:cNvSpPr txBox="1">
            <a:spLocks noChangeArrowheads="1"/>
          </p:cNvSpPr>
          <p:nvPr/>
        </p:nvSpPr>
        <p:spPr bwMode="auto">
          <a:xfrm>
            <a:off x="609600" y="1905000"/>
            <a:ext cx="3573463" cy="11969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avg(price)</a:t>
            </a:r>
          </a:p>
          <a:p>
            <a:pPr eaLnBrk="0" hangingPunct="0">
              <a:defRPr/>
            </a:pPr>
            <a:r>
              <a:rPr lang="en-US">
                <a:solidFill>
                  <a:schemeClr val="accent2"/>
                </a:solidFill>
              </a:rPr>
              <a:t>FROM</a:t>
            </a:r>
            <a:r>
              <a:rPr lang="en-US"/>
              <a:t>      Product</a:t>
            </a:r>
          </a:p>
          <a:p>
            <a:pPr eaLnBrk="0" hangingPunct="0">
              <a:defRPr/>
            </a:pPr>
            <a:r>
              <a:rPr lang="en-US">
                <a:solidFill>
                  <a:schemeClr val="accent2"/>
                </a:solidFill>
              </a:rPr>
              <a:t>WHERE </a:t>
            </a:r>
            <a:r>
              <a:rPr lang="en-US"/>
              <a:t>  maker=“Toyota”</a:t>
            </a:r>
          </a:p>
        </p:txBody>
      </p:sp>
      <p:sp>
        <p:nvSpPr>
          <p:cNvPr id="39942" name="Text Box 6"/>
          <p:cNvSpPr txBox="1">
            <a:spLocks noChangeArrowheads="1"/>
          </p:cNvSpPr>
          <p:nvPr/>
        </p:nvSpPr>
        <p:spPr bwMode="auto">
          <a:xfrm>
            <a:off x="685800" y="3657600"/>
            <a:ext cx="5754688" cy="1552575"/>
          </a:xfrm>
          <a:prstGeom prst="rect">
            <a:avLst/>
          </a:prstGeom>
          <a:noFill/>
          <a:ln w="9525">
            <a:noFill/>
            <a:miter lim="800000"/>
            <a:headEnd/>
            <a:tailEnd/>
          </a:ln>
        </p:spPr>
        <p:txBody>
          <a:bodyPr wrap="none">
            <a:spAutoFit/>
          </a:bodyPr>
          <a:lstStyle/>
          <a:p>
            <a:pPr eaLnBrk="0" hangingPunct="0"/>
            <a:r>
              <a:rPr lang="en-US"/>
              <a:t>SQL supports several aggregation operations:</a:t>
            </a:r>
          </a:p>
          <a:p>
            <a:pPr eaLnBrk="0" hangingPunct="0"/>
            <a:endParaRPr lang="en-US"/>
          </a:p>
          <a:p>
            <a:pPr eaLnBrk="0" hangingPunct="0"/>
            <a:r>
              <a:rPr lang="en-US"/>
              <a:t>     sum, count, min, max, avg</a:t>
            </a:r>
          </a:p>
          <a:p>
            <a:pPr eaLnBrk="0" hangingPunct="0"/>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517525" y="1946275"/>
            <a:ext cx="6999288" cy="457200"/>
          </a:xfrm>
          <a:prstGeom prst="rect">
            <a:avLst/>
          </a:prstGeom>
          <a:noFill/>
          <a:ln w="9525">
            <a:noFill/>
            <a:miter lim="800000"/>
            <a:headEnd/>
            <a:tailEnd/>
          </a:ln>
        </p:spPr>
        <p:txBody>
          <a:bodyPr wrap="none">
            <a:spAutoFit/>
          </a:bodyPr>
          <a:lstStyle/>
          <a:p>
            <a:pPr eaLnBrk="0" hangingPunct="0"/>
            <a:r>
              <a:rPr lang="en-US"/>
              <a:t>COUNT   applies to duplicates, unless otherwise stated:</a:t>
            </a:r>
          </a:p>
        </p:txBody>
      </p:sp>
      <p:sp>
        <p:nvSpPr>
          <p:cNvPr id="276483" name="Text Box 3"/>
          <p:cNvSpPr txBox="1">
            <a:spLocks noChangeArrowheads="1"/>
          </p:cNvSpPr>
          <p:nvPr/>
        </p:nvSpPr>
        <p:spPr bwMode="auto">
          <a:xfrm>
            <a:off x="609600" y="2819400"/>
            <a:ext cx="3536950" cy="11969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Count(category) </a:t>
            </a:r>
          </a:p>
          <a:p>
            <a:pPr eaLnBrk="0" hangingPunct="0">
              <a:defRPr/>
            </a:pPr>
            <a:r>
              <a:rPr lang="en-US">
                <a:solidFill>
                  <a:schemeClr val="accent2"/>
                </a:solidFill>
              </a:rPr>
              <a:t>FROM</a:t>
            </a:r>
            <a:r>
              <a:rPr lang="en-US"/>
              <a:t>     Product</a:t>
            </a:r>
          </a:p>
          <a:p>
            <a:pPr eaLnBrk="0" hangingPunct="0">
              <a:defRPr/>
            </a:pPr>
            <a:r>
              <a:rPr lang="en-US">
                <a:solidFill>
                  <a:schemeClr val="accent2"/>
                </a:solidFill>
              </a:rPr>
              <a:t>WHERE</a:t>
            </a:r>
            <a:r>
              <a:rPr lang="en-US"/>
              <a:t>   year &gt; 1995</a:t>
            </a:r>
          </a:p>
        </p:txBody>
      </p:sp>
      <p:sp>
        <p:nvSpPr>
          <p:cNvPr id="40964" name="Rectangle 4"/>
          <p:cNvSpPr>
            <a:spLocks noChangeArrowheads="1"/>
          </p:cNvSpPr>
          <p:nvPr/>
        </p:nvSpPr>
        <p:spPr bwMode="auto">
          <a:xfrm>
            <a:off x="4495800" y="2743200"/>
            <a:ext cx="2317750" cy="457200"/>
          </a:xfrm>
          <a:prstGeom prst="rect">
            <a:avLst/>
          </a:prstGeom>
          <a:noFill/>
          <a:ln w="9525">
            <a:noFill/>
            <a:miter lim="800000"/>
            <a:headEnd/>
            <a:tailEnd/>
          </a:ln>
        </p:spPr>
        <p:txBody>
          <a:bodyPr wrap="none">
            <a:spAutoFit/>
          </a:bodyPr>
          <a:lstStyle/>
          <a:p>
            <a:pPr eaLnBrk="0" hangingPunct="0"/>
            <a:r>
              <a:rPr lang="en-US"/>
              <a:t>same as Count(*)</a:t>
            </a:r>
          </a:p>
        </p:txBody>
      </p:sp>
      <p:sp>
        <p:nvSpPr>
          <p:cNvPr id="40965" name="Rectangle 5"/>
          <p:cNvSpPr>
            <a:spLocks noChangeArrowheads="1"/>
          </p:cNvSpPr>
          <p:nvPr/>
        </p:nvSpPr>
        <p:spPr bwMode="auto">
          <a:xfrm>
            <a:off x="457200" y="4343400"/>
            <a:ext cx="2520950" cy="457200"/>
          </a:xfrm>
          <a:prstGeom prst="rect">
            <a:avLst/>
          </a:prstGeom>
          <a:noFill/>
          <a:ln w="9525">
            <a:noFill/>
            <a:miter lim="800000"/>
            <a:headEnd/>
            <a:tailEnd/>
          </a:ln>
        </p:spPr>
        <p:txBody>
          <a:bodyPr wrap="none">
            <a:spAutoFit/>
          </a:bodyPr>
          <a:lstStyle/>
          <a:p>
            <a:pPr eaLnBrk="0" hangingPunct="0"/>
            <a:r>
              <a:rPr lang="en-US"/>
              <a:t>We probably want:</a:t>
            </a:r>
          </a:p>
        </p:txBody>
      </p:sp>
      <p:sp>
        <p:nvSpPr>
          <p:cNvPr id="276486" name="Text Box 6"/>
          <p:cNvSpPr txBox="1">
            <a:spLocks noChangeArrowheads="1"/>
          </p:cNvSpPr>
          <p:nvPr/>
        </p:nvSpPr>
        <p:spPr bwMode="auto">
          <a:xfrm>
            <a:off x="685800" y="5029200"/>
            <a:ext cx="4926013" cy="11969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Count(</a:t>
            </a:r>
            <a:r>
              <a:rPr lang="en-US">
                <a:solidFill>
                  <a:schemeClr val="accent2"/>
                </a:solidFill>
              </a:rPr>
              <a:t>DISTINCT</a:t>
            </a:r>
            <a:r>
              <a:rPr lang="en-US"/>
              <a:t> category)</a:t>
            </a:r>
          </a:p>
          <a:p>
            <a:pPr eaLnBrk="0" hangingPunct="0">
              <a:defRPr/>
            </a:pPr>
            <a:r>
              <a:rPr lang="en-US">
                <a:solidFill>
                  <a:schemeClr val="accent2"/>
                </a:solidFill>
              </a:rPr>
              <a:t>FROM</a:t>
            </a:r>
            <a:r>
              <a:rPr lang="en-US"/>
              <a:t>     Product</a:t>
            </a:r>
          </a:p>
          <a:p>
            <a:pPr eaLnBrk="0" hangingPunct="0">
              <a:defRPr/>
            </a:pPr>
            <a:r>
              <a:rPr lang="en-US">
                <a:solidFill>
                  <a:schemeClr val="accent2"/>
                </a:solidFill>
              </a:rPr>
              <a:t>WHERE</a:t>
            </a:r>
            <a:r>
              <a:rPr lang="en-US"/>
              <a:t>   year &gt; 1995</a:t>
            </a:r>
          </a:p>
        </p:txBody>
      </p:sp>
      <p:sp>
        <p:nvSpPr>
          <p:cNvPr id="40967" name="Rectangle 7"/>
          <p:cNvSpPr>
            <a:spLocks noGrp="1" noChangeArrowheads="1"/>
          </p:cNvSpPr>
          <p:nvPr>
            <p:ph type="title"/>
          </p:nvPr>
        </p:nvSpPr>
        <p:spPr/>
        <p:txBody>
          <a:bodyPr/>
          <a:lstStyle/>
          <a:p>
            <a:pPr eaLnBrk="1" hangingPunct="1"/>
            <a:r>
              <a:rPr lang="en-US" smtClean="0"/>
              <a:t>Aggregation: Count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533400" y="1981200"/>
            <a:ext cx="4991100" cy="457200"/>
          </a:xfrm>
          <a:prstGeom prst="rect">
            <a:avLst/>
          </a:prstGeom>
          <a:noFill/>
          <a:ln w="9525">
            <a:noFill/>
            <a:miter lim="800000"/>
            <a:headEnd/>
            <a:tailEnd/>
          </a:ln>
        </p:spPr>
        <p:txBody>
          <a:bodyPr wrap="none">
            <a:spAutoFit/>
          </a:bodyPr>
          <a:lstStyle/>
          <a:p>
            <a:pPr eaLnBrk="0" hangingPunct="0"/>
            <a:r>
              <a:rPr lang="en-US">
                <a:solidFill>
                  <a:schemeClr val="accent2"/>
                </a:solidFill>
              </a:rPr>
              <a:t>Purchase(product, date, price, quantity)</a:t>
            </a:r>
          </a:p>
        </p:txBody>
      </p:sp>
      <p:sp>
        <p:nvSpPr>
          <p:cNvPr id="41987" name="Rectangle 3"/>
          <p:cNvSpPr>
            <a:spLocks noGrp="1" noChangeArrowheads="1"/>
          </p:cNvSpPr>
          <p:nvPr>
            <p:ph type="title"/>
          </p:nvPr>
        </p:nvSpPr>
        <p:spPr/>
        <p:txBody>
          <a:bodyPr/>
          <a:lstStyle/>
          <a:p>
            <a:pPr eaLnBrk="1" hangingPunct="1"/>
            <a:r>
              <a:rPr lang="en-US" smtClean="0"/>
              <a:t>More Examples</a:t>
            </a:r>
          </a:p>
        </p:txBody>
      </p:sp>
      <p:sp>
        <p:nvSpPr>
          <p:cNvPr id="278532" name="Text Box 4"/>
          <p:cNvSpPr txBox="1">
            <a:spLocks noChangeArrowheads="1"/>
          </p:cNvSpPr>
          <p:nvPr/>
        </p:nvSpPr>
        <p:spPr bwMode="auto">
          <a:xfrm>
            <a:off x="762000" y="3352800"/>
            <a:ext cx="4138613" cy="83185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Sum(price * quantity)</a:t>
            </a:r>
          </a:p>
          <a:p>
            <a:pPr eaLnBrk="0" hangingPunct="0">
              <a:defRPr/>
            </a:pPr>
            <a:r>
              <a:rPr lang="en-US">
                <a:solidFill>
                  <a:schemeClr val="accent2"/>
                </a:solidFill>
              </a:rPr>
              <a:t>FROM</a:t>
            </a:r>
            <a:r>
              <a:rPr lang="en-US"/>
              <a:t>      Purchase</a:t>
            </a:r>
          </a:p>
        </p:txBody>
      </p:sp>
      <p:sp>
        <p:nvSpPr>
          <p:cNvPr id="278533" name="Text Box 5"/>
          <p:cNvSpPr txBox="1">
            <a:spLocks noChangeArrowheads="1"/>
          </p:cNvSpPr>
          <p:nvPr/>
        </p:nvSpPr>
        <p:spPr bwMode="auto">
          <a:xfrm>
            <a:off x="685800" y="5029200"/>
            <a:ext cx="4138613" cy="11969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Sum(price * quantity)</a:t>
            </a:r>
          </a:p>
          <a:p>
            <a:pPr eaLnBrk="0" hangingPunct="0">
              <a:defRPr/>
            </a:pPr>
            <a:r>
              <a:rPr lang="en-US">
                <a:solidFill>
                  <a:schemeClr val="accent2"/>
                </a:solidFill>
              </a:rPr>
              <a:t>FROM</a:t>
            </a:r>
            <a:r>
              <a:rPr lang="en-US"/>
              <a:t>      Purchase</a:t>
            </a:r>
          </a:p>
          <a:p>
            <a:pPr eaLnBrk="0" hangingPunct="0">
              <a:defRPr/>
            </a:pPr>
            <a:r>
              <a:rPr lang="en-US">
                <a:solidFill>
                  <a:schemeClr val="accent2"/>
                </a:solidFill>
              </a:rPr>
              <a:t>WHERE </a:t>
            </a:r>
            <a:r>
              <a:rPr lang="en-US"/>
              <a:t>  product = ‘bagel’</a:t>
            </a:r>
          </a:p>
        </p:txBody>
      </p:sp>
      <p:sp>
        <p:nvSpPr>
          <p:cNvPr id="41990" name="Oval 6"/>
          <p:cNvSpPr>
            <a:spLocks noChangeArrowheads="1"/>
          </p:cNvSpPr>
          <p:nvPr/>
        </p:nvSpPr>
        <p:spPr bwMode="auto">
          <a:xfrm>
            <a:off x="6172200" y="4038600"/>
            <a:ext cx="2279650" cy="1136650"/>
          </a:xfrm>
          <a:prstGeom prst="ellipse">
            <a:avLst/>
          </a:prstGeom>
          <a:solidFill>
            <a:srgbClr val="C0C0C0">
              <a:alpha val="50195"/>
            </a:srgbClr>
          </a:solidFill>
          <a:ln w="9525">
            <a:solidFill>
              <a:schemeClr val="tx1"/>
            </a:solidFill>
            <a:round/>
            <a:headEnd/>
            <a:tailEnd/>
          </a:ln>
        </p:spPr>
        <p:txBody>
          <a:bodyPr wrap="none" anchor="ctr">
            <a:spAutoFit/>
          </a:bodyPr>
          <a:lstStyle/>
          <a:p>
            <a:pPr algn="ctr"/>
            <a:r>
              <a:rPr lang="en-US"/>
              <a:t>What do</a:t>
            </a:r>
          </a:p>
          <a:p>
            <a:pPr algn="ctr"/>
            <a:r>
              <a:rPr lang="en-US"/>
              <a:t>they mean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mtClean="0"/>
              <a:t>Simple Aggregations</a:t>
            </a:r>
          </a:p>
        </p:txBody>
      </p:sp>
      <p:sp>
        <p:nvSpPr>
          <p:cNvPr id="43011" name="Rectangle 3"/>
          <p:cNvSpPr>
            <a:spLocks noChangeArrowheads="1"/>
          </p:cNvSpPr>
          <p:nvPr/>
        </p:nvSpPr>
        <p:spPr bwMode="auto">
          <a:xfrm>
            <a:off x="304800" y="1196975"/>
            <a:ext cx="1651000" cy="579438"/>
          </a:xfrm>
          <a:prstGeom prst="rect">
            <a:avLst/>
          </a:prstGeom>
          <a:noFill/>
          <a:ln w="9525">
            <a:noFill/>
            <a:miter lim="800000"/>
            <a:headEnd/>
            <a:tailEnd/>
          </a:ln>
        </p:spPr>
        <p:txBody>
          <a:bodyPr wrap="none">
            <a:spAutoFit/>
          </a:bodyPr>
          <a:lstStyle/>
          <a:p>
            <a:r>
              <a:rPr lang="en-US" sz="3200">
                <a:solidFill>
                  <a:schemeClr val="accent2"/>
                </a:solidFill>
              </a:rPr>
              <a:t>Purchase</a:t>
            </a:r>
          </a:p>
        </p:txBody>
      </p:sp>
      <p:graphicFrame>
        <p:nvGraphicFramePr>
          <p:cNvPr id="280580" name="Group 4"/>
          <p:cNvGraphicFramePr>
            <a:graphicFrameLocks noGrp="1"/>
          </p:cNvGraphicFramePr>
          <p:nvPr/>
        </p:nvGraphicFramePr>
        <p:xfrm>
          <a:off x="990600" y="1905000"/>
          <a:ext cx="6477000" cy="2895602"/>
        </p:xfrm>
        <a:graphic>
          <a:graphicData uri="http://schemas.openxmlformats.org/drawingml/2006/table">
            <a:tbl>
              <a:tblPr/>
              <a:tblGrid>
                <a:gridCol w="1619250"/>
                <a:gridCol w="1619250"/>
                <a:gridCol w="1619250"/>
                <a:gridCol w="1619250"/>
              </a:tblGrid>
              <a:tr h="579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rPr>
                        <a:t>Product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rPr>
                        <a:t>Date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rPr>
                        <a:t>Price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rPr>
                        <a:t>Quantity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Bagel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10/21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7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Banana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0.5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Banana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10/10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Bagel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10/25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80612" name="Text Box 36"/>
          <p:cNvSpPr txBox="1">
            <a:spLocks noChangeArrowheads="1"/>
          </p:cNvSpPr>
          <p:nvPr/>
        </p:nvSpPr>
        <p:spPr bwMode="auto">
          <a:xfrm>
            <a:off x="457200" y="5181600"/>
            <a:ext cx="4138613" cy="11969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Sum(price * quantity)</a:t>
            </a:r>
          </a:p>
          <a:p>
            <a:pPr eaLnBrk="0" hangingPunct="0">
              <a:defRPr/>
            </a:pPr>
            <a:r>
              <a:rPr lang="en-US">
                <a:solidFill>
                  <a:schemeClr val="accent2"/>
                </a:solidFill>
              </a:rPr>
              <a:t>FROM</a:t>
            </a:r>
            <a:r>
              <a:rPr lang="en-US"/>
              <a:t>      Purchase</a:t>
            </a:r>
          </a:p>
          <a:p>
            <a:pPr eaLnBrk="0" hangingPunct="0">
              <a:defRPr/>
            </a:pPr>
            <a:r>
              <a:rPr lang="en-US">
                <a:solidFill>
                  <a:schemeClr val="accent2"/>
                </a:solidFill>
              </a:rPr>
              <a:t>WHERE </a:t>
            </a:r>
            <a:r>
              <a:rPr lang="en-US"/>
              <a:t>  product = ‘bagel’</a:t>
            </a:r>
          </a:p>
        </p:txBody>
      </p:sp>
      <p:sp>
        <p:nvSpPr>
          <p:cNvPr id="43045" name="AutoShape 37"/>
          <p:cNvSpPr>
            <a:spLocks noChangeArrowheads="1"/>
          </p:cNvSpPr>
          <p:nvPr/>
        </p:nvSpPr>
        <p:spPr bwMode="auto">
          <a:xfrm>
            <a:off x="5029200" y="5562600"/>
            <a:ext cx="976313" cy="485775"/>
          </a:xfrm>
          <a:prstGeom prst="rightArrow">
            <a:avLst>
              <a:gd name="adj1" fmla="val 50000"/>
              <a:gd name="adj2" fmla="val 50245"/>
            </a:avLst>
          </a:prstGeom>
          <a:solidFill>
            <a:srgbClr val="C0C0C0">
              <a:alpha val="50195"/>
            </a:srgbClr>
          </a:solidFill>
          <a:ln w="9525">
            <a:solidFill>
              <a:schemeClr val="tx1"/>
            </a:solidFill>
            <a:miter lim="800000"/>
            <a:headEnd/>
            <a:tailEnd/>
          </a:ln>
        </p:spPr>
        <p:txBody>
          <a:bodyPr wrap="none" anchor="ctr">
            <a:spAutoFit/>
          </a:bodyPr>
          <a:lstStyle/>
          <a:p>
            <a:endParaRPr lang="en-US"/>
          </a:p>
        </p:txBody>
      </p:sp>
      <p:sp>
        <p:nvSpPr>
          <p:cNvPr id="43046" name="Rectangle 38"/>
          <p:cNvSpPr>
            <a:spLocks noChangeArrowheads="1"/>
          </p:cNvSpPr>
          <p:nvPr/>
        </p:nvSpPr>
        <p:spPr bwMode="auto">
          <a:xfrm>
            <a:off x="6629400" y="5562600"/>
            <a:ext cx="1873250" cy="457200"/>
          </a:xfrm>
          <a:prstGeom prst="rect">
            <a:avLst/>
          </a:prstGeom>
          <a:noFill/>
          <a:ln w="9525">
            <a:noFill/>
            <a:miter lim="800000"/>
            <a:headEnd/>
            <a:tailEnd/>
          </a:ln>
        </p:spPr>
        <p:txBody>
          <a:bodyPr wrap="none">
            <a:spAutoFit/>
          </a:bodyPr>
          <a:lstStyle/>
          <a:p>
            <a:r>
              <a:rPr lang="en-US"/>
              <a:t>50  (= 20+30)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Data Types in SQL</a:t>
            </a:r>
          </a:p>
        </p:txBody>
      </p:sp>
      <p:sp>
        <p:nvSpPr>
          <p:cNvPr id="7171" name="Rectangle 3"/>
          <p:cNvSpPr>
            <a:spLocks noGrp="1" noChangeArrowheads="1"/>
          </p:cNvSpPr>
          <p:nvPr>
            <p:ph type="body" idx="1"/>
          </p:nvPr>
        </p:nvSpPr>
        <p:spPr/>
        <p:txBody>
          <a:bodyPr/>
          <a:lstStyle/>
          <a:p>
            <a:pPr eaLnBrk="1" hangingPunct="1">
              <a:lnSpc>
                <a:spcPct val="90000"/>
              </a:lnSpc>
            </a:pPr>
            <a:r>
              <a:rPr lang="en-US" smtClean="0"/>
              <a:t>Atomic types:</a:t>
            </a:r>
          </a:p>
          <a:p>
            <a:pPr lvl="1" eaLnBrk="1" hangingPunct="1">
              <a:lnSpc>
                <a:spcPct val="90000"/>
              </a:lnSpc>
            </a:pPr>
            <a:r>
              <a:rPr lang="en-US" smtClean="0"/>
              <a:t>Characters: CHAR(20), VARCHAR(50)</a:t>
            </a:r>
          </a:p>
          <a:p>
            <a:pPr lvl="1" eaLnBrk="1" hangingPunct="1">
              <a:lnSpc>
                <a:spcPct val="90000"/>
              </a:lnSpc>
            </a:pPr>
            <a:r>
              <a:rPr lang="en-US" smtClean="0"/>
              <a:t>Numbers: INT, BIGINT, SMALLINT, FLOAT</a:t>
            </a:r>
          </a:p>
          <a:p>
            <a:pPr lvl="1" eaLnBrk="1" hangingPunct="1">
              <a:lnSpc>
                <a:spcPct val="90000"/>
              </a:lnSpc>
            </a:pPr>
            <a:r>
              <a:rPr lang="en-US" smtClean="0"/>
              <a:t>Others: MONEY, DATETIME, …</a:t>
            </a:r>
          </a:p>
          <a:p>
            <a:pPr lvl="1" eaLnBrk="1" hangingPunct="1">
              <a:lnSpc>
                <a:spcPct val="90000"/>
              </a:lnSpc>
            </a:pPr>
            <a:endParaRPr lang="en-US" smtClean="0"/>
          </a:p>
          <a:p>
            <a:pPr eaLnBrk="1" hangingPunct="1">
              <a:lnSpc>
                <a:spcPct val="90000"/>
              </a:lnSpc>
            </a:pPr>
            <a:r>
              <a:rPr lang="en-US" smtClean="0"/>
              <a:t>Every attribute must have an atomic type</a:t>
            </a:r>
          </a:p>
          <a:p>
            <a:pPr lvl="1" eaLnBrk="1" hangingPunct="1">
              <a:lnSpc>
                <a:spcPct val="90000"/>
              </a:lnSpc>
            </a:pPr>
            <a:r>
              <a:rPr lang="en-US" smtClean="0"/>
              <a:t>Hence tables are flat</a:t>
            </a:r>
          </a:p>
          <a:p>
            <a:pPr lvl="1" eaLnBrk="1" hangingPunct="1">
              <a:lnSpc>
                <a:spcPct val="90000"/>
              </a:lnSpc>
            </a:pPr>
            <a:r>
              <a:rPr lang="en-US" smtClean="0"/>
              <a:t>Why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mtClean="0"/>
              <a:t>Grouping and Aggregation</a:t>
            </a:r>
          </a:p>
        </p:txBody>
      </p:sp>
      <p:sp>
        <p:nvSpPr>
          <p:cNvPr id="44035" name="Text Box 3"/>
          <p:cNvSpPr txBox="1">
            <a:spLocks noChangeArrowheads="1"/>
          </p:cNvSpPr>
          <p:nvPr/>
        </p:nvSpPr>
        <p:spPr bwMode="auto">
          <a:xfrm>
            <a:off x="288925" y="1641475"/>
            <a:ext cx="4991100" cy="457200"/>
          </a:xfrm>
          <a:prstGeom prst="rect">
            <a:avLst/>
          </a:prstGeom>
          <a:noFill/>
          <a:ln w="9525">
            <a:noFill/>
            <a:miter lim="800000"/>
            <a:headEnd/>
            <a:tailEnd/>
          </a:ln>
        </p:spPr>
        <p:txBody>
          <a:bodyPr wrap="none">
            <a:spAutoFit/>
          </a:bodyPr>
          <a:lstStyle/>
          <a:p>
            <a:pPr eaLnBrk="0" hangingPunct="0"/>
            <a:r>
              <a:rPr lang="en-US">
                <a:solidFill>
                  <a:schemeClr val="accent2"/>
                </a:solidFill>
              </a:rPr>
              <a:t>Purchase(product, date, price, quantity)</a:t>
            </a:r>
            <a:endParaRPr lang="en-US"/>
          </a:p>
        </p:txBody>
      </p:sp>
      <p:sp>
        <p:nvSpPr>
          <p:cNvPr id="282628" name="Rectangle 4"/>
          <p:cNvSpPr>
            <a:spLocks noChangeArrowheads="1"/>
          </p:cNvSpPr>
          <p:nvPr/>
        </p:nvSpPr>
        <p:spPr bwMode="auto">
          <a:xfrm>
            <a:off x="533400" y="3733800"/>
            <a:ext cx="7354888" cy="15621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 </a:t>
            </a:r>
            <a:r>
              <a:rPr lang="en-US"/>
              <a:t>       product, Sum(price*quantity) AS TotalSales</a:t>
            </a:r>
          </a:p>
          <a:p>
            <a:pPr eaLnBrk="0" hangingPunct="0">
              <a:defRPr/>
            </a:pPr>
            <a:r>
              <a:rPr lang="en-US">
                <a:solidFill>
                  <a:schemeClr val="accent2"/>
                </a:solidFill>
              </a:rPr>
              <a:t>FROM</a:t>
            </a:r>
            <a:r>
              <a:rPr lang="en-US"/>
              <a:t>           Purchase</a:t>
            </a:r>
          </a:p>
          <a:p>
            <a:pPr eaLnBrk="0" hangingPunct="0">
              <a:defRPr/>
            </a:pPr>
            <a:r>
              <a:rPr lang="en-US">
                <a:solidFill>
                  <a:schemeClr val="accent2"/>
                </a:solidFill>
              </a:rPr>
              <a:t>WHERE</a:t>
            </a:r>
            <a:r>
              <a:rPr lang="en-US"/>
              <a:t>        date &gt; ‘10/1/2005’</a:t>
            </a:r>
          </a:p>
          <a:p>
            <a:pPr eaLnBrk="0" hangingPunct="0">
              <a:defRPr/>
            </a:pPr>
            <a:r>
              <a:rPr lang="en-US">
                <a:solidFill>
                  <a:srgbClr val="FF0066"/>
                </a:solidFill>
              </a:rPr>
              <a:t>GROUP BY</a:t>
            </a:r>
            <a:r>
              <a:rPr lang="en-US"/>
              <a:t>  product</a:t>
            </a:r>
          </a:p>
        </p:txBody>
      </p:sp>
      <p:sp>
        <p:nvSpPr>
          <p:cNvPr id="44037" name="Text Box 5"/>
          <p:cNvSpPr txBox="1">
            <a:spLocks noChangeArrowheads="1"/>
          </p:cNvSpPr>
          <p:nvPr/>
        </p:nvSpPr>
        <p:spPr bwMode="auto">
          <a:xfrm>
            <a:off x="1050925" y="5984875"/>
            <a:ext cx="3621088" cy="457200"/>
          </a:xfrm>
          <a:prstGeom prst="rect">
            <a:avLst/>
          </a:prstGeom>
          <a:noFill/>
          <a:ln w="9525">
            <a:noFill/>
            <a:miter lim="800000"/>
            <a:headEnd/>
            <a:tailEnd/>
          </a:ln>
        </p:spPr>
        <p:txBody>
          <a:bodyPr wrap="none">
            <a:spAutoFit/>
          </a:bodyPr>
          <a:lstStyle/>
          <a:p>
            <a:r>
              <a:rPr lang="en-US"/>
              <a:t>Let’s see what this means…</a:t>
            </a:r>
          </a:p>
        </p:txBody>
      </p:sp>
      <p:sp>
        <p:nvSpPr>
          <p:cNvPr id="44038" name="Rectangle 6"/>
          <p:cNvSpPr>
            <a:spLocks noChangeArrowheads="1"/>
          </p:cNvSpPr>
          <p:nvPr/>
        </p:nvSpPr>
        <p:spPr bwMode="auto">
          <a:xfrm>
            <a:off x="457200" y="2590800"/>
            <a:ext cx="5526088" cy="457200"/>
          </a:xfrm>
          <a:prstGeom prst="rect">
            <a:avLst/>
          </a:prstGeom>
          <a:noFill/>
          <a:ln w="9525">
            <a:noFill/>
            <a:miter lim="800000"/>
            <a:headEnd/>
            <a:tailEnd/>
          </a:ln>
        </p:spPr>
        <p:txBody>
          <a:bodyPr wrap="none">
            <a:spAutoFit/>
          </a:bodyPr>
          <a:lstStyle/>
          <a:p>
            <a:r>
              <a:rPr lang="en-US"/>
              <a:t>Find total sales after 10/1/2005 per product.</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mtClean="0"/>
              <a:t>Grouping and Aggregation</a:t>
            </a:r>
          </a:p>
        </p:txBody>
      </p:sp>
      <p:sp>
        <p:nvSpPr>
          <p:cNvPr id="45059" name="Text Box 3"/>
          <p:cNvSpPr txBox="1">
            <a:spLocks noChangeArrowheads="1"/>
          </p:cNvSpPr>
          <p:nvPr/>
        </p:nvSpPr>
        <p:spPr bwMode="auto">
          <a:xfrm>
            <a:off x="381000" y="2209800"/>
            <a:ext cx="8428038" cy="2282825"/>
          </a:xfrm>
          <a:prstGeom prst="rect">
            <a:avLst/>
          </a:prstGeom>
          <a:noFill/>
          <a:ln w="9525">
            <a:noFill/>
            <a:miter lim="800000"/>
            <a:headEnd/>
            <a:tailEnd/>
          </a:ln>
        </p:spPr>
        <p:txBody>
          <a:bodyPr wrap="none">
            <a:spAutoFit/>
          </a:bodyPr>
          <a:lstStyle/>
          <a:p>
            <a:pPr eaLnBrk="0" hangingPunct="0"/>
            <a:endParaRPr lang="en-US"/>
          </a:p>
          <a:p>
            <a:pPr eaLnBrk="0" hangingPunct="0"/>
            <a:r>
              <a:rPr lang="en-US"/>
              <a:t>1. Compute the </a:t>
            </a:r>
            <a:r>
              <a:rPr lang="en-US">
                <a:solidFill>
                  <a:schemeClr val="accent2"/>
                </a:solidFill>
              </a:rPr>
              <a:t>FROM</a:t>
            </a:r>
            <a:r>
              <a:rPr lang="en-US"/>
              <a:t> and </a:t>
            </a:r>
            <a:r>
              <a:rPr lang="en-US">
                <a:solidFill>
                  <a:schemeClr val="accent2"/>
                </a:solidFill>
              </a:rPr>
              <a:t>WHERE</a:t>
            </a:r>
            <a:r>
              <a:rPr lang="en-US"/>
              <a:t> clauses.</a:t>
            </a:r>
          </a:p>
          <a:p>
            <a:pPr eaLnBrk="0" hangingPunct="0"/>
            <a:endParaRPr lang="en-US"/>
          </a:p>
          <a:p>
            <a:pPr eaLnBrk="0" hangingPunct="0"/>
            <a:r>
              <a:rPr lang="en-US"/>
              <a:t>2. Group by the attributes in the </a:t>
            </a:r>
            <a:r>
              <a:rPr lang="en-US">
                <a:solidFill>
                  <a:schemeClr val="accent2"/>
                </a:solidFill>
              </a:rPr>
              <a:t>GROUPBY</a:t>
            </a:r>
          </a:p>
          <a:p>
            <a:pPr eaLnBrk="0" hangingPunct="0"/>
            <a:endParaRPr lang="en-US"/>
          </a:p>
          <a:p>
            <a:pPr eaLnBrk="0" hangingPunct="0"/>
            <a:r>
              <a:rPr lang="en-US"/>
              <a:t>3. Compute the </a:t>
            </a:r>
            <a:r>
              <a:rPr lang="en-US">
                <a:solidFill>
                  <a:schemeClr val="accent2"/>
                </a:solidFill>
              </a:rPr>
              <a:t>SELECT</a:t>
            </a:r>
            <a:r>
              <a:rPr lang="en-US"/>
              <a:t> clause: grouped attributes and aggregates.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81000" y="609600"/>
            <a:ext cx="8229600" cy="1143000"/>
          </a:xfrm>
        </p:spPr>
        <p:txBody>
          <a:bodyPr/>
          <a:lstStyle/>
          <a:p>
            <a:pPr eaLnBrk="1" hangingPunct="1"/>
            <a:r>
              <a:rPr lang="en-US" smtClean="0"/>
              <a:t>1&amp;2. FROM-WHERE-GROUPBY</a:t>
            </a:r>
            <a:endParaRPr lang="en-US" sz="3200" smtClean="0">
              <a:solidFill>
                <a:schemeClr val="tx1"/>
              </a:solidFill>
            </a:endParaRPr>
          </a:p>
        </p:txBody>
      </p:sp>
      <p:graphicFrame>
        <p:nvGraphicFramePr>
          <p:cNvPr id="286723" name="Group 3"/>
          <p:cNvGraphicFramePr>
            <a:graphicFrameLocks noGrp="1"/>
          </p:cNvGraphicFramePr>
          <p:nvPr/>
        </p:nvGraphicFramePr>
        <p:xfrm>
          <a:off x="1066800" y="2438400"/>
          <a:ext cx="6477000" cy="2894014"/>
        </p:xfrm>
        <a:graphic>
          <a:graphicData uri="http://schemas.openxmlformats.org/drawingml/2006/table">
            <a:tbl>
              <a:tblPr/>
              <a:tblGrid>
                <a:gridCol w="1619250"/>
                <a:gridCol w="1619250"/>
                <a:gridCol w="1619250"/>
                <a:gridCol w="1619250"/>
              </a:tblGrid>
              <a:tr h="579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rPr>
                        <a:t>Product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rPr>
                        <a:t>Date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rPr>
                        <a:t>Price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rPr>
                        <a:t>Quantity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Bagel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10/21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7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Bagel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10/25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7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Banana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0.5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Banana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10/10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smtClean="0"/>
              <a:t>3. SELECT</a:t>
            </a:r>
          </a:p>
        </p:txBody>
      </p:sp>
      <p:sp>
        <p:nvSpPr>
          <p:cNvPr id="288771" name="Rectangle 3"/>
          <p:cNvSpPr>
            <a:spLocks noChangeArrowheads="1"/>
          </p:cNvSpPr>
          <p:nvPr/>
        </p:nvSpPr>
        <p:spPr bwMode="auto">
          <a:xfrm>
            <a:off x="533400" y="4648200"/>
            <a:ext cx="7354888" cy="15621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 </a:t>
            </a:r>
            <a:r>
              <a:rPr lang="en-US"/>
              <a:t>       product, Sum(price*quantity) AS TotalSales</a:t>
            </a:r>
          </a:p>
          <a:p>
            <a:pPr eaLnBrk="0" hangingPunct="0">
              <a:defRPr/>
            </a:pPr>
            <a:r>
              <a:rPr lang="en-US">
                <a:solidFill>
                  <a:schemeClr val="accent2"/>
                </a:solidFill>
              </a:rPr>
              <a:t>FROM</a:t>
            </a:r>
            <a:r>
              <a:rPr lang="en-US"/>
              <a:t>           Purchase</a:t>
            </a:r>
          </a:p>
          <a:p>
            <a:pPr eaLnBrk="0" hangingPunct="0">
              <a:defRPr/>
            </a:pPr>
            <a:r>
              <a:rPr lang="en-US">
                <a:solidFill>
                  <a:schemeClr val="accent2"/>
                </a:solidFill>
              </a:rPr>
              <a:t>WHERE</a:t>
            </a:r>
            <a:r>
              <a:rPr lang="en-US"/>
              <a:t>        date &gt; ‘10/1/2005’</a:t>
            </a:r>
          </a:p>
          <a:p>
            <a:pPr eaLnBrk="0" hangingPunct="0">
              <a:defRPr/>
            </a:pPr>
            <a:r>
              <a:rPr lang="en-US">
                <a:solidFill>
                  <a:srgbClr val="FF0066"/>
                </a:solidFill>
              </a:rPr>
              <a:t>GROUP BY</a:t>
            </a:r>
            <a:r>
              <a:rPr lang="en-US"/>
              <a:t>  product</a:t>
            </a:r>
          </a:p>
        </p:txBody>
      </p:sp>
      <p:graphicFrame>
        <p:nvGraphicFramePr>
          <p:cNvPr id="288772" name="Group 4"/>
          <p:cNvGraphicFramePr>
            <a:graphicFrameLocks noGrp="1"/>
          </p:cNvGraphicFramePr>
          <p:nvPr/>
        </p:nvGraphicFramePr>
        <p:xfrm>
          <a:off x="228600" y="1981200"/>
          <a:ext cx="4038600" cy="1828800"/>
        </p:xfrm>
        <a:graphic>
          <a:graphicData uri="http://schemas.openxmlformats.org/drawingml/2006/table">
            <a:tbl>
              <a:tblPr/>
              <a:tblGrid>
                <a:gridCol w="1009650"/>
                <a:gridCol w="1009650"/>
                <a:gridCol w="890588"/>
                <a:gridCol w="1128712"/>
              </a:tblGrid>
              <a:tr h="3349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accent2"/>
                          </a:solidFill>
                          <a:effectLst/>
                          <a:latin typeface="Times New Roman" pitchFamily="18" charset="0"/>
                        </a:rPr>
                        <a:t>Product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accent2"/>
                          </a:solidFill>
                          <a:effectLst/>
                          <a:latin typeface="Times New Roman" pitchFamily="18" charset="0"/>
                        </a:rPr>
                        <a:t>Date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accent2"/>
                          </a:solidFill>
                          <a:effectLst/>
                          <a:latin typeface="Times New Roman" pitchFamily="18" charset="0"/>
                        </a:rPr>
                        <a:t>Price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accent2"/>
                          </a:solidFill>
                          <a:effectLst/>
                          <a:latin typeface="Times New Roman" pitchFamily="18" charset="0"/>
                        </a:rPr>
                        <a:t>Quantity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Bagel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10/21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Bagel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10/25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Banana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0.5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Banana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10/10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88806" name="Group 38"/>
          <p:cNvGraphicFramePr>
            <a:graphicFrameLocks noGrp="1"/>
          </p:cNvGraphicFramePr>
          <p:nvPr/>
        </p:nvGraphicFramePr>
        <p:xfrm>
          <a:off x="5562600" y="1905000"/>
          <a:ext cx="3429000" cy="1803401"/>
        </p:xfrm>
        <a:graphic>
          <a:graphicData uri="http://schemas.openxmlformats.org/drawingml/2006/table">
            <a:tbl>
              <a:tblPr/>
              <a:tblGrid>
                <a:gridCol w="1524000"/>
                <a:gridCol w="1905000"/>
              </a:tblGrid>
              <a:tr h="6016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rPr>
                        <a:t>Product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rPr>
                        <a:t>TotalSales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00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Bagel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16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Banana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7154" name="AutoShape 52"/>
          <p:cNvSpPr>
            <a:spLocks noChangeArrowheads="1"/>
          </p:cNvSpPr>
          <p:nvPr/>
        </p:nvSpPr>
        <p:spPr bwMode="auto">
          <a:xfrm>
            <a:off x="4419600" y="2667000"/>
            <a:ext cx="976313" cy="485775"/>
          </a:xfrm>
          <a:prstGeom prst="rightArrow">
            <a:avLst>
              <a:gd name="adj1" fmla="val 50000"/>
              <a:gd name="adj2" fmla="val 50245"/>
            </a:avLst>
          </a:prstGeom>
          <a:solidFill>
            <a:srgbClr val="C0C0C0">
              <a:alpha val="50195"/>
            </a:srgbClr>
          </a:solidFill>
          <a:ln w="9525">
            <a:solidFill>
              <a:schemeClr val="tx1"/>
            </a:solidFill>
            <a:miter lim="800000"/>
            <a:headEnd/>
            <a:tailEnd/>
          </a:ln>
        </p:spPr>
        <p:txBody>
          <a:bodyPr wrap="none" anchor="ctr">
            <a:spAutoFit/>
          </a:bodyPr>
          <a:lstStyle/>
          <a:p>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152400"/>
            <a:ext cx="7772400" cy="1143000"/>
          </a:xfrm>
        </p:spPr>
        <p:txBody>
          <a:bodyPr/>
          <a:lstStyle/>
          <a:p>
            <a:pPr eaLnBrk="1" hangingPunct="1"/>
            <a:r>
              <a:rPr lang="en-US" smtClean="0"/>
              <a:t>GROUP BY v.s. Nested Quereis</a:t>
            </a:r>
          </a:p>
        </p:txBody>
      </p:sp>
      <p:sp>
        <p:nvSpPr>
          <p:cNvPr id="290819" name="Text Box 3"/>
          <p:cNvSpPr txBox="1">
            <a:spLocks noChangeArrowheads="1"/>
          </p:cNvSpPr>
          <p:nvPr/>
        </p:nvSpPr>
        <p:spPr bwMode="auto">
          <a:xfrm>
            <a:off x="609600" y="1524000"/>
            <a:ext cx="7278688" cy="15621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 </a:t>
            </a:r>
            <a:r>
              <a:rPr lang="en-US"/>
              <a:t>      product, Sum(price*quantity) </a:t>
            </a:r>
            <a:r>
              <a:rPr lang="en-US">
                <a:solidFill>
                  <a:schemeClr val="accent2"/>
                </a:solidFill>
              </a:rPr>
              <a:t>AS</a:t>
            </a:r>
            <a:r>
              <a:rPr lang="en-US"/>
              <a:t> TotalSales</a:t>
            </a:r>
          </a:p>
          <a:p>
            <a:pPr eaLnBrk="0" hangingPunct="0">
              <a:defRPr/>
            </a:pPr>
            <a:r>
              <a:rPr lang="en-US">
                <a:solidFill>
                  <a:schemeClr val="accent2"/>
                </a:solidFill>
              </a:rPr>
              <a:t>FROM</a:t>
            </a:r>
            <a:r>
              <a:rPr lang="en-US"/>
              <a:t>          Purchase</a:t>
            </a:r>
          </a:p>
          <a:p>
            <a:pPr eaLnBrk="0" hangingPunct="0">
              <a:defRPr/>
            </a:pPr>
            <a:r>
              <a:rPr lang="en-US">
                <a:solidFill>
                  <a:schemeClr val="accent2"/>
                </a:solidFill>
              </a:rPr>
              <a:t>WHERE</a:t>
            </a:r>
            <a:r>
              <a:rPr lang="en-US"/>
              <a:t>       date &gt; ‘10/1/2005’</a:t>
            </a:r>
          </a:p>
          <a:p>
            <a:pPr eaLnBrk="0" hangingPunct="0">
              <a:defRPr/>
            </a:pPr>
            <a:r>
              <a:rPr lang="en-US">
                <a:solidFill>
                  <a:srgbClr val="FF5050"/>
                </a:solidFill>
              </a:rPr>
              <a:t>GROUP BY</a:t>
            </a:r>
            <a:r>
              <a:rPr lang="en-US"/>
              <a:t>  product</a:t>
            </a:r>
          </a:p>
        </p:txBody>
      </p:sp>
      <p:sp>
        <p:nvSpPr>
          <p:cNvPr id="290820" name="Text Box 4"/>
          <p:cNvSpPr txBox="1">
            <a:spLocks noChangeArrowheads="1"/>
          </p:cNvSpPr>
          <p:nvPr/>
        </p:nvSpPr>
        <p:spPr bwMode="auto">
          <a:xfrm>
            <a:off x="152400" y="3505200"/>
            <a:ext cx="8637588" cy="30226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 DISTINCT</a:t>
            </a:r>
            <a:r>
              <a:rPr lang="en-US"/>
              <a:t>  x.product, (</a:t>
            </a:r>
            <a:r>
              <a:rPr lang="en-US">
                <a:solidFill>
                  <a:schemeClr val="accent2"/>
                </a:solidFill>
              </a:rPr>
              <a:t>SELECT</a:t>
            </a:r>
            <a:r>
              <a:rPr lang="en-US"/>
              <a:t> Sum(y.price*y.quantity)</a:t>
            </a:r>
            <a:br>
              <a:rPr lang="en-US"/>
            </a:br>
            <a:r>
              <a:rPr lang="en-US"/>
              <a:t>                                                      </a:t>
            </a:r>
            <a:r>
              <a:rPr lang="en-US">
                <a:solidFill>
                  <a:schemeClr val="accent2"/>
                </a:solidFill>
              </a:rPr>
              <a:t>FROM</a:t>
            </a:r>
            <a:r>
              <a:rPr lang="en-US"/>
              <a:t>     Purchase y</a:t>
            </a:r>
            <a:br>
              <a:rPr lang="en-US"/>
            </a:br>
            <a:r>
              <a:rPr lang="en-US"/>
              <a:t>                                                      </a:t>
            </a:r>
            <a:r>
              <a:rPr lang="en-US">
                <a:solidFill>
                  <a:schemeClr val="accent2"/>
                </a:solidFill>
              </a:rPr>
              <a:t>WHERE</a:t>
            </a:r>
            <a:r>
              <a:rPr lang="en-US"/>
              <a:t> x.product = y.product </a:t>
            </a:r>
            <a:br>
              <a:rPr lang="en-US"/>
            </a:br>
            <a:r>
              <a:rPr lang="en-US"/>
              <a:t>                                                                   AND y.date &gt; ‘10/1/2005’)</a:t>
            </a:r>
            <a:br>
              <a:rPr lang="en-US"/>
            </a:br>
            <a:r>
              <a:rPr lang="en-US"/>
              <a:t>                                                    </a:t>
            </a:r>
            <a:r>
              <a:rPr lang="en-US">
                <a:solidFill>
                  <a:schemeClr val="accent2"/>
                </a:solidFill>
              </a:rPr>
              <a:t>AS</a:t>
            </a:r>
            <a:r>
              <a:rPr lang="en-US"/>
              <a:t> TotalSales</a:t>
            </a:r>
          </a:p>
          <a:p>
            <a:pPr eaLnBrk="0" hangingPunct="0">
              <a:defRPr/>
            </a:pPr>
            <a:r>
              <a:rPr lang="en-US">
                <a:solidFill>
                  <a:schemeClr val="accent2"/>
                </a:solidFill>
              </a:rPr>
              <a:t>FROM</a:t>
            </a:r>
            <a:r>
              <a:rPr lang="en-US"/>
              <a:t>          Purchase x</a:t>
            </a:r>
          </a:p>
          <a:p>
            <a:pPr eaLnBrk="0" hangingPunct="0">
              <a:defRPr/>
            </a:pPr>
            <a:r>
              <a:rPr lang="en-US">
                <a:solidFill>
                  <a:schemeClr val="accent2"/>
                </a:solidFill>
              </a:rPr>
              <a:t>WHERE</a:t>
            </a:r>
            <a:r>
              <a:rPr lang="en-US"/>
              <a:t>       x.date &gt; ‘10/1/2005’</a:t>
            </a:r>
          </a:p>
          <a:p>
            <a:pPr eaLnBrk="0" hangingPunct="0">
              <a:defRPr/>
            </a:pPr>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smtClean="0"/>
              <a:t>Another Example</a:t>
            </a:r>
          </a:p>
        </p:txBody>
      </p:sp>
      <p:sp>
        <p:nvSpPr>
          <p:cNvPr id="292867" name="Text Box 3"/>
          <p:cNvSpPr txBox="1">
            <a:spLocks noChangeArrowheads="1"/>
          </p:cNvSpPr>
          <p:nvPr/>
        </p:nvSpPr>
        <p:spPr bwMode="auto">
          <a:xfrm>
            <a:off x="838200" y="3048000"/>
            <a:ext cx="6162675" cy="19272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product,</a:t>
            </a:r>
            <a:br>
              <a:rPr lang="en-US"/>
            </a:br>
            <a:r>
              <a:rPr lang="en-US"/>
              <a:t>                     sum(price * quantity) AS SumSales</a:t>
            </a:r>
          </a:p>
          <a:p>
            <a:pPr eaLnBrk="0" hangingPunct="0">
              <a:defRPr/>
            </a:pPr>
            <a:r>
              <a:rPr lang="en-US"/>
              <a:t>                     max(quantity) AS MaxQuantity</a:t>
            </a:r>
          </a:p>
          <a:p>
            <a:pPr eaLnBrk="0" hangingPunct="0">
              <a:defRPr/>
            </a:pPr>
            <a:r>
              <a:rPr lang="en-US">
                <a:solidFill>
                  <a:schemeClr val="accent2"/>
                </a:solidFill>
              </a:rPr>
              <a:t>FROM</a:t>
            </a:r>
            <a:r>
              <a:rPr lang="en-US"/>
              <a:t>         Purchase</a:t>
            </a:r>
          </a:p>
          <a:p>
            <a:pPr eaLnBrk="0" hangingPunct="0">
              <a:defRPr/>
            </a:pPr>
            <a:r>
              <a:rPr lang="en-US">
                <a:solidFill>
                  <a:srgbClr val="FF5050"/>
                </a:solidFill>
              </a:rPr>
              <a:t>GROUP BY</a:t>
            </a:r>
            <a:r>
              <a:rPr lang="en-US"/>
              <a:t> product</a:t>
            </a:r>
          </a:p>
        </p:txBody>
      </p:sp>
      <p:sp>
        <p:nvSpPr>
          <p:cNvPr id="49156" name="Oval 4"/>
          <p:cNvSpPr>
            <a:spLocks noChangeArrowheads="1"/>
          </p:cNvSpPr>
          <p:nvPr/>
        </p:nvSpPr>
        <p:spPr bwMode="auto">
          <a:xfrm>
            <a:off x="6477000" y="1676400"/>
            <a:ext cx="2025650" cy="1136650"/>
          </a:xfrm>
          <a:prstGeom prst="ellipse">
            <a:avLst/>
          </a:prstGeom>
          <a:solidFill>
            <a:srgbClr val="C0C0C0">
              <a:alpha val="50195"/>
            </a:srgbClr>
          </a:solidFill>
          <a:ln w="9525">
            <a:solidFill>
              <a:schemeClr val="tx1"/>
            </a:solidFill>
            <a:round/>
            <a:headEnd/>
            <a:tailEnd/>
          </a:ln>
        </p:spPr>
        <p:txBody>
          <a:bodyPr wrap="none" anchor="ctr">
            <a:spAutoFit/>
          </a:bodyPr>
          <a:lstStyle/>
          <a:p>
            <a:pPr algn="ctr"/>
            <a:r>
              <a:rPr lang="en-US"/>
              <a:t>What does</a:t>
            </a:r>
          </a:p>
          <a:p>
            <a:pPr algn="ctr"/>
            <a:r>
              <a:rPr lang="en-US"/>
              <a:t>it mean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smtClean="0"/>
              <a:t>HAVING Clause</a:t>
            </a:r>
          </a:p>
        </p:txBody>
      </p:sp>
      <p:sp>
        <p:nvSpPr>
          <p:cNvPr id="294915" name="Rectangle 3"/>
          <p:cNvSpPr>
            <a:spLocks noChangeArrowheads="1"/>
          </p:cNvSpPr>
          <p:nvPr/>
        </p:nvSpPr>
        <p:spPr bwMode="auto">
          <a:xfrm>
            <a:off x="914400" y="3352800"/>
            <a:ext cx="5602288" cy="19272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a:solidFill>
                  <a:schemeClr val="accent2"/>
                </a:solidFill>
              </a:rPr>
              <a:t>SELECT</a:t>
            </a:r>
            <a:r>
              <a:rPr lang="en-US"/>
              <a:t>       product, Sum(price * quantity)</a:t>
            </a:r>
          </a:p>
          <a:p>
            <a:pPr>
              <a:defRPr/>
            </a:pPr>
            <a:r>
              <a:rPr lang="en-US">
                <a:solidFill>
                  <a:schemeClr val="accent2"/>
                </a:solidFill>
              </a:rPr>
              <a:t>FROM</a:t>
            </a:r>
            <a:r>
              <a:rPr lang="en-US"/>
              <a:t>          Purchase</a:t>
            </a:r>
          </a:p>
          <a:p>
            <a:pPr>
              <a:defRPr/>
            </a:pPr>
            <a:r>
              <a:rPr lang="en-US">
                <a:solidFill>
                  <a:schemeClr val="accent2"/>
                </a:solidFill>
              </a:rPr>
              <a:t>WHERE</a:t>
            </a:r>
            <a:r>
              <a:rPr lang="en-US"/>
              <a:t>       date &gt; ‘10/1/2005’</a:t>
            </a:r>
          </a:p>
          <a:p>
            <a:pPr>
              <a:defRPr/>
            </a:pPr>
            <a:r>
              <a:rPr lang="en-US">
                <a:solidFill>
                  <a:schemeClr val="accent2"/>
                </a:solidFill>
              </a:rPr>
              <a:t>GROUP</a:t>
            </a:r>
            <a:r>
              <a:rPr lang="en-US"/>
              <a:t> </a:t>
            </a:r>
            <a:r>
              <a:rPr lang="en-US">
                <a:solidFill>
                  <a:schemeClr val="accent2"/>
                </a:solidFill>
              </a:rPr>
              <a:t>BY</a:t>
            </a:r>
            <a:r>
              <a:rPr lang="en-US"/>
              <a:t> product</a:t>
            </a:r>
          </a:p>
          <a:p>
            <a:pPr>
              <a:defRPr/>
            </a:pPr>
            <a:r>
              <a:rPr lang="en-US">
                <a:solidFill>
                  <a:srgbClr val="FF0066"/>
                </a:solidFill>
              </a:rPr>
              <a:t>HAVING</a:t>
            </a:r>
            <a:r>
              <a:rPr lang="en-US"/>
              <a:t>      Sum(quantity) &gt; 30</a:t>
            </a:r>
          </a:p>
        </p:txBody>
      </p:sp>
      <p:sp>
        <p:nvSpPr>
          <p:cNvPr id="50180" name="Text Box 4"/>
          <p:cNvSpPr txBox="1">
            <a:spLocks noChangeArrowheads="1"/>
          </p:cNvSpPr>
          <p:nvPr/>
        </p:nvSpPr>
        <p:spPr bwMode="auto">
          <a:xfrm>
            <a:off x="609600" y="1600200"/>
            <a:ext cx="7446963" cy="1187450"/>
          </a:xfrm>
          <a:prstGeom prst="rect">
            <a:avLst/>
          </a:prstGeom>
          <a:noFill/>
          <a:ln w="9525">
            <a:noFill/>
            <a:miter lim="800000"/>
            <a:headEnd/>
            <a:tailEnd/>
          </a:ln>
        </p:spPr>
        <p:txBody>
          <a:bodyPr wrap="none">
            <a:spAutoFit/>
          </a:bodyPr>
          <a:lstStyle/>
          <a:p>
            <a:pPr eaLnBrk="0" hangingPunct="0"/>
            <a:endParaRPr lang="en-US"/>
          </a:p>
          <a:p>
            <a:pPr eaLnBrk="0" hangingPunct="0"/>
            <a:r>
              <a:rPr lang="en-US"/>
              <a:t>Same query, except that we consider only products that had</a:t>
            </a:r>
          </a:p>
          <a:p>
            <a:pPr eaLnBrk="0" hangingPunct="0"/>
            <a:r>
              <a:rPr lang="en-US"/>
              <a:t>at least 100 buyers.</a:t>
            </a:r>
          </a:p>
        </p:txBody>
      </p:sp>
      <p:sp>
        <p:nvSpPr>
          <p:cNvPr id="50181" name="Text Box 5"/>
          <p:cNvSpPr txBox="1">
            <a:spLocks noChangeArrowheads="1"/>
          </p:cNvSpPr>
          <p:nvPr/>
        </p:nvSpPr>
        <p:spPr bwMode="auto">
          <a:xfrm>
            <a:off x="441325" y="5603875"/>
            <a:ext cx="6499225" cy="457200"/>
          </a:xfrm>
          <a:prstGeom prst="rect">
            <a:avLst/>
          </a:prstGeom>
          <a:noFill/>
          <a:ln w="9525">
            <a:noFill/>
            <a:miter lim="800000"/>
            <a:headEnd/>
            <a:tailEnd/>
          </a:ln>
        </p:spPr>
        <p:txBody>
          <a:bodyPr wrap="none">
            <a:spAutoFit/>
          </a:bodyPr>
          <a:lstStyle/>
          <a:p>
            <a:pPr eaLnBrk="0" hangingPunct="0"/>
            <a:r>
              <a:rPr lang="en-US">
                <a:solidFill>
                  <a:schemeClr val="accent2"/>
                </a:solidFill>
              </a:rPr>
              <a:t>HAVING clause contains conditions on aggregates.</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smtClean="0"/>
              <a:t>General form of Grouping and Aggregation</a:t>
            </a:r>
          </a:p>
        </p:txBody>
      </p:sp>
      <p:sp>
        <p:nvSpPr>
          <p:cNvPr id="51203" name="Rectangle 3"/>
          <p:cNvSpPr>
            <a:spLocks noGrp="1" noChangeArrowheads="1"/>
          </p:cNvSpPr>
          <p:nvPr>
            <p:ph type="body" idx="1"/>
          </p:nvPr>
        </p:nvSpPr>
        <p:spPr/>
        <p:txBody>
          <a:bodyPr/>
          <a:lstStyle/>
          <a:p>
            <a:pPr eaLnBrk="1" hangingPunct="1">
              <a:lnSpc>
                <a:spcPct val="90000"/>
              </a:lnSpc>
              <a:buFontTx/>
              <a:buNone/>
            </a:pPr>
            <a:r>
              <a:rPr lang="en-US" sz="2800" smtClean="0">
                <a:solidFill>
                  <a:schemeClr val="accent2"/>
                </a:solidFill>
              </a:rPr>
              <a:t>SELECT</a:t>
            </a:r>
            <a:r>
              <a:rPr lang="en-US" sz="2800" smtClean="0"/>
              <a:t>    S</a:t>
            </a:r>
          </a:p>
          <a:p>
            <a:pPr eaLnBrk="1" hangingPunct="1">
              <a:lnSpc>
                <a:spcPct val="90000"/>
              </a:lnSpc>
              <a:buFontTx/>
              <a:buNone/>
            </a:pPr>
            <a:r>
              <a:rPr lang="en-US" sz="2800" smtClean="0">
                <a:solidFill>
                  <a:schemeClr val="accent2"/>
                </a:solidFill>
              </a:rPr>
              <a:t>FROM</a:t>
            </a:r>
            <a:r>
              <a:rPr lang="en-US" sz="2800" smtClean="0"/>
              <a:t>       R</a:t>
            </a:r>
            <a:r>
              <a:rPr lang="en-US" sz="2800" baseline="-25000" smtClean="0"/>
              <a:t>1</a:t>
            </a:r>
            <a:r>
              <a:rPr lang="en-US" sz="2800" smtClean="0"/>
              <a:t>,…,R</a:t>
            </a:r>
            <a:r>
              <a:rPr lang="en-US" sz="2800" baseline="-25000" smtClean="0"/>
              <a:t>n</a:t>
            </a:r>
          </a:p>
          <a:p>
            <a:pPr eaLnBrk="1" hangingPunct="1">
              <a:lnSpc>
                <a:spcPct val="90000"/>
              </a:lnSpc>
              <a:buFontTx/>
              <a:buNone/>
            </a:pPr>
            <a:r>
              <a:rPr lang="en-US" sz="2800" smtClean="0">
                <a:solidFill>
                  <a:schemeClr val="accent2"/>
                </a:solidFill>
              </a:rPr>
              <a:t>WHERE</a:t>
            </a:r>
            <a:r>
              <a:rPr lang="en-US" sz="2800" smtClean="0"/>
              <a:t>    C1</a:t>
            </a:r>
          </a:p>
          <a:p>
            <a:pPr eaLnBrk="1" hangingPunct="1">
              <a:lnSpc>
                <a:spcPct val="90000"/>
              </a:lnSpc>
              <a:buFontTx/>
              <a:buNone/>
            </a:pPr>
            <a:r>
              <a:rPr lang="en-US" sz="2800" smtClean="0">
                <a:solidFill>
                  <a:schemeClr val="accent2"/>
                </a:solidFill>
              </a:rPr>
              <a:t>GROUP BY</a:t>
            </a:r>
            <a:r>
              <a:rPr lang="en-US" sz="2800" smtClean="0"/>
              <a:t> a</a:t>
            </a:r>
            <a:r>
              <a:rPr lang="en-US" sz="2800" baseline="-25000" smtClean="0"/>
              <a:t>1</a:t>
            </a:r>
            <a:r>
              <a:rPr lang="en-US" sz="2800" smtClean="0"/>
              <a:t>,…,a</a:t>
            </a:r>
            <a:r>
              <a:rPr lang="en-US" sz="2800" baseline="-25000" smtClean="0"/>
              <a:t>k</a:t>
            </a:r>
          </a:p>
          <a:p>
            <a:pPr eaLnBrk="1" hangingPunct="1">
              <a:lnSpc>
                <a:spcPct val="90000"/>
              </a:lnSpc>
              <a:buFontTx/>
              <a:buNone/>
            </a:pPr>
            <a:r>
              <a:rPr lang="en-US" sz="2800" smtClean="0">
                <a:solidFill>
                  <a:schemeClr val="accent2"/>
                </a:solidFill>
              </a:rPr>
              <a:t>HAVING</a:t>
            </a:r>
            <a:r>
              <a:rPr lang="en-US" sz="2800" smtClean="0"/>
              <a:t>     C2</a:t>
            </a:r>
          </a:p>
          <a:p>
            <a:pPr eaLnBrk="1" hangingPunct="1">
              <a:lnSpc>
                <a:spcPct val="90000"/>
              </a:lnSpc>
              <a:buFontTx/>
              <a:buNone/>
            </a:pPr>
            <a:endParaRPr lang="en-US" sz="2800" smtClean="0"/>
          </a:p>
          <a:p>
            <a:pPr eaLnBrk="1" hangingPunct="1">
              <a:lnSpc>
                <a:spcPct val="90000"/>
              </a:lnSpc>
              <a:buFontTx/>
              <a:buNone/>
            </a:pPr>
            <a:r>
              <a:rPr lang="en-US" sz="2000" smtClean="0"/>
              <a:t>S = may contain attributes a</a:t>
            </a:r>
            <a:r>
              <a:rPr lang="en-US" sz="2000" baseline="-25000" smtClean="0"/>
              <a:t>1</a:t>
            </a:r>
            <a:r>
              <a:rPr lang="en-US" sz="2000" smtClean="0"/>
              <a:t>,…,a</a:t>
            </a:r>
            <a:r>
              <a:rPr lang="en-US" sz="2000" baseline="-25000" smtClean="0"/>
              <a:t>k</a:t>
            </a:r>
            <a:r>
              <a:rPr lang="en-US" sz="2000" smtClean="0"/>
              <a:t> and/or any aggregates but NO OTHER ATTRIBUTES</a:t>
            </a:r>
          </a:p>
          <a:p>
            <a:pPr eaLnBrk="1" hangingPunct="1">
              <a:lnSpc>
                <a:spcPct val="90000"/>
              </a:lnSpc>
              <a:buFontTx/>
              <a:buNone/>
            </a:pPr>
            <a:r>
              <a:rPr lang="en-US" sz="2000" smtClean="0"/>
              <a:t>C1 = is any condition on the attributes in R</a:t>
            </a:r>
            <a:r>
              <a:rPr lang="en-US" sz="2000" baseline="-25000" smtClean="0"/>
              <a:t>1</a:t>
            </a:r>
            <a:r>
              <a:rPr lang="en-US" sz="2000" smtClean="0"/>
              <a:t>,…,R</a:t>
            </a:r>
            <a:r>
              <a:rPr lang="en-US" sz="2000" baseline="-25000" smtClean="0"/>
              <a:t>n</a:t>
            </a:r>
          </a:p>
          <a:p>
            <a:pPr eaLnBrk="1" hangingPunct="1">
              <a:lnSpc>
                <a:spcPct val="90000"/>
              </a:lnSpc>
              <a:buFontTx/>
              <a:buNone/>
            </a:pPr>
            <a:r>
              <a:rPr lang="en-US" sz="2000" smtClean="0"/>
              <a:t>C2 = is any condition on aggregate expressions</a:t>
            </a:r>
          </a:p>
        </p:txBody>
      </p:sp>
      <p:sp>
        <p:nvSpPr>
          <p:cNvPr id="51204" name="AutoShape 4"/>
          <p:cNvSpPr>
            <a:spLocks noChangeArrowheads="1"/>
          </p:cNvSpPr>
          <p:nvPr/>
        </p:nvSpPr>
        <p:spPr bwMode="auto">
          <a:xfrm>
            <a:off x="7315200" y="3276600"/>
            <a:ext cx="1330325" cy="619125"/>
          </a:xfrm>
          <a:prstGeom prst="wedgeEllipseCallout">
            <a:avLst>
              <a:gd name="adj1" fmla="val -28282"/>
              <a:gd name="adj2" fmla="val 185130"/>
            </a:avLst>
          </a:prstGeom>
          <a:solidFill>
            <a:srgbClr val="C0C0C0">
              <a:alpha val="50195"/>
            </a:srgbClr>
          </a:solidFill>
          <a:ln w="9525">
            <a:solidFill>
              <a:schemeClr val="tx1"/>
            </a:solidFill>
            <a:miter lim="800000"/>
            <a:headEnd/>
            <a:tailEnd/>
          </a:ln>
        </p:spPr>
        <p:txBody>
          <a:bodyPr wrap="none">
            <a:spAutoFit/>
          </a:bodyPr>
          <a:lstStyle/>
          <a:p>
            <a:pPr algn="ctr"/>
            <a:r>
              <a:rPr lang="en-US"/>
              <a:t>Why ?</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smtClean="0"/>
              <a:t>General form of Grouping and Aggregation</a:t>
            </a:r>
          </a:p>
        </p:txBody>
      </p:sp>
      <p:sp>
        <p:nvSpPr>
          <p:cNvPr id="52227" name="Rectangle 3"/>
          <p:cNvSpPr>
            <a:spLocks noGrp="1" noChangeArrowheads="1"/>
          </p:cNvSpPr>
          <p:nvPr>
            <p:ph type="body" idx="4294967295"/>
          </p:nvPr>
        </p:nvSpPr>
        <p:spPr>
          <a:xfrm>
            <a:off x="609600" y="4114800"/>
            <a:ext cx="7785100" cy="2209800"/>
          </a:xfrm>
          <a:noFill/>
        </p:spPr>
        <p:txBody>
          <a:bodyPr wrap="none">
            <a:spAutoFit/>
          </a:bodyPr>
          <a:lstStyle/>
          <a:p>
            <a:pPr marL="609600" indent="-609600" eaLnBrk="1" hangingPunct="1">
              <a:buFontTx/>
              <a:buNone/>
            </a:pPr>
            <a:r>
              <a:rPr lang="en-US" sz="2400" smtClean="0"/>
              <a:t>Evaluation steps:</a:t>
            </a:r>
          </a:p>
          <a:p>
            <a:pPr marL="609600" indent="-609600" eaLnBrk="1" hangingPunct="1">
              <a:buFontTx/>
              <a:buAutoNum type="arabicPeriod"/>
            </a:pPr>
            <a:r>
              <a:rPr lang="en-US" sz="2400" smtClean="0"/>
              <a:t>Evaluate FROM-WHERE, apply condition C1</a:t>
            </a:r>
          </a:p>
          <a:p>
            <a:pPr marL="609600" indent="-609600" eaLnBrk="1" hangingPunct="1">
              <a:buFontTx/>
              <a:buAutoNum type="arabicPeriod"/>
            </a:pPr>
            <a:r>
              <a:rPr lang="en-US" sz="2400" smtClean="0"/>
              <a:t>Group by the attributes a</a:t>
            </a:r>
            <a:r>
              <a:rPr lang="en-US" sz="2400" baseline="-25000" smtClean="0"/>
              <a:t>1</a:t>
            </a:r>
            <a:r>
              <a:rPr lang="en-US" sz="2400" smtClean="0"/>
              <a:t>,…,a</a:t>
            </a:r>
            <a:r>
              <a:rPr lang="en-US" sz="2400" baseline="-25000" smtClean="0"/>
              <a:t>k</a:t>
            </a:r>
            <a:r>
              <a:rPr lang="en-US" baseline="-25000" smtClean="0"/>
              <a:t> </a:t>
            </a:r>
            <a:endParaRPr lang="en-US" sz="2400" smtClean="0"/>
          </a:p>
          <a:p>
            <a:pPr marL="609600" indent="-609600" eaLnBrk="1" hangingPunct="1">
              <a:buFontTx/>
              <a:buAutoNum type="arabicPeriod"/>
            </a:pPr>
            <a:r>
              <a:rPr lang="en-US" sz="2400" smtClean="0"/>
              <a:t>Apply condition C2 to each group (may have aggregates)</a:t>
            </a:r>
          </a:p>
          <a:p>
            <a:pPr marL="609600" indent="-609600" eaLnBrk="1" hangingPunct="1">
              <a:buFontTx/>
              <a:buAutoNum type="arabicPeriod"/>
            </a:pPr>
            <a:r>
              <a:rPr lang="en-US" sz="2400" smtClean="0"/>
              <a:t>Compute aggregates in S and return the result</a:t>
            </a:r>
          </a:p>
        </p:txBody>
      </p:sp>
      <p:sp>
        <p:nvSpPr>
          <p:cNvPr id="299012" name="Rectangle 4"/>
          <p:cNvSpPr>
            <a:spLocks noChangeArrowheads="1"/>
          </p:cNvSpPr>
          <p:nvPr/>
        </p:nvSpPr>
        <p:spPr bwMode="auto">
          <a:xfrm>
            <a:off x="1066800" y="1981200"/>
            <a:ext cx="2733675" cy="2036763"/>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lnSpc>
                <a:spcPct val="90000"/>
              </a:lnSpc>
              <a:spcBef>
                <a:spcPct val="20000"/>
              </a:spcBef>
              <a:defRPr/>
            </a:pPr>
            <a:r>
              <a:rPr lang="en-US">
                <a:solidFill>
                  <a:schemeClr val="accent2"/>
                </a:solidFill>
              </a:rPr>
              <a:t>SELECT</a:t>
            </a:r>
            <a:r>
              <a:rPr lang="en-US"/>
              <a:t>    S</a:t>
            </a:r>
          </a:p>
          <a:p>
            <a:pPr>
              <a:lnSpc>
                <a:spcPct val="90000"/>
              </a:lnSpc>
              <a:spcBef>
                <a:spcPct val="20000"/>
              </a:spcBef>
              <a:defRPr/>
            </a:pPr>
            <a:r>
              <a:rPr lang="en-US">
                <a:solidFill>
                  <a:schemeClr val="accent2"/>
                </a:solidFill>
              </a:rPr>
              <a:t>FROM</a:t>
            </a:r>
            <a:r>
              <a:rPr lang="en-US"/>
              <a:t>       R</a:t>
            </a:r>
            <a:r>
              <a:rPr lang="en-US" baseline="-25000"/>
              <a:t>1</a:t>
            </a:r>
            <a:r>
              <a:rPr lang="en-US"/>
              <a:t>,…,R</a:t>
            </a:r>
            <a:r>
              <a:rPr lang="en-US" baseline="-25000"/>
              <a:t>n</a:t>
            </a:r>
          </a:p>
          <a:p>
            <a:pPr>
              <a:lnSpc>
                <a:spcPct val="90000"/>
              </a:lnSpc>
              <a:spcBef>
                <a:spcPct val="20000"/>
              </a:spcBef>
              <a:defRPr/>
            </a:pPr>
            <a:r>
              <a:rPr lang="en-US">
                <a:solidFill>
                  <a:schemeClr val="accent2"/>
                </a:solidFill>
              </a:rPr>
              <a:t>WHERE</a:t>
            </a:r>
            <a:r>
              <a:rPr lang="en-US"/>
              <a:t>    C1</a:t>
            </a:r>
          </a:p>
          <a:p>
            <a:pPr>
              <a:lnSpc>
                <a:spcPct val="90000"/>
              </a:lnSpc>
              <a:spcBef>
                <a:spcPct val="20000"/>
              </a:spcBef>
              <a:defRPr/>
            </a:pPr>
            <a:r>
              <a:rPr lang="en-US">
                <a:solidFill>
                  <a:schemeClr val="accent2"/>
                </a:solidFill>
              </a:rPr>
              <a:t>GROUP BY</a:t>
            </a:r>
            <a:r>
              <a:rPr lang="en-US"/>
              <a:t> a</a:t>
            </a:r>
            <a:r>
              <a:rPr lang="en-US" baseline="-25000"/>
              <a:t>1</a:t>
            </a:r>
            <a:r>
              <a:rPr lang="en-US"/>
              <a:t>,…,a</a:t>
            </a:r>
            <a:r>
              <a:rPr lang="en-US" baseline="-25000"/>
              <a:t>k</a:t>
            </a:r>
          </a:p>
          <a:p>
            <a:pPr>
              <a:lnSpc>
                <a:spcPct val="90000"/>
              </a:lnSpc>
              <a:spcBef>
                <a:spcPct val="20000"/>
              </a:spcBef>
              <a:defRPr/>
            </a:pPr>
            <a:r>
              <a:rPr lang="en-US">
                <a:solidFill>
                  <a:schemeClr val="accent2"/>
                </a:solidFill>
              </a:rPr>
              <a:t>HAVING</a:t>
            </a:r>
            <a:r>
              <a:rPr lang="en-US"/>
              <a:t>     C2</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smtClean="0"/>
              <a:t>Advanced SQLizing</a:t>
            </a:r>
          </a:p>
        </p:txBody>
      </p:sp>
      <p:sp>
        <p:nvSpPr>
          <p:cNvPr id="53251" name="Rectangle 3"/>
          <p:cNvSpPr>
            <a:spLocks noGrp="1" noChangeArrowheads="1"/>
          </p:cNvSpPr>
          <p:nvPr>
            <p:ph type="body" idx="1"/>
          </p:nvPr>
        </p:nvSpPr>
        <p:spPr>
          <a:xfrm>
            <a:off x="685800" y="1981200"/>
            <a:ext cx="8001000" cy="4114800"/>
          </a:xfrm>
        </p:spPr>
        <p:txBody>
          <a:bodyPr/>
          <a:lstStyle/>
          <a:p>
            <a:pPr marL="609600" indent="-609600" eaLnBrk="1" hangingPunct="1">
              <a:buFont typeface="Times" pitchFamily="18" charset="0"/>
              <a:buAutoNum type="arabicPeriod"/>
            </a:pPr>
            <a:r>
              <a:rPr lang="en-US" smtClean="0"/>
              <a:t>Getting around INTERSECT and EXCEPT</a:t>
            </a:r>
          </a:p>
          <a:p>
            <a:pPr marL="609600" indent="-609600" eaLnBrk="1" hangingPunct="1">
              <a:buFont typeface="Times" pitchFamily="18" charset="0"/>
              <a:buAutoNum type="arabicPeriod"/>
            </a:pPr>
            <a:endParaRPr lang="en-US" smtClean="0"/>
          </a:p>
          <a:p>
            <a:pPr marL="609600" indent="-609600" eaLnBrk="1" hangingPunct="1">
              <a:buFont typeface="Times" pitchFamily="18" charset="0"/>
              <a:buAutoNum type="arabicPeriod"/>
            </a:pPr>
            <a:r>
              <a:rPr lang="en-US" smtClean="0"/>
              <a:t>Quantifiers</a:t>
            </a:r>
          </a:p>
          <a:p>
            <a:pPr marL="609600" indent="-609600" eaLnBrk="1" hangingPunct="1">
              <a:buFont typeface="Times" pitchFamily="18" charset="0"/>
              <a:buAutoNum type="arabicPeriod"/>
            </a:pPr>
            <a:endParaRPr lang="en-US" smtClean="0"/>
          </a:p>
          <a:p>
            <a:pPr marL="609600" indent="-609600" eaLnBrk="1" hangingPunct="1">
              <a:buFont typeface="Times" pitchFamily="18" charset="0"/>
              <a:buAutoNum type="arabicPeriod"/>
            </a:pPr>
            <a:r>
              <a:rPr lang="en-US" smtClean="0"/>
              <a:t>Aggregation v.s. subqueries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Tables Explained</a:t>
            </a:r>
          </a:p>
        </p:txBody>
      </p:sp>
      <p:sp>
        <p:nvSpPr>
          <p:cNvPr id="8195" name="Rectangle 3"/>
          <p:cNvSpPr>
            <a:spLocks noGrp="1" noChangeArrowheads="1"/>
          </p:cNvSpPr>
          <p:nvPr>
            <p:ph type="body" idx="1"/>
          </p:nvPr>
        </p:nvSpPr>
        <p:spPr/>
        <p:txBody>
          <a:bodyPr/>
          <a:lstStyle/>
          <a:p>
            <a:pPr eaLnBrk="1" hangingPunct="1"/>
            <a:r>
              <a:rPr lang="en-US" smtClean="0"/>
              <a:t>A tuple = a record</a:t>
            </a:r>
          </a:p>
          <a:p>
            <a:pPr lvl="1" eaLnBrk="1" hangingPunct="1"/>
            <a:r>
              <a:rPr lang="en-US" smtClean="0"/>
              <a:t>Restriction: all attributes are of atomic type</a:t>
            </a:r>
          </a:p>
          <a:p>
            <a:pPr eaLnBrk="1" hangingPunct="1"/>
            <a:endParaRPr lang="en-US" smtClean="0"/>
          </a:p>
          <a:p>
            <a:pPr eaLnBrk="1" hangingPunct="1"/>
            <a:r>
              <a:rPr lang="en-US" smtClean="0"/>
              <a:t>A table = a set of tuples</a:t>
            </a:r>
          </a:p>
          <a:p>
            <a:pPr lvl="1" eaLnBrk="1" hangingPunct="1"/>
            <a:r>
              <a:rPr lang="en-US" smtClean="0"/>
              <a:t>Like a list…</a:t>
            </a:r>
          </a:p>
          <a:p>
            <a:pPr lvl="1" eaLnBrk="1" hangingPunct="1"/>
            <a:r>
              <a:rPr lang="en-US" smtClean="0"/>
              <a:t>…but it is unorderd: </a:t>
            </a:r>
            <a:br>
              <a:rPr lang="en-US" smtClean="0"/>
            </a:br>
            <a:r>
              <a:rPr lang="en-US" smtClean="0"/>
              <a:t>no </a:t>
            </a:r>
            <a:r>
              <a:rPr lang="en-US" b="1" smtClean="0"/>
              <a:t>first()</a:t>
            </a:r>
            <a:r>
              <a:rPr lang="en-US" smtClean="0"/>
              <a:t>, no </a:t>
            </a:r>
            <a:r>
              <a:rPr lang="en-US" b="1" smtClean="0"/>
              <a:t>next()</a:t>
            </a:r>
            <a:r>
              <a:rPr lang="en-US" smtClean="0"/>
              <a:t>, no </a:t>
            </a:r>
            <a:r>
              <a:rPr lang="en-US" b="1" smtClean="0"/>
              <a:t>last()</a:t>
            </a:r>
            <a:r>
              <a:rPr lang="en-US" smtClean="0"/>
              <a:t>.</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smtClean="0"/>
              <a:t>1. INTERSECT and EXCEPT:</a:t>
            </a:r>
          </a:p>
        </p:txBody>
      </p:sp>
      <p:sp>
        <p:nvSpPr>
          <p:cNvPr id="303107" name="Rectangle 3"/>
          <p:cNvSpPr>
            <a:spLocks noChangeArrowheads="1"/>
          </p:cNvSpPr>
          <p:nvPr/>
        </p:nvSpPr>
        <p:spPr bwMode="auto">
          <a:xfrm>
            <a:off x="228600" y="2286000"/>
            <a:ext cx="2219325" cy="147478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lnSpc>
                <a:spcPct val="90000"/>
              </a:lnSpc>
              <a:defRPr/>
            </a:pPr>
            <a:r>
              <a:rPr lang="en-US" sz="2000">
                <a:solidFill>
                  <a:schemeClr val="accent2"/>
                </a:solidFill>
              </a:rPr>
              <a:t>(SELECT</a:t>
            </a:r>
            <a:r>
              <a:rPr lang="en-US" sz="2000"/>
              <a:t> R.A, R.B</a:t>
            </a:r>
          </a:p>
          <a:p>
            <a:pPr>
              <a:lnSpc>
                <a:spcPct val="90000"/>
              </a:lnSpc>
              <a:defRPr/>
            </a:pPr>
            <a:r>
              <a:rPr lang="en-US" sz="2000">
                <a:solidFill>
                  <a:schemeClr val="accent2"/>
                </a:solidFill>
              </a:rPr>
              <a:t>FROM</a:t>
            </a:r>
            <a:r>
              <a:rPr lang="en-US" sz="2000"/>
              <a:t>    R)</a:t>
            </a:r>
            <a:br>
              <a:rPr lang="en-US" sz="2000"/>
            </a:br>
            <a:r>
              <a:rPr lang="en-US" sz="2000"/>
              <a:t>    </a:t>
            </a:r>
            <a:r>
              <a:rPr lang="en-US" sz="2000">
                <a:solidFill>
                  <a:srgbClr val="FF5050"/>
                </a:solidFill>
              </a:rPr>
              <a:t>INTERSECT</a:t>
            </a:r>
          </a:p>
          <a:p>
            <a:pPr>
              <a:lnSpc>
                <a:spcPct val="90000"/>
              </a:lnSpc>
              <a:defRPr/>
            </a:pPr>
            <a:r>
              <a:rPr lang="en-US" sz="2000">
                <a:solidFill>
                  <a:schemeClr val="accent2"/>
                </a:solidFill>
              </a:rPr>
              <a:t>(SELECT</a:t>
            </a:r>
            <a:r>
              <a:rPr lang="en-US" sz="2000"/>
              <a:t> S.A, S.B</a:t>
            </a:r>
          </a:p>
          <a:p>
            <a:pPr>
              <a:lnSpc>
                <a:spcPct val="90000"/>
              </a:lnSpc>
              <a:defRPr/>
            </a:pPr>
            <a:r>
              <a:rPr lang="en-US" sz="2000">
                <a:solidFill>
                  <a:schemeClr val="accent2"/>
                </a:solidFill>
              </a:rPr>
              <a:t>FROM</a:t>
            </a:r>
            <a:r>
              <a:rPr lang="en-US" sz="2000"/>
              <a:t>    S)</a:t>
            </a:r>
          </a:p>
        </p:txBody>
      </p:sp>
      <p:sp>
        <p:nvSpPr>
          <p:cNvPr id="303108" name="Rectangle 4"/>
          <p:cNvSpPr>
            <a:spLocks noChangeArrowheads="1"/>
          </p:cNvSpPr>
          <p:nvPr/>
        </p:nvSpPr>
        <p:spPr bwMode="auto">
          <a:xfrm>
            <a:off x="3733800" y="2286000"/>
            <a:ext cx="4875213" cy="17494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lnSpc>
                <a:spcPct val="90000"/>
              </a:lnSpc>
              <a:defRPr/>
            </a:pPr>
            <a:r>
              <a:rPr lang="en-US" sz="2000">
                <a:solidFill>
                  <a:schemeClr val="accent2"/>
                </a:solidFill>
              </a:rPr>
              <a:t>SELECT</a:t>
            </a:r>
            <a:r>
              <a:rPr lang="en-US" sz="2000"/>
              <a:t> R.A, R.B</a:t>
            </a:r>
          </a:p>
          <a:p>
            <a:pPr>
              <a:lnSpc>
                <a:spcPct val="90000"/>
              </a:lnSpc>
              <a:defRPr/>
            </a:pPr>
            <a:r>
              <a:rPr lang="en-US" sz="2000">
                <a:solidFill>
                  <a:schemeClr val="accent2"/>
                </a:solidFill>
              </a:rPr>
              <a:t>FROM</a:t>
            </a:r>
            <a:r>
              <a:rPr lang="en-US" sz="2000"/>
              <a:t>    R</a:t>
            </a:r>
            <a:br>
              <a:rPr lang="en-US" sz="2000"/>
            </a:br>
            <a:r>
              <a:rPr lang="en-US" sz="2000">
                <a:solidFill>
                  <a:schemeClr val="accent2"/>
                </a:solidFill>
              </a:rPr>
              <a:t>WHERE</a:t>
            </a:r>
            <a:r>
              <a:rPr lang="en-US" sz="2000"/>
              <a:t/>
            </a:r>
            <a:br>
              <a:rPr lang="en-US" sz="2000"/>
            </a:br>
            <a:r>
              <a:rPr lang="en-US" sz="2000"/>
              <a:t>     </a:t>
            </a:r>
            <a:r>
              <a:rPr lang="en-US" sz="2000">
                <a:solidFill>
                  <a:srgbClr val="FF5050"/>
                </a:solidFill>
              </a:rPr>
              <a:t>EXISTS</a:t>
            </a:r>
            <a:r>
              <a:rPr lang="en-US" sz="2000"/>
              <a:t>(</a:t>
            </a:r>
            <a:r>
              <a:rPr lang="en-US" sz="2000">
                <a:solidFill>
                  <a:schemeClr val="accent2"/>
                </a:solidFill>
              </a:rPr>
              <a:t>SELECT</a:t>
            </a:r>
            <a:r>
              <a:rPr lang="en-US" sz="2000"/>
              <a:t> *</a:t>
            </a:r>
            <a:br>
              <a:rPr lang="en-US" sz="2000"/>
            </a:br>
            <a:r>
              <a:rPr lang="en-US" sz="2000"/>
              <a:t>                    </a:t>
            </a:r>
            <a:r>
              <a:rPr lang="en-US" sz="2000">
                <a:solidFill>
                  <a:schemeClr val="accent2"/>
                </a:solidFill>
              </a:rPr>
              <a:t>FROM</a:t>
            </a:r>
            <a:r>
              <a:rPr lang="en-US" sz="2000"/>
              <a:t> S</a:t>
            </a:r>
            <a:br>
              <a:rPr lang="en-US" sz="2000"/>
            </a:br>
            <a:r>
              <a:rPr lang="en-US" sz="2000"/>
              <a:t>                    </a:t>
            </a:r>
            <a:r>
              <a:rPr lang="en-US" sz="2000">
                <a:solidFill>
                  <a:schemeClr val="accent2"/>
                </a:solidFill>
              </a:rPr>
              <a:t>WHERE</a:t>
            </a:r>
            <a:r>
              <a:rPr lang="en-US" sz="2000"/>
              <a:t> R.A=S.A and R.B=S.B)</a:t>
            </a:r>
          </a:p>
        </p:txBody>
      </p:sp>
      <p:sp>
        <p:nvSpPr>
          <p:cNvPr id="303109" name="AutoShape 5"/>
          <p:cNvSpPr>
            <a:spLocks noChangeArrowheads="1"/>
          </p:cNvSpPr>
          <p:nvPr/>
        </p:nvSpPr>
        <p:spPr bwMode="auto">
          <a:xfrm>
            <a:off x="2667000" y="2895600"/>
            <a:ext cx="976313" cy="485775"/>
          </a:xfrm>
          <a:prstGeom prst="rightArrow">
            <a:avLst>
              <a:gd name="adj1" fmla="val 50000"/>
              <a:gd name="adj2" fmla="val 50245"/>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endParaRPr lang="en-US"/>
          </a:p>
        </p:txBody>
      </p:sp>
      <p:sp>
        <p:nvSpPr>
          <p:cNvPr id="303110" name="Rectangle 6"/>
          <p:cNvSpPr>
            <a:spLocks noChangeArrowheads="1"/>
          </p:cNvSpPr>
          <p:nvPr/>
        </p:nvSpPr>
        <p:spPr bwMode="auto">
          <a:xfrm>
            <a:off x="304800" y="4495800"/>
            <a:ext cx="2219325" cy="147478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lnSpc>
                <a:spcPct val="90000"/>
              </a:lnSpc>
              <a:defRPr/>
            </a:pPr>
            <a:r>
              <a:rPr lang="en-US" sz="2000">
                <a:solidFill>
                  <a:schemeClr val="accent2"/>
                </a:solidFill>
              </a:rPr>
              <a:t>(SELECT</a:t>
            </a:r>
            <a:r>
              <a:rPr lang="en-US" sz="2000"/>
              <a:t> R.A, R.B</a:t>
            </a:r>
          </a:p>
          <a:p>
            <a:pPr>
              <a:lnSpc>
                <a:spcPct val="90000"/>
              </a:lnSpc>
              <a:defRPr/>
            </a:pPr>
            <a:r>
              <a:rPr lang="en-US" sz="2000">
                <a:solidFill>
                  <a:schemeClr val="accent2"/>
                </a:solidFill>
              </a:rPr>
              <a:t>FROM</a:t>
            </a:r>
            <a:r>
              <a:rPr lang="en-US" sz="2000"/>
              <a:t>    R)</a:t>
            </a:r>
            <a:br>
              <a:rPr lang="en-US" sz="2000"/>
            </a:br>
            <a:r>
              <a:rPr lang="en-US" sz="2000"/>
              <a:t>    </a:t>
            </a:r>
            <a:r>
              <a:rPr lang="en-US" sz="2000">
                <a:solidFill>
                  <a:srgbClr val="FF5050"/>
                </a:solidFill>
              </a:rPr>
              <a:t>EXCEPT</a:t>
            </a:r>
          </a:p>
          <a:p>
            <a:pPr>
              <a:lnSpc>
                <a:spcPct val="90000"/>
              </a:lnSpc>
              <a:defRPr/>
            </a:pPr>
            <a:r>
              <a:rPr lang="en-US" sz="2000">
                <a:solidFill>
                  <a:schemeClr val="accent2"/>
                </a:solidFill>
              </a:rPr>
              <a:t>(SELECT</a:t>
            </a:r>
            <a:r>
              <a:rPr lang="en-US" sz="2000"/>
              <a:t> S.A, S.B</a:t>
            </a:r>
          </a:p>
          <a:p>
            <a:pPr>
              <a:lnSpc>
                <a:spcPct val="90000"/>
              </a:lnSpc>
              <a:defRPr/>
            </a:pPr>
            <a:r>
              <a:rPr lang="en-US" sz="2000">
                <a:solidFill>
                  <a:schemeClr val="accent2"/>
                </a:solidFill>
              </a:rPr>
              <a:t>FROM</a:t>
            </a:r>
            <a:r>
              <a:rPr lang="en-US" sz="2000"/>
              <a:t>    S)</a:t>
            </a:r>
          </a:p>
        </p:txBody>
      </p:sp>
      <p:sp>
        <p:nvSpPr>
          <p:cNvPr id="303111" name="Rectangle 7"/>
          <p:cNvSpPr>
            <a:spLocks noChangeArrowheads="1"/>
          </p:cNvSpPr>
          <p:nvPr/>
        </p:nvSpPr>
        <p:spPr bwMode="auto">
          <a:xfrm>
            <a:off x="3810000" y="4495800"/>
            <a:ext cx="4875213" cy="17494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lnSpc>
                <a:spcPct val="90000"/>
              </a:lnSpc>
              <a:defRPr/>
            </a:pPr>
            <a:r>
              <a:rPr lang="en-US" sz="2000">
                <a:solidFill>
                  <a:schemeClr val="accent2"/>
                </a:solidFill>
              </a:rPr>
              <a:t>SELECT</a:t>
            </a:r>
            <a:r>
              <a:rPr lang="en-US" sz="2000"/>
              <a:t> R.A, R.B</a:t>
            </a:r>
          </a:p>
          <a:p>
            <a:pPr>
              <a:lnSpc>
                <a:spcPct val="90000"/>
              </a:lnSpc>
              <a:defRPr/>
            </a:pPr>
            <a:r>
              <a:rPr lang="en-US" sz="2000">
                <a:solidFill>
                  <a:schemeClr val="accent2"/>
                </a:solidFill>
              </a:rPr>
              <a:t>FROM</a:t>
            </a:r>
            <a:r>
              <a:rPr lang="en-US" sz="2000"/>
              <a:t>    R</a:t>
            </a:r>
            <a:br>
              <a:rPr lang="en-US" sz="2000"/>
            </a:br>
            <a:r>
              <a:rPr lang="en-US" sz="2000">
                <a:solidFill>
                  <a:schemeClr val="accent2"/>
                </a:solidFill>
              </a:rPr>
              <a:t>WHERE</a:t>
            </a:r>
            <a:r>
              <a:rPr lang="en-US" sz="2000"/>
              <a:t/>
            </a:r>
            <a:br>
              <a:rPr lang="en-US" sz="2000"/>
            </a:br>
            <a:r>
              <a:rPr lang="en-US" sz="2000"/>
              <a:t>   </a:t>
            </a:r>
            <a:r>
              <a:rPr lang="en-US" sz="2000">
                <a:solidFill>
                  <a:srgbClr val="FF5050"/>
                </a:solidFill>
              </a:rPr>
              <a:t>NOT</a:t>
            </a:r>
            <a:r>
              <a:rPr lang="en-US" sz="2000"/>
              <a:t>  </a:t>
            </a:r>
            <a:r>
              <a:rPr lang="en-US" sz="2000">
                <a:solidFill>
                  <a:srgbClr val="FF5050"/>
                </a:solidFill>
              </a:rPr>
              <a:t>EXISTS</a:t>
            </a:r>
            <a:r>
              <a:rPr lang="en-US" sz="2000"/>
              <a:t>(</a:t>
            </a:r>
            <a:r>
              <a:rPr lang="en-US" sz="2000">
                <a:solidFill>
                  <a:schemeClr val="accent2"/>
                </a:solidFill>
              </a:rPr>
              <a:t>SELECT</a:t>
            </a:r>
            <a:r>
              <a:rPr lang="en-US" sz="2000"/>
              <a:t> *</a:t>
            </a:r>
            <a:br>
              <a:rPr lang="en-US" sz="2000"/>
            </a:br>
            <a:r>
              <a:rPr lang="en-US" sz="2000"/>
              <a:t>                    </a:t>
            </a:r>
            <a:r>
              <a:rPr lang="en-US" sz="2000">
                <a:solidFill>
                  <a:schemeClr val="accent2"/>
                </a:solidFill>
              </a:rPr>
              <a:t>FROM</a:t>
            </a:r>
            <a:r>
              <a:rPr lang="en-US" sz="2000"/>
              <a:t> S</a:t>
            </a:r>
            <a:br>
              <a:rPr lang="en-US" sz="2000"/>
            </a:br>
            <a:r>
              <a:rPr lang="en-US" sz="2000"/>
              <a:t>                    </a:t>
            </a:r>
            <a:r>
              <a:rPr lang="en-US" sz="2000">
                <a:solidFill>
                  <a:schemeClr val="accent2"/>
                </a:solidFill>
              </a:rPr>
              <a:t>WHERE</a:t>
            </a:r>
            <a:r>
              <a:rPr lang="en-US" sz="2000"/>
              <a:t> R.A=S.A and R.B=S.B)</a:t>
            </a:r>
          </a:p>
        </p:txBody>
      </p:sp>
      <p:sp>
        <p:nvSpPr>
          <p:cNvPr id="303112" name="AutoShape 8"/>
          <p:cNvSpPr>
            <a:spLocks noChangeArrowheads="1"/>
          </p:cNvSpPr>
          <p:nvPr/>
        </p:nvSpPr>
        <p:spPr bwMode="auto">
          <a:xfrm>
            <a:off x="2743200" y="5105400"/>
            <a:ext cx="976313" cy="485775"/>
          </a:xfrm>
          <a:prstGeom prst="rightArrow">
            <a:avLst>
              <a:gd name="adj1" fmla="val 50000"/>
              <a:gd name="adj2" fmla="val 50245"/>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endParaRPr lang="en-US"/>
          </a:p>
        </p:txBody>
      </p:sp>
      <p:sp>
        <p:nvSpPr>
          <p:cNvPr id="303113" name="AutoShape 9"/>
          <p:cNvSpPr>
            <a:spLocks noChangeArrowheads="1"/>
          </p:cNvSpPr>
          <p:nvPr/>
        </p:nvSpPr>
        <p:spPr bwMode="auto">
          <a:xfrm>
            <a:off x="6553200" y="1143000"/>
            <a:ext cx="2468563" cy="1831975"/>
          </a:xfrm>
          <a:prstGeom prst="wedgeEllipseCallout">
            <a:avLst>
              <a:gd name="adj1" fmla="val -59167"/>
              <a:gd name="adj2" fmla="val 44801"/>
            </a:avLst>
          </a:prstGeom>
          <a:solidFill>
            <a:srgbClr val="C0C0C0">
              <a:alpha val="50195"/>
            </a:srgbClr>
          </a:solidFill>
          <a:ln w="9525">
            <a:solidFill>
              <a:schemeClr val="tx1"/>
            </a:solidFill>
            <a:miter lim="800000"/>
            <a:headEnd/>
            <a:tailEnd/>
          </a:ln>
        </p:spPr>
        <p:txBody>
          <a:bodyPr wrap="none">
            <a:spAutoFit/>
          </a:bodyPr>
          <a:lstStyle/>
          <a:p>
            <a:pPr algn="ctr"/>
            <a:r>
              <a:rPr lang="en-US" sz="1600"/>
              <a:t>If R, S have no</a:t>
            </a:r>
            <a:br>
              <a:rPr lang="en-US" sz="1600"/>
            </a:br>
            <a:r>
              <a:rPr lang="en-US" sz="1600"/>
              <a:t>duplicates, then can</a:t>
            </a:r>
            <a:br>
              <a:rPr lang="en-US" sz="1600"/>
            </a:br>
            <a:r>
              <a:rPr lang="en-US" sz="1600"/>
              <a:t>write without</a:t>
            </a:r>
            <a:br>
              <a:rPr lang="en-US" sz="1600"/>
            </a:br>
            <a:r>
              <a:rPr lang="en-US" sz="1600"/>
              <a:t>subqueries</a:t>
            </a:r>
            <a:br>
              <a:rPr lang="en-US" sz="1600"/>
            </a:br>
            <a:r>
              <a:rPr lang="en-US" sz="1600"/>
              <a:t>(HOW ?)</a:t>
            </a:r>
          </a:p>
        </p:txBody>
      </p:sp>
      <p:sp>
        <p:nvSpPr>
          <p:cNvPr id="54282" name="AutoShape 10"/>
          <p:cNvSpPr>
            <a:spLocks noChangeArrowheads="1"/>
          </p:cNvSpPr>
          <p:nvPr/>
        </p:nvSpPr>
        <p:spPr bwMode="auto">
          <a:xfrm>
            <a:off x="227013" y="152400"/>
            <a:ext cx="6018212" cy="508000"/>
          </a:xfrm>
          <a:prstGeom prst="roundRect">
            <a:avLst>
              <a:gd name="adj" fmla="val 16667"/>
            </a:avLst>
          </a:prstGeom>
          <a:solidFill>
            <a:srgbClr val="C0C0C0">
              <a:alpha val="50195"/>
            </a:srgbClr>
          </a:solidFill>
          <a:ln w="9525">
            <a:solidFill>
              <a:schemeClr val="tx1"/>
            </a:solidFill>
            <a:round/>
            <a:headEnd/>
            <a:tailEnd/>
          </a:ln>
        </p:spPr>
        <p:txBody>
          <a:bodyPr wrap="none" anchor="ctr">
            <a:spAutoFit/>
          </a:bodyPr>
          <a:lstStyle/>
          <a:p>
            <a:pPr algn="ctr"/>
            <a:r>
              <a:rPr lang="en-US"/>
              <a:t>INTERSECT and EXCEPT: not in SQL Server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3109"/>
                                        </p:tgtEl>
                                        <p:attrNameLst>
                                          <p:attrName>style.visibility</p:attrName>
                                        </p:attrNameLst>
                                      </p:cBhvr>
                                      <p:to>
                                        <p:strVal val="visible"/>
                                      </p:to>
                                    </p:set>
                                    <p:animEffect transition="in" filter="dissolve">
                                      <p:cBhvr>
                                        <p:cTn id="7" dur="500"/>
                                        <p:tgtEl>
                                          <p:spTgt spid="303109"/>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03108"/>
                                        </p:tgtEl>
                                        <p:attrNameLst>
                                          <p:attrName>style.visibility</p:attrName>
                                        </p:attrNameLst>
                                      </p:cBhvr>
                                      <p:to>
                                        <p:strVal val="visible"/>
                                      </p:to>
                                    </p:set>
                                    <p:animEffect transition="in" filter="dissolve">
                                      <p:cBhvr>
                                        <p:cTn id="11" dur="500"/>
                                        <p:tgtEl>
                                          <p:spTgt spid="303108"/>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303113"/>
                                        </p:tgtEl>
                                        <p:attrNameLst>
                                          <p:attrName>style.visibility</p:attrName>
                                        </p:attrNameLst>
                                      </p:cBhvr>
                                      <p:to>
                                        <p:strVal val="visible"/>
                                      </p:to>
                                    </p:set>
                                    <p:animEffect transition="in" filter="dissolve">
                                      <p:cBhvr>
                                        <p:cTn id="16" dur="500"/>
                                        <p:tgtEl>
                                          <p:spTgt spid="303113"/>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303112"/>
                                        </p:tgtEl>
                                        <p:attrNameLst>
                                          <p:attrName>style.visibility</p:attrName>
                                        </p:attrNameLst>
                                      </p:cBhvr>
                                      <p:to>
                                        <p:strVal val="visible"/>
                                      </p:to>
                                    </p:set>
                                    <p:animEffect transition="in" filter="dissolve">
                                      <p:cBhvr>
                                        <p:cTn id="21" dur="500"/>
                                        <p:tgtEl>
                                          <p:spTgt spid="303112"/>
                                        </p:tgtEl>
                                      </p:cBhvr>
                                    </p:animEffect>
                                  </p:childTnLst>
                                </p:cTn>
                              </p:par>
                            </p:childTnLst>
                          </p:cTn>
                        </p:par>
                        <p:par>
                          <p:cTn id="22" fill="hold">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303111"/>
                                        </p:tgtEl>
                                        <p:attrNameLst>
                                          <p:attrName>style.visibility</p:attrName>
                                        </p:attrNameLst>
                                      </p:cBhvr>
                                      <p:to>
                                        <p:strVal val="visible"/>
                                      </p:to>
                                    </p:set>
                                    <p:animEffect transition="in" filter="dissolve">
                                      <p:cBhvr>
                                        <p:cTn id="25" dur="500"/>
                                        <p:tgtEl>
                                          <p:spTgt spid="303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8" grpId="0" animBg="1" autoUpdateAnimBg="0"/>
      <p:bldP spid="303109" grpId="0" animBg="1"/>
      <p:bldP spid="303111" grpId="0" animBg="1" autoUpdateAnimBg="0"/>
      <p:bldP spid="303112" grpId="0" animBg="1"/>
      <p:bldP spid="303113" grpId="0" animBg="1"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smtClean="0"/>
              <a:t>2. Quantifiers</a:t>
            </a:r>
          </a:p>
        </p:txBody>
      </p:sp>
      <p:sp>
        <p:nvSpPr>
          <p:cNvPr id="55299" name="Rectangle 3"/>
          <p:cNvSpPr>
            <a:spLocks noChangeArrowheads="1"/>
          </p:cNvSpPr>
          <p:nvPr/>
        </p:nvSpPr>
        <p:spPr bwMode="auto">
          <a:xfrm>
            <a:off x="914400" y="2057400"/>
            <a:ext cx="4406900" cy="822325"/>
          </a:xfrm>
          <a:prstGeom prst="rect">
            <a:avLst/>
          </a:prstGeom>
          <a:noFill/>
          <a:ln w="9525">
            <a:noFill/>
            <a:miter lim="800000"/>
            <a:headEnd/>
            <a:tailEnd/>
          </a:ln>
        </p:spPr>
        <p:txBody>
          <a:bodyPr wrap="none">
            <a:spAutoFit/>
          </a:bodyPr>
          <a:lstStyle/>
          <a:p>
            <a:r>
              <a:rPr lang="en-US">
                <a:solidFill>
                  <a:schemeClr val="accent2"/>
                </a:solidFill>
              </a:rPr>
              <a:t>Product ( pname,  price, company)</a:t>
            </a:r>
          </a:p>
          <a:p>
            <a:r>
              <a:rPr lang="en-US">
                <a:solidFill>
                  <a:schemeClr val="accent2"/>
                </a:solidFill>
              </a:rPr>
              <a:t>Company( cname, city)</a:t>
            </a:r>
          </a:p>
        </p:txBody>
      </p:sp>
      <p:sp>
        <p:nvSpPr>
          <p:cNvPr id="55300" name="Text Box 4"/>
          <p:cNvSpPr txBox="1">
            <a:spLocks noChangeArrowheads="1"/>
          </p:cNvSpPr>
          <p:nvPr/>
        </p:nvSpPr>
        <p:spPr bwMode="auto">
          <a:xfrm>
            <a:off x="533400" y="3352800"/>
            <a:ext cx="7704138" cy="457200"/>
          </a:xfrm>
          <a:prstGeom prst="rect">
            <a:avLst/>
          </a:prstGeom>
          <a:noFill/>
          <a:ln w="9525">
            <a:noFill/>
            <a:miter lim="800000"/>
            <a:headEnd/>
            <a:tailEnd/>
          </a:ln>
        </p:spPr>
        <p:txBody>
          <a:bodyPr wrap="none">
            <a:spAutoFit/>
          </a:bodyPr>
          <a:lstStyle/>
          <a:p>
            <a:r>
              <a:rPr lang="en-US"/>
              <a:t>Find all companies that make </a:t>
            </a:r>
            <a:r>
              <a:rPr lang="en-US" u="sng"/>
              <a:t>some</a:t>
            </a:r>
            <a:r>
              <a:rPr lang="en-US"/>
              <a:t> products with price &lt; 100</a:t>
            </a:r>
          </a:p>
        </p:txBody>
      </p:sp>
      <p:sp>
        <p:nvSpPr>
          <p:cNvPr id="305157" name="Rectangle 5"/>
          <p:cNvSpPr>
            <a:spLocks noChangeArrowheads="1"/>
          </p:cNvSpPr>
          <p:nvPr/>
        </p:nvSpPr>
        <p:spPr bwMode="auto">
          <a:xfrm>
            <a:off x="457200" y="4648200"/>
            <a:ext cx="7499350" cy="925513"/>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lnSpc>
                <a:spcPct val="90000"/>
              </a:lnSpc>
              <a:defRPr/>
            </a:pPr>
            <a:r>
              <a:rPr lang="en-US" sz="2000">
                <a:solidFill>
                  <a:schemeClr val="accent2"/>
                </a:solidFill>
              </a:rPr>
              <a:t>SELECT DISTINCT</a:t>
            </a:r>
            <a:r>
              <a:rPr lang="en-US" sz="2000"/>
              <a:t>  Company.cname</a:t>
            </a:r>
          </a:p>
          <a:p>
            <a:pPr eaLnBrk="0" hangingPunct="0">
              <a:lnSpc>
                <a:spcPct val="90000"/>
              </a:lnSpc>
              <a:defRPr/>
            </a:pPr>
            <a:r>
              <a:rPr lang="en-US" sz="2000">
                <a:solidFill>
                  <a:schemeClr val="accent2"/>
                </a:solidFill>
              </a:rPr>
              <a:t>FROM</a:t>
            </a:r>
            <a:r>
              <a:rPr lang="en-US" sz="2000"/>
              <a:t>     Company, Product</a:t>
            </a:r>
          </a:p>
          <a:p>
            <a:pPr eaLnBrk="0" hangingPunct="0">
              <a:lnSpc>
                <a:spcPct val="90000"/>
              </a:lnSpc>
              <a:defRPr/>
            </a:pPr>
            <a:r>
              <a:rPr lang="en-US" sz="2000">
                <a:solidFill>
                  <a:schemeClr val="accent2"/>
                </a:solidFill>
              </a:rPr>
              <a:t>WHERE</a:t>
            </a:r>
            <a:r>
              <a:rPr lang="en-US" sz="2000"/>
              <a:t>  Company.cname = Product.company and Product.price &lt; 100</a:t>
            </a:r>
          </a:p>
        </p:txBody>
      </p:sp>
      <p:sp>
        <p:nvSpPr>
          <p:cNvPr id="305158" name="Text Box 6"/>
          <p:cNvSpPr txBox="1">
            <a:spLocks noChangeArrowheads="1"/>
          </p:cNvSpPr>
          <p:nvPr/>
        </p:nvSpPr>
        <p:spPr bwMode="auto">
          <a:xfrm>
            <a:off x="2346325" y="5884863"/>
            <a:ext cx="3641725" cy="579437"/>
          </a:xfrm>
          <a:prstGeom prst="rect">
            <a:avLst/>
          </a:prstGeom>
          <a:noFill/>
          <a:ln w="9525">
            <a:noFill/>
            <a:miter lim="800000"/>
            <a:headEnd/>
            <a:tailEnd/>
          </a:ln>
        </p:spPr>
        <p:txBody>
          <a:bodyPr wrap="none">
            <a:spAutoFit/>
          </a:bodyPr>
          <a:lstStyle/>
          <a:p>
            <a:r>
              <a:rPr lang="en-US" sz="3200">
                <a:solidFill>
                  <a:srgbClr val="FF5050"/>
                </a:solidFill>
              </a:rPr>
              <a:t>Existential: easy  ! </a:t>
            </a:r>
            <a:r>
              <a:rPr lang="en-US" sz="3200">
                <a:solidFill>
                  <a:srgbClr val="FF5050"/>
                </a:solidFill>
                <a:sym typeface="Wingdings" pitchFamily="2" charset="2"/>
              </a:rPr>
              <a:t></a:t>
            </a:r>
            <a:endParaRPr lang="en-US" sz="3200">
              <a:solidFill>
                <a:srgbClr val="FF5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5157"/>
                                        </p:tgtEl>
                                        <p:attrNameLst>
                                          <p:attrName>style.visibility</p:attrName>
                                        </p:attrNameLst>
                                      </p:cBhvr>
                                      <p:to>
                                        <p:strVal val="visible"/>
                                      </p:to>
                                    </p:set>
                                    <p:animEffect transition="in" filter="dissolve">
                                      <p:cBhvr>
                                        <p:cTn id="7" dur="500"/>
                                        <p:tgtEl>
                                          <p:spTgt spid="30515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5158"/>
                                        </p:tgtEl>
                                        <p:attrNameLst>
                                          <p:attrName>style.visibility</p:attrName>
                                        </p:attrNameLst>
                                      </p:cBhvr>
                                      <p:to>
                                        <p:strVal val="visible"/>
                                      </p:to>
                                    </p:set>
                                    <p:animEffect transition="in" filter="dissolve">
                                      <p:cBhvr>
                                        <p:cTn id="12" dur="500"/>
                                        <p:tgtEl>
                                          <p:spTgt spid="305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157" grpId="0" animBg="1" autoUpdateAnimBg="0"/>
      <p:bldP spid="305158" grpId="0"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smtClean="0"/>
              <a:t>2. Quantifiers</a:t>
            </a:r>
          </a:p>
        </p:txBody>
      </p:sp>
      <p:sp>
        <p:nvSpPr>
          <p:cNvPr id="56323" name="Rectangle 3"/>
          <p:cNvSpPr>
            <a:spLocks noChangeArrowheads="1"/>
          </p:cNvSpPr>
          <p:nvPr/>
        </p:nvSpPr>
        <p:spPr bwMode="auto">
          <a:xfrm>
            <a:off x="914400" y="2057400"/>
            <a:ext cx="4406900" cy="822325"/>
          </a:xfrm>
          <a:prstGeom prst="rect">
            <a:avLst/>
          </a:prstGeom>
          <a:noFill/>
          <a:ln w="9525">
            <a:noFill/>
            <a:miter lim="800000"/>
            <a:headEnd/>
            <a:tailEnd/>
          </a:ln>
        </p:spPr>
        <p:txBody>
          <a:bodyPr wrap="none">
            <a:spAutoFit/>
          </a:bodyPr>
          <a:lstStyle/>
          <a:p>
            <a:r>
              <a:rPr lang="en-US">
                <a:solidFill>
                  <a:schemeClr val="accent2"/>
                </a:solidFill>
              </a:rPr>
              <a:t>Product ( pname,  price, company)</a:t>
            </a:r>
          </a:p>
          <a:p>
            <a:r>
              <a:rPr lang="en-US">
                <a:solidFill>
                  <a:schemeClr val="accent2"/>
                </a:solidFill>
              </a:rPr>
              <a:t>Company( cname, city)</a:t>
            </a:r>
          </a:p>
        </p:txBody>
      </p:sp>
      <p:sp>
        <p:nvSpPr>
          <p:cNvPr id="56324" name="Text Box 4"/>
          <p:cNvSpPr txBox="1">
            <a:spLocks noChangeArrowheads="1"/>
          </p:cNvSpPr>
          <p:nvPr/>
        </p:nvSpPr>
        <p:spPr bwMode="auto">
          <a:xfrm>
            <a:off x="685800" y="4495800"/>
            <a:ext cx="7526338" cy="457200"/>
          </a:xfrm>
          <a:prstGeom prst="rect">
            <a:avLst/>
          </a:prstGeom>
          <a:noFill/>
          <a:ln w="9525">
            <a:noFill/>
            <a:miter lim="800000"/>
            <a:headEnd/>
            <a:tailEnd/>
          </a:ln>
        </p:spPr>
        <p:txBody>
          <a:bodyPr wrap="none">
            <a:spAutoFit/>
          </a:bodyPr>
          <a:lstStyle/>
          <a:p>
            <a:r>
              <a:rPr lang="en-US"/>
              <a:t>Find all companies s.t. </a:t>
            </a:r>
            <a:r>
              <a:rPr lang="en-US" u="sng"/>
              <a:t>all</a:t>
            </a:r>
            <a:r>
              <a:rPr lang="en-US"/>
              <a:t> of their products have price &lt; 100</a:t>
            </a:r>
          </a:p>
        </p:txBody>
      </p:sp>
      <p:sp>
        <p:nvSpPr>
          <p:cNvPr id="56325" name="Text Box 5"/>
          <p:cNvSpPr txBox="1">
            <a:spLocks noChangeArrowheads="1"/>
          </p:cNvSpPr>
          <p:nvPr/>
        </p:nvSpPr>
        <p:spPr bwMode="auto">
          <a:xfrm>
            <a:off x="2667000" y="5562600"/>
            <a:ext cx="3482975" cy="579438"/>
          </a:xfrm>
          <a:prstGeom prst="rect">
            <a:avLst/>
          </a:prstGeom>
          <a:noFill/>
          <a:ln w="9525">
            <a:noFill/>
            <a:miter lim="800000"/>
            <a:headEnd/>
            <a:tailEnd/>
          </a:ln>
        </p:spPr>
        <p:txBody>
          <a:bodyPr wrap="none">
            <a:spAutoFit/>
          </a:bodyPr>
          <a:lstStyle/>
          <a:p>
            <a:r>
              <a:rPr lang="en-US" sz="3200">
                <a:solidFill>
                  <a:srgbClr val="FF5050"/>
                </a:solidFill>
              </a:rPr>
              <a:t>Universal: hard !  </a:t>
            </a:r>
            <a:r>
              <a:rPr lang="en-US" sz="3200">
                <a:solidFill>
                  <a:srgbClr val="FF5050"/>
                </a:solidFill>
                <a:sym typeface="Wingdings" pitchFamily="2" charset="2"/>
              </a:rPr>
              <a:t></a:t>
            </a:r>
            <a:endParaRPr lang="en-US" sz="3200">
              <a:solidFill>
                <a:srgbClr val="FF5050"/>
              </a:solidFill>
            </a:endParaRPr>
          </a:p>
        </p:txBody>
      </p:sp>
      <p:sp>
        <p:nvSpPr>
          <p:cNvPr id="56326" name="Text Box 6"/>
          <p:cNvSpPr txBox="1">
            <a:spLocks noChangeArrowheads="1"/>
          </p:cNvSpPr>
          <p:nvPr/>
        </p:nvSpPr>
        <p:spPr bwMode="auto">
          <a:xfrm>
            <a:off x="685800" y="3276600"/>
            <a:ext cx="7602538" cy="457200"/>
          </a:xfrm>
          <a:prstGeom prst="rect">
            <a:avLst/>
          </a:prstGeom>
          <a:noFill/>
          <a:ln w="9525">
            <a:noFill/>
            <a:miter lim="800000"/>
            <a:headEnd/>
            <a:tailEnd/>
          </a:ln>
        </p:spPr>
        <p:txBody>
          <a:bodyPr wrap="none">
            <a:spAutoFit/>
          </a:bodyPr>
          <a:lstStyle/>
          <a:p>
            <a:r>
              <a:rPr lang="en-US"/>
              <a:t>Find all companies that make </a:t>
            </a:r>
            <a:r>
              <a:rPr lang="en-US" u="sng"/>
              <a:t>only</a:t>
            </a:r>
            <a:r>
              <a:rPr lang="en-US"/>
              <a:t> products with price &lt; 100</a:t>
            </a:r>
          </a:p>
        </p:txBody>
      </p:sp>
      <p:sp>
        <p:nvSpPr>
          <p:cNvPr id="56327" name="Rectangle 7"/>
          <p:cNvSpPr>
            <a:spLocks noChangeArrowheads="1"/>
          </p:cNvSpPr>
          <p:nvPr/>
        </p:nvSpPr>
        <p:spPr bwMode="auto">
          <a:xfrm>
            <a:off x="3348038" y="3886200"/>
            <a:ext cx="1225550" cy="457200"/>
          </a:xfrm>
          <a:prstGeom prst="rect">
            <a:avLst/>
          </a:prstGeom>
          <a:noFill/>
          <a:ln w="9525">
            <a:noFill/>
            <a:miter lim="800000"/>
            <a:headEnd/>
            <a:tailEnd/>
          </a:ln>
        </p:spPr>
        <p:txBody>
          <a:bodyPr wrap="none">
            <a:spAutoFit/>
          </a:bodyPr>
          <a:lstStyle/>
          <a:p>
            <a:r>
              <a:rPr lang="en-US"/>
              <a:t>same as:</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smtClean="0"/>
              <a:t>2. Quantifiers</a:t>
            </a:r>
          </a:p>
        </p:txBody>
      </p:sp>
      <p:sp>
        <p:nvSpPr>
          <p:cNvPr id="57347" name="Text Box 3"/>
          <p:cNvSpPr txBox="1">
            <a:spLocks noChangeArrowheads="1"/>
          </p:cNvSpPr>
          <p:nvPr/>
        </p:nvSpPr>
        <p:spPr bwMode="auto">
          <a:xfrm>
            <a:off x="228600" y="4343400"/>
            <a:ext cx="7500938" cy="457200"/>
          </a:xfrm>
          <a:prstGeom prst="rect">
            <a:avLst/>
          </a:prstGeom>
          <a:noFill/>
          <a:ln w="9525">
            <a:noFill/>
            <a:miter lim="800000"/>
            <a:headEnd/>
            <a:tailEnd/>
          </a:ln>
        </p:spPr>
        <p:txBody>
          <a:bodyPr wrap="none">
            <a:spAutoFit/>
          </a:bodyPr>
          <a:lstStyle/>
          <a:p>
            <a:r>
              <a:rPr lang="en-US"/>
              <a:t>2. Find all companies s.t. </a:t>
            </a:r>
            <a:r>
              <a:rPr lang="en-US" u="sng"/>
              <a:t>all</a:t>
            </a:r>
            <a:r>
              <a:rPr lang="en-US"/>
              <a:t> their products have price &lt; 100</a:t>
            </a:r>
          </a:p>
        </p:txBody>
      </p:sp>
      <p:sp>
        <p:nvSpPr>
          <p:cNvPr id="57348" name="Text Box 4"/>
          <p:cNvSpPr txBox="1">
            <a:spLocks noChangeArrowheads="1"/>
          </p:cNvSpPr>
          <p:nvPr/>
        </p:nvSpPr>
        <p:spPr bwMode="auto">
          <a:xfrm>
            <a:off x="228600" y="1828800"/>
            <a:ext cx="7064375" cy="457200"/>
          </a:xfrm>
          <a:prstGeom prst="rect">
            <a:avLst/>
          </a:prstGeom>
          <a:noFill/>
          <a:ln w="9525">
            <a:noFill/>
            <a:miter lim="800000"/>
            <a:headEnd/>
            <a:tailEnd/>
          </a:ln>
        </p:spPr>
        <p:txBody>
          <a:bodyPr wrap="none">
            <a:spAutoFit/>
          </a:bodyPr>
          <a:lstStyle/>
          <a:p>
            <a:r>
              <a:rPr lang="en-US"/>
              <a:t>1. Find </a:t>
            </a:r>
            <a:r>
              <a:rPr lang="en-US" i="1"/>
              <a:t>the other </a:t>
            </a:r>
            <a:r>
              <a:rPr lang="en-US"/>
              <a:t>companies: i.e. s.t. </a:t>
            </a:r>
            <a:r>
              <a:rPr lang="en-US" u="sng"/>
              <a:t>some</a:t>
            </a:r>
            <a:r>
              <a:rPr lang="en-US"/>
              <a:t> product </a:t>
            </a:r>
            <a:r>
              <a:rPr lang="en-US">
                <a:sym typeface="Symbol" pitchFamily="18" charset="2"/>
              </a:rPr>
              <a:t></a:t>
            </a:r>
            <a:r>
              <a:rPr lang="en-US"/>
              <a:t> 100</a:t>
            </a:r>
          </a:p>
        </p:txBody>
      </p:sp>
      <p:sp>
        <p:nvSpPr>
          <p:cNvPr id="309253" name="Rectangle 5"/>
          <p:cNvSpPr>
            <a:spLocks noChangeArrowheads="1"/>
          </p:cNvSpPr>
          <p:nvPr/>
        </p:nvSpPr>
        <p:spPr bwMode="auto">
          <a:xfrm>
            <a:off x="685800" y="2438400"/>
            <a:ext cx="6483350" cy="147478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lnSpc>
                <a:spcPct val="90000"/>
              </a:lnSpc>
              <a:defRPr/>
            </a:pPr>
            <a:r>
              <a:rPr lang="en-US" sz="2000">
                <a:solidFill>
                  <a:schemeClr val="accent2"/>
                </a:solidFill>
              </a:rPr>
              <a:t>SELECT DISTINCT</a:t>
            </a:r>
            <a:r>
              <a:rPr lang="en-US" sz="2000"/>
              <a:t>  Company.cname</a:t>
            </a:r>
          </a:p>
          <a:p>
            <a:pPr eaLnBrk="0" hangingPunct="0">
              <a:lnSpc>
                <a:spcPct val="90000"/>
              </a:lnSpc>
              <a:defRPr/>
            </a:pPr>
            <a:r>
              <a:rPr lang="en-US" sz="2000">
                <a:solidFill>
                  <a:schemeClr val="accent2"/>
                </a:solidFill>
              </a:rPr>
              <a:t>FROM</a:t>
            </a:r>
            <a:r>
              <a:rPr lang="en-US" sz="2000"/>
              <a:t>     Company</a:t>
            </a:r>
          </a:p>
          <a:p>
            <a:pPr eaLnBrk="0" hangingPunct="0">
              <a:lnSpc>
                <a:spcPct val="90000"/>
              </a:lnSpc>
              <a:defRPr/>
            </a:pPr>
            <a:r>
              <a:rPr lang="en-US" sz="2000">
                <a:solidFill>
                  <a:schemeClr val="accent2"/>
                </a:solidFill>
              </a:rPr>
              <a:t>WHERE</a:t>
            </a:r>
            <a:r>
              <a:rPr lang="en-US" sz="2000"/>
              <a:t>  Company.cname </a:t>
            </a:r>
            <a:r>
              <a:rPr lang="en-US" sz="2000">
                <a:solidFill>
                  <a:schemeClr val="accent2"/>
                </a:solidFill>
              </a:rPr>
              <a:t>IN</a:t>
            </a:r>
            <a:r>
              <a:rPr lang="en-US" sz="2000"/>
              <a:t> (</a:t>
            </a:r>
            <a:r>
              <a:rPr lang="en-US" sz="2000">
                <a:solidFill>
                  <a:schemeClr val="accent2"/>
                </a:solidFill>
              </a:rPr>
              <a:t>SELECT</a:t>
            </a:r>
            <a:r>
              <a:rPr lang="en-US" sz="2000"/>
              <a:t> Product.company</a:t>
            </a:r>
            <a:br>
              <a:rPr lang="en-US" sz="2000"/>
            </a:br>
            <a:r>
              <a:rPr lang="en-US" sz="2000"/>
              <a:t>                                                   </a:t>
            </a:r>
            <a:r>
              <a:rPr lang="en-US" sz="2000">
                <a:solidFill>
                  <a:schemeClr val="accent2"/>
                </a:solidFill>
              </a:rPr>
              <a:t>FROM</a:t>
            </a:r>
            <a:r>
              <a:rPr lang="en-US" sz="2000"/>
              <a:t> Product</a:t>
            </a:r>
            <a:br>
              <a:rPr lang="en-US" sz="2000"/>
            </a:br>
            <a:r>
              <a:rPr lang="en-US" sz="2000"/>
              <a:t>                                                   </a:t>
            </a:r>
            <a:r>
              <a:rPr lang="en-US" sz="2000">
                <a:solidFill>
                  <a:schemeClr val="accent2"/>
                </a:solidFill>
              </a:rPr>
              <a:t>WHERE</a:t>
            </a:r>
            <a:r>
              <a:rPr lang="en-US" sz="2000"/>
              <a:t> Produc.price &gt;= 100</a:t>
            </a:r>
          </a:p>
        </p:txBody>
      </p:sp>
      <p:sp>
        <p:nvSpPr>
          <p:cNvPr id="309254" name="Rectangle 6"/>
          <p:cNvSpPr>
            <a:spLocks noChangeArrowheads="1"/>
          </p:cNvSpPr>
          <p:nvPr/>
        </p:nvSpPr>
        <p:spPr bwMode="auto">
          <a:xfrm>
            <a:off x="762000" y="4953000"/>
            <a:ext cx="7054850" cy="147478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lnSpc>
                <a:spcPct val="90000"/>
              </a:lnSpc>
              <a:defRPr/>
            </a:pPr>
            <a:r>
              <a:rPr lang="en-US" sz="2000">
                <a:solidFill>
                  <a:schemeClr val="accent2"/>
                </a:solidFill>
              </a:rPr>
              <a:t>SELECT DISTINCT</a:t>
            </a:r>
            <a:r>
              <a:rPr lang="en-US" sz="2000"/>
              <a:t>  Company.cname</a:t>
            </a:r>
          </a:p>
          <a:p>
            <a:pPr eaLnBrk="0" hangingPunct="0">
              <a:lnSpc>
                <a:spcPct val="90000"/>
              </a:lnSpc>
              <a:defRPr/>
            </a:pPr>
            <a:r>
              <a:rPr lang="en-US" sz="2000">
                <a:solidFill>
                  <a:schemeClr val="accent2"/>
                </a:solidFill>
              </a:rPr>
              <a:t>FROM</a:t>
            </a:r>
            <a:r>
              <a:rPr lang="en-US" sz="2000"/>
              <a:t>     Company</a:t>
            </a:r>
          </a:p>
          <a:p>
            <a:pPr eaLnBrk="0" hangingPunct="0">
              <a:lnSpc>
                <a:spcPct val="90000"/>
              </a:lnSpc>
              <a:defRPr/>
            </a:pPr>
            <a:r>
              <a:rPr lang="en-US" sz="2000">
                <a:solidFill>
                  <a:schemeClr val="accent2"/>
                </a:solidFill>
              </a:rPr>
              <a:t>WHERE</a:t>
            </a:r>
            <a:r>
              <a:rPr lang="en-US" sz="2000"/>
              <a:t>  Company.cname </a:t>
            </a:r>
            <a:r>
              <a:rPr lang="en-US" sz="2000">
                <a:solidFill>
                  <a:schemeClr val="accent2"/>
                </a:solidFill>
              </a:rPr>
              <a:t>NOT</a:t>
            </a:r>
            <a:r>
              <a:rPr lang="en-US" sz="2000"/>
              <a:t> </a:t>
            </a:r>
            <a:r>
              <a:rPr lang="en-US" sz="2000">
                <a:solidFill>
                  <a:schemeClr val="accent2"/>
                </a:solidFill>
              </a:rPr>
              <a:t>IN</a:t>
            </a:r>
            <a:r>
              <a:rPr lang="en-US" sz="2000"/>
              <a:t> (</a:t>
            </a:r>
            <a:r>
              <a:rPr lang="en-US" sz="2000">
                <a:solidFill>
                  <a:schemeClr val="accent2"/>
                </a:solidFill>
              </a:rPr>
              <a:t>SELECT</a:t>
            </a:r>
            <a:r>
              <a:rPr lang="en-US" sz="2000"/>
              <a:t> Product.company</a:t>
            </a:r>
            <a:br>
              <a:rPr lang="en-US" sz="2000"/>
            </a:br>
            <a:r>
              <a:rPr lang="en-US" sz="2000"/>
              <a:t>                                                            </a:t>
            </a:r>
            <a:r>
              <a:rPr lang="en-US" sz="2000">
                <a:solidFill>
                  <a:schemeClr val="accent2"/>
                </a:solidFill>
              </a:rPr>
              <a:t>FROM</a:t>
            </a:r>
            <a:r>
              <a:rPr lang="en-US" sz="2000"/>
              <a:t> Product</a:t>
            </a:r>
            <a:br>
              <a:rPr lang="en-US" sz="2000"/>
            </a:br>
            <a:r>
              <a:rPr lang="en-US" sz="2000"/>
              <a:t>                                                            </a:t>
            </a:r>
            <a:r>
              <a:rPr lang="en-US" sz="2000">
                <a:solidFill>
                  <a:schemeClr val="accent2"/>
                </a:solidFill>
              </a:rPr>
              <a:t>WHERE</a:t>
            </a:r>
            <a:r>
              <a:rPr lang="en-US" sz="2000"/>
              <a:t> Produc.price &gt;= 100</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smtClean="0"/>
              <a:t>3. Group-by v.s. Nested Query</a:t>
            </a:r>
          </a:p>
        </p:txBody>
      </p:sp>
      <p:sp>
        <p:nvSpPr>
          <p:cNvPr id="58371" name="Rectangle 3"/>
          <p:cNvSpPr>
            <a:spLocks noGrp="1" noChangeArrowheads="1"/>
          </p:cNvSpPr>
          <p:nvPr>
            <p:ph type="body" idx="1"/>
          </p:nvPr>
        </p:nvSpPr>
        <p:spPr>
          <a:xfrm>
            <a:off x="228600" y="2667000"/>
            <a:ext cx="7772400" cy="2209800"/>
          </a:xfrm>
        </p:spPr>
        <p:txBody>
          <a:bodyPr/>
          <a:lstStyle/>
          <a:p>
            <a:pPr eaLnBrk="1" hangingPunct="1"/>
            <a:r>
              <a:rPr lang="en-US" smtClean="0"/>
              <a:t>Find authors who wrote </a:t>
            </a:r>
            <a:r>
              <a:rPr lang="en-US" smtClean="0">
                <a:latin typeface="Symbol" pitchFamily="18" charset="2"/>
              </a:rPr>
              <a:t>³</a:t>
            </a:r>
            <a:r>
              <a:rPr lang="en-US" smtClean="0"/>
              <a:t> 10 documents:</a:t>
            </a:r>
          </a:p>
          <a:p>
            <a:pPr eaLnBrk="1" hangingPunct="1"/>
            <a:r>
              <a:rPr lang="en-US" smtClean="0"/>
              <a:t>Attempt 1: with nested queries</a:t>
            </a:r>
          </a:p>
        </p:txBody>
      </p:sp>
      <p:sp>
        <p:nvSpPr>
          <p:cNvPr id="311300" name="Text Box 4"/>
          <p:cNvSpPr txBox="1">
            <a:spLocks noChangeArrowheads="1"/>
          </p:cNvSpPr>
          <p:nvPr/>
        </p:nvSpPr>
        <p:spPr bwMode="auto">
          <a:xfrm>
            <a:off x="990600" y="4038600"/>
            <a:ext cx="7172325" cy="229235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a:solidFill>
                  <a:schemeClr val="accent2"/>
                </a:solidFill>
              </a:rPr>
              <a:t>SELECT</a:t>
            </a:r>
            <a:r>
              <a:rPr lang="en-US"/>
              <a:t> </a:t>
            </a:r>
            <a:r>
              <a:rPr lang="en-US">
                <a:solidFill>
                  <a:schemeClr val="accent2"/>
                </a:solidFill>
              </a:rPr>
              <a:t>DISTINCT</a:t>
            </a:r>
            <a:r>
              <a:rPr lang="en-US"/>
              <a:t> Author.name</a:t>
            </a:r>
          </a:p>
          <a:p>
            <a:pPr>
              <a:defRPr/>
            </a:pPr>
            <a:r>
              <a:rPr lang="en-US">
                <a:solidFill>
                  <a:schemeClr val="accent2"/>
                </a:solidFill>
              </a:rPr>
              <a:t>FROM   </a:t>
            </a:r>
            <a:r>
              <a:rPr lang="en-US"/>
              <a:t>       Author</a:t>
            </a:r>
          </a:p>
          <a:p>
            <a:pPr>
              <a:defRPr/>
            </a:pPr>
            <a:r>
              <a:rPr lang="en-US">
                <a:solidFill>
                  <a:schemeClr val="accent2"/>
                </a:solidFill>
              </a:rPr>
              <a:t>WHERE        </a:t>
            </a:r>
            <a:r>
              <a:rPr lang="en-US"/>
              <a:t>count(</a:t>
            </a:r>
            <a:r>
              <a:rPr lang="en-US">
                <a:solidFill>
                  <a:schemeClr val="accent2"/>
                </a:solidFill>
              </a:rPr>
              <a:t>SELECT</a:t>
            </a:r>
            <a:r>
              <a:rPr lang="en-US"/>
              <a:t> Wrote.url</a:t>
            </a:r>
            <a:br>
              <a:rPr lang="en-US"/>
            </a:br>
            <a:r>
              <a:rPr lang="en-US"/>
              <a:t>                                 </a:t>
            </a:r>
            <a:r>
              <a:rPr lang="en-US">
                <a:solidFill>
                  <a:schemeClr val="accent2"/>
                </a:solidFill>
              </a:rPr>
              <a:t>FROM</a:t>
            </a:r>
            <a:r>
              <a:rPr lang="en-US"/>
              <a:t> Wrote</a:t>
            </a:r>
            <a:br>
              <a:rPr lang="en-US"/>
            </a:br>
            <a:r>
              <a:rPr lang="en-US"/>
              <a:t>                                 </a:t>
            </a:r>
            <a:r>
              <a:rPr lang="en-US">
                <a:solidFill>
                  <a:schemeClr val="accent2"/>
                </a:solidFill>
              </a:rPr>
              <a:t>WHERE</a:t>
            </a:r>
            <a:r>
              <a:rPr lang="en-US"/>
              <a:t> Author.login=Wrote.login)</a:t>
            </a:r>
            <a:br>
              <a:rPr lang="en-US"/>
            </a:br>
            <a:r>
              <a:rPr lang="en-US"/>
              <a:t>                          &gt; 10</a:t>
            </a:r>
          </a:p>
        </p:txBody>
      </p:sp>
      <p:sp>
        <p:nvSpPr>
          <p:cNvPr id="311301" name="AutoShape 5"/>
          <p:cNvSpPr>
            <a:spLocks noChangeArrowheads="1"/>
          </p:cNvSpPr>
          <p:nvPr/>
        </p:nvSpPr>
        <p:spPr bwMode="auto">
          <a:xfrm>
            <a:off x="7091363" y="2667000"/>
            <a:ext cx="1643062" cy="1651000"/>
          </a:xfrm>
          <a:prstGeom prst="wedgeEllipseCallout">
            <a:avLst>
              <a:gd name="adj1" fmla="val -101056"/>
              <a:gd name="adj2" fmla="val 35384"/>
            </a:avLst>
          </a:prstGeom>
          <a:solidFill>
            <a:srgbClr val="C0C0C0">
              <a:alpha val="50195"/>
            </a:srgbClr>
          </a:solidFill>
          <a:ln w="9525">
            <a:solidFill>
              <a:schemeClr val="tx1"/>
            </a:solidFill>
            <a:miter lim="800000"/>
            <a:headEnd/>
            <a:tailEnd/>
          </a:ln>
        </p:spPr>
        <p:txBody>
          <a:bodyPr wrap="none">
            <a:spAutoFit/>
          </a:bodyPr>
          <a:lstStyle/>
          <a:p>
            <a:pPr algn="ctr"/>
            <a:r>
              <a:rPr lang="en-US"/>
              <a:t>This is</a:t>
            </a:r>
            <a:br>
              <a:rPr lang="en-US"/>
            </a:br>
            <a:r>
              <a:rPr lang="en-US"/>
              <a:t>SQL by</a:t>
            </a:r>
            <a:br>
              <a:rPr lang="en-US"/>
            </a:br>
            <a:r>
              <a:rPr lang="en-US"/>
              <a:t>a novice</a:t>
            </a:r>
          </a:p>
        </p:txBody>
      </p:sp>
      <p:sp>
        <p:nvSpPr>
          <p:cNvPr id="58374" name="Rectangle 6"/>
          <p:cNvSpPr>
            <a:spLocks noChangeArrowheads="1"/>
          </p:cNvSpPr>
          <p:nvPr/>
        </p:nvSpPr>
        <p:spPr bwMode="auto">
          <a:xfrm>
            <a:off x="304800" y="1447800"/>
            <a:ext cx="3422650" cy="1163638"/>
          </a:xfrm>
          <a:prstGeom prst="rect">
            <a:avLst/>
          </a:prstGeom>
          <a:noFill/>
          <a:ln w="9525">
            <a:noFill/>
            <a:miter lim="800000"/>
            <a:headEnd/>
            <a:tailEnd/>
          </a:ln>
        </p:spPr>
        <p:txBody>
          <a:bodyPr wrap="none">
            <a:spAutoFit/>
          </a:bodyPr>
          <a:lstStyle/>
          <a:p>
            <a:pPr>
              <a:spcBef>
                <a:spcPct val="20000"/>
              </a:spcBef>
            </a:pPr>
            <a:r>
              <a:rPr lang="en-US" sz="3200">
                <a:solidFill>
                  <a:schemeClr val="accent2"/>
                </a:solidFill>
              </a:rPr>
              <a:t>Author(</a:t>
            </a:r>
            <a:r>
              <a:rPr lang="en-US" sz="3200" u="sng">
                <a:solidFill>
                  <a:schemeClr val="accent2"/>
                </a:solidFill>
              </a:rPr>
              <a:t>login</a:t>
            </a:r>
            <a:r>
              <a:rPr lang="en-US" sz="3200">
                <a:solidFill>
                  <a:schemeClr val="accent2"/>
                </a:solidFill>
              </a:rPr>
              <a:t>,name)</a:t>
            </a:r>
          </a:p>
          <a:p>
            <a:pPr>
              <a:spcBef>
                <a:spcPct val="20000"/>
              </a:spcBef>
            </a:pPr>
            <a:r>
              <a:rPr lang="en-US" sz="3200">
                <a:solidFill>
                  <a:schemeClr val="accent2"/>
                </a:solidFill>
              </a:rPr>
              <a:t>Wrote(login,url)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1301"/>
                                        </p:tgtEl>
                                        <p:attrNameLst>
                                          <p:attrName>style.visibility</p:attrName>
                                        </p:attrNameLst>
                                      </p:cBhvr>
                                      <p:to>
                                        <p:strVal val="visible"/>
                                      </p:to>
                                    </p:set>
                                    <p:animEffect transition="in" filter="dissolve">
                                      <p:cBhvr>
                                        <p:cTn id="7" dur="500"/>
                                        <p:tgtEl>
                                          <p:spTgt spid="311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301" grpId="0" animBg="1"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smtClean="0"/>
              <a:t>3. Group-by v.s. Nested Query</a:t>
            </a:r>
          </a:p>
        </p:txBody>
      </p:sp>
      <p:sp>
        <p:nvSpPr>
          <p:cNvPr id="59395" name="Rectangle 3"/>
          <p:cNvSpPr>
            <a:spLocks noGrp="1" noChangeArrowheads="1"/>
          </p:cNvSpPr>
          <p:nvPr>
            <p:ph type="body" idx="1"/>
          </p:nvPr>
        </p:nvSpPr>
        <p:spPr/>
        <p:txBody>
          <a:bodyPr/>
          <a:lstStyle/>
          <a:p>
            <a:pPr eaLnBrk="1" hangingPunct="1"/>
            <a:r>
              <a:rPr lang="en-US" smtClean="0"/>
              <a:t>Find all authors who wrote at least 10 documents:</a:t>
            </a:r>
          </a:p>
          <a:p>
            <a:pPr eaLnBrk="1" hangingPunct="1"/>
            <a:r>
              <a:rPr lang="en-US" smtClean="0"/>
              <a:t>Attempt 2: SQL style (with GROUP BY)</a:t>
            </a:r>
          </a:p>
        </p:txBody>
      </p:sp>
      <p:sp>
        <p:nvSpPr>
          <p:cNvPr id="313348" name="Text Box 4"/>
          <p:cNvSpPr txBox="1">
            <a:spLocks noChangeArrowheads="1"/>
          </p:cNvSpPr>
          <p:nvPr/>
        </p:nvSpPr>
        <p:spPr bwMode="auto">
          <a:xfrm>
            <a:off x="1828800" y="3962400"/>
            <a:ext cx="5013325" cy="19272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a:solidFill>
                  <a:schemeClr val="accent2"/>
                </a:solidFill>
              </a:rPr>
              <a:t>SELECT</a:t>
            </a:r>
            <a:r>
              <a:rPr lang="en-US"/>
              <a:t>       Author.name</a:t>
            </a:r>
          </a:p>
          <a:p>
            <a:pPr>
              <a:defRPr/>
            </a:pPr>
            <a:r>
              <a:rPr lang="en-US">
                <a:solidFill>
                  <a:schemeClr val="accent2"/>
                </a:solidFill>
              </a:rPr>
              <a:t>FROM   </a:t>
            </a:r>
            <a:r>
              <a:rPr lang="en-US"/>
              <a:t>       Author, Wrote</a:t>
            </a:r>
          </a:p>
          <a:p>
            <a:pPr>
              <a:defRPr/>
            </a:pPr>
            <a:r>
              <a:rPr lang="en-US">
                <a:solidFill>
                  <a:schemeClr val="accent2"/>
                </a:solidFill>
              </a:rPr>
              <a:t>WHERE</a:t>
            </a:r>
            <a:r>
              <a:rPr lang="en-US"/>
              <a:t>       Author.login=Wrote.login</a:t>
            </a:r>
          </a:p>
          <a:p>
            <a:pPr>
              <a:defRPr/>
            </a:pPr>
            <a:r>
              <a:rPr lang="en-US">
                <a:solidFill>
                  <a:schemeClr val="accent2"/>
                </a:solidFill>
              </a:rPr>
              <a:t>GROUP BY</a:t>
            </a:r>
            <a:r>
              <a:rPr lang="en-US"/>
              <a:t> Author.name</a:t>
            </a:r>
          </a:p>
          <a:p>
            <a:pPr>
              <a:defRPr/>
            </a:pPr>
            <a:r>
              <a:rPr lang="en-US">
                <a:solidFill>
                  <a:schemeClr val="accent2"/>
                </a:solidFill>
              </a:rPr>
              <a:t>HAVING     </a:t>
            </a:r>
            <a:r>
              <a:rPr lang="en-US"/>
              <a:t> count(wrote.url) &gt; 10</a:t>
            </a:r>
          </a:p>
        </p:txBody>
      </p:sp>
      <p:sp>
        <p:nvSpPr>
          <p:cNvPr id="313349" name="AutoShape 5"/>
          <p:cNvSpPr>
            <a:spLocks noChangeArrowheads="1"/>
          </p:cNvSpPr>
          <p:nvPr/>
        </p:nvSpPr>
        <p:spPr bwMode="auto">
          <a:xfrm>
            <a:off x="7019925" y="3733800"/>
            <a:ext cx="1785938" cy="1651000"/>
          </a:xfrm>
          <a:prstGeom prst="wedgeEllipseCallout">
            <a:avLst>
              <a:gd name="adj1" fmla="val -97157"/>
              <a:gd name="adj2" fmla="val -33847"/>
            </a:avLst>
          </a:prstGeom>
          <a:solidFill>
            <a:srgbClr val="C0C0C0">
              <a:alpha val="50195"/>
            </a:srgbClr>
          </a:solidFill>
          <a:ln w="9525">
            <a:solidFill>
              <a:schemeClr val="tx1"/>
            </a:solidFill>
            <a:miter lim="800000"/>
            <a:headEnd/>
            <a:tailEnd/>
          </a:ln>
        </p:spPr>
        <p:txBody>
          <a:bodyPr wrap="none">
            <a:spAutoFit/>
          </a:bodyPr>
          <a:lstStyle/>
          <a:p>
            <a:pPr algn="ctr"/>
            <a:r>
              <a:rPr lang="en-US"/>
              <a:t>This is</a:t>
            </a:r>
            <a:br>
              <a:rPr lang="en-US"/>
            </a:br>
            <a:r>
              <a:rPr lang="en-US"/>
              <a:t>SQL  by</a:t>
            </a:r>
            <a:br>
              <a:rPr lang="en-US"/>
            </a:br>
            <a:r>
              <a:rPr lang="en-US"/>
              <a:t>an expert</a:t>
            </a:r>
          </a:p>
        </p:txBody>
      </p:sp>
      <p:sp>
        <p:nvSpPr>
          <p:cNvPr id="59398" name="Text Box 6"/>
          <p:cNvSpPr txBox="1">
            <a:spLocks noChangeArrowheads="1"/>
          </p:cNvSpPr>
          <p:nvPr/>
        </p:nvSpPr>
        <p:spPr bwMode="auto">
          <a:xfrm>
            <a:off x="898525" y="6137275"/>
            <a:ext cx="7202488" cy="457200"/>
          </a:xfrm>
          <a:prstGeom prst="rect">
            <a:avLst/>
          </a:prstGeom>
          <a:noFill/>
          <a:ln w="9525">
            <a:noFill/>
            <a:miter lim="800000"/>
            <a:headEnd/>
            <a:tailEnd/>
          </a:ln>
        </p:spPr>
        <p:txBody>
          <a:bodyPr wrap="none">
            <a:spAutoFit/>
          </a:bodyPr>
          <a:lstStyle/>
          <a:p>
            <a:r>
              <a:rPr lang="en-US"/>
              <a:t>No need for </a:t>
            </a:r>
            <a:r>
              <a:rPr lang="en-US">
                <a:solidFill>
                  <a:schemeClr val="accent2"/>
                </a:solidFill>
              </a:rPr>
              <a:t>DISTINCT</a:t>
            </a:r>
            <a:r>
              <a:rPr lang="en-US"/>
              <a:t>: automatically from </a:t>
            </a:r>
            <a:r>
              <a:rPr lang="en-US">
                <a:solidFill>
                  <a:schemeClr val="accent2"/>
                </a:solidFill>
              </a:rPr>
              <a:t>GROUP BY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3349"/>
                                        </p:tgtEl>
                                        <p:attrNameLst>
                                          <p:attrName>style.visibility</p:attrName>
                                        </p:attrNameLst>
                                      </p:cBhvr>
                                      <p:to>
                                        <p:strVal val="visible"/>
                                      </p:to>
                                    </p:set>
                                    <p:animEffect transition="in" filter="dissolve">
                                      <p:cBhvr>
                                        <p:cTn id="7" dur="500"/>
                                        <p:tgtEl>
                                          <p:spTgt spid="3133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9" grpId="0" animBg="1"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smtClean="0"/>
              <a:t>3. Group-by v.s. Nested Query</a:t>
            </a:r>
          </a:p>
        </p:txBody>
      </p:sp>
      <p:sp>
        <p:nvSpPr>
          <p:cNvPr id="60419" name="Rectangle 3"/>
          <p:cNvSpPr>
            <a:spLocks noGrp="1" noChangeArrowheads="1"/>
          </p:cNvSpPr>
          <p:nvPr>
            <p:ph type="body" idx="4294967295"/>
          </p:nvPr>
        </p:nvSpPr>
        <p:spPr>
          <a:xfrm>
            <a:off x="152400" y="3429000"/>
            <a:ext cx="7610475" cy="579438"/>
          </a:xfrm>
          <a:noFill/>
        </p:spPr>
        <p:txBody>
          <a:bodyPr wrap="none">
            <a:spAutoFit/>
          </a:bodyPr>
          <a:lstStyle/>
          <a:p>
            <a:pPr eaLnBrk="1" hangingPunct="1">
              <a:buFontTx/>
              <a:buNone/>
            </a:pPr>
            <a:r>
              <a:rPr lang="en-US" smtClean="0"/>
              <a:t>Find authors with vocabulary </a:t>
            </a:r>
            <a:r>
              <a:rPr lang="en-US" smtClean="0">
                <a:latin typeface="Symbol" pitchFamily="18" charset="2"/>
              </a:rPr>
              <a:t>³</a:t>
            </a:r>
            <a:r>
              <a:rPr lang="en-US" smtClean="0"/>
              <a:t> 10000 words:</a:t>
            </a:r>
          </a:p>
        </p:txBody>
      </p:sp>
      <p:sp>
        <p:nvSpPr>
          <p:cNvPr id="315396" name="Text Box 4"/>
          <p:cNvSpPr txBox="1">
            <a:spLocks noChangeArrowheads="1"/>
          </p:cNvSpPr>
          <p:nvPr/>
        </p:nvSpPr>
        <p:spPr bwMode="auto">
          <a:xfrm>
            <a:off x="152400" y="4321175"/>
            <a:ext cx="8740775" cy="19272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a:solidFill>
                  <a:schemeClr val="accent2"/>
                </a:solidFill>
              </a:rPr>
              <a:t>SELECT</a:t>
            </a:r>
            <a:r>
              <a:rPr lang="en-US"/>
              <a:t>       Author.name</a:t>
            </a:r>
          </a:p>
          <a:p>
            <a:pPr>
              <a:defRPr/>
            </a:pPr>
            <a:r>
              <a:rPr lang="en-US">
                <a:solidFill>
                  <a:schemeClr val="accent2"/>
                </a:solidFill>
              </a:rPr>
              <a:t>FROM</a:t>
            </a:r>
            <a:r>
              <a:rPr lang="en-US"/>
              <a:t>          Author, Wrote, Mentions</a:t>
            </a:r>
          </a:p>
          <a:p>
            <a:pPr>
              <a:defRPr/>
            </a:pPr>
            <a:r>
              <a:rPr lang="en-US">
                <a:solidFill>
                  <a:schemeClr val="accent2"/>
                </a:solidFill>
              </a:rPr>
              <a:t>WHERE </a:t>
            </a:r>
            <a:r>
              <a:rPr lang="en-US"/>
              <a:t>      Author.login=Wrote.login AND Wrote.url=Mentions.url</a:t>
            </a:r>
          </a:p>
          <a:p>
            <a:pPr>
              <a:defRPr/>
            </a:pPr>
            <a:r>
              <a:rPr lang="en-US">
                <a:solidFill>
                  <a:schemeClr val="accent2"/>
                </a:solidFill>
              </a:rPr>
              <a:t>GROUP BY</a:t>
            </a:r>
            <a:r>
              <a:rPr lang="en-US"/>
              <a:t>  Author.name</a:t>
            </a:r>
          </a:p>
          <a:p>
            <a:pPr>
              <a:defRPr/>
            </a:pPr>
            <a:r>
              <a:rPr lang="en-US">
                <a:solidFill>
                  <a:schemeClr val="accent2"/>
                </a:solidFill>
              </a:rPr>
              <a:t>HAVING     </a:t>
            </a:r>
            <a:r>
              <a:rPr lang="en-US"/>
              <a:t> count(distinct Mentions.word) &gt; 10000</a:t>
            </a:r>
          </a:p>
        </p:txBody>
      </p:sp>
      <p:sp>
        <p:nvSpPr>
          <p:cNvPr id="60421" name="Rectangle 5"/>
          <p:cNvSpPr>
            <a:spLocks noChangeArrowheads="1"/>
          </p:cNvSpPr>
          <p:nvPr/>
        </p:nvSpPr>
        <p:spPr bwMode="auto">
          <a:xfrm>
            <a:off x="228600" y="1676400"/>
            <a:ext cx="3017838" cy="1544638"/>
          </a:xfrm>
          <a:prstGeom prst="rect">
            <a:avLst/>
          </a:prstGeom>
          <a:noFill/>
          <a:ln w="9525">
            <a:noFill/>
            <a:miter lim="800000"/>
            <a:headEnd/>
            <a:tailEnd/>
          </a:ln>
        </p:spPr>
        <p:txBody>
          <a:bodyPr wrap="none">
            <a:spAutoFit/>
          </a:bodyPr>
          <a:lstStyle/>
          <a:p>
            <a:pPr>
              <a:spcBef>
                <a:spcPct val="20000"/>
              </a:spcBef>
            </a:pPr>
            <a:r>
              <a:rPr lang="en-US" sz="2800">
                <a:solidFill>
                  <a:schemeClr val="accent2"/>
                </a:solidFill>
              </a:rPr>
              <a:t>Author(</a:t>
            </a:r>
            <a:r>
              <a:rPr lang="en-US" sz="2800" u="sng">
                <a:solidFill>
                  <a:schemeClr val="accent2"/>
                </a:solidFill>
              </a:rPr>
              <a:t>login</a:t>
            </a:r>
            <a:r>
              <a:rPr lang="en-US" sz="2800">
                <a:solidFill>
                  <a:schemeClr val="accent2"/>
                </a:solidFill>
              </a:rPr>
              <a:t>,name)</a:t>
            </a:r>
          </a:p>
          <a:p>
            <a:pPr>
              <a:spcBef>
                <a:spcPct val="20000"/>
              </a:spcBef>
            </a:pPr>
            <a:r>
              <a:rPr lang="en-US" sz="2800">
                <a:solidFill>
                  <a:schemeClr val="accent2"/>
                </a:solidFill>
              </a:rPr>
              <a:t>Wrote(login,url)</a:t>
            </a:r>
          </a:p>
          <a:p>
            <a:pPr>
              <a:spcBef>
                <a:spcPct val="20000"/>
              </a:spcBef>
            </a:pPr>
            <a:r>
              <a:rPr lang="en-US" sz="2800">
                <a:solidFill>
                  <a:schemeClr val="accent2"/>
                </a:solidFill>
              </a:rPr>
              <a:t>Mentions(url,word)</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smtClean="0"/>
              <a:t>Two Examples</a:t>
            </a:r>
          </a:p>
        </p:txBody>
      </p:sp>
      <p:sp>
        <p:nvSpPr>
          <p:cNvPr id="61443" name="Rectangle 3"/>
          <p:cNvSpPr>
            <a:spLocks noChangeArrowheads="1"/>
          </p:cNvSpPr>
          <p:nvPr/>
        </p:nvSpPr>
        <p:spPr bwMode="auto">
          <a:xfrm>
            <a:off x="685800" y="2187575"/>
            <a:ext cx="4587875" cy="946150"/>
          </a:xfrm>
          <a:prstGeom prst="rect">
            <a:avLst/>
          </a:prstGeom>
          <a:noFill/>
          <a:ln w="9525">
            <a:noFill/>
            <a:miter lim="800000"/>
            <a:headEnd/>
            <a:tailEnd/>
          </a:ln>
        </p:spPr>
        <p:txBody>
          <a:bodyPr wrap="none">
            <a:spAutoFit/>
          </a:bodyPr>
          <a:lstStyle/>
          <a:p>
            <a:pPr eaLnBrk="0" hangingPunct="0"/>
            <a:r>
              <a:rPr lang="en-US" sz="2800">
                <a:solidFill>
                  <a:schemeClr val="accent2"/>
                </a:solidFill>
              </a:rPr>
              <a:t>Store(sid, sname)</a:t>
            </a:r>
          </a:p>
          <a:p>
            <a:pPr eaLnBrk="0" hangingPunct="0"/>
            <a:r>
              <a:rPr lang="en-US" sz="2800">
                <a:solidFill>
                  <a:schemeClr val="accent2"/>
                </a:solidFill>
              </a:rPr>
              <a:t>Product(pid, pname, price, sid)</a:t>
            </a:r>
          </a:p>
        </p:txBody>
      </p:sp>
      <p:sp>
        <p:nvSpPr>
          <p:cNvPr id="61444" name="Text Box 4"/>
          <p:cNvSpPr txBox="1">
            <a:spLocks noChangeArrowheads="1"/>
          </p:cNvSpPr>
          <p:nvPr/>
        </p:nvSpPr>
        <p:spPr bwMode="auto">
          <a:xfrm>
            <a:off x="457200" y="3886200"/>
            <a:ext cx="7851775" cy="2227263"/>
          </a:xfrm>
          <a:prstGeom prst="rect">
            <a:avLst/>
          </a:prstGeom>
          <a:noFill/>
          <a:ln w="9525">
            <a:noFill/>
            <a:miter lim="800000"/>
            <a:headEnd/>
            <a:tailEnd/>
          </a:ln>
        </p:spPr>
        <p:txBody>
          <a:bodyPr wrap="none">
            <a:spAutoFit/>
          </a:bodyPr>
          <a:lstStyle/>
          <a:p>
            <a:r>
              <a:rPr lang="en-US" sz="2800"/>
              <a:t>Find all stores that sell </a:t>
            </a:r>
            <a:r>
              <a:rPr lang="en-US" sz="2800" i="1"/>
              <a:t>only </a:t>
            </a:r>
            <a:r>
              <a:rPr lang="en-US" sz="2800"/>
              <a:t>products with price &gt; 100</a:t>
            </a:r>
          </a:p>
          <a:p>
            <a:endParaRPr lang="en-US" sz="2800"/>
          </a:p>
          <a:p>
            <a:r>
              <a:rPr lang="en-US" sz="2800"/>
              <a:t>same as:</a:t>
            </a:r>
          </a:p>
          <a:p>
            <a:endParaRPr lang="en-US" sz="2800"/>
          </a:p>
          <a:p>
            <a:r>
              <a:rPr lang="en-US" sz="2800"/>
              <a:t>Find all stores s.t. all their products have price &gt; 100)</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ChangeArrowheads="1"/>
          </p:cNvSpPr>
          <p:nvPr/>
        </p:nvSpPr>
        <p:spPr bwMode="auto">
          <a:xfrm>
            <a:off x="152400" y="130175"/>
            <a:ext cx="4564063" cy="19272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Store.name</a:t>
            </a:r>
          </a:p>
          <a:p>
            <a:pPr eaLnBrk="0" hangingPunct="0">
              <a:defRPr/>
            </a:pPr>
            <a:r>
              <a:rPr lang="en-US">
                <a:solidFill>
                  <a:schemeClr val="accent2"/>
                </a:solidFill>
              </a:rPr>
              <a:t>FROM</a:t>
            </a:r>
            <a:r>
              <a:rPr lang="en-US"/>
              <a:t>    Store, Product</a:t>
            </a:r>
          </a:p>
          <a:p>
            <a:pPr eaLnBrk="0" hangingPunct="0">
              <a:defRPr/>
            </a:pPr>
            <a:r>
              <a:rPr lang="en-US">
                <a:solidFill>
                  <a:schemeClr val="accent2"/>
                </a:solidFill>
              </a:rPr>
              <a:t>WHERE</a:t>
            </a:r>
            <a:r>
              <a:rPr lang="en-US"/>
              <a:t>  Store.sid = Product.sid</a:t>
            </a:r>
          </a:p>
          <a:p>
            <a:pPr eaLnBrk="0" hangingPunct="0">
              <a:defRPr/>
            </a:pPr>
            <a:r>
              <a:rPr lang="en-US">
                <a:solidFill>
                  <a:schemeClr val="accent2"/>
                </a:solidFill>
              </a:rPr>
              <a:t>GROUP BY</a:t>
            </a:r>
            <a:r>
              <a:rPr lang="en-US"/>
              <a:t>  Store.sid, Store.name</a:t>
            </a:r>
          </a:p>
          <a:p>
            <a:pPr eaLnBrk="0" hangingPunct="0">
              <a:defRPr/>
            </a:pPr>
            <a:r>
              <a:rPr lang="en-US">
                <a:solidFill>
                  <a:schemeClr val="accent2"/>
                </a:solidFill>
              </a:rPr>
              <a:t>HAVING </a:t>
            </a:r>
            <a:r>
              <a:rPr lang="en-US"/>
              <a:t>100 &lt; min(Product.price)</a:t>
            </a:r>
          </a:p>
        </p:txBody>
      </p:sp>
      <p:sp>
        <p:nvSpPr>
          <p:cNvPr id="321539" name="Rectangle 3"/>
          <p:cNvSpPr>
            <a:spLocks noChangeArrowheads="1"/>
          </p:cNvSpPr>
          <p:nvPr/>
        </p:nvSpPr>
        <p:spPr bwMode="auto">
          <a:xfrm>
            <a:off x="1447800" y="4494213"/>
            <a:ext cx="5794375" cy="229235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Store.name</a:t>
            </a:r>
          </a:p>
          <a:p>
            <a:pPr eaLnBrk="0" hangingPunct="0">
              <a:defRPr/>
            </a:pPr>
            <a:r>
              <a:rPr lang="en-US">
                <a:solidFill>
                  <a:schemeClr val="accent2"/>
                </a:solidFill>
              </a:rPr>
              <a:t>FROM</a:t>
            </a:r>
            <a:r>
              <a:rPr lang="en-US"/>
              <a:t>    Store</a:t>
            </a:r>
          </a:p>
          <a:p>
            <a:pPr eaLnBrk="0" hangingPunct="0">
              <a:defRPr/>
            </a:pPr>
            <a:r>
              <a:rPr lang="en-US">
                <a:solidFill>
                  <a:schemeClr val="accent2"/>
                </a:solidFill>
              </a:rPr>
              <a:t>WHERE</a:t>
            </a:r>
            <a:r>
              <a:rPr lang="en-US"/>
              <a:t>  Store.sid </a:t>
            </a:r>
            <a:r>
              <a:rPr lang="en-US">
                <a:solidFill>
                  <a:schemeClr val="accent2"/>
                </a:solidFill>
              </a:rPr>
              <a:t>NOT</a:t>
            </a:r>
            <a:r>
              <a:rPr lang="en-US"/>
              <a:t> </a:t>
            </a:r>
            <a:r>
              <a:rPr lang="en-US">
                <a:solidFill>
                  <a:schemeClr val="accent2"/>
                </a:solidFill>
              </a:rPr>
              <a:t>IN</a:t>
            </a:r>
            <a:r>
              <a:rPr lang="en-US"/>
              <a:t> </a:t>
            </a:r>
          </a:p>
          <a:p>
            <a:pPr eaLnBrk="0" hangingPunct="0">
              <a:defRPr/>
            </a:pPr>
            <a:r>
              <a:rPr lang="en-US"/>
              <a:t>                    (</a:t>
            </a:r>
            <a:r>
              <a:rPr lang="en-US">
                <a:solidFill>
                  <a:schemeClr val="accent2"/>
                </a:solidFill>
              </a:rPr>
              <a:t>SELECT</a:t>
            </a:r>
            <a:r>
              <a:rPr lang="en-US"/>
              <a:t> Product.sid</a:t>
            </a:r>
          </a:p>
          <a:p>
            <a:pPr eaLnBrk="0" hangingPunct="0">
              <a:defRPr/>
            </a:pPr>
            <a:r>
              <a:rPr lang="en-US">
                <a:solidFill>
                  <a:schemeClr val="accent2"/>
                </a:solidFill>
              </a:rPr>
              <a:t>                      FROM </a:t>
            </a:r>
            <a:r>
              <a:rPr lang="en-US"/>
              <a:t>Product</a:t>
            </a:r>
          </a:p>
          <a:p>
            <a:pPr eaLnBrk="0" hangingPunct="0">
              <a:defRPr/>
            </a:pPr>
            <a:r>
              <a:rPr lang="en-US">
                <a:solidFill>
                  <a:schemeClr val="accent2"/>
                </a:solidFill>
              </a:rPr>
              <a:t>                      WHERE</a:t>
            </a:r>
            <a:r>
              <a:rPr lang="en-US"/>
              <a:t>  Product.price &lt;= 100)</a:t>
            </a:r>
          </a:p>
        </p:txBody>
      </p:sp>
      <p:sp>
        <p:nvSpPr>
          <p:cNvPr id="321540" name="Rectangle 4"/>
          <p:cNvSpPr>
            <a:spLocks noChangeArrowheads="1"/>
          </p:cNvSpPr>
          <p:nvPr/>
        </p:nvSpPr>
        <p:spPr bwMode="auto">
          <a:xfrm>
            <a:off x="2895600" y="2133600"/>
            <a:ext cx="5986463" cy="229235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Store.name</a:t>
            </a:r>
          </a:p>
          <a:p>
            <a:pPr eaLnBrk="0" hangingPunct="0">
              <a:defRPr/>
            </a:pPr>
            <a:r>
              <a:rPr lang="en-US">
                <a:solidFill>
                  <a:schemeClr val="accent2"/>
                </a:solidFill>
              </a:rPr>
              <a:t>FROM</a:t>
            </a:r>
            <a:r>
              <a:rPr lang="en-US"/>
              <a:t>    Store</a:t>
            </a:r>
          </a:p>
          <a:p>
            <a:pPr eaLnBrk="0" hangingPunct="0">
              <a:defRPr/>
            </a:pPr>
            <a:r>
              <a:rPr lang="en-US">
                <a:solidFill>
                  <a:schemeClr val="accent2"/>
                </a:solidFill>
              </a:rPr>
              <a:t>WHERE</a:t>
            </a:r>
            <a:r>
              <a:rPr lang="en-US"/>
              <a:t>  </a:t>
            </a:r>
            <a:br>
              <a:rPr lang="en-US"/>
            </a:br>
            <a:r>
              <a:rPr lang="en-US"/>
              <a:t>   100 &lt; </a:t>
            </a:r>
            <a:r>
              <a:rPr lang="en-US">
                <a:solidFill>
                  <a:schemeClr val="accent2"/>
                </a:solidFill>
              </a:rPr>
              <a:t>ALL</a:t>
            </a:r>
            <a:r>
              <a:rPr lang="en-US"/>
              <a:t> (</a:t>
            </a:r>
            <a:r>
              <a:rPr lang="en-US">
                <a:solidFill>
                  <a:schemeClr val="accent2"/>
                </a:solidFill>
              </a:rPr>
              <a:t>SELECT</a:t>
            </a:r>
            <a:r>
              <a:rPr lang="en-US"/>
              <a:t> Product.price</a:t>
            </a:r>
            <a:br>
              <a:rPr lang="en-US"/>
            </a:br>
            <a:r>
              <a:rPr lang="en-US"/>
              <a:t>                       </a:t>
            </a:r>
            <a:r>
              <a:rPr lang="en-US">
                <a:solidFill>
                  <a:schemeClr val="accent2"/>
                </a:solidFill>
              </a:rPr>
              <a:t>FROM</a:t>
            </a:r>
            <a:r>
              <a:rPr lang="en-US"/>
              <a:t> product</a:t>
            </a:r>
            <a:br>
              <a:rPr lang="en-US"/>
            </a:br>
            <a:r>
              <a:rPr lang="en-US"/>
              <a:t>                       </a:t>
            </a:r>
            <a:r>
              <a:rPr lang="en-US">
                <a:solidFill>
                  <a:schemeClr val="accent2"/>
                </a:solidFill>
              </a:rPr>
              <a:t>WHERE</a:t>
            </a:r>
            <a:r>
              <a:rPr lang="en-US"/>
              <a:t> Store.sid = Product.sid)</a:t>
            </a:r>
          </a:p>
        </p:txBody>
      </p:sp>
      <p:sp>
        <p:nvSpPr>
          <p:cNvPr id="62469" name="Text Box 5"/>
          <p:cNvSpPr txBox="1">
            <a:spLocks noChangeArrowheads="1"/>
          </p:cNvSpPr>
          <p:nvPr/>
        </p:nvSpPr>
        <p:spPr bwMode="auto">
          <a:xfrm>
            <a:off x="188913" y="2895600"/>
            <a:ext cx="2732087" cy="457200"/>
          </a:xfrm>
          <a:prstGeom prst="rect">
            <a:avLst/>
          </a:prstGeom>
          <a:noFill/>
          <a:ln w="9525">
            <a:noFill/>
            <a:miter lim="800000"/>
            <a:headEnd/>
            <a:tailEnd/>
          </a:ln>
        </p:spPr>
        <p:txBody>
          <a:bodyPr wrap="none">
            <a:spAutoFit/>
          </a:bodyPr>
          <a:lstStyle/>
          <a:p>
            <a:r>
              <a:rPr lang="en-US"/>
              <a:t>Almost equivalent…</a:t>
            </a:r>
          </a:p>
        </p:txBody>
      </p:sp>
      <p:sp>
        <p:nvSpPr>
          <p:cNvPr id="62470" name="AutoShape 6"/>
          <p:cNvSpPr>
            <a:spLocks noChangeArrowheads="1"/>
          </p:cNvSpPr>
          <p:nvPr/>
        </p:nvSpPr>
        <p:spPr bwMode="auto">
          <a:xfrm>
            <a:off x="5927725" y="715963"/>
            <a:ext cx="2206625" cy="619125"/>
          </a:xfrm>
          <a:prstGeom prst="wedgeEllipseCallout">
            <a:avLst>
              <a:gd name="adj1" fmla="val -108315"/>
              <a:gd name="adj2" fmla="val 73079"/>
            </a:avLst>
          </a:prstGeom>
          <a:solidFill>
            <a:srgbClr val="C0C0C0">
              <a:alpha val="50195"/>
            </a:srgbClr>
          </a:solidFill>
          <a:ln w="9525">
            <a:solidFill>
              <a:schemeClr val="tx1"/>
            </a:solidFill>
            <a:miter lim="800000"/>
            <a:headEnd/>
            <a:tailEnd/>
          </a:ln>
        </p:spPr>
        <p:txBody>
          <a:bodyPr wrap="none" anchor="ctr">
            <a:spAutoFit/>
          </a:bodyPr>
          <a:lstStyle/>
          <a:p>
            <a:pPr algn="ctr"/>
            <a:r>
              <a:rPr lang="en-US"/>
              <a:t>Why both ?</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smtClean="0"/>
              <a:t>Two Examples</a:t>
            </a:r>
          </a:p>
        </p:txBody>
      </p:sp>
      <p:sp>
        <p:nvSpPr>
          <p:cNvPr id="63491" name="Rectangle 3"/>
          <p:cNvSpPr>
            <a:spLocks noChangeArrowheads="1"/>
          </p:cNvSpPr>
          <p:nvPr/>
        </p:nvSpPr>
        <p:spPr bwMode="auto">
          <a:xfrm>
            <a:off x="685800" y="2187575"/>
            <a:ext cx="4587875" cy="946150"/>
          </a:xfrm>
          <a:prstGeom prst="rect">
            <a:avLst/>
          </a:prstGeom>
          <a:noFill/>
          <a:ln w="9525">
            <a:noFill/>
            <a:miter lim="800000"/>
            <a:headEnd/>
            <a:tailEnd/>
          </a:ln>
        </p:spPr>
        <p:txBody>
          <a:bodyPr wrap="none">
            <a:spAutoFit/>
          </a:bodyPr>
          <a:lstStyle/>
          <a:p>
            <a:pPr eaLnBrk="0" hangingPunct="0"/>
            <a:r>
              <a:rPr lang="en-US" sz="2800">
                <a:solidFill>
                  <a:schemeClr val="accent2"/>
                </a:solidFill>
              </a:rPr>
              <a:t>Store(</a:t>
            </a:r>
            <a:r>
              <a:rPr lang="en-US" sz="2800" u="sng">
                <a:solidFill>
                  <a:schemeClr val="accent2"/>
                </a:solidFill>
              </a:rPr>
              <a:t>sid</a:t>
            </a:r>
            <a:r>
              <a:rPr lang="en-US" sz="2800">
                <a:solidFill>
                  <a:schemeClr val="accent2"/>
                </a:solidFill>
              </a:rPr>
              <a:t>, sname)</a:t>
            </a:r>
          </a:p>
          <a:p>
            <a:pPr eaLnBrk="0" hangingPunct="0"/>
            <a:r>
              <a:rPr lang="en-US" sz="2800">
                <a:solidFill>
                  <a:schemeClr val="accent2"/>
                </a:solidFill>
              </a:rPr>
              <a:t>Product(</a:t>
            </a:r>
            <a:r>
              <a:rPr lang="en-US" sz="2800" u="sng">
                <a:solidFill>
                  <a:schemeClr val="accent2"/>
                </a:solidFill>
              </a:rPr>
              <a:t>pid</a:t>
            </a:r>
            <a:r>
              <a:rPr lang="en-US" sz="2800">
                <a:solidFill>
                  <a:schemeClr val="accent2"/>
                </a:solidFill>
              </a:rPr>
              <a:t>, pname, price, sid)</a:t>
            </a:r>
          </a:p>
        </p:txBody>
      </p:sp>
      <p:sp>
        <p:nvSpPr>
          <p:cNvPr id="63492" name="Text Box 4"/>
          <p:cNvSpPr txBox="1">
            <a:spLocks noChangeArrowheads="1"/>
          </p:cNvSpPr>
          <p:nvPr/>
        </p:nvSpPr>
        <p:spPr bwMode="auto">
          <a:xfrm>
            <a:off x="914400" y="3886200"/>
            <a:ext cx="4648200" cy="946150"/>
          </a:xfrm>
          <a:prstGeom prst="rect">
            <a:avLst/>
          </a:prstGeom>
          <a:noFill/>
          <a:ln w="9525">
            <a:noFill/>
            <a:miter lim="800000"/>
            <a:headEnd/>
            <a:tailEnd/>
          </a:ln>
        </p:spPr>
        <p:txBody>
          <a:bodyPr wrap="none">
            <a:spAutoFit/>
          </a:bodyPr>
          <a:lstStyle/>
          <a:p>
            <a:r>
              <a:rPr lang="en-US" sz="2800"/>
              <a:t>For each store, </a:t>
            </a:r>
            <a:br>
              <a:rPr lang="en-US" sz="2800"/>
            </a:br>
            <a:r>
              <a:rPr lang="en-US" sz="2800"/>
              <a:t>find its most expensive product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SQL Query</a:t>
            </a:r>
          </a:p>
        </p:txBody>
      </p:sp>
      <p:sp>
        <p:nvSpPr>
          <p:cNvPr id="9219" name="Text Box 3"/>
          <p:cNvSpPr txBox="1">
            <a:spLocks noChangeArrowheads="1"/>
          </p:cNvSpPr>
          <p:nvPr/>
        </p:nvSpPr>
        <p:spPr bwMode="auto">
          <a:xfrm>
            <a:off x="457200" y="2667000"/>
            <a:ext cx="6854825" cy="1917700"/>
          </a:xfrm>
          <a:prstGeom prst="rect">
            <a:avLst/>
          </a:prstGeom>
          <a:noFill/>
          <a:ln w="9525">
            <a:noFill/>
            <a:miter lim="800000"/>
            <a:headEnd/>
            <a:tailEnd/>
          </a:ln>
        </p:spPr>
        <p:txBody>
          <a:bodyPr wrap="none">
            <a:spAutoFit/>
          </a:bodyPr>
          <a:lstStyle/>
          <a:p>
            <a:pPr eaLnBrk="0" hangingPunct="0"/>
            <a:endParaRPr lang="en-US"/>
          </a:p>
          <a:p>
            <a:pPr eaLnBrk="0" hangingPunct="0"/>
            <a:r>
              <a:rPr lang="en-US"/>
              <a:t>Basic form: (plus many many more bells and whistles)</a:t>
            </a:r>
          </a:p>
          <a:p>
            <a:pPr eaLnBrk="0" hangingPunct="0"/>
            <a:endParaRPr lang="en-US"/>
          </a:p>
          <a:p>
            <a:pPr eaLnBrk="0" hangingPunct="0"/>
            <a:endParaRPr lang="en-US"/>
          </a:p>
          <a:p>
            <a:pPr eaLnBrk="0" hangingPunct="0"/>
            <a:endParaRPr lang="en-US"/>
          </a:p>
        </p:txBody>
      </p:sp>
      <p:sp>
        <p:nvSpPr>
          <p:cNvPr id="220164" name="Rectangle 4"/>
          <p:cNvSpPr>
            <a:spLocks noChangeArrowheads="1"/>
          </p:cNvSpPr>
          <p:nvPr/>
        </p:nvSpPr>
        <p:spPr bwMode="auto">
          <a:xfrm>
            <a:off x="1296988" y="3957638"/>
            <a:ext cx="4457700" cy="11969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t> </a:t>
            </a:r>
            <a:r>
              <a:rPr lang="en-US">
                <a:solidFill>
                  <a:schemeClr val="accent2"/>
                </a:solidFill>
              </a:rPr>
              <a:t>SELECT </a:t>
            </a:r>
            <a:r>
              <a:rPr lang="en-US"/>
              <a:t> &lt;attributes&gt;</a:t>
            </a:r>
          </a:p>
          <a:p>
            <a:pPr eaLnBrk="0" hangingPunct="0">
              <a:defRPr/>
            </a:pPr>
            <a:r>
              <a:rPr lang="en-US"/>
              <a:t> </a:t>
            </a:r>
            <a:r>
              <a:rPr lang="en-US">
                <a:solidFill>
                  <a:schemeClr val="accent2"/>
                </a:solidFill>
              </a:rPr>
              <a:t>FROM</a:t>
            </a:r>
            <a:r>
              <a:rPr lang="en-US"/>
              <a:t>     &lt;one or more relations&gt;</a:t>
            </a:r>
          </a:p>
          <a:p>
            <a:pPr eaLnBrk="0" hangingPunct="0">
              <a:defRPr/>
            </a:pPr>
            <a:r>
              <a:rPr lang="en-US"/>
              <a:t> </a:t>
            </a:r>
            <a:r>
              <a:rPr lang="en-US">
                <a:solidFill>
                  <a:schemeClr val="accent2"/>
                </a:solidFill>
              </a:rPr>
              <a:t>WHERE</a:t>
            </a:r>
            <a:r>
              <a:rPr lang="en-US"/>
              <a:t>  &lt;conditions&gt;</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smtClean="0"/>
              <a:t>Two Examples</a:t>
            </a:r>
          </a:p>
        </p:txBody>
      </p:sp>
      <p:sp>
        <p:nvSpPr>
          <p:cNvPr id="325635" name="Rectangle 3"/>
          <p:cNvSpPr>
            <a:spLocks noChangeArrowheads="1"/>
          </p:cNvSpPr>
          <p:nvPr/>
        </p:nvSpPr>
        <p:spPr bwMode="auto">
          <a:xfrm>
            <a:off x="3124200" y="1905000"/>
            <a:ext cx="5399088" cy="15621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Store.sname, max(Product.price)</a:t>
            </a:r>
          </a:p>
          <a:p>
            <a:pPr eaLnBrk="0" hangingPunct="0">
              <a:defRPr/>
            </a:pPr>
            <a:r>
              <a:rPr lang="en-US">
                <a:solidFill>
                  <a:schemeClr val="accent2"/>
                </a:solidFill>
              </a:rPr>
              <a:t>FROM</a:t>
            </a:r>
            <a:r>
              <a:rPr lang="en-US"/>
              <a:t>    Store, Product</a:t>
            </a:r>
          </a:p>
          <a:p>
            <a:pPr eaLnBrk="0" hangingPunct="0">
              <a:defRPr/>
            </a:pPr>
            <a:r>
              <a:rPr lang="en-US">
                <a:solidFill>
                  <a:schemeClr val="accent2"/>
                </a:solidFill>
              </a:rPr>
              <a:t>WHERE</a:t>
            </a:r>
            <a:r>
              <a:rPr lang="en-US"/>
              <a:t>  Store.sid = Product.sid</a:t>
            </a:r>
          </a:p>
          <a:p>
            <a:pPr eaLnBrk="0" hangingPunct="0">
              <a:defRPr/>
            </a:pPr>
            <a:r>
              <a:rPr lang="en-US">
                <a:solidFill>
                  <a:schemeClr val="accent2"/>
                </a:solidFill>
              </a:rPr>
              <a:t>GROUP BY</a:t>
            </a:r>
            <a:r>
              <a:rPr lang="en-US"/>
              <a:t>  Store.sid, Store.sname</a:t>
            </a:r>
          </a:p>
        </p:txBody>
      </p:sp>
      <p:sp>
        <p:nvSpPr>
          <p:cNvPr id="325636" name="Rectangle 4"/>
          <p:cNvSpPr>
            <a:spLocks noChangeArrowheads="1"/>
          </p:cNvSpPr>
          <p:nvPr/>
        </p:nvSpPr>
        <p:spPr bwMode="auto">
          <a:xfrm>
            <a:off x="2506663" y="3962400"/>
            <a:ext cx="5876925" cy="26574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Store.sname, x.pname</a:t>
            </a:r>
          </a:p>
          <a:p>
            <a:pPr eaLnBrk="0" hangingPunct="0">
              <a:defRPr/>
            </a:pPr>
            <a:r>
              <a:rPr lang="en-US">
                <a:solidFill>
                  <a:schemeClr val="accent2"/>
                </a:solidFill>
              </a:rPr>
              <a:t>FROM</a:t>
            </a:r>
            <a:r>
              <a:rPr lang="en-US"/>
              <a:t>    Store, Product x</a:t>
            </a:r>
          </a:p>
          <a:p>
            <a:pPr eaLnBrk="0" hangingPunct="0">
              <a:defRPr/>
            </a:pPr>
            <a:r>
              <a:rPr lang="en-US">
                <a:solidFill>
                  <a:schemeClr val="accent2"/>
                </a:solidFill>
              </a:rPr>
              <a:t>WHERE</a:t>
            </a:r>
            <a:r>
              <a:rPr lang="en-US"/>
              <a:t>  Store.sid = x.sid and</a:t>
            </a:r>
          </a:p>
          <a:p>
            <a:pPr eaLnBrk="0" hangingPunct="0">
              <a:defRPr/>
            </a:pPr>
            <a:r>
              <a:rPr lang="en-US"/>
              <a:t>                x.price &gt;= </a:t>
            </a:r>
            <a:br>
              <a:rPr lang="en-US"/>
            </a:br>
            <a:r>
              <a:rPr lang="en-US"/>
              <a:t>                      </a:t>
            </a:r>
            <a:r>
              <a:rPr lang="en-US">
                <a:solidFill>
                  <a:schemeClr val="accent2"/>
                </a:solidFill>
              </a:rPr>
              <a:t>ALL</a:t>
            </a:r>
            <a:r>
              <a:rPr lang="en-US"/>
              <a:t> (</a:t>
            </a:r>
            <a:r>
              <a:rPr lang="en-US">
                <a:solidFill>
                  <a:schemeClr val="accent2"/>
                </a:solidFill>
              </a:rPr>
              <a:t>SELECT</a:t>
            </a:r>
            <a:r>
              <a:rPr lang="en-US"/>
              <a:t> y.price</a:t>
            </a:r>
            <a:br>
              <a:rPr lang="en-US"/>
            </a:br>
            <a:r>
              <a:rPr lang="en-US"/>
              <a:t>                                </a:t>
            </a:r>
            <a:r>
              <a:rPr lang="en-US">
                <a:solidFill>
                  <a:schemeClr val="accent2"/>
                </a:solidFill>
              </a:rPr>
              <a:t>FROM</a:t>
            </a:r>
            <a:r>
              <a:rPr lang="en-US"/>
              <a:t> Product y</a:t>
            </a:r>
            <a:br>
              <a:rPr lang="en-US"/>
            </a:br>
            <a:r>
              <a:rPr lang="en-US"/>
              <a:t>                                </a:t>
            </a:r>
            <a:r>
              <a:rPr lang="en-US">
                <a:solidFill>
                  <a:schemeClr val="accent2"/>
                </a:solidFill>
              </a:rPr>
              <a:t>WHERE</a:t>
            </a:r>
            <a:r>
              <a:rPr lang="en-US"/>
              <a:t> Store.sid = y.sid)</a:t>
            </a:r>
          </a:p>
        </p:txBody>
      </p:sp>
      <p:sp>
        <p:nvSpPr>
          <p:cNvPr id="64517" name="Text Box 5"/>
          <p:cNvSpPr txBox="1">
            <a:spLocks noChangeArrowheads="1"/>
          </p:cNvSpPr>
          <p:nvPr/>
        </p:nvSpPr>
        <p:spPr bwMode="auto">
          <a:xfrm>
            <a:off x="228600" y="1524000"/>
            <a:ext cx="5297488" cy="457200"/>
          </a:xfrm>
          <a:prstGeom prst="rect">
            <a:avLst/>
          </a:prstGeom>
          <a:noFill/>
          <a:ln w="9525">
            <a:noFill/>
            <a:miter lim="800000"/>
            <a:headEnd/>
            <a:tailEnd/>
          </a:ln>
        </p:spPr>
        <p:txBody>
          <a:bodyPr wrap="none">
            <a:spAutoFit/>
          </a:bodyPr>
          <a:lstStyle/>
          <a:p>
            <a:r>
              <a:rPr lang="en-US"/>
              <a:t>This is easy but doesn’t do what we want:</a:t>
            </a:r>
          </a:p>
        </p:txBody>
      </p:sp>
      <p:sp>
        <p:nvSpPr>
          <p:cNvPr id="325638" name="Text Box 6"/>
          <p:cNvSpPr txBox="1">
            <a:spLocks noChangeArrowheads="1"/>
          </p:cNvSpPr>
          <p:nvPr/>
        </p:nvSpPr>
        <p:spPr bwMode="auto">
          <a:xfrm>
            <a:off x="212725" y="3698875"/>
            <a:ext cx="1012825" cy="457200"/>
          </a:xfrm>
          <a:prstGeom prst="rect">
            <a:avLst/>
          </a:prstGeom>
          <a:noFill/>
          <a:ln w="9525">
            <a:noFill/>
            <a:miter lim="800000"/>
            <a:headEnd/>
            <a:tailEnd/>
          </a:ln>
        </p:spPr>
        <p:txBody>
          <a:bodyPr wrap="none">
            <a:spAutoFit/>
          </a:bodyPr>
          <a:lstStyle/>
          <a:p>
            <a:r>
              <a:rPr lang="en-US"/>
              <a:t>Better:</a:t>
            </a:r>
          </a:p>
        </p:txBody>
      </p:sp>
      <p:sp>
        <p:nvSpPr>
          <p:cNvPr id="325639" name="Text Box 7"/>
          <p:cNvSpPr txBox="1">
            <a:spLocks noChangeArrowheads="1"/>
          </p:cNvSpPr>
          <p:nvPr/>
        </p:nvSpPr>
        <p:spPr bwMode="auto">
          <a:xfrm>
            <a:off x="304800" y="4724400"/>
            <a:ext cx="1970088" cy="1917700"/>
          </a:xfrm>
          <a:prstGeom prst="rect">
            <a:avLst/>
          </a:prstGeom>
          <a:noFill/>
          <a:ln w="9525">
            <a:noFill/>
            <a:miter lim="800000"/>
            <a:headEnd/>
            <a:tailEnd/>
          </a:ln>
        </p:spPr>
        <p:txBody>
          <a:bodyPr wrap="none">
            <a:spAutoFit/>
          </a:bodyPr>
          <a:lstStyle/>
          <a:p>
            <a:r>
              <a:rPr lang="en-US"/>
              <a:t>But may</a:t>
            </a:r>
            <a:br>
              <a:rPr lang="en-US"/>
            </a:br>
            <a:r>
              <a:rPr lang="en-US"/>
              <a:t>return</a:t>
            </a:r>
            <a:br>
              <a:rPr lang="en-US"/>
            </a:br>
            <a:r>
              <a:rPr lang="en-US"/>
              <a:t>multiple </a:t>
            </a:r>
            <a:br>
              <a:rPr lang="en-US"/>
            </a:br>
            <a:r>
              <a:rPr lang="en-US"/>
              <a:t>product names</a:t>
            </a:r>
            <a:br>
              <a:rPr lang="en-US"/>
            </a:br>
            <a:r>
              <a:rPr lang="en-US"/>
              <a:t>per store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5638"/>
                                        </p:tgtEl>
                                        <p:attrNameLst>
                                          <p:attrName>style.visibility</p:attrName>
                                        </p:attrNameLst>
                                      </p:cBhvr>
                                      <p:to>
                                        <p:strVal val="visible"/>
                                      </p:to>
                                    </p:set>
                                    <p:anim calcmode="lin" valueType="num">
                                      <p:cBhvr additive="base">
                                        <p:cTn id="7" dur="500" fill="hold"/>
                                        <p:tgtEl>
                                          <p:spTgt spid="325638"/>
                                        </p:tgtEl>
                                        <p:attrNameLst>
                                          <p:attrName>ppt_x</p:attrName>
                                        </p:attrNameLst>
                                      </p:cBhvr>
                                      <p:tavLst>
                                        <p:tav tm="0">
                                          <p:val>
                                            <p:strVal val="#ppt_x"/>
                                          </p:val>
                                        </p:tav>
                                        <p:tav tm="100000">
                                          <p:val>
                                            <p:strVal val="#ppt_x"/>
                                          </p:val>
                                        </p:tav>
                                      </p:tavLst>
                                    </p:anim>
                                    <p:anim calcmode="lin" valueType="num">
                                      <p:cBhvr additive="base">
                                        <p:cTn id="8" dur="500" fill="hold"/>
                                        <p:tgtEl>
                                          <p:spTgt spid="32563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25636"/>
                                        </p:tgtEl>
                                        <p:attrNameLst>
                                          <p:attrName>style.visibility</p:attrName>
                                        </p:attrNameLst>
                                      </p:cBhvr>
                                      <p:to>
                                        <p:strVal val="visible"/>
                                      </p:to>
                                    </p:set>
                                    <p:anim calcmode="lin" valueType="num">
                                      <p:cBhvr additive="base">
                                        <p:cTn id="12" dur="500" fill="hold"/>
                                        <p:tgtEl>
                                          <p:spTgt spid="325636"/>
                                        </p:tgtEl>
                                        <p:attrNameLst>
                                          <p:attrName>ppt_x</p:attrName>
                                        </p:attrNameLst>
                                      </p:cBhvr>
                                      <p:tavLst>
                                        <p:tav tm="0">
                                          <p:val>
                                            <p:strVal val="#ppt_x"/>
                                          </p:val>
                                        </p:tav>
                                        <p:tav tm="100000">
                                          <p:val>
                                            <p:strVal val="#ppt_x"/>
                                          </p:val>
                                        </p:tav>
                                      </p:tavLst>
                                    </p:anim>
                                    <p:anim calcmode="lin" valueType="num">
                                      <p:cBhvr additive="base">
                                        <p:cTn id="13" dur="500" fill="hold"/>
                                        <p:tgtEl>
                                          <p:spTgt spid="325636"/>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325639"/>
                                        </p:tgtEl>
                                        <p:attrNameLst>
                                          <p:attrName>style.visibility</p:attrName>
                                        </p:attrNameLst>
                                      </p:cBhvr>
                                      <p:to>
                                        <p:strVal val="visible"/>
                                      </p:to>
                                    </p:set>
                                    <p:anim calcmode="lin" valueType="num">
                                      <p:cBhvr additive="base">
                                        <p:cTn id="17" dur="500" fill="hold"/>
                                        <p:tgtEl>
                                          <p:spTgt spid="325639"/>
                                        </p:tgtEl>
                                        <p:attrNameLst>
                                          <p:attrName>ppt_x</p:attrName>
                                        </p:attrNameLst>
                                      </p:cBhvr>
                                      <p:tavLst>
                                        <p:tav tm="0">
                                          <p:val>
                                            <p:strVal val="#ppt_x"/>
                                          </p:val>
                                        </p:tav>
                                        <p:tav tm="100000">
                                          <p:val>
                                            <p:strVal val="#ppt_x"/>
                                          </p:val>
                                        </p:tav>
                                      </p:tavLst>
                                    </p:anim>
                                    <p:anim calcmode="lin" valueType="num">
                                      <p:cBhvr additive="base">
                                        <p:cTn id="18" dur="500" fill="hold"/>
                                        <p:tgtEl>
                                          <p:spTgt spid="3256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5636" grpId="0" animBg="1" autoUpdateAnimBg="0"/>
      <p:bldP spid="325638" grpId="0" autoUpdateAnimBg="0"/>
      <p:bldP spid="325639" grpId="0"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smtClean="0"/>
              <a:t>Two Examples</a:t>
            </a:r>
          </a:p>
        </p:txBody>
      </p:sp>
      <p:sp>
        <p:nvSpPr>
          <p:cNvPr id="327683" name="Rectangle 3"/>
          <p:cNvSpPr>
            <a:spLocks noChangeArrowheads="1"/>
          </p:cNvSpPr>
          <p:nvPr/>
        </p:nvSpPr>
        <p:spPr bwMode="auto">
          <a:xfrm>
            <a:off x="1524000" y="2743200"/>
            <a:ext cx="5876925" cy="30226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SELECT</a:t>
            </a:r>
            <a:r>
              <a:rPr lang="en-US"/>
              <a:t> Store.sname, max(x.pname)</a:t>
            </a:r>
          </a:p>
          <a:p>
            <a:pPr eaLnBrk="0" hangingPunct="0">
              <a:defRPr/>
            </a:pPr>
            <a:r>
              <a:rPr lang="en-US">
                <a:solidFill>
                  <a:schemeClr val="accent2"/>
                </a:solidFill>
              </a:rPr>
              <a:t>FROM</a:t>
            </a:r>
            <a:r>
              <a:rPr lang="en-US"/>
              <a:t>    Store, Product x</a:t>
            </a:r>
          </a:p>
          <a:p>
            <a:pPr eaLnBrk="0" hangingPunct="0">
              <a:defRPr/>
            </a:pPr>
            <a:r>
              <a:rPr lang="en-US">
                <a:solidFill>
                  <a:schemeClr val="accent2"/>
                </a:solidFill>
              </a:rPr>
              <a:t>WHERE</a:t>
            </a:r>
            <a:r>
              <a:rPr lang="en-US"/>
              <a:t>  Store.sid = x.sid and</a:t>
            </a:r>
          </a:p>
          <a:p>
            <a:pPr eaLnBrk="0" hangingPunct="0">
              <a:defRPr/>
            </a:pPr>
            <a:r>
              <a:rPr lang="en-US"/>
              <a:t>                x.price &gt;= </a:t>
            </a:r>
            <a:br>
              <a:rPr lang="en-US"/>
            </a:br>
            <a:r>
              <a:rPr lang="en-US"/>
              <a:t>                      </a:t>
            </a:r>
            <a:r>
              <a:rPr lang="en-US">
                <a:solidFill>
                  <a:schemeClr val="accent2"/>
                </a:solidFill>
              </a:rPr>
              <a:t>ALL</a:t>
            </a:r>
            <a:r>
              <a:rPr lang="en-US"/>
              <a:t> (</a:t>
            </a:r>
            <a:r>
              <a:rPr lang="en-US">
                <a:solidFill>
                  <a:schemeClr val="accent2"/>
                </a:solidFill>
              </a:rPr>
              <a:t>SELECT</a:t>
            </a:r>
            <a:r>
              <a:rPr lang="en-US"/>
              <a:t> y.price</a:t>
            </a:r>
            <a:br>
              <a:rPr lang="en-US"/>
            </a:br>
            <a:r>
              <a:rPr lang="en-US"/>
              <a:t>                                </a:t>
            </a:r>
            <a:r>
              <a:rPr lang="en-US">
                <a:solidFill>
                  <a:schemeClr val="accent2"/>
                </a:solidFill>
              </a:rPr>
              <a:t>FROM</a:t>
            </a:r>
            <a:r>
              <a:rPr lang="en-US"/>
              <a:t> Product y</a:t>
            </a:r>
            <a:br>
              <a:rPr lang="en-US"/>
            </a:br>
            <a:r>
              <a:rPr lang="en-US"/>
              <a:t>                                </a:t>
            </a:r>
            <a:r>
              <a:rPr lang="en-US">
                <a:solidFill>
                  <a:schemeClr val="accent2"/>
                </a:solidFill>
              </a:rPr>
              <a:t>WHERE</a:t>
            </a:r>
            <a:r>
              <a:rPr lang="en-US"/>
              <a:t> Store.sid = y.sid)</a:t>
            </a:r>
            <a:br>
              <a:rPr lang="en-US"/>
            </a:br>
            <a:r>
              <a:rPr lang="en-US">
                <a:solidFill>
                  <a:schemeClr val="accent2"/>
                </a:solidFill>
              </a:rPr>
              <a:t>GROUP BY</a:t>
            </a:r>
            <a:r>
              <a:rPr lang="en-US"/>
              <a:t> Store.sname</a:t>
            </a:r>
          </a:p>
        </p:txBody>
      </p:sp>
      <p:sp>
        <p:nvSpPr>
          <p:cNvPr id="65540" name="Text Box 4"/>
          <p:cNvSpPr txBox="1">
            <a:spLocks noChangeArrowheads="1"/>
          </p:cNvSpPr>
          <p:nvPr/>
        </p:nvSpPr>
        <p:spPr bwMode="auto">
          <a:xfrm>
            <a:off x="593725" y="1565275"/>
            <a:ext cx="6751638" cy="822325"/>
          </a:xfrm>
          <a:prstGeom prst="rect">
            <a:avLst/>
          </a:prstGeom>
          <a:noFill/>
          <a:ln w="9525">
            <a:noFill/>
            <a:miter lim="800000"/>
            <a:headEnd/>
            <a:tailEnd/>
          </a:ln>
        </p:spPr>
        <p:txBody>
          <a:bodyPr wrap="none">
            <a:spAutoFit/>
          </a:bodyPr>
          <a:lstStyle/>
          <a:p>
            <a:r>
              <a:rPr lang="en-US"/>
              <a:t>Finally, choose some pid arbitrarily, if there are many</a:t>
            </a:r>
            <a:br>
              <a:rPr lang="en-US"/>
            </a:br>
            <a:r>
              <a:rPr lang="en-US"/>
              <a:t>with highest price:</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smtClean="0"/>
              <a:t>NULLS in SQL</a:t>
            </a:r>
          </a:p>
        </p:txBody>
      </p:sp>
      <p:sp>
        <p:nvSpPr>
          <p:cNvPr id="66563" name="Rectangle 3"/>
          <p:cNvSpPr>
            <a:spLocks noGrp="1" noChangeArrowheads="1"/>
          </p:cNvSpPr>
          <p:nvPr>
            <p:ph type="body" idx="1"/>
          </p:nvPr>
        </p:nvSpPr>
        <p:spPr/>
        <p:txBody>
          <a:bodyPr/>
          <a:lstStyle/>
          <a:p>
            <a:pPr eaLnBrk="1" hangingPunct="1"/>
            <a:r>
              <a:rPr lang="en-US" sz="2400" smtClean="0"/>
              <a:t>Whenever we don’t have a value, we can put a NULL</a:t>
            </a:r>
          </a:p>
          <a:p>
            <a:pPr eaLnBrk="1" hangingPunct="1"/>
            <a:r>
              <a:rPr lang="en-US" sz="2400" smtClean="0"/>
              <a:t>Can mean many things:</a:t>
            </a:r>
          </a:p>
          <a:p>
            <a:pPr lvl="1" eaLnBrk="1" hangingPunct="1"/>
            <a:r>
              <a:rPr lang="en-US" sz="2000" smtClean="0"/>
              <a:t>Value does not exists</a:t>
            </a:r>
          </a:p>
          <a:p>
            <a:pPr lvl="1" eaLnBrk="1" hangingPunct="1"/>
            <a:r>
              <a:rPr lang="en-US" sz="2000" smtClean="0"/>
              <a:t>Value exists but is unknown</a:t>
            </a:r>
          </a:p>
          <a:p>
            <a:pPr lvl="1" eaLnBrk="1" hangingPunct="1"/>
            <a:r>
              <a:rPr lang="en-US" sz="2000" smtClean="0"/>
              <a:t>Value not applicable</a:t>
            </a:r>
          </a:p>
          <a:p>
            <a:pPr lvl="1" eaLnBrk="1" hangingPunct="1"/>
            <a:r>
              <a:rPr lang="en-US" sz="2000" smtClean="0"/>
              <a:t>Etc.</a:t>
            </a:r>
          </a:p>
          <a:p>
            <a:pPr eaLnBrk="1" hangingPunct="1"/>
            <a:r>
              <a:rPr lang="en-US" sz="2400" smtClean="0"/>
              <a:t>The schema specifies for each attribute if can be null (</a:t>
            </a:r>
            <a:r>
              <a:rPr lang="en-US" sz="2400" i="1" smtClean="0"/>
              <a:t>nullable </a:t>
            </a:r>
            <a:r>
              <a:rPr lang="en-US" sz="2400" smtClean="0"/>
              <a:t>attribute) or not</a:t>
            </a:r>
          </a:p>
          <a:p>
            <a:pPr eaLnBrk="1" hangingPunct="1"/>
            <a:r>
              <a:rPr lang="en-US" sz="2400" smtClean="0"/>
              <a:t>How does SQL cope with tables that have NULLs ?</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smtClean="0"/>
              <a:t>Null Values</a:t>
            </a:r>
          </a:p>
        </p:txBody>
      </p:sp>
      <p:sp>
        <p:nvSpPr>
          <p:cNvPr id="67587" name="Rectangle 3"/>
          <p:cNvSpPr>
            <a:spLocks noGrp="1" noChangeArrowheads="1"/>
          </p:cNvSpPr>
          <p:nvPr>
            <p:ph type="body" idx="1"/>
          </p:nvPr>
        </p:nvSpPr>
        <p:spPr/>
        <p:txBody>
          <a:bodyPr/>
          <a:lstStyle/>
          <a:p>
            <a:pPr eaLnBrk="1" hangingPunct="1"/>
            <a:r>
              <a:rPr lang="en-US" smtClean="0"/>
              <a:t>If x= NULL then 4*(3-x)/7 is still NULL</a:t>
            </a:r>
          </a:p>
          <a:p>
            <a:pPr eaLnBrk="1" hangingPunct="1"/>
            <a:endParaRPr lang="en-US" smtClean="0"/>
          </a:p>
          <a:p>
            <a:pPr eaLnBrk="1" hangingPunct="1"/>
            <a:r>
              <a:rPr lang="en-US" smtClean="0"/>
              <a:t>If x= NULL then x=“Joe”    is UNKNOWN</a:t>
            </a:r>
          </a:p>
          <a:p>
            <a:pPr eaLnBrk="1" hangingPunct="1"/>
            <a:r>
              <a:rPr lang="en-US" smtClean="0"/>
              <a:t>In SQL there are three boolean values:</a:t>
            </a:r>
          </a:p>
          <a:p>
            <a:pPr lvl="1" eaLnBrk="1" hangingPunct="1">
              <a:buFontTx/>
              <a:buNone/>
            </a:pPr>
            <a:r>
              <a:rPr lang="en-US" smtClean="0"/>
              <a:t>FALSE             = 	0</a:t>
            </a:r>
          </a:p>
          <a:p>
            <a:pPr lvl="1" eaLnBrk="1" hangingPunct="1">
              <a:buFontTx/>
              <a:buNone/>
            </a:pPr>
            <a:r>
              <a:rPr lang="en-US" smtClean="0"/>
              <a:t>UNKNOWN    = 	0.5</a:t>
            </a:r>
          </a:p>
          <a:p>
            <a:pPr lvl="1" eaLnBrk="1" hangingPunct="1">
              <a:buFontTx/>
              <a:buNone/>
            </a:pPr>
            <a:r>
              <a:rPr lang="en-US" smtClean="0"/>
              <a:t>TRUE               = 	1</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smtClean="0"/>
              <a:t>Null Values</a:t>
            </a:r>
          </a:p>
        </p:txBody>
      </p:sp>
      <p:sp>
        <p:nvSpPr>
          <p:cNvPr id="68611" name="Rectangle 3"/>
          <p:cNvSpPr>
            <a:spLocks noGrp="1" noChangeArrowheads="1"/>
          </p:cNvSpPr>
          <p:nvPr>
            <p:ph type="body" idx="1"/>
          </p:nvPr>
        </p:nvSpPr>
        <p:spPr>
          <a:xfrm>
            <a:off x="685800" y="1828800"/>
            <a:ext cx="7772400" cy="4114800"/>
          </a:xfrm>
        </p:spPr>
        <p:txBody>
          <a:bodyPr/>
          <a:lstStyle/>
          <a:p>
            <a:pPr eaLnBrk="1" hangingPunct="1"/>
            <a:r>
              <a:rPr lang="en-US" sz="2400" smtClean="0"/>
              <a:t>C1 AND C2   =  min(C1, C2)</a:t>
            </a:r>
          </a:p>
          <a:p>
            <a:pPr eaLnBrk="1" hangingPunct="1"/>
            <a:r>
              <a:rPr lang="en-US" sz="2400" smtClean="0"/>
              <a:t>C1  OR    C2  =  max(C1, C2)</a:t>
            </a:r>
          </a:p>
          <a:p>
            <a:pPr eaLnBrk="1" hangingPunct="1"/>
            <a:r>
              <a:rPr lang="en-US" sz="2400" smtClean="0"/>
              <a:t>NOT C1         =  1 – C1</a:t>
            </a:r>
          </a:p>
          <a:p>
            <a:pPr eaLnBrk="1" hangingPunct="1">
              <a:buFontTx/>
              <a:buNone/>
            </a:pPr>
            <a:endParaRPr lang="en-US" sz="2400" smtClean="0"/>
          </a:p>
          <a:p>
            <a:pPr eaLnBrk="1" hangingPunct="1">
              <a:buFontTx/>
              <a:buNone/>
            </a:pPr>
            <a:endParaRPr lang="en-US" sz="2400" smtClean="0"/>
          </a:p>
          <a:p>
            <a:pPr eaLnBrk="1" hangingPunct="1">
              <a:buFontTx/>
              <a:buNone/>
            </a:pPr>
            <a:endParaRPr lang="en-US" sz="2400" smtClean="0"/>
          </a:p>
          <a:p>
            <a:pPr eaLnBrk="1" hangingPunct="1">
              <a:buFontTx/>
              <a:buNone/>
            </a:pPr>
            <a:endParaRPr lang="en-US" sz="2400" smtClean="0"/>
          </a:p>
          <a:p>
            <a:pPr eaLnBrk="1" hangingPunct="1">
              <a:buFontTx/>
              <a:buNone/>
            </a:pPr>
            <a:r>
              <a:rPr lang="en-US" sz="2400" smtClean="0"/>
              <a:t>Rule in SQL: include only tuples that yield TRUE</a:t>
            </a:r>
          </a:p>
        </p:txBody>
      </p:sp>
      <p:sp>
        <p:nvSpPr>
          <p:cNvPr id="333828" name="Rectangle 4"/>
          <p:cNvSpPr>
            <a:spLocks noChangeArrowheads="1"/>
          </p:cNvSpPr>
          <p:nvPr/>
        </p:nvSpPr>
        <p:spPr bwMode="auto">
          <a:xfrm>
            <a:off x="762000" y="3581400"/>
            <a:ext cx="5849938" cy="16383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lnSpc>
                <a:spcPct val="90000"/>
              </a:lnSpc>
              <a:defRPr/>
            </a:pPr>
            <a:r>
              <a:rPr lang="en-US" sz="2800">
                <a:solidFill>
                  <a:schemeClr val="accent2"/>
                </a:solidFill>
              </a:rPr>
              <a:t>SELECT</a:t>
            </a:r>
            <a:r>
              <a:rPr lang="en-US" sz="2800"/>
              <a:t> *</a:t>
            </a:r>
          </a:p>
          <a:p>
            <a:pPr>
              <a:lnSpc>
                <a:spcPct val="90000"/>
              </a:lnSpc>
              <a:defRPr/>
            </a:pPr>
            <a:r>
              <a:rPr lang="en-US" sz="2800">
                <a:solidFill>
                  <a:schemeClr val="accent2"/>
                </a:solidFill>
              </a:rPr>
              <a:t>FROM</a:t>
            </a:r>
            <a:r>
              <a:rPr lang="en-US" sz="2800"/>
              <a:t> Person</a:t>
            </a:r>
          </a:p>
          <a:p>
            <a:pPr>
              <a:lnSpc>
                <a:spcPct val="90000"/>
              </a:lnSpc>
              <a:defRPr/>
            </a:pPr>
            <a:r>
              <a:rPr lang="en-US" sz="2800">
                <a:solidFill>
                  <a:schemeClr val="accent2"/>
                </a:solidFill>
              </a:rPr>
              <a:t>WHERE</a:t>
            </a:r>
            <a:r>
              <a:rPr lang="en-US" sz="2800"/>
              <a:t>  (age &lt; 25) AND </a:t>
            </a:r>
          </a:p>
          <a:p>
            <a:pPr>
              <a:lnSpc>
                <a:spcPct val="90000"/>
              </a:lnSpc>
              <a:defRPr/>
            </a:pPr>
            <a:r>
              <a:rPr lang="en-US" sz="2800"/>
              <a:t>                (height &gt; 6 OR weight &gt; 190)</a:t>
            </a:r>
          </a:p>
        </p:txBody>
      </p:sp>
      <p:sp>
        <p:nvSpPr>
          <p:cNvPr id="68613" name="Text Box 5"/>
          <p:cNvSpPr txBox="1">
            <a:spLocks noChangeArrowheads="1"/>
          </p:cNvSpPr>
          <p:nvPr/>
        </p:nvSpPr>
        <p:spPr bwMode="auto">
          <a:xfrm>
            <a:off x="7239000" y="3733800"/>
            <a:ext cx="1639888" cy="1311275"/>
          </a:xfrm>
          <a:prstGeom prst="rect">
            <a:avLst/>
          </a:prstGeom>
          <a:noFill/>
          <a:ln w="9525">
            <a:noFill/>
            <a:miter lim="800000"/>
            <a:headEnd/>
            <a:tailEnd/>
          </a:ln>
        </p:spPr>
        <p:txBody>
          <a:bodyPr wrap="none">
            <a:spAutoFit/>
          </a:bodyPr>
          <a:lstStyle/>
          <a:p>
            <a:r>
              <a:rPr lang="en-US" sz="2000"/>
              <a:t>E.g.</a:t>
            </a:r>
            <a:br>
              <a:rPr lang="en-US" sz="2000"/>
            </a:br>
            <a:r>
              <a:rPr lang="en-US" sz="2000"/>
              <a:t>age=20</a:t>
            </a:r>
            <a:br>
              <a:rPr lang="en-US" sz="2000"/>
            </a:br>
            <a:r>
              <a:rPr lang="en-US" sz="2000"/>
              <a:t>heigth=NULL</a:t>
            </a:r>
            <a:br>
              <a:rPr lang="en-US" sz="2000"/>
            </a:br>
            <a:r>
              <a:rPr lang="en-US" sz="2000"/>
              <a:t>weight=200</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smtClean="0"/>
              <a:t>Null Values</a:t>
            </a:r>
          </a:p>
        </p:txBody>
      </p:sp>
      <p:sp>
        <p:nvSpPr>
          <p:cNvPr id="69635" name="Rectangle 3"/>
          <p:cNvSpPr>
            <a:spLocks noGrp="1" noChangeArrowheads="1"/>
          </p:cNvSpPr>
          <p:nvPr>
            <p:ph type="body" idx="1"/>
          </p:nvPr>
        </p:nvSpPr>
        <p:spPr>
          <a:xfrm>
            <a:off x="685800" y="1828800"/>
            <a:ext cx="7772400" cy="4114800"/>
          </a:xfrm>
        </p:spPr>
        <p:txBody>
          <a:bodyPr/>
          <a:lstStyle/>
          <a:p>
            <a:pPr eaLnBrk="1" hangingPunct="1">
              <a:buFontTx/>
              <a:buNone/>
            </a:pPr>
            <a:r>
              <a:rPr lang="en-US" smtClean="0"/>
              <a:t>Unexpected behavior:</a:t>
            </a:r>
          </a:p>
          <a:p>
            <a:pPr eaLnBrk="1" hangingPunct="1">
              <a:buFontTx/>
              <a:buNone/>
            </a:pPr>
            <a:endParaRPr lang="en-US" smtClean="0"/>
          </a:p>
          <a:p>
            <a:pPr eaLnBrk="1" hangingPunct="1">
              <a:buFontTx/>
              <a:buNone/>
            </a:pPr>
            <a:endParaRPr lang="en-US" smtClean="0"/>
          </a:p>
          <a:p>
            <a:pPr eaLnBrk="1" hangingPunct="1">
              <a:buFontTx/>
              <a:buNone/>
            </a:pPr>
            <a:endParaRPr lang="en-US" smtClean="0"/>
          </a:p>
          <a:p>
            <a:pPr eaLnBrk="1" hangingPunct="1">
              <a:buFontTx/>
              <a:buNone/>
            </a:pPr>
            <a:endParaRPr lang="en-US" smtClean="0"/>
          </a:p>
          <a:p>
            <a:pPr eaLnBrk="1" hangingPunct="1">
              <a:buFontTx/>
              <a:buNone/>
            </a:pPr>
            <a:endParaRPr lang="en-US" smtClean="0"/>
          </a:p>
          <a:p>
            <a:pPr eaLnBrk="1" hangingPunct="1">
              <a:buFontTx/>
              <a:buNone/>
            </a:pPr>
            <a:r>
              <a:rPr lang="en-US" smtClean="0"/>
              <a:t>Some Persons are not included !</a:t>
            </a:r>
          </a:p>
        </p:txBody>
      </p:sp>
      <p:sp>
        <p:nvSpPr>
          <p:cNvPr id="335876" name="Rectangle 4"/>
          <p:cNvSpPr>
            <a:spLocks noChangeArrowheads="1"/>
          </p:cNvSpPr>
          <p:nvPr/>
        </p:nvSpPr>
        <p:spPr bwMode="auto">
          <a:xfrm>
            <a:off x="914400" y="3048000"/>
            <a:ext cx="5846763" cy="156368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sz="3200">
                <a:solidFill>
                  <a:schemeClr val="accent2"/>
                </a:solidFill>
              </a:rPr>
              <a:t>SELECT</a:t>
            </a:r>
            <a:r>
              <a:rPr lang="en-US" sz="3200"/>
              <a:t> *</a:t>
            </a:r>
          </a:p>
          <a:p>
            <a:pPr>
              <a:defRPr/>
            </a:pPr>
            <a:r>
              <a:rPr lang="en-US" sz="3200">
                <a:solidFill>
                  <a:schemeClr val="accent2"/>
                </a:solidFill>
              </a:rPr>
              <a:t>FROM</a:t>
            </a:r>
            <a:r>
              <a:rPr lang="en-US" sz="3200"/>
              <a:t>     Person</a:t>
            </a:r>
          </a:p>
          <a:p>
            <a:pPr>
              <a:defRPr/>
            </a:pPr>
            <a:r>
              <a:rPr lang="en-US" sz="3200">
                <a:solidFill>
                  <a:schemeClr val="accent2"/>
                </a:solidFill>
              </a:rPr>
              <a:t>WHERE</a:t>
            </a:r>
            <a:r>
              <a:rPr lang="en-US" sz="3200"/>
              <a:t>  age &lt; 25  OR  age &gt;= 25</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smtClean="0"/>
              <a:t>Null Values</a:t>
            </a:r>
          </a:p>
        </p:txBody>
      </p:sp>
      <p:sp>
        <p:nvSpPr>
          <p:cNvPr id="70659" name="Rectangle 3"/>
          <p:cNvSpPr>
            <a:spLocks noGrp="1" noChangeArrowheads="1"/>
          </p:cNvSpPr>
          <p:nvPr>
            <p:ph type="body" idx="1"/>
          </p:nvPr>
        </p:nvSpPr>
        <p:spPr>
          <a:xfrm>
            <a:off x="685800" y="1828800"/>
            <a:ext cx="8229600" cy="4114800"/>
          </a:xfrm>
        </p:spPr>
        <p:txBody>
          <a:bodyPr/>
          <a:lstStyle/>
          <a:p>
            <a:pPr eaLnBrk="1" hangingPunct="1">
              <a:lnSpc>
                <a:spcPct val="90000"/>
              </a:lnSpc>
              <a:buFontTx/>
              <a:buNone/>
            </a:pPr>
            <a:r>
              <a:rPr lang="en-US" sz="2800" smtClean="0"/>
              <a:t>Can test for NULL explicitly:</a:t>
            </a:r>
          </a:p>
          <a:p>
            <a:pPr lvl="1" eaLnBrk="1" hangingPunct="1">
              <a:lnSpc>
                <a:spcPct val="90000"/>
              </a:lnSpc>
            </a:pPr>
            <a:r>
              <a:rPr lang="en-US" sz="2400" smtClean="0"/>
              <a:t>x IS NULL</a:t>
            </a:r>
          </a:p>
          <a:p>
            <a:pPr lvl="1" eaLnBrk="1" hangingPunct="1">
              <a:lnSpc>
                <a:spcPct val="90000"/>
              </a:lnSpc>
            </a:pPr>
            <a:r>
              <a:rPr lang="en-US" sz="2400" smtClean="0"/>
              <a:t>x IS NOT NULL</a:t>
            </a:r>
          </a:p>
          <a:p>
            <a:pPr eaLnBrk="1" hangingPunct="1">
              <a:lnSpc>
                <a:spcPct val="90000"/>
              </a:lnSpc>
              <a:buFontTx/>
              <a:buNone/>
            </a:pPr>
            <a:endParaRPr lang="en-US" sz="2800" smtClean="0"/>
          </a:p>
          <a:p>
            <a:pPr eaLnBrk="1" hangingPunct="1">
              <a:lnSpc>
                <a:spcPct val="90000"/>
              </a:lnSpc>
              <a:buFontTx/>
              <a:buNone/>
            </a:pPr>
            <a:endParaRPr lang="en-US" sz="2800" smtClean="0"/>
          </a:p>
          <a:p>
            <a:pPr eaLnBrk="1" hangingPunct="1">
              <a:lnSpc>
                <a:spcPct val="90000"/>
              </a:lnSpc>
              <a:buFontTx/>
              <a:buNone/>
            </a:pPr>
            <a:endParaRPr lang="en-US" sz="2800" smtClean="0"/>
          </a:p>
          <a:p>
            <a:pPr eaLnBrk="1" hangingPunct="1">
              <a:lnSpc>
                <a:spcPct val="90000"/>
              </a:lnSpc>
              <a:buFontTx/>
              <a:buNone/>
            </a:pPr>
            <a:endParaRPr lang="en-US" sz="2800" smtClean="0"/>
          </a:p>
          <a:p>
            <a:pPr eaLnBrk="1" hangingPunct="1">
              <a:lnSpc>
                <a:spcPct val="90000"/>
              </a:lnSpc>
              <a:buFontTx/>
              <a:buNone/>
            </a:pPr>
            <a:endParaRPr lang="en-US" sz="2800" smtClean="0"/>
          </a:p>
          <a:p>
            <a:pPr eaLnBrk="1" hangingPunct="1">
              <a:lnSpc>
                <a:spcPct val="90000"/>
              </a:lnSpc>
              <a:buFontTx/>
              <a:buNone/>
            </a:pPr>
            <a:r>
              <a:rPr lang="en-US" sz="2800" smtClean="0"/>
              <a:t>Now it includes all Persons</a:t>
            </a:r>
          </a:p>
        </p:txBody>
      </p:sp>
      <p:sp>
        <p:nvSpPr>
          <p:cNvPr id="337924" name="Rectangle 4"/>
          <p:cNvSpPr>
            <a:spLocks noChangeArrowheads="1"/>
          </p:cNvSpPr>
          <p:nvPr/>
        </p:nvSpPr>
        <p:spPr bwMode="auto">
          <a:xfrm>
            <a:off x="609600" y="3505200"/>
            <a:ext cx="7747000" cy="12541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lnSpc>
                <a:spcPct val="90000"/>
              </a:lnSpc>
              <a:defRPr/>
            </a:pPr>
            <a:r>
              <a:rPr lang="en-US" sz="2800">
                <a:solidFill>
                  <a:schemeClr val="accent2"/>
                </a:solidFill>
              </a:rPr>
              <a:t>SELECT</a:t>
            </a:r>
            <a:r>
              <a:rPr lang="en-US" sz="2800"/>
              <a:t> *</a:t>
            </a:r>
          </a:p>
          <a:p>
            <a:pPr>
              <a:lnSpc>
                <a:spcPct val="90000"/>
              </a:lnSpc>
              <a:defRPr/>
            </a:pPr>
            <a:r>
              <a:rPr lang="en-US" sz="2800">
                <a:solidFill>
                  <a:schemeClr val="accent2"/>
                </a:solidFill>
              </a:rPr>
              <a:t>FROM</a:t>
            </a:r>
            <a:r>
              <a:rPr lang="en-US" sz="2800"/>
              <a:t>     Person</a:t>
            </a:r>
          </a:p>
          <a:p>
            <a:pPr>
              <a:lnSpc>
                <a:spcPct val="90000"/>
              </a:lnSpc>
              <a:defRPr/>
            </a:pPr>
            <a:r>
              <a:rPr lang="en-US" sz="2800">
                <a:solidFill>
                  <a:schemeClr val="accent2"/>
                </a:solidFill>
              </a:rPr>
              <a:t>WHERE</a:t>
            </a:r>
            <a:r>
              <a:rPr lang="en-US" sz="2800"/>
              <a:t>  age &lt; 25  OR  age &gt;= 25 OR age </a:t>
            </a:r>
            <a:r>
              <a:rPr lang="en-US" sz="2800">
                <a:solidFill>
                  <a:srgbClr val="FF5050"/>
                </a:solidFill>
              </a:rPr>
              <a:t>IS NULL</a:t>
            </a:r>
            <a:endParaRPr lang="en-US" sz="280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smtClean="0"/>
              <a:t>Outerjoins</a:t>
            </a:r>
          </a:p>
        </p:txBody>
      </p:sp>
      <p:sp>
        <p:nvSpPr>
          <p:cNvPr id="71683" name="Rectangle 3"/>
          <p:cNvSpPr>
            <a:spLocks noGrp="1" noChangeArrowheads="1"/>
          </p:cNvSpPr>
          <p:nvPr>
            <p:ph type="body" idx="1"/>
          </p:nvPr>
        </p:nvSpPr>
        <p:spPr>
          <a:xfrm>
            <a:off x="228600" y="1828800"/>
            <a:ext cx="8686800" cy="4114800"/>
          </a:xfrm>
        </p:spPr>
        <p:txBody>
          <a:bodyPr/>
          <a:lstStyle/>
          <a:p>
            <a:pPr eaLnBrk="1" hangingPunct="1">
              <a:lnSpc>
                <a:spcPct val="90000"/>
              </a:lnSpc>
              <a:buFontTx/>
              <a:buNone/>
            </a:pPr>
            <a:r>
              <a:rPr lang="en-US" sz="1800" smtClean="0"/>
              <a:t>Explicit joins in SQL = “inner joins”:</a:t>
            </a:r>
          </a:p>
          <a:p>
            <a:pPr>
              <a:lnSpc>
                <a:spcPct val="90000"/>
              </a:lnSpc>
              <a:spcBef>
                <a:spcPct val="0"/>
              </a:spcBef>
              <a:buFontTx/>
              <a:buNone/>
            </a:pPr>
            <a:r>
              <a:rPr lang="en-US" sz="1800" smtClean="0">
                <a:solidFill>
                  <a:schemeClr val="accent2"/>
                </a:solidFill>
              </a:rPr>
              <a:t>	Product(name, category)</a:t>
            </a:r>
          </a:p>
          <a:p>
            <a:pPr>
              <a:lnSpc>
                <a:spcPct val="90000"/>
              </a:lnSpc>
              <a:spcBef>
                <a:spcPct val="0"/>
              </a:spcBef>
              <a:buFontTx/>
              <a:buNone/>
            </a:pPr>
            <a:r>
              <a:rPr lang="en-US" sz="1800" smtClean="0">
                <a:solidFill>
                  <a:schemeClr val="accent2"/>
                </a:solidFill>
              </a:rPr>
              <a:t>      Purchase(prodName, store)</a:t>
            </a:r>
            <a:endParaRPr lang="en-US" sz="1800" smtClean="0"/>
          </a:p>
        </p:txBody>
      </p:sp>
      <p:sp>
        <p:nvSpPr>
          <p:cNvPr id="339972" name="Rectangle 4"/>
          <p:cNvSpPr>
            <a:spLocks noChangeArrowheads="1"/>
          </p:cNvSpPr>
          <p:nvPr/>
        </p:nvSpPr>
        <p:spPr bwMode="auto">
          <a:xfrm>
            <a:off x="914400" y="2819400"/>
            <a:ext cx="6951663" cy="123348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lnSpc>
                <a:spcPct val="90000"/>
              </a:lnSpc>
              <a:spcBef>
                <a:spcPct val="20000"/>
              </a:spcBef>
              <a:defRPr/>
            </a:pPr>
            <a:r>
              <a:rPr lang="en-US">
                <a:solidFill>
                  <a:schemeClr val="accent2"/>
                </a:solidFill>
              </a:rPr>
              <a:t>SELECT</a:t>
            </a:r>
            <a:r>
              <a:rPr lang="en-US"/>
              <a:t> Product.name, Purchase.store</a:t>
            </a:r>
          </a:p>
          <a:p>
            <a:pPr>
              <a:lnSpc>
                <a:spcPct val="90000"/>
              </a:lnSpc>
              <a:spcBef>
                <a:spcPct val="20000"/>
              </a:spcBef>
              <a:defRPr/>
            </a:pPr>
            <a:r>
              <a:rPr lang="en-US">
                <a:solidFill>
                  <a:schemeClr val="accent2"/>
                </a:solidFill>
              </a:rPr>
              <a:t>FROM</a:t>
            </a:r>
            <a:r>
              <a:rPr lang="en-US"/>
              <a:t>     Product </a:t>
            </a:r>
            <a:r>
              <a:rPr lang="en-US">
                <a:solidFill>
                  <a:schemeClr val="accent2"/>
                </a:solidFill>
              </a:rPr>
              <a:t>JOIN</a:t>
            </a:r>
            <a:r>
              <a:rPr lang="en-US"/>
              <a:t> Purchase </a:t>
            </a:r>
            <a:r>
              <a:rPr lang="en-US">
                <a:solidFill>
                  <a:schemeClr val="accent2"/>
                </a:solidFill>
              </a:rPr>
              <a:t>ON</a:t>
            </a:r>
          </a:p>
          <a:p>
            <a:pPr>
              <a:lnSpc>
                <a:spcPct val="90000"/>
              </a:lnSpc>
              <a:spcBef>
                <a:spcPct val="20000"/>
              </a:spcBef>
              <a:defRPr/>
            </a:pPr>
            <a:r>
              <a:rPr lang="en-US"/>
              <a:t>                              Product.name = Purchase.prodName</a:t>
            </a:r>
          </a:p>
        </p:txBody>
      </p:sp>
      <p:sp>
        <p:nvSpPr>
          <p:cNvPr id="339973" name="Rectangle 5"/>
          <p:cNvSpPr>
            <a:spLocks noChangeArrowheads="1"/>
          </p:cNvSpPr>
          <p:nvPr/>
        </p:nvSpPr>
        <p:spPr bwMode="auto">
          <a:xfrm>
            <a:off x="1676400" y="4495800"/>
            <a:ext cx="5976938" cy="123348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lnSpc>
                <a:spcPct val="90000"/>
              </a:lnSpc>
              <a:spcBef>
                <a:spcPct val="20000"/>
              </a:spcBef>
              <a:defRPr/>
            </a:pPr>
            <a:r>
              <a:rPr lang="en-US">
                <a:solidFill>
                  <a:schemeClr val="accent2"/>
                </a:solidFill>
              </a:rPr>
              <a:t>SELECT</a:t>
            </a:r>
            <a:r>
              <a:rPr lang="en-US"/>
              <a:t> Product.name, Purchase.store</a:t>
            </a:r>
          </a:p>
          <a:p>
            <a:pPr>
              <a:lnSpc>
                <a:spcPct val="90000"/>
              </a:lnSpc>
              <a:spcBef>
                <a:spcPct val="20000"/>
              </a:spcBef>
              <a:defRPr/>
            </a:pPr>
            <a:r>
              <a:rPr lang="en-US">
                <a:solidFill>
                  <a:schemeClr val="accent2"/>
                </a:solidFill>
              </a:rPr>
              <a:t>FROM</a:t>
            </a:r>
            <a:r>
              <a:rPr lang="en-US"/>
              <a:t>     Product, Purchase</a:t>
            </a:r>
          </a:p>
          <a:p>
            <a:pPr>
              <a:lnSpc>
                <a:spcPct val="90000"/>
              </a:lnSpc>
              <a:spcBef>
                <a:spcPct val="20000"/>
              </a:spcBef>
              <a:defRPr/>
            </a:pPr>
            <a:r>
              <a:rPr lang="en-US">
                <a:solidFill>
                  <a:schemeClr val="accent2"/>
                </a:solidFill>
              </a:rPr>
              <a:t>WHERE</a:t>
            </a:r>
            <a:r>
              <a:rPr lang="en-US"/>
              <a:t>   Product.name = Purchase.prodName</a:t>
            </a:r>
          </a:p>
        </p:txBody>
      </p:sp>
      <p:sp>
        <p:nvSpPr>
          <p:cNvPr id="71686" name="Rectangle 6"/>
          <p:cNvSpPr>
            <a:spLocks noChangeArrowheads="1"/>
          </p:cNvSpPr>
          <p:nvPr/>
        </p:nvSpPr>
        <p:spPr bwMode="auto">
          <a:xfrm>
            <a:off x="381000" y="4419600"/>
            <a:ext cx="1003300" cy="366713"/>
          </a:xfrm>
          <a:prstGeom prst="rect">
            <a:avLst/>
          </a:prstGeom>
          <a:noFill/>
          <a:ln w="9525">
            <a:noFill/>
            <a:miter lim="800000"/>
            <a:headEnd/>
            <a:tailEnd/>
          </a:ln>
        </p:spPr>
        <p:txBody>
          <a:bodyPr wrap="none">
            <a:spAutoFit/>
          </a:bodyPr>
          <a:lstStyle/>
          <a:p>
            <a:r>
              <a:rPr lang="en-US" sz="1800"/>
              <a:t>Same as:</a:t>
            </a:r>
          </a:p>
        </p:txBody>
      </p:sp>
      <p:sp>
        <p:nvSpPr>
          <p:cNvPr id="71687" name="Rectangle 7"/>
          <p:cNvSpPr>
            <a:spLocks noChangeArrowheads="1"/>
          </p:cNvSpPr>
          <p:nvPr/>
        </p:nvSpPr>
        <p:spPr bwMode="auto">
          <a:xfrm>
            <a:off x="1524000" y="5943600"/>
            <a:ext cx="5246688" cy="420688"/>
          </a:xfrm>
          <a:prstGeom prst="rect">
            <a:avLst/>
          </a:prstGeom>
          <a:noFill/>
          <a:ln w="9525">
            <a:noFill/>
            <a:miter lim="800000"/>
            <a:headEnd/>
            <a:tailEnd/>
          </a:ln>
        </p:spPr>
        <p:txBody>
          <a:bodyPr wrap="none">
            <a:spAutoFit/>
          </a:bodyPr>
          <a:lstStyle/>
          <a:p>
            <a:pPr>
              <a:lnSpc>
                <a:spcPct val="90000"/>
              </a:lnSpc>
              <a:spcBef>
                <a:spcPct val="20000"/>
              </a:spcBef>
            </a:pPr>
            <a:r>
              <a:rPr lang="en-US"/>
              <a:t>But Products that never sold will be lost !</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smtClean="0"/>
              <a:t>Outerjoins</a:t>
            </a:r>
          </a:p>
        </p:txBody>
      </p:sp>
      <p:sp>
        <p:nvSpPr>
          <p:cNvPr id="72707" name="Rectangle 3"/>
          <p:cNvSpPr>
            <a:spLocks noGrp="1" noChangeArrowheads="1"/>
          </p:cNvSpPr>
          <p:nvPr>
            <p:ph type="body" idx="1"/>
          </p:nvPr>
        </p:nvSpPr>
        <p:spPr>
          <a:xfrm>
            <a:off x="228600" y="1828800"/>
            <a:ext cx="8686800" cy="4114800"/>
          </a:xfrm>
        </p:spPr>
        <p:txBody>
          <a:bodyPr/>
          <a:lstStyle/>
          <a:p>
            <a:pPr eaLnBrk="1" hangingPunct="1">
              <a:buFontTx/>
              <a:buNone/>
            </a:pPr>
            <a:r>
              <a:rPr lang="en-US" sz="2400" smtClean="0"/>
              <a:t>Left outer joins in SQL:</a:t>
            </a:r>
          </a:p>
          <a:p>
            <a:pPr>
              <a:spcBef>
                <a:spcPct val="0"/>
              </a:spcBef>
              <a:buFontTx/>
              <a:buNone/>
            </a:pPr>
            <a:r>
              <a:rPr lang="en-US" sz="2400" smtClean="0">
                <a:solidFill>
                  <a:schemeClr val="accent2"/>
                </a:solidFill>
              </a:rPr>
              <a:t>	Product(name, category)</a:t>
            </a:r>
          </a:p>
          <a:p>
            <a:pPr>
              <a:spcBef>
                <a:spcPct val="0"/>
              </a:spcBef>
              <a:buFontTx/>
              <a:buNone/>
            </a:pPr>
            <a:r>
              <a:rPr lang="en-US" sz="2400" smtClean="0">
                <a:solidFill>
                  <a:schemeClr val="accent2"/>
                </a:solidFill>
              </a:rPr>
              <a:t>    Purchase(prodName, store)</a:t>
            </a:r>
          </a:p>
          <a:p>
            <a:pPr>
              <a:spcBef>
                <a:spcPct val="0"/>
              </a:spcBef>
              <a:buFontTx/>
              <a:buNone/>
            </a:pPr>
            <a:r>
              <a:rPr lang="en-US" sz="2400" smtClean="0">
                <a:solidFill>
                  <a:schemeClr val="accent2"/>
                </a:solidFill>
              </a:rPr>
              <a:t>	</a:t>
            </a:r>
            <a:endParaRPr lang="en-US" sz="2400" smtClean="0"/>
          </a:p>
          <a:p>
            <a:pPr eaLnBrk="1" hangingPunct="1">
              <a:buFontTx/>
              <a:buNone/>
            </a:pPr>
            <a:endParaRPr lang="en-US" sz="2400" smtClean="0"/>
          </a:p>
        </p:txBody>
      </p:sp>
      <p:sp>
        <p:nvSpPr>
          <p:cNvPr id="342020" name="Rectangle 4"/>
          <p:cNvSpPr>
            <a:spLocks noChangeArrowheads="1"/>
          </p:cNvSpPr>
          <p:nvPr/>
        </p:nvSpPr>
        <p:spPr bwMode="auto">
          <a:xfrm>
            <a:off x="685800" y="3810000"/>
            <a:ext cx="6788150" cy="11969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a:t> </a:t>
            </a:r>
            <a:r>
              <a:rPr lang="en-US">
                <a:solidFill>
                  <a:schemeClr val="accent2"/>
                </a:solidFill>
              </a:rPr>
              <a:t>SELECT</a:t>
            </a:r>
            <a:r>
              <a:rPr lang="en-US"/>
              <a:t> Product.name, Purchase.store</a:t>
            </a:r>
          </a:p>
          <a:p>
            <a:pPr>
              <a:defRPr/>
            </a:pPr>
            <a:r>
              <a:rPr lang="en-US"/>
              <a:t> </a:t>
            </a:r>
            <a:r>
              <a:rPr lang="en-US">
                <a:solidFill>
                  <a:schemeClr val="accent2"/>
                </a:solidFill>
              </a:rPr>
              <a:t>FROM</a:t>
            </a:r>
            <a:r>
              <a:rPr lang="en-US"/>
              <a:t>     Product </a:t>
            </a:r>
            <a:r>
              <a:rPr lang="en-US">
                <a:solidFill>
                  <a:schemeClr val="accent2"/>
                </a:solidFill>
              </a:rPr>
              <a:t>LEFT OUTER JOIN</a:t>
            </a:r>
            <a:r>
              <a:rPr lang="en-US"/>
              <a:t> Purchase </a:t>
            </a:r>
            <a:r>
              <a:rPr lang="en-US">
                <a:solidFill>
                  <a:schemeClr val="accent2"/>
                </a:solidFill>
              </a:rPr>
              <a:t>ON</a:t>
            </a:r>
          </a:p>
          <a:p>
            <a:pPr>
              <a:defRPr/>
            </a:pPr>
            <a:r>
              <a:rPr lang="en-US"/>
              <a:t>                          Product.name = Purchase.prodName</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4066" name="Group 2"/>
          <p:cNvGraphicFramePr>
            <a:graphicFrameLocks noGrp="1"/>
          </p:cNvGraphicFramePr>
          <p:nvPr/>
        </p:nvGraphicFramePr>
        <p:xfrm>
          <a:off x="457200" y="1828800"/>
          <a:ext cx="3048000" cy="2032000"/>
        </p:xfrm>
        <a:graphic>
          <a:graphicData uri="http://schemas.openxmlformats.org/drawingml/2006/table">
            <a:tbl>
              <a:tblPr/>
              <a:tblGrid>
                <a:gridCol w="1524000"/>
                <a:gridCol w="1524000"/>
              </a:tblGrid>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Name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Category</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Gizmo</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gadget</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Camera</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Photo</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OneClick</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Photo</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44083" name="Group 19"/>
          <p:cNvGraphicFramePr>
            <a:graphicFrameLocks noGrp="1"/>
          </p:cNvGraphicFramePr>
          <p:nvPr/>
        </p:nvGraphicFramePr>
        <p:xfrm>
          <a:off x="5029200" y="1828800"/>
          <a:ext cx="3048000" cy="2032000"/>
        </p:xfrm>
        <a:graphic>
          <a:graphicData uri="http://schemas.openxmlformats.org/drawingml/2006/table">
            <a:tbl>
              <a:tblPr/>
              <a:tblGrid>
                <a:gridCol w="1524000"/>
                <a:gridCol w="1524000"/>
              </a:tblGrid>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ProdName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Store</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Gizmo</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Wiz</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Camera</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Ritz</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Camera</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Wiz</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44100" name="Group 36"/>
          <p:cNvGraphicFramePr>
            <a:graphicFrameLocks noGrp="1"/>
          </p:cNvGraphicFramePr>
          <p:nvPr/>
        </p:nvGraphicFramePr>
        <p:xfrm>
          <a:off x="2971800" y="4038600"/>
          <a:ext cx="3048000" cy="2540000"/>
        </p:xfrm>
        <a:graphic>
          <a:graphicData uri="http://schemas.openxmlformats.org/drawingml/2006/table">
            <a:tbl>
              <a:tblPr/>
              <a:tblGrid>
                <a:gridCol w="1524000"/>
                <a:gridCol w="1524000"/>
              </a:tblGrid>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Name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Store</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Gizmo</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Wiz</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Camera</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Ritz</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Camera</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Wiz</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OneClick</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FF5050"/>
                          </a:solidFill>
                          <a:effectLst/>
                          <a:latin typeface="Times New Roman" pitchFamily="18" charset="0"/>
                        </a:rPr>
                        <a:t>NULL</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3784" name="Rectangle 56"/>
          <p:cNvSpPr>
            <a:spLocks noChangeArrowheads="1"/>
          </p:cNvSpPr>
          <p:nvPr/>
        </p:nvSpPr>
        <p:spPr bwMode="auto">
          <a:xfrm>
            <a:off x="457200" y="1295400"/>
            <a:ext cx="1131888" cy="457200"/>
          </a:xfrm>
          <a:prstGeom prst="rect">
            <a:avLst/>
          </a:prstGeom>
          <a:noFill/>
          <a:ln w="9525">
            <a:noFill/>
            <a:miter lim="800000"/>
            <a:headEnd/>
            <a:tailEnd/>
          </a:ln>
        </p:spPr>
        <p:txBody>
          <a:bodyPr wrap="none">
            <a:spAutoFit/>
          </a:bodyPr>
          <a:lstStyle/>
          <a:p>
            <a:r>
              <a:rPr lang="en-US">
                <a:solidFill>
                  <a:schemeClr val="accent2"/>
                </a:solidFill>
              </a:rPr>
              <a:t>Product</a:t>
            </a:r>
          </a:p>
        </p:txBody>
      </p:sp>
      <p:sp>
        <p:nvSpPr>
          <p:cNvPr id="73785" name="Rectangle 57"/>
          <p:cNvSpPr>
            <a:spLocks noChangeArrowheads="1"/>
          </p:cNvSpPr>
          <p:nvPr/>
        </p:nvSpPr>
        <p:spPr bwMode="auto">
          <a:xfrm>
            <a:off x="5029200" y="1295400"/>
            <a:ext cx="1284288" cy="457200"/>
          </a:xfrm>
          <a:prstGeom prst="rect">
            <a:avLst/>
          </a:prstGeom>
          <a:noFill/>
          <a:ln w="9525">
            <a:noFill/>
            <a:miter lim="800000"/>
            <a:headEnd/>
            <a:tailEnd/>
          </a:ln>
        </p:spPr>
        <p:txBody>
          <a:bodyPr wrap="none">
            <a:spAutoFit/>
          </a:bodyPr>
          <a:lstStyle/>
          <a:p>
            <a:r>
              <a:rPr lang="en-US">
                <a:solidFill>
                  <a:schemeClr val="accent2"/>
                </a:solidFill>
              </a:rPr>
              <a:t>Purchase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Simple SQL Query</a:t>
            </a:r>
          </a:p>
        </p:txBody>
      </p:sp>
      <p:graphicFrame>
        <p:nvGraphicFramePr>
          <p:cNvPr id="222211" name="Group 3"/>
          <p:cNvGraphicFramePr>
            <a:graphicFrameLocks noGrp="1"/>
          </p:cNvGraphicFramePr>
          <p:nvPr/>
        </p:nvGraphicFramePr>
        <p:xfrm>
          <a:off x="3352800" y="1981200"/>
          <a:ext cx="5410200" cy="1676400"/>
        </p:xfrm>
        <a:graphic>
          <a:graphicData uri="http://schemas.openxmlformats.org/drawingml/2006/table">
            <a:tbl>
              <a:tblPr/>
              <a:tblGrid>
                <a:gridCol w="1352550"/>
                <a:gridCol w="1352550"/>
                <a:gridCol w="1352550"/>
                <a:gridCol w="1352550"/>
              </a:tblGrid>
              <a:tr h="319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PName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Price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Category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Manufacturer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Gizmo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Gadgets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GizmoWorks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Powergizmo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$29.99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Gadgets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GizmoWorks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SingleTouch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$149.99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Photography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Canon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MultiTouch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$203.99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Household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Hitachi</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22243" name="Rectangle 35"/>
          <p:cNvSpPr>
            <a:spLocks noChangeArrowheads="1"/>
          </p:cNvSpPr>
          <p:nvPr/>
        </p:nvSpPr>
        <p:spPr bwMode="auto">
          <a:xfrm>
            <a:off x="228600" y="3810000"/>
            <a:ext cx="3929063" cy="11969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spcBef>
                <a:spcPct val="50000"/>
              </a:spcBef>
              <a:defRPr/>
            </a:pPr>
            <a:r>
              <a:rPr lang="en-US">
                <a:solidFill>
                  <a:schemeClr val="accent2"/>
                </a:solidFill>
              </a:rPr>
              <a:t>SELECT</a:t>
            </a:r>
            <a:r>
              <a:rPr lang="en-US"/>
              <a:t>   *</a:t>
            </a:r>
            <a:br>
              <a:rPr lang="en-US"/>
            </a:br>
            <a:r>
              <a:rPr lang="en-US">
                <a:solidFill>
                  <a:schemeClr val="accent2"/>
                </a:solidFill>
              </a:rPr>
              <a:t>FROM</a:t>
            </a:r>
            <a:r>
              <a:rPr lang="en-US"/>
              <a:t>      Product</a:t>
            </a:r>
            <a:br>
              <a:rPr lang="en-US"/>
            </a:br>
            <a:r>
              <a:rPr lang="en-US">
                <a:solidFill>
                  <a:schemeClr val="accent2"/>
                </a:solidFill>
              </a:rPr>
              <a:t>WHERE</a:t>
            </a:r>
            <a:r>
              <a:rPr lang="en-US"/>
              <a:t>   category=‘Gadgets’</a:t>
            </a:r>
          </a:p>
        </p:txBody>
      </p:sp>
      <p:sp>
        <p:nvSpPr>
          <p:cNvPr id="222244" name="Text Box 36"/>
          <p:cNvSpPr txBox="1">
            <a:spLocks noChangeArrowheads="1"/>
          </p:cNvSpPr>
          <p:nvPr/>
        </p:nvSpPr>
        <p:spPr bwMode="auto">
          <a:xfrm>
            <a:off x="2362200" y="1981200"/>
            <a:ext cx="815975" cy="336550"/>
          </a:xfrm>
          <a:prstGeom prst="rect">
            <a:avLst/>
          </a:prstGeom>
          <a:noFill/>
          <a:ln w="9525">
            <a:noFill/>
            <a:miter lim="800000"/>
            <a:headEnd/>
            <a:tailEnd/>
          </a:ln>
        </p:spPr>
        <p:txBody>
          <a:bodyPr wrap="none">
            <a:spAutoFit/>
          </a:bodyPr>
          <a:lstStyle/>
          <a:p>
            <a:r>
              <a:rPr lang="en-US" sz="1600">
                <a:solidFill>
                  <a:schemeClr val="accent2"/>
                </a:solidFill>
              </a:rPr>
              <a:t>Product</a:t>
            </a:r>
          </a:p>
        </p:txBody>
      </p:sp>
      <p:sp>
        <p:nvSpPr>
          <p:cNvPr id="222245" name="AutoShape 37"/>
          <p:cNvSpPr>
            <a:spLocks noChangeArrowheads="1"/>
          </p:cNvSpPr>
          <p:nvPr/>
        </p:nvSpPr>
        <p:spPr bwMode="auto">
          <a:xfrm>
            <a:off x="6019800" y="3962400"/>
            <a:ext cx="609600" cy="609600"/>
          </a:xfrm>
          <a:prstGeom prst="downArrow">
            <a:avLst>
              <a:gd name="adj1" fmla="val 50000"/>
              <a:gd name="adj2" fmla="val 25000"/>
            </a:avLst>
          </a:prstGeom>
          <a:noFill/>
          <a:ln w="9525">
            <a:solidFill>
              <a:schemeClr val="tx1"/>
            </a:solidFill>
            <a:miter lim="800000"/>
            <a:headEnd/>
            <a:tailEnd/>
          </a:ln>
        </p:spPr>
        <p:txBody>
          <a:bodyPr wrap="none" anchor="ctr"/>
          <a:lstStyle/>
          <a:p>
            <a:endParaRPr lang="en-US"/>
          </a:p>
        </p:txBody>
      </p:sp>
      <p:graphicFrame>
        <p:nvGraphicFramePr>
          <p:cNvPr id="222246" name="Group 38"/>
          <p:cNvGraphicFramePr>
            <a:graphicFrameLocks noGrp="1"/>
          </p:cNvGraphicFramePr>
          <p:nvPr/>
        </p:nvGraphicFramePr>
        <p:xfrm>
          <a:off x="3276600" y="5257800"/>
          <a:ext cx="5410200" cy="1005840"/>
        </p:xfrm>
        <a:graphic>
          <a:graphicData uri="http://schemas.openxmlformats.org/drawingml/2006/table">
            <a:tbl>
              <a:tblPr/>
              <a:tblGrid>
                <a:gridCol w="1352550"/>
                <a:gridCol w="1352550"/>
                <a:gridCol w="1352550"/>
                <a:gridCol w="1352550"/>
              </a:tblGrid>
              <a:tr h="319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PName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Price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Category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2"/>
                          </a:solidFill>
                          <a:effectLst/>
                          <a:latin typeface="Times New Roman" pitchFamily="18" charset="0"/>
                        </a:rPr>
                        <a:t>Manufacturer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Gizmo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Gadgets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GizmoWorks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Powergizmo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$29.99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Gadgets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GizmoWorks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22268" name="Oval 60"/>
          <p:cNvSpPr>
            <a:spLocks noChangeArrowheads="1"/>
          </p:cNvSpPr>
          <p:nvPr/>
        </p:nvSpPr>
        <p:spPr bwMode="auto">
          <a:xfrm>
            <a:off x="304800" y="5867400"/>
            <a:ext cx="2109788" cy="619125"/>
          </a:xfrm>
          <a:prstGeom prst="ellipse">
            <a:avLst/>
          </a:prstGeom>
          <a:solidFill>
            <a:srgbClr val="C0C0C0">
              <a:alpha val="50195"/>
            </a:srgbClr>
          </a:solidFill>
          <a:ln w="9525">
            <a:solidFill>
              <a:schemeClr val="tx1"/>
            </a:solidFill>
            <a:round/>
            <a:headEnd/>
            <a:tailEnd/>
          </a:ln>
        </p:spPr>
        <p:txBody>
          <a:bodyPr wrap="none" anchor="ctr">
            <a:spAutoFit/>
          </a:bodyPr>
          <a:lstStyle/>
          <a:p>
            <a:pPr algn="ctr"/>
            <a:r>
              <a:rPr lang="en-US"/>
              <a:t>“selection”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2244"/>
                                        </p:tgtEl>
                                        <p:attrNameLst>
                                          <p:attrName>style.visibility</p:attrName>
                                        </p:attrNameLst>
                                      </p:cBhvr>
                                      <p:to>
                                        <p:strVal val="visible"/>
                                      </p:to>
                                    </p:set>
                                    <p:animEffect transition="in" filter="dissolve">
                                      <p:cBhvr>
                                        <p:cTn id="7" dur="500"/>
                                        <p:tgtEl>
                                          <p:spTgt spid="222244"/>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22211"/>
                                        </p:tgtEl>
                                        <p:attrNameLst>
                                          <p:attrName>style.visibility</p:attrName>
                                        </p:attrNameLst>
                                      </p:cBhvr>
                                      <p:to>
                                        <p:strVal val="visible"/>
                                      </p:to>
                                    </p:set>
                                    <p:animEffect transition="in" filter="dissolve">
                                      <p:cBhvr>
                                        <p:cTn id="11" dur="500"/>
                                        <p:tgtEl>
                                          <p:spTgt spid="222211"/>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22245"/>
                                        </p:tgtEl>
                                        <p:attrNameLst>
                                          <p:attrName>style.visibility</p:attrName>
                                        </p:attrNameLst>
                                      </p:cBhvr>
                                      <p:to>
                                        <p:strVal val="visible"/>
                                      </p:to>
                                    </p:set>
                                    <p:animEffect transition="in" filter="dissolve">
                                      <p:cBhvr>
                                        <p:cTn id="16" dur="500"/>
                                        <p:tgtEl>
                                          <p:spTgt spid="222245"/>
                                        </p:tgtEl>
                                      </p:cBhvr>
                                    </p:animEffect>
                                  </p:childTnLst>
                                </p:cTn>
                              </p:par>
                            </p:childTnLst>
                          </p:cTn>
                        </p:par>
                        <p:par>
                          <p:cTn id="17" fill="hold">
                            <p:stCondLst>
                              <p:cond delay="500"/>
                            </p:stCondLst>
                            <p:childTnLst>
                              <p:par>
                                <p:cTn id="18" presetID="9" presetClass="entr" presetSubtype="0" fill="hold" nodeType="afterEffect">
                                  <p:stCondLst>
                                    <p:cond delay="0"/>
                                  </p:stCondLst>
                                  <p:childTnLst>
                                    <p:set>
                                      <p:cBhvr>
                                        <p:cTn id="19" dur="1" fill="hold">
                                          <p:stCondLst>
                                            <p:cond delay="0"/>
                                          </p:stCondLst>
                                        </p:cTn>
                                        <p:tgtEl>
                                          <p:spTgt spid="222246"/>
                                        </p:tgtEl>
                                        <p:attrNameLst>
                                          <p:attrName>style.visibility</p:attrName>
                                        </p:attrNameLst>
                                      </p:cBhvr>
                                      <p:to>
                                        <p:strVal val="visible"/>
                                      </p:to>
                                    </p:set>
                                    <p:animEffect transition="in" filter="dissolve">
                                      <p:cBhvr>
                                        <p:cTn id="20" dur="500"/>
                                        <p:tgtEl>
                                          <p:spTgt spid="222246"/>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222268"/>
                                        </p:tgtEl>
                                        <p:attrNameLst>
                                          <p:attrName>style.visibility</p:attrName>
                                        </p:attrNameLst>
                                      </p:cBhvr>
                                      <p:to>
                                        <p:strVal val="visible"/>
                                      </p:to>
                                    </p:set>
                                    <p:animEffect transition="in" filter="dissolve">
                                      <p:cBhvr>
                                        <p:cTn id="25" dur="500"/>
                                        <p:tgtEl>
                                          <p:spTgt spid="222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44" grpId="0" autoUpdateAnimBg="0"/>
      <p:bldP spid="222245" grpId="0" animBg="1"/>
      <p:bldP spid="222268" grpId="0" animBg="1"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smtClean="0"/>
              <a:t>Application</a:t>
            </a:r>
          </a:p>
        </p:txBody>
      </p:sp>
      <p:sp>
        <p:nvSpPr>
          <p:cNvPr id="74755" name="Rectangle 3"/>
          <p:cNvSpPr>
            <a:spLocks noGrp="1" noChangeArrowheads="1"/>
          </p:cNvSpPr>
          <p:nvPr>
            <p:ph type="body" idx="1"/>
          </p:nvPr>
        </p:nvSpPr>
        <p:spPr>
          <a:xfrm>
            <a:off x="228600" y="1828800"/>
            <a:ext cx="8686800" cy="4114800"/>
          </a:xfrm>
        </p:spPr>
        <p:txBody>
          <a:bodyPr/>
          <a:lstStyle/>
          <a:p>
            <a:pPr eaLnBrk="1" hangingPunct="1">
              <a:buFontTx/>
              <a:buNone/>
            </a:pPr>
            <a:r>
              <a:rPr lang="en-US" sz="2400" smtClean="0"/>
              <a:t>Compute, for each product, the total number of sales in ‘September’</a:t>
            </a:r>
          </a:p>
          <a:p>
            <a:pPr>
              <a:spcBef>
                <a:spcPct val="0"/>
              </a:spcBef>
              <a:buFontTx/>
              <a:buNone/>
            </a:pPr>
            <a:r>
              <a:rPr lang="en-US" sz="2400" smtClean="0">
                <a:solidFill>
                  <a:schemeClr val="accent2"/>
                </a:solidFill>
              </a:rPr>
              <a:t>	Product(</a:t>
            </a:r>
            <a:r>
              <a:rPr lang="en-US" sz="2400" u="sng" smtClean="0">
                <a:solidFill>
                  <a:schemeClr val="accent2"/>
                </a:solidFill>
              </a:rPr>
              <a:t>name</a:t>
            </a:r>
            <a:r>
              <a:rPr lang="en-US" sz="2400" smtClean="0">
                <a:solidFill>
                  <a:schemeClr val="accent2"/>
                </a:solidFill>
              </a:rPr>
              <a:t>, category)</a:t>
            </a:r>
          </a:p>
          <a:p>
            <a:pPr>
              <a:spcBef>
                <a:spcPct val="0"/>
              </a:spcBef>
              <a:buFontTx/>
              <a:buNone/>
            </a:pPr>
            <a:r>
              <a:rPr lang="en-US" sz="2400" smtClean="0">
                <a:solidFill>
                  <a:schemeClr val="accent2"/>
                </a:solidFill>
              </a:rPr>
              <a:t>    Purchase(prodName, month, store)</a:t>
            </a:r>
          </a:p>
          <a:p>
            <a:pPr>
              <a:spcBef>
                <a:spcPct val="0"/>
              </a:spcBef>
              <a:buFontTx/>
              <a:buNone/>
            </a:pPr>
            <a:r>
              <a:rPr lang="en-US" sz="2400" smtClean="0">
                <a:solidFill>
                  <a:schemeClr val="accent2"/>
                </a:solidFill>
              </a:rPr>
              <a:t>	</a:t>
            </a:r>
            <a:endParaRPr lang="en-US" sz="2400" smtClean="0"/>
          </a:p>
          <a:p>
            <a:pPr eaLnBrk="1" hangingPunct="1">
              <a:buFontTx/>
              <a:buNone/>
            </a:pPr>
            <a:endParaRPr lang="en-US" sz="2400" smtClean="0"/>
          </a:p>
        </p:txBody>
      </p:sp>
      <p:sp>
        <p:nvSpPr>
          <p:cNvPr id="346116" name="Rectangle 4"/>
          <p:cNvSpPr>
            <a:spLocks noChangeArrowheads="1"/>
          </p:cNvSpPr>
          <p:nvPr/>
        </p:nvSpPr>
        <p:spPr bwMode="auto">
          <a:xfrm>
            <a:off x="990600" y="3352800"/>
            <a:ext cx="6053138" cy="19272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a:t> </a:t>
            </a:r>
            <a:r>
              <a:rPr lang="en-US">
                <a:solidFill>
                  <a:schemeClr val="accent2"/>
                </a:solidFill>
              </a:rPr>
              <a:t>SELECT</a:t>
            </a:r>
            <a:r>
              <a:rPr lang="en-US"/>
              <a:t> Product.name, count(*)</a:t>
            </a:r>
          </a:p>
          <a:p>
            <a:pPr>
              <a:defRPr/>
            </a:pPr>
            <a:r>
              <a:rPr lang="en-US"/>
              <a:t> </a:t>
            </a:r>
            <a:r>
              <a:rPr lang="en-US">
                <a:solidFill>
                  <a:schemeClr val="accent2"/>
                </a:solidFill>
              </a:rPr>
              <a:t>FROM</a:t>
            </a:r>
            <a:r>
              <a:rPr lang="en-US"/>
              <a:t>     Product, Purchase </a:t>
            </a:r>
          </a:p>
          <a:p>
            <a:pPr>
              <a:defRPr/>
            </a:pPr>
            <a:r>
              <a:rPr lang="en-US"/>
              <a:t> </a:t>
            </a:r>
            <a:r>
              <a:rPr lang="en-US">
                <a:solidFill>
                  <a:schemeClr val="accent2"/>
                </a:solidFill>
              </a:rPr>
              <a:t>WHERE</a:t>
            </a:r>
            <a:r>
              <a:rPr lang="en-US"/>
              <a:t>   Product.name = Purchase.prodName</a:t>
            </a:r>
          </a:p>
          <a:p>
            <a:pPr>
              <a:defRPr/>
            </a:pPr>
            <a:r>
              <a:rPr lang="en-US"/>
              <a:t>          and  Purchase.month = ‘September’</a:t>
            </a:r>
          </a:p>
          <a:p>
            <a:pPr>
              <a:defRPr/>
            </a:pPr>
            <a:r>
              <a:rPr lang="en-US"/>
              <a:t> </a:t>
            </a:r>
            <a:r>
              <a:rPr lang="en-US">
                <a:solidFill>
                  <a:schemeClr val="accent2"/>
                </a:solidFill>
              </a:rPr>
              <a:t>GROUP BY </a:t>
            </a:r>
            <a:r>
              <a:rPr lang="en-US"/>
              <a:t>Product.name</a:t>
            </a:r>
          </a:p>
        </p:txBody>
      </p:sp>
      <p:sp>
        <p:nvSpPr>
          <p:cNvPr id="74757" name="Rectangle 5"/>
          <p:cNvSpPr>
            <a:spLocks noChangeArrowheads="1"/>
          </p:cNvSpPr>
          <p:nvPr/>
        </p:nvSpPr>
        <p:spPr bwMode="auto">
          <a:xfrm>
            <a:off x="2895600" y="5943600"/>
            <a:ext cx="2130425" cy="457200"/>
          </a:xfrm>
          <a:prstGeom prst="rect">
            <a:avLst/>
          </a:prstGeom>
          <a:noFill/>
          <a:ln w="9525">
            <a:noFill/>
            <a:miter lim="800000"/>
            <a:headEnd/>
            <a:tailEnd/>
          </a:ln>
        </p:spPr>
        <p:txBody>
          <a:bodyPr wrap="none">
            <a:spAutoFit/>
          </a:bodyPr>
          <a:lstStyle/>
          <a:p>
            <a:r>
              <a:rPr lang="en-US"/>
              <a:t>What’s wrong ?</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US" smtClean="0"/>
              <a:t>Application</a:t>
            </a:r>
          </a:p>
        </p:txBody>
      </p:sp>
      <p:sp>
        <p:nvSpPr>
          <p:cNvPr id="75779" name="Rectangle 3"/>
          <p:cNvSpPr>
            <a:spLocks noGrp="1" noChangeArrowheads="1"/>
          </p:cNvSpPr>
          <p:nvPr>
            <p:ph type="body" idx="1"/>
          </p:nvPr>
        </p:nvSpPr>
        <p:spPr>
          <a:xfrm>
            <a:off x="228600" y="1828800"/>
            <a:ext cx="8686800" cy="4114800"/>
          </a:xfrm>
        </p:spPr>
        <p:txBody>
          <a:bodyPr/>
          <a:lstStyle/>
          <a:p>
            <a:pPr eaLnBrk="1" hangingPunct="1">
              <a:buFontTx/>
              <a:buNone/>
            </a:pPr>
            <a:r>
              <a:rPr lang="en-US" sz="2400" smtClean="0"/>
              <a:t>Compute, for each product, the total number of sales in ‘September’</a:t>
            </a:r>
          </a:p>
          <a:p>
            <a:pPr>
              <a:spcBef>
                <a:spcPct val="0"/>
              </a:spcBef>
              <a:buFontTx/>
              <a:buNone/>
            </a:pPr>
            <a:r>
              <a:rPr lang="en-US" sz="2400" smtClean="0">
                <a:solidFill>
                  <a:schemeClr val="accent2"/>
                </a:solidFill>
              </a:rPr>
              <a:t>	Product(name, category)</a:t>
            </a:r>
          </a:p>
          <a:p>
            <a:pPr>
              <a:spcBef>
                <a:spcPct val="0"/>
              </a:spcBef>
              <a:buFontTx/>
              <a:buNone/>
            </a:pPr>
            <a:r>
              <a:rPr lang="en-US" sz="2400" smtClean="0">
                <a:solidFill>
                  <a:schemeClr val="accent2"/>
                </a:solidFill>
              </a:rPr>
              <a:t>    Purchase(prodName, month, store)</a:t>
            </a:r>
          </a:p>
          <a:p>
            <a:pPr>
              <a:spcBef>
                <a:spcPct val="0"/>
              </a:spcBef>
              <a:buFontTx/>
              <a:buNone/>
            </a:pPr>
            <a:r>
              <a:rPr lang="en-US" sz="2400" smtClean="0">
                <a:solidFill>
                  <a:schemeClr val="accent2"/>
                </a:solidFill>
              </a:rPr>
              <a:t>	</a:t>
            </a:r>
            <a:endParaRPr lang="en-US" sz="2400" smtClean="0"/>
          </a:p>
          <a:p>
            <a:pPr eaLnBrk="1" hangingPunct="1">
              <a:buFontTx/>
              <a:buNone/>
            </a:pPr>
            <a:endParaRPr lang="en-US" sz="2400" smtClean="0"/>
          </a:p>
        </p:txBody>
      </p:sp>
      <p:sp>
        <p:nvSpPr>
          <p:cNvPr id="348164" name="Rectangle 4"/>
          <p:cNvSpPr>
            <a:spLocks noChangeArrowheads="1"/>
          </p:cNvSpPr>
          <p:nvPr/>
        </p:nvSpPr>
        <p:spPr bwMode="auto">
          <a:xfrm>
            <a:off x="762000" y="3581400"/>
            <a:ext cx="6788150" cy="19272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a:t> </a:t>
            </a:r>
            <a:r>
              <a:rPr lang="en-US">
                <a:solidFill>
                  <a:schemeClr val="accent2"/>
                </a:solidFill>
              </a:rPr>
              <a:t>SELECT</a:t>
            </a:r>
            <a:r>
              <a:rPr lang="en-US"/>
              <a:t> Product.name, count(*)</a:t>
            </a:r>
          </a:p>
          <a:p>
            <a:pPr>
              <a:defRPr/>
            </a:pPr>
            <a:r>
              <a:rPr lang="en-US"/>
              <a:t> </a:t>
            </a:r>
            <a:r>
              <a:rPr lang="en-US">
                <a:solidFill>
                  <a:schemeClr val="accent2"/>
                </a:solidFill>
              </a:rPr>
              <a:t>FROM</a:t>
            </a:r>
            <a:r>
              <a:rPr lang="en-US"/>
              <a:t>     Product </a:t>
            </a:r>
            <a:r>
              <a:rPr lang="en-US">
                <a:solidFill>
                  <a:schemeClr val="accent2"/>
                </a:solidFill>
              </a:rPr>
              <a:t>LEFT OUTER JOIN</a:t>
            </a:r>
            <a:r>
              <a:rPr lang="en-US"/>
              <a:t> Purchase </a:t>
            </a:r>
            <a:r>
              <a:rPr lang="en-US">
                <a:solidFill>
                  <a:schemeClr val="accent2"/>
                </a:solidFill>
              </a:rPr>
              <a:t>ON</a:t>
            </a:r>
          </a:p>
          <a:p>
            <a:pPr>
              <a:defRPr/>
            </a:pPr>
            <a:r>
              <a:rPr lang="en-US"/>
              <a:t>                          Product.name = Purchase.prodName</a:t>
            </a:r>
          </a:p>
          <a:p>
            <a:pPr>
              <a:defRPr/>
            </a:pPr>
            <a:r>
              <a:rPr lang="en-US"/>
              <a:t>                  and  Purchase.month = ‘September’</a:t>
            </a:r>
          </a:p>
          <a:p>
            <a:pPr>
              <a:defRPr/>
            </a:pPr>
            <a:r>
              <a:rPr lang="en-US"/>
              <a:t> </a:t>
            </a:r>
            <a:r>
              <a:rPr lang="en-US">
                <a:solidFill>
                  <a:schemeClr val="accent2"/>
                </a:solidFill>
              </a:rPr>
              <a:t>GROUP BY </a:t>
            </a:r>
            <a:r>
              <a:rPr lang="en-US"/>
              <a:t>Product.name</a:t>
            </a:r>
          </a:p>
        </p:txBody>
      </p:sp>
      <p:sp>
        <p:nvSpPr>
          <p:cNvPr id="75781" name="Rectangle 5"/>
          <p:cNvSpPr>
            <a:spLocks noChangeArrowheads="1"/>
          </p:cNvSpPr>
          <p:nvPr/>
        </p:nvSpPr>
        <p:spPr bwMode="auto">
          <a:xfrm>
            <a:off x="1295400" y="5943600"/>
            <a:ext cx="6600825" cy="457200"/>
          </a:xfrm>
          <a:prstGeom prst="rect">
            <a:avLst/>
          </a:prstGeom>
          <a:noFill/>
          <a:ln w="9525">
            <a:noFill/>
            <a:miter lim="800000"/>
            <a:headEnd/>
            <a:tailEnd/>
          </a:ln>
        </p:spPr>
        <p:txBody>
          <a:bodyPr wrap="none">
            <a:spAutoFit/>
          </a:bodyPr>
          <a:lstStyle/>
          <a:p>
            <a:r>
              <a:rPr lang="en-US"/>
              <a:t>Now we also get the products who sold in 0 quantity</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smtClean="0"/>
              <a:t>Outer Joins</a:t>
            </a:r>
          </a:p>
        </p:txBody>
      </p:sp>
      <p:sp>
        <p:nvSpPr>
          <p:cNvPr id="76803" name="Rectangle 3"/>
          <p:cNvSpPr>
            <a:spLocks noGrp="1" noChangeArrowheads="1"/>
          </p:cNvSpPr>
          <p:nvPr>
            <p:ph type="body" idx="1"/>
          </p:nvPr>
        </p:nvSpPr>
        <p:spPr/>
        <p:txBody>
          <a:bodyPr/>
          <a:lstStyle/>
          <a:p>
            <a:pPr eaLnBrk="1" hangingPunct="1">
              <a:lnSpc>
                <a:spcPct val="90000"/>
              </a:lnSpc>
            </a:pPr>
            <a:endParaRPr lang="en-US" sz="2800" smtClean="0"/>
          </a:p>
          <a:p>
            <a:pPr eaLnBrk="1" hangingPunct="1">
              <a:lnSpc>
                <a:spcPct val="90000"/>
              </a:lnSpc>
            </a:pPr>
            <a:r>
              <a:rPr lang="en-US" sz="2800" smtClean="0"/>
              <a:t>Left outer join:</a:t>
            </a:r>
          </a:p>
          <a:p>
            <a:pPr lvl="1" eaLnBrk="1" hangingPunct="1">
              <a:lnSpc>
                <a:spcPct val="90000"/>
              </a:lnSpc>
            </a:pPr>
            <a:r>
              <a:rPr lang="en-US" sz="2400" smtClean="0"/>
              <a:t>Include the left tuple even if there’s no match</a:t>
            </a:r>
          </a:p>
          <a:p>
            <a:pPr eaLnBrk="1" hangingPunct="1">
              <a:lnSpc>
                <a:spcPct val="90000"/>
              </a:lnSpc>
            </a:pPr>
            <a:r>
              <a:rPr lang="en-US" sz="2800" smtClean="0"/>
              <a:t>Right outer join:</a:t>
            </a:r>
          </a:p>
          <a:p>
            <a:pPr lvl="1" eaLnBrk="1" hangingPunct="1">
              <a:lnSpc>
                <a:spcPct val="90000"/>
              </a:lnSpc>
            </a:pPr>
            <a:r>
              <a:rPr lang="en-US" sz="2400" smtClean="0"/>
              <a:t>Include the right tuple even if there’s no match</a:t>
            </a:r>
          </a:p>
          <a:p>
            <a:pPr eaLnBrk="1" hangingPunct="1">
              <a:lnSpc>
                <a:spcPct val="90000"/>
              </a:lnSpc>
            </a:pPr>
            <a:r>
              <a:rPr lang="en-US" sz="2800" smtClean="0"/>
              <a:t>Full outer join:</a:t>
            </a:r>
          </a:p>
          <a:p>
            <a:pPr lvl="1" eaLnBrk="1" hangingPunct="1">
              <a:lnSpc>
                <a:spcPct val="90000"/>
              </a:lnSpc>
            </a:pPr>
            <a:r>
              <a:rPr lang="en-US" sz="2400" smtClean="0"/>
              <a:t>Include the both left and right tuples even if there’s no match</a:t>
            </a:r>
          </a:p>
          <a:p>
            <a:pPr eaLnBrk="1" hangingPunct="1">
              <a:lnSpc>
                <a:spcPct val="90000"/>
              </a:lnSpc>
            </a:pPr>
            <a:endParaRPr lang="en-US" sz="2800" smtClean="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smtClean="0"/>
              <a:t>Modifying the Database</a:t>
            </a:r>
          </a:p>
        </p:txBody>
      </p:sp>
      <p:sp>
        <p:nvSpPr>
          <p:cNvPr id="77827" name="Rectangle 3"/>
          <p:cNvSpPr>
            <a:spLocks noGrp="1" noChangeArrowheads="1"/>
          </p:cNvSpPr>
          <p:nvPr>
            <p:ph type="body" idx="1"/>
          </p:nvPr>
        </p:nvSpPr>
        <p:spPr/>
        <p:txBody>
          <a:bodyPr/>
          <a:lstStyle/>
          <a:p>
            <a:pPr eaLnBrk="1" hangingPunct="1">
              <a:buFontTx/>
              <a:buNone/>
            </a:pPr>
            <a:r>
              <a:rPr lang="en-US" smtClean="0"/>
              <a:t>Three kinds of modifications</a:t>
            </a:r>
          </a:p>
          <a:p>
            <a:pPr eaLnBrk="1" hangingPunct="1"/>
            <a:r>
              <a:rPr lang="en-US" smtClean="0"/>
              <a:t>Insertions</a:t>
            </a:r>
          </a:p>
          <a:p>
            <a:pPr eaLnBrk="1" hangingPunct="1"/>
            <a:r>
              <a:rPr lang="en-US" smtClean="0"/>
              <a:t>Deletions</a:t>
            </a:r>
          </a:p>
          <a:p>
            <a:pPr eaLnBrk="1" hangingPunct="1"/>
            <a:r>
              <a:rPr lang="en-US" smtClean="0"/>
              <a:t>Updates</a:t>
            </a:r>
          </a:p>
          <a:p>
            <a:pPr eaLnBrk="1" hangingPunct="1"/>
            <a:endParaRPr lang="en-US" smtClean="0"/>
          </a:p>
          <a:p>
            <a:pPr eaLnBrk="1" hangingPunct="1"/>
            <a:endParaRPr lang="en-US" smtClean="0"/>
          </a:p>
          <a:p>
            <a:pPr eaLnBrk="1" hangingPunct="1">
              <a:buFontTx/>
              <a:buNone/>
            </a:pPr>
            <a:r>
              <a:rPr lang="en-US" smtClean="0"/>
              <a:t>Sometimes they are all called “updates”</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smtClean="0"/>
              <a:t>Insertions</a:t>
            </a:r>
          </a:p>
        </p:txBody>
      </p:sp>
      <p:sp>
        <p:nvSpPr>
          <p:cNvPr id="78851" name="Text Box 3"/>
          <p:cNvSpPr txBox="1">
            <a:spLocks noChangeArrowheads="1"/>
          </p:cNvSpPr>
          <p:nvPr/>
        </p:nvSpPr>
        <p:spPr bwMode="auto">
          <a:xfrm>
            <a:off x="381000" y="1752600"/>
            <a:ext cx="1901825" cy="457200"/>
          </a:xfrm>
          <a:prstGeom prst="rect">
            <a:avLst/>
          </a:prstGeom>
          <a:noFill/>
          <a:ln w="9525">
            <a:noFill/>
            <a:miter lim="800000"/>
            <a:headEnd/>
            <a:tailEnd/>
          </a:ln>
        </p:spPr>
        <p:txBody>
          <a:bodyPr wrap="none">
            <a:spAutoFit/>
          </a:bodyPr>
          <a:lstStyle/>
          <a:p>
            <a:pPr eaLnBrk="0" hangingPunct="0"/>
            <a:r>
              <a:rPr lang="en-US"/>
              <a:t>General form:</a:t>
            </a:r>
          </a:p>
        </p:txBody>
      </p:sp>
      <p:sp>
        <p:nvSpPr>
          <p:cNvPr id="78852" name="Text Box 4"/>
          <p:cNvSpPr txBox="1">
            <a:spLocks noChangeArrowheads="1"/>
          </p:cNvSpPr>
          <p:nvPr/>
        </p:nvSpPr>
        <p:spPr bwMode="auto">
          <a:xfrm>
            <a:off x="1447800" y="5715000"/>
            <a:ext cx="5981700" cy="822325"/>
          </a:xfrm>
          <a:prstGeom prst="rect">
            <a:avLst/>
          </a:prstGeom>
          <a:noFill/>
          <a:ln w="9525">
            <a:noFill/>
            <a:miter lim="800000"/>
            <a:headEnd/>
            <a:tailEnd/>
          </a:ln>
        </p:spPr>
        <p:txBody>
          <a:bodyPr wrap="none">
            <a:spAutoFit/>
          </a:bodyPr>
          <a:lstStyle/>
          <a:p>
            <a:pPr eaLnBrk="0" hangingPunct="0"/>
            <a:r>
              <a:rPr lang="en-US"/>
              <a:t>Missing attribute </a:t>
            </a:r>
            <a:r>
              <a:rPr lang="en-US">
                <a:sym typeface="Symbol" pitchFamily="18" charset="2"/>
              </a:rPr>
              <a:t></a:t>
            </a:r>
            <a:r>
              <a:rPr lang="en-US"/>
              <a:t> NULL.</a:t>
            </a:r>
          </a:p>
          <a:p>
            <a:pPr eaLnBrk="0" hangingPunct="0"/>
            <a:r>
              <a:rPr lang="en-US"/>
              <a:t>May drop attribute names if give them in order.</a:t>
            </a:r>
          </a:p>
        </p:txBody>
      </p:sp>
      <p:sp>
        <p:nvSpPr>
          <p:cNvPr id="354309" name="Rectangle 5"/>
          <p:cNvSpPr>
            <a:spLocks noChangeArrowheads="1"/>
          </p:cNvSpPr>
          <p:nvPr/>
        </p:nvSpPr>
        <p:spPr bwMode="auto">
          <a:xfrm>
            <a:off x="990600" y="2438400"/>
            <a:ext cx="7288213" cy="4667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t> </a:t>
            </a:r>
            <a:r>
              <a:rPr lang="en-US">
                <a:solidFill>
                  <a:schemeClr val="accent2"/>
                </a:solidFill>
              </a:rPr>
              <a:t>INSERT   INTO</a:t>
            </a:r>
            <a:r>
              <a:rPr lang="en-US"/>
              <a:t>   R(A1,…., An)   </a:t>
            </a:r>
            <a:r>
              <a:rPr lang="en-US">
                <a:solidFill>
                  <a:schemeClr val="accent2"/>
                </a:solidFill>
              </a:rPr>
              <a:t>VALUES</a:t>
            </a:r>
            <a:r>
              <a:rPr lang="en-US"/>
              <a:t>  (v1,…., vn)</a:t>
            </a:r>
          </a:p>
        </p:txBody>
      </p:sp>
      <p:sp>
        <p:nvSpPr>
          <p:cNvPr id="354310" name="Rectangle 6"/>
          <p:cNvSpPr>
            <a:spLocks noChangeArrowheads="1"/>
          </p:cNvSpPr>
          <p:nvPr/>
        </p:nvSpPr>
        <p:spPr bwMode="auto">
          <a:xfrm>
            <a:off x="228600" y="4114800"/>
            <a:ext cx="8724900" cy="11969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INSERT  INTO</a:t>
            </a:r>
            <a:r>
              <a:rPr lang="en-US"/>
              <a:t>  Purchase(buyer, seller, product, store)</a:t>
            </a:r>
          </a:p>
          <a:p>
            <a:pPr eaLnBrk="0" hangingPunct="0">
              <a:defRPr/>
            </a:pPr>
            <a:r>
              <a:rPr lang="en-US"/>
              <a:t>               </a:t>
            </a:r>
            <a:r>
              <a:rPr lang="en-US">
                <a:solidFill>
                  <a:schemeClr val="accent2"/>
                </a:solidFill>
              </a:rPr>
              <a:t>VALUES</a:t>
            </a:r>
            <a:r>
              <a:rPr lang="en-US"/>
              <a:t>  (‘Joe’, ‘Fred’, ‘wakeup-clock-espresso-machine’,</a:t>
            </a:r>
            <a:br>
              <a:rPr lang="en-US"/>
            </a:br>
            <a:r>
              <a:rPr lang="en-US"/>
              <a:t>                                   ‘The Sharper Image’)</a:t>
            </a:r>
          </a:p>
        </p:txBody>
      </p:sp>
      <p:sp>
        <p:nvSpPr>
          <p:cNvPr id="78855" name="Text Box 7"/>
          <p:cNvSpPr txBox="1">
            <a:spLocks noChangeArrowheads="1"/>
          </p:cNvSpPr>
          <p:nvPr/>
        </p:nvSpPr>
        <p:spPr bwMode="auto">
          <a:xfrm>
            <a:off x="228600" y="3581400"/>
            <a:ext cx="6049963" cy="457200"/>
          </a:xfrm>
          <a:prstGeom prst="rect">
            <a:avLst/>
          </a:prstGeom>
          <a:noFill/>
          <a:ln w="9525">
            <a:noFill/>
            <a:miter lim="800000"/>
            <a:headEnd/>
            <a:tailEnd/>
          </a:ln>
        </p:spPr>
        <p:txBody>
          <a:bodyPr wrap="none">
            <a:spAutoFit/>
          </a:bodyPr>
          <a:lstStyle/>
          <a:p>
            <a:pPr eaLnBrk="0" hangingPunct="0"/>
            <a:r>
              <a:rPr lang="en-US"/>
              <a:t>Example: Insert a new purchase to the database:</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smtClean="0"/>
              <a:t>Insertions</a:t>
            </a:r>
          </a:p>
        </p:txBody>
      </p:sp>
      <p:sp>
        <p:nvSpPr>
          <p:cNvPr id="356355" name="Text Box 3"/>
          <p:cNvSpPr txBox="1">
            <a:spLocks noChangeArrowheads="1"/>
          </p:cNvSpPr>
          <p:nvPr/>
        </p:nvSpPr>
        <p:spPr bwMode="auto">
          <a:xfrm>
            <a:off x="1752600" y="2133600"/>
            <a:ext cx="5492750" cy="19272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INSERT   INTO</a:t>
            </a:r>
            <a:r>
              <a:rPr lang="en-US"/>
              <a:t>   PRODUCT(name)</a:t>
            </a:r>
          </a:p>
          <a:p>
            <a:pPr eaLnBrk="0" hangingPunct="0">
              <a:defRPr/>
            </a:pPr>
            <a:endParaRPr lang="en-US"/>
          </a:p>
          <a:p>
            <a:pPr eaLnBrk="0" hangingPunct="0">
              <a:defRPr/>
            </a:pPr>
            <a:r>
              <a:rPr lang="en-US"/>
              <a:t>     </a:t>
            </a:r>
            <a:r>
              <a:rPr lang="en-US">
                <a:solidFill>
                  <a:schemeClr val="accent2"/>
                </a:solidFill>
              </a:rPr>
              <a:t>SELECT  DISTINCT</a:t>
            </a:r>
            <a:r>
              <a:rPr lang="en-US"/>
              <a:t>  Purchase.product</a:t>
            </a:r>
          </a:p>
          <a:p>
            <a:pPr eaLnBrk="0" hangingPunct="0">
              <a:defRPr/>
            </a:pPr>
            <a:r>
              <a:rPr lang="en-US"/>
              <a:t>     </a:t>
            </a:r>
            <a:r>
              <a:rPr lang="en-US">
                <a:solidFill>
                  <a:schemeClr val="accent2"/>
                </a:solidFill>
              </a:rPr>
              <a:t>FROM </a:t>
            </a:r>
            <a:r>
              <a:rPr lang="en-US"/>
              <a:t>     Purchase</a:t>
            </a:r>
          </a:p>
          <a:p>
            <a:pPr eaLnBrk="0" hangingPunct="0">
              <a:defRPr/>
            </a:pPr>
            <a:r>
              <a:rPr lang="en-US"/>
              <a:t>     </a:t>
            </a:r>
            <a:r>
              <a:rPr lang="en-US">
                <a:solidFill>
                  <a:schemeClr val="accent2"/>
                </a:solidFill>
              </a:rPr>
              <a:t>WHERE</a:t>
            </a:r>
            <a:r>
              <a:rPr lang="en-US"/>
              <a:t>   Purchase.date &gt; “10/26/01”</a:t>
            </a:r>
          </a:p>
        </p:txBody>
      </p:sp>
      <p:sp>
        <p:nvSpPr>
          <p:cNvPr id="79876" name="Text Box 4"/>
          <p:cNvSpPr txBox="1">
            <a:spLocks noChangeArrowheads="1"/>
          </p:cNvSpPr>
          <p:nvPr/>
        </p:nvSpPr>
        <p:spPr bwMode="auto">
          <a:xfrm>
            <a:off x="990600" y="5257800"/>
            <a:ext cx="5551488" cy="822325"/>
          </a:xfrm>
          <a:prstGeom prst="rect">
            <a:avLst/>
          </a:prstGeom>
          <a:noFill/>
          <a:ln w="9525">
            <a:noFill/>
            <a:miter lim="800000"/>
            <a:headEnd/>
            <a:tailEnd/>
          </a:ln>
        </p:spPr>
        <p:txBody>
          <a:bodyPr wrap="none">
            <a:spAutoFit/>
          </a:bodyPr>
          <a:lstStyle/>
          <a:p>
            <a:pPr eaLnBrk="0" hangingPunct="0"/>
            <a:r>
              <a:rPr lang="en-US"/>
              <a:t>The query replaces the VALUES keyword.</a:t>
            </a:r>
          </a:p>
          <a:p>
            <a:pPr eaLnBrk="0" hangingPunct="0"/>
            <a:r>
              <a:rPr lang="en-US"/>
              <a:t>Here we insert </a:t>
            </a:r>
            <a:r>
              <a:rPr lang="en-US" i="1"/>
              <a:t>many</a:t>
            </a:r>
            <a:r>
              <a:rPr lang="en-US"/>
              <a:t> tuples into PRODUCT</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en-US" smtClean="0"/>
              <a:t>Insertion: an Example</a:t>
            </a:r>
          </a:p>
        </p:txBody>
      </p:sp>
      <p:sp>
        <p:nvSpPr>
          <p:cNvPr id="80899" name="Text Box 3"/>
          <p:cNvSpPr txBox="1">
            <a:spLocks noChangeArrowheads="1"/>
          </p:cNvSpPr>
          <p:nvPr/>
        </p:nvSpPr>
        <p:spPr bwMode="auto">
          <a:xfrm>
            <a:off x="304800" y="2667000"/>
            <a:ext cx="7788275" cy="1187450"/>
          </a:xfrm>
          <a:prstGeom prst="rect">
            <a:avLst/>
          </a:prstGeom>
          <a:noFill/>
          <a:ln w="9525">
            <a:noFill/>
            <a:miter lim="800000"/>
            <a:headEnd/>
            <a:tailEnd/>
          </a:ln>
        </p:spPr>
        <p:txBody>
          <a:bodyPr>
            <a:spAutoFit/>
          </a:bodyPr>
          <a:lstStyle/>
          <a:p>
            <a:pPr eaLnBrk="0" hangingPunct="0"/>
            <a:r>
              <a:rPr lang="en-US">
                <a:solidFill>
                  <a:schemeClr val="accent2"/>
                </a:solidFill>
              </a:rPr>
              <a:t>prodName</a:t>
            </a:r>
            <a:r>
              <a:rPr lang="en-US"/>
              <a:t> is foreign key in </a:t>
            </a:r>
            <a:r>
              <a:rPr lang="en-US">
                <a:solidFill>
                  <a:schemeClr val="accent2"/>
                </a:solidFill>
              </a:rPr>
              <a:t>Product</a:t>
            </a:r>
            <a:r>
              <a:rPr lang="en-US"/>
              <a:t>.</a:t>
            </a:r>
            <a:r>
              <a:rPr lang="en-US">
                <a:solidFill>
                  <a:schemeClr val="accent2"/>
                </a:solidFill>
              </a:rPr>
              <a:t>name</a:t>
            </a:r>
          </a:p>
          <a:p>
            <a:pPr eaLnBrk="0" hangingPunct="0"/>
            <a:endParaRPr lang="en-US"/>
          </a:p>
          <a:p>
            <a:pPr eaLnBrk="0" hangingPunct="0"/>
            <a:r>
              <a:rPr lang="en-US"/>
              <a:t>Suppose database got corrupted and we need to fix it:</a:t>
            </a:r>
          </a:p>
        </p:txBody>
      </p:sp>
      <p:graphicFrame>
        <p:nvGraphicFramePr>
          <p:cNvPr id="358404" name="Group 4"/>
          <p:cNvGraphicFramePr>
            <a:graphicFrameLocks noGrp="1"/>
          </p:cNvGraphicFramePr>
          <p:nvPr/>
        </p:nvGraphicFramePr>
        <p:xfrm>
          <a:off x="533400" y="4572000"/>
          <a:ext cx="3505200" cy="1193800"/>
        </p:xfrm>
        <a:graphic>
          <a:graphicData uri="http://schemas.openxmlformats.org/drawingml/2006/table">
            <a:tbl>
              <a:tblPr/>
              <a:tblGrid>
                <a:gridCol w="1168400"/>
                <a:gridCol w="1168400"/>
                <a:gridCol w="1168400"/>
              </a:tblGrid>
              <a:tr h="596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2"/>
                          </a:solidFill>
                          <a:effectLst/>
                          <a:latin typeface="Times New Roman" pitchFamily="18" charset="0"/>
                        </a:rPr>
                        <a:t>name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2"/>
                          </a:solidFill>
                          <a:effectLst/>
                          <a:latin typeface="Times New Roman" pitchFamily="18" charset="0"/>
                        </a:rPr>
                        <a:t>listPrice</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2"/>
                          </a:solidFill>
                          <a:effectLst/>
                          <a:latin typeface="Times New Roman" pitchFamily="18" charset="0"/>
                        </a:rPr>
                        <a:t>category</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gizmo</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100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gadgets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58418" name="Group 18"/>
          <p:cNvGraphicFramePr>
            <a:graphicFrameLocks noGrp="1"/>
          </p:cNvGraphicFramePr>
          <p:nvPr/>
        </p:nvGraphicFramePr>
        <p:xfrm>
          <a:off x="4800600" y="4343400"/>
          <a:ext cx="3276600" cy="1727200"/>
        </p:xfrm>
        <a:graphic>
          <a:graphicData uri="http://schemas.openxmlformats.org/drawingml/2006/table">
            <a:tbl>
              <a:tblPr/>
              <a:tblGrid>
                <a:gridCol w="1092200"/>
                <a:gridCol w="1092200"/>
                <a:gridCol w="1092200"/>
              </a:tblGrid>
              <a:tr h="431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2"/>
                          </a:solidFill>
                          <a:effectLst/>
                          <a:latin typeface="Times New Roman" pitchFamily="18" charset="0"/>
                        </a:rPr>
                        <a:t>prodName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2"/>
                          </a:solidFill>
                          <a:effectLst/>
                          <a:latin typeface="Times New Roman" pitchFamily="18" charset="0"/>
                        </a:rPr>
                        <a:t>buyerName</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2"/>
                          </a:solidFill>
                          <a:effectLst/>
                          <a:latin typeface="Times New Roman" pitchFamily="18" charset="0"/>
                        </a:rPr>
                        <a:t>price</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5050"/>
                          </a:solidFill>
                          <a:effectLst/>
                          <a:latin typeface="Times New Roman" pitchFamily="18" charset="0"/>
                        </a:rPr>
                        <a:t>camera</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John</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200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gizmo</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Smith</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80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5050"/>
                          </a:solidFill>
                          <a:effectLst/>
                          <a:latin typeface="Times New Roman" pitchFamily="18" charset="0"/>
                        </a:rPr>
                        <a:t>camera</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Smith</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225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0936" name="Text Box 40"/>
          <p:cNvSpPr txBox="1">
            <a:spLocks noChangeArrowheads="1"/>
          </p:cNvSpPr>
          <p:nvPr/>
        </p:nvSpPr>
        <p:spPr bwMode="auto">
          <a:xfrm>
            <a:off x="685800" y="6172200"/>
            <a:ext cx="6659563" cy="457200"/>
          </a:xfrm>
          <a:prstGeom prst="rect">
            <a:avLst/>
          </a:prstGeom>
          <a:noFill/>
          <a:ln w="9525">
            <a:noFill/>
            <a:miter lim="800000"/>
            <a:headEnd/>
            <a:tailEnd/>
          </a:ln>
        </p:spPr>
        <p:txBody>
          <a:bodyPr wrap="none">
            <a:spAutoFit/>
          </a:bodyPr>
          <a:lstStyle/>
          <a:p>
            <a:r>
              <a:rPr lang="en-US"/>
              <a:t>Task: insert in </a:t>
            </a:r>
            <a:r>
              <a:rPr lang="en-US">
                <a:solidFill>
                  <a:schemeClr val="accent2"/>
                </a:solidFill>
              </a:rPr>
              <a:t>Product</a:t>
            </a:r>
            <a:r>
              <a:rPr lang="en-US"/>
              <a:t> all </a:t>
            </a:r>
            <a:r>
              <a:rPr lang="en-US">
                <a:solidFill>
                  <a:schemeClr val="accent2"/>
                </a:solidFill>
              </a:rPr>
              <a:t>prodNames</a:t>
            </a:r>
            <a:r>
              <a:rPr lang="en-US"/>
              <a:t> from </a:t>
            </a:r>
            <a:r>
              <a:rPr lang="en-US">
                <a:solidFill>
                  <a:schemeClr val="accent2"/>
                </a:solidFill>
              </a:rPr>
              <a:t>Purchase</a:t>
            </a:r>
          </a:p>
        </p:txBody>
      </p:sp>
      <p:sp>
        <p:nvSpPr>
          <p:cNvPr id="80937" name="Rectangle 41"/>
          <p:cNvSpPr>
            <a:spLocks noChangeArrowheads="1"/>
          </p:cNvSpPr>
          <p:nvPr/>
        </p:nvSpPr>
        <p:spPr bwMode="auto">
          <a:xfrm>
            <a:off x="533400" y="4114800"/>
            <a:ext cx="1131888" cy="457200"/>
          </a:xfrm>
          <a:prstGeom prst="rect">
            <a:avLst/>
          </a:prstGeom>
          <a:noFill/>
          <a:ln w="9525">
            <a:noFill/>
            <a:miter lim="800000"/>
            <a:headEnd/>
            <a:tailEnd/>
          </a:ln>
        </p:spPr>
        <p:txBody>
          <a:bodyPr wrap="none">
            <a:spAutoFit/>
          </a:bodyPr>
          <a:lstStyle/>
          <a:p>
            <a:r>
              <a:rPr lang="en-US">
                <a:solidFill>
                  <a:schemeClr val="accent2"/>
                </a:solidFill>
              </a:rPr>
              <a:t>Product</a:t>
            </a:r>
          </a:p>
        </p:txBody>
      </p:sp>
      <p:sp>
        <p:nvSpPr>
          <p:cNvPr id="358442" name="Rectangle 42"/>
          <p:cNvSpPr>
            <a:spLocks noChangeArrowheads="1"/>
          </p:cNvSpPr>
          <p:nvPr/>
        </p:nvSpPr>
        <p:spPr bwMode="auto">
          <a:xfrm>
            <a:off x="1219200" y="1752600"/>
            <a:ext cx="5119688" cy="83185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Product(</a:t>
            </a:r>
            <a:r>
              <a:rPr lang="en-US" u="sng">
                <a:solidFill>
                  <a:schemeClr val="accent2"/>
                </a:solidFill>
              </a:rPr>
              <a:t>name</a:t>
            </a:r>
            <a:r>
              <a:rPr lang="en-US">
                <a:solidFill>
                  <a:schemeClr val="accent2"/>
                </a:solidFill>
              </a:rPr>
              <a:t>, listPrice, category)</a:t>
            </a:r>
          </a:p>
          <a:p>
            <a:pPr eaLnBrk="0" hangingPunct="0">
              <a:defRPr/>
            </a:pPr>
            <a:r>
              <a:rPr lang="en-US">
                <a:solidFill>
                  <a:schemeClr val="accent2"/>
                </a:solidFill>
              </a:rPr>
              <a:t>Purchase(prodName, buyerName, price)</a:t>
            </a:r>
          </a:p>
        </p:txBody>
      </p:sp>
      <p:sp>
        <p:nvSpPr>
          <p:cNvPr id="80939" name="Rectangle 43"/>
          <p:cNvSpPr>
            <a:spLocks noChangeArrowheads="1"/>
          </p:cNvSpPr>
          <p:nvPr/>
        </p:nvSpPr>
        <p:spPr bwMode="auto">
          <a:xfrm>
            <a:off x="4800600" y="3886200"/>
            <a:ext cx="1284288" cy="457200"/>
          </a:xfrm>
          <a:prstGeom prst="rect">
            <a:avLst/>
          </a:prstGeom>
          <a:noFill/>
          <a:ln w="9525">
            <a:noFill/>
            <a:miter lim="800000"/>
            <a:headEnd/>
            <a:tailEnd/>
          </a:ln>
        </p:spPr>
        <p:txBody>
          <a:bodyPr wrap="none">
            <a:spAutoFit/>
          </a:bodyPr>
          <a:lstStyle/>
          <a:p>
            <a:r>
              <a:rPr lang="en-US">
                <a:solidFill>
                  <a:schemeClr val="accent2"/>
                </a:solidFill>
              </a:rPr>
              <a:t>Purchase</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en-US" smtClean="0"/>
              <a:t>Insertion: an Example</a:t>
            </a:r>
          </a:p>
        </p:txBody>
      </p:sp>
      <p:sp>
        <p:nvSpPr>
          <p:cNvPr id="360451" name="Text Box 3"/>
          <p:cNvSpPr txBox="1">
            <a:spLocks noChangeArrowheads="1"/>
          </p:cNvSpPr>
          <p:nvPr/>
        </p:nvSpPr>
        <p:spPr bwMode="auto">
          <a:xfrm>
            <a:off x="457200" y="1828800"/>
            <a:ext cx="8294688" cy="19272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INSERT   INTO</a:t>
            </a:r>
            <a:r>
              <a:rPr lang="en-US"/>
              <a:t>   Product(name)</a:t>
            </a:r>
          </a:p>
          <a:p>
            <a:pPr eaLnBrk="0" hangingPunct="0">
              <a:defRPr/>
            </a:pPr>
            <a:endParaRPr lang="en-US"/>
          </a:p>
          <a:p>
            <a:pPr eaLnBrk="0" hangingPunct="0">
              <a:defRPr/>
            </a:pPr>
            <a:r>
              <a:rPr lang="en-US"/>
              <a:t> </a:t>
            </a:r>
            <a:r>
              <a:rPr lang="en-US">
                <a:solidFill>
                  <a:schemeClr val="accent2"/>
                </a:solidFill>
              </a:rPr>
              <a:t>SELECT  DISTINCT</a:t>
            </a:r>
            <a:r>
              <a:rPr lang="en-US"/>
              <a:t>  prodName</a:t>
            </a:r>
          </a:p>
          <a:p>
            <a:pPr eaLnBrk="0" hangingPunct="0">
              <a:defRPr/>
            </a:pPr>
            <a:r>
              <a:rPr lang="en-US"/>
              <a:t> </a:t>
            </a:r>
            <a:r>
              <a:rPr lang="en-US">
                <a:solidFill>
                  <a:schemeClr val="accent2"/>
                </a:solidFill>
              </a:rPr>
              <a:t>FROM </a:t>
            </a:r>
            <a:r>
              <a:rPr lang="en-US"/>
              <a:t>    Purchase</a:t>
            </a:r>
          </a:p>
          <a:p>
            <a:pPr eaLnBrk="0" hangingPunct="0">
              <a:defRPr/>
            </a:pPr>
            <a:r>
              <a:rPr lang="en-US"/>
              <a:t> </a:t>
            </a:r>
            <a:r>
              <a:rPr lang="en-US">
                <a:solidFill>
                  <a:schemeClr val="accent2"/>
                </a:solidFill>
              </a:rPr>
              <a:t>WHERE</a:t>
            </a:r>
            <a:r>
              <a:rPr lang="en-US"/>
              <a:t>   prodName  </a:t>
            </a:r>
            <a:r>
              <a:rPr lang="en-US">
                <a:solidFill>
                  <a:schemeClr val="accent2"/>
                </a:solidFill>
              </a:rPr>
              <a:t>NOT IN</a:t>
            </a:r>
            <a:r>
              <a:rPr lang="en-US"/>
              <a:t> (</a:t>
            </a:r>
            <a:r>
              <a:rPr lang="en-US">
                <a:solidFill>
                  <a:schemeClr val="accent2"/>
                </a:solidFill>
              </a:rPr>
              <a:t>SELECT</a:t>
            </a:r>
            <a:r>
              <a:rPr lang="en-US"/>
              <a:t>  name </a:t>
            </a:r>
            <a:r>
              <a:rPr lang="en-US">
                <a:solidFill>
                  <a:schemeClr val="accent2"/>
                </a:solidFill>
              </a:rPr>
              <a:t>FROM</a:t>
            </a:r>
            <a:r>
              <a:rPr lang="en-US"/>
              <a:t>  Product)</a:t>
            </a:r>
          </a:p>
        </p:txBody>
      </p:sp>
      <p:graphicFrame>
        <p:nvGraphicFramePr>
          <p:cNvPr id="360452" name="Group 4"/>
          <p:cNvGraphicFramePr>
            <a:graphicFrameLocks noGrp="1"/>
          </p:cNvGraphicFramePr>
          <p:nvPr/>
        </p:nvGraphicFramePr>
        <p:xfrm>
          <a:off x="1676400" y="4419600"/>
          <a:ext cx="3505200" cy="1790700"/>
        </p:xfrm>
        <a:graphic>
          <a:graphicData uri="http://schemas.openxmlformats.org/drawingml/2006/table">
            <a:tbl>
              <a:tblPr/>
              <a:tblGrid>
                <a:gridCol w="1168400"/>
                <a:gridCol w="1168400"/>
                <a:gridCol w="1168400"/>
              </a:tblGrid>
              <a:tr h="596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2"/>
                          </a:solidFill>
                          <a:effectLst/>
                          <a:latin typeface="Times New Roman" pitchFamily="18" charset="0"/>
                        </a:rPr>
                        <a:t>name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2"/>
                          </a:solidFill>
                          <a:effectLst/>
                          <a:latin typeface="Times New Roman" pitchFamily="18" charset="0"/>
                        </a:rPr>
                        <a:t>listPrice</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2"/>
                          </a:solidFill>
                          <a:effectLst/>
                          <a:latin typeface="Times New Roman" pitchFamily="18" charset="0"/>
                        </a:rPr>
                        <a:t>category</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gizmo</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100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Gadgets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camera</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en-US" smtClean="0"/>
              <a:t>Insertion: an Example</a:t>
            </a:r>
          </a:p>
        </p:txBody>
      </p:sp>
      <p:sp>
        <p:nvSpPr>
          <p:cNvPr id="362499" name="Text Box 3"/>
          <p:cNvSpPr txBox="1">
            <a:spLocks noChangeArrowheads="1"/>
          </p:cNvSpPr>
          <p:nvPr/>
        </p:nvSpPr>
        <p:spPr bwMode="auto">
          <a:xfrm>
            <a:off x="381000" y="1981200"/>
            <a:ext cx="8294688" cy="19272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INSERT   INTO</a:t>
            </a:r>
            <a:r>
              <a:rPr lang="en-US"/>
              <a:t>   Product(name, listPrice)</a:t>
            </a:r>
          </a:p>
          <a:p>
            <a:pPr eaLnBrk="0" hangingPunct="0">
              <a:defRPr/>
            </a:pPr>
            <a:endParaRPr lang="en-US"/>
          </a:p>
          <a:p>
            <a:pPr eaLnBrk="0" hangingPunct="0">
              <a:defRPr/>
            </a:pPr>
            <a:r>
              <a:rPr lang="en-US"/>
              <a:t> </a:t>
            </a:r>
            <a:r>
              <a:rPr lang="en-US">
                <a:solidFill>
                  <a:schemeClr val="accent2"/>
                </a:solidFill>
              </a:rPr>
              <a:t>SELECT  DISTINCT</a:t>
            </a:r>
            <a:r>
              <a:rPr lang="en-US"/>
              <a:t>  prodName, price</a:t>
            </a:r>
          </a:p>
          <a:p>
            <a:pPr eaLnBrk="0" hangingPunct="0">
              <a:defRPr/>
            </a:pPr>
            <a:r>
              <a:rPr lang="en-US"/>
              <a:t> </a:t>
            </a:r>
            <a:r>
              <a:rPr lang="en-US">
                <a:solidFill>
                  <a:schemeClr val="accent2"/>
                </a:solidFill>
              </a:rPr>
              <a:t>FROM </a:t>
            </a:r>
            <a:r>
              <a:rPr lang="en-US"/>
              <a:t> Purchase</a:t>
            </a:r>
          </a:p>
          <a:p>
            <a:pPr eaLnBrk="0" hangingPunct="0">
              <a:defRPr/>
            </a:pPr>
            <a:r>
              <a:rPr lang="en-US"/>
              <a:t> </a:t>
            </a:r>
            <a:r>
              <a:rPr lang="en-US">
                <a:solidFill>
                  <a:schemeClr val="accent2"/>
                </a:solidFill>
              </a:rPr>
              <a:t>WHERE</a:t>
            </a:r>
            <a:r>
              <a:rPr lang="en-US"/>
              <a:t>   prodName  </a:t>
            </a:r>
            <a:r>
              <a:rPr lang="en-US">
                <a:solidFill>
                  <a:schemeClr val="accent2"/>
                </a:solidFill>
              </a:rPr>
              <a:t>NOT IN</a:t>
            </a:r>
            <a:r>
              <a:rPr lang="en-US"/>
              <a:t> (</a:t>
            </a:r>
            <a:r>
              <a:rPr lang="en-US">
                <a:solidFill>
                  <a:schemeClr val="accent2"/>
                </a:solidFill>
              </a:rPr>
              <a:t>SELECT</a:t>
            </a:r>
            <a:r>
              <a:rPr lang="en-US"/>
              <a:t>  name </a:t>
            </a:r>
            <a:r>
              <a:rPr lang="en-US">
                <a:solidFill>
                  <a:schemeClr val="accent2"/>
                </a:solidFill>
              </a:rPr>
              <a:t>FROM</a:t>
            </a:r>
            <a:r>
              <a:rPr lang="en-US"/>
              <a:t>  Product)</a:t>
            </a:r>
          </a:p>
        </p:txBody>
      </p:sp>
      <p:graphicFrame>
        <p:nvGraphicFramePr>
          <p:cNvPr id="362500" name="Group 4"/>
          <p:cNvGraphicFramePr>
            <a:graphicFrameLocks noGrp="1"/>
          </p:cNvGraphicFramePr>
          <p:nvPr/>
        </p:nvGraphicFramePr>
        <p:xfrm>
          <a:off x="685800" y="4191000"/>
          <a:ext cx="3505200" cy="2387600"/>
        </p:xfrm>
        <a:graphic>
          <a:graphicData uri="http://schemas.openxmlformats.org/drawingml/2006/table">
            <a:tbl>
              <a:tblPr/>
              <a:tblGrid>
                <a:gridCol w="1168400"/>
                <a:gridCol w="1168400"/>
                <a:gridCol w="1168400"/>
              </a:tblGrid>
              <a:tr h="596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2"/>
                          </a:solidFill>
                          <a:effectLst/>
                          <a:latin typeface="Times New Roman" pitchFamily="18" charset="0"/>
                        </a:rPr>
                        <a:t>name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2"/>
                          </a:solidFill>
                          <a:effectLst/>
                          <a:latin typeface="Times New Roman" pitchFamily="18" charset="0"/>
                        </a:rPr>
                        <a:t>listPrice</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2"/>
                          </a:solidFill>
                          <a:effectLst/>
                          <a:latin typeface="Times New Roman" pitchFamily="18" charset="0"/>
                        </a:rPr>
                        <a:t>category</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gizmo</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100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Gadgets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camera</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200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camera ??</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225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970" name="Text Box 26"/>
          <p:cNvSpPr txBox="1">
            <a:spLocks noChangeArrowheads="1"/>
          </p:cNvSpPr>
          <p:nvPr/>
        </p:nvSpPr>
        <p:spPr bwMode="auto">
          <a:xfrm>
            <a:off x="4724400" y="6019800"/>
            <a:ext cx="4068763" cy="457200"/>
          </a:xfrm>
          <a:prstGeom prst="rect">
            <a:avLst/>
          </a:prstGeom>
          <a:noFill/>
          <a:ln w="9525">
            <a:noFill/>
            <a:miter lim="800000"/>
            <a:headEnd/>
            <a:tailEnd/>
          </a:ln>
        </p:spPr>
        <p:txBody>
          <a:bodyPr wrap="none">
            <a:spAutoFit/>
          </a:bodyPr>
          <a:lstStyle/>
          <a:p>
            <a:r>
              <a:rPr lang="en-US"/>
              <a:t>Depends on the implementation</a:t>
            </a:r>
          </a:p>
        </p:txBody>
      </p:sp>
      <p:sp>
        <p:nvSpPr>
          <p:cNvPr id="82971" name="Line 27"/>
          <p:cNvSpPr>
            <a:spLocks noChangeShapeType="1"/>
          </p:cNvSpPr>
          <p:nvPr/>
        </p:nvSpPr>
        <p:spPr bwMode="auto">
          <a:xfrm flipH="1">
            <a:off x="4267200" y="6248400"/>
            <a:ext cx="304800"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en-US" smtClean="0"/>
              <a:t>Deletions</a:t>
            </a:r>
          </a:p>
        </p:txBody>
      </p:sp>
      <p:sp>
        <p:nvSpPr>
          <p:cNvPr id="364547" name="Text Box 3"/>
          <p:cNvSpPr txBox="1">
            <a:spLocks noChangeArrowheads="1"/>
          </p:cNvSpPr>
          <p:nvPr/>
        </p:nvSpPr>
        <p:spPr bwMode="auto">
          <a:xfrm>
            <a:off x="2209800" y="2514600"/>
            <a:ext cx="5081588" cy="15621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a:solidFill>
                  <a:schemeClr val="accent2"/>
                </a:solidFill>
              </a:rPr>
              <a:t>DELETE    FROM</a:t>
            </a:r>
            <a:r>
              <a:rPr lang="en-US"/>
              <a:t>    PURCHASE</a:t>
            </a:r>
          </a:p>
          <a:p>
            <a:pPr eaLnBrk="0" hangingPunct="0">
              <a:defRPr/>
            </a:pPr>
            <a:endParaRPr lang="en-US"/>
          </a:p>
          <a:p>
            <a:pPr eaLnBrk="0" hangingPunct="0">
              <a:defRPr/>
            </a:pPr>
            <a:r>
              <a:rPr lang="en-US">
                <a:solidFill>
                  <a:schemeClr val="accent2"/>
                </a:solidFill>
              </a:rPr>
              <a:t>WHERE </a:t>
            </a:r>
            <a:r>
              <a:rPr lang="en-US"/>
              <a:t>   seller = ‘Joe’   AND</a:t>
            </a:r>
          </a:p>
          <a:p>
            <a:pPr eaLnBrk="0" hangingPunct="0">
              <a:defRPr/>
            </a:pPr>
            <a:r>
              <a:rPr lang="en-US"/>
              <a:t>                  product = ‘Brooklyn Bridge’</a:t>
            </a:r>
          </a:p>
        </p:txBody>
      </p:sp>
      <p:sp>
        <p:nvSpPr>
          <p:cNvPr id="83972" name="Rectangle 4"/>
          <p:cNvSpPr>
            <a:spLocks noChangeArrowheads="1"/>
          </p:cNvSpPr>
          <p:nvPr/>
        </p:nvSpPr>
        <p:spPr bwMode="auto">
          <a:xfrm>
            <a:off x="914400" y="4572000"/>
            <a:ext cx="7615238" cy="1552575"/>
          </a:xfrm>
          <a:prstGeom prst="rect">
            <a:avLst/>
          </a:prstGeom>
          <a:noFill/>
          <a:ln w="9525">
            <a:noFill/>
            <a:miter lim="800000"/>
            <a:headEnd/>
            <a:tailEnd/>
          </a:ln>
        </p:spPr>
        <p:txBody>
          <a:bodyPr wrap="none">
            <a:spAutoFit/>
          </a:bodyPr>
          <a:lstStyle/>
          <a:p>
            <a:pPr eaLnBrk="0" hangingPunct="0">
              <a:spcBef>
                <a:spcPct val="50000"/>
              </a:spcBef>
            </a:pPr>
            <a:r>
              <a:rPr lang="en-US"/>
              <a:t>Factoid about SQL:  there is no way to delete only a single</a:t>
            </a:r>
          </a:p>
          <a:p>
            <a:pPr eaLnBrk="0" hangingPunct="0">
              <a:spcBef>
                <a:spcPct val="50000"/>
              </a:spcBef>
            </a:pPr>
            <a:r>
              <a:rPr lang="en-US"/>
              <a:t>                                  occurrence of a tuple that appears twice</a:t>
            </a:r>
          </a:p>
          <a:p>
            <a:pPr eaLnBrk="0" hangingPunct="0">
              <a:spcBef>
                <a:spcPct val="50000"/>
              </a:spcBef>
            </a:pPr>
            <a:r>
              <a:rPr lang="en-US"/>
              <a:t>                                  in a relation.</a:t>
            </a:r>
          </a:p>
        </p:txBody>
      </p:sp>
      <p:sp>
        <p:nvSpPr>
          <p:cNvPr id="83973" name="Text Box 5"/>
          <p:cNvSpPr txBox="1">
            <a:spLocks noChangeArrowheads="1"/>
          </p:cNvSpPr>
          <p:nvPr/>
        </p:nvSpPr>
        <p:spPr bwMode="auto">
          <a:xfrm>
            <a:off x="685800" y="1676400"/>
            <a:ext cx="1352550" cy="457200"/>
          </a:xfrm>
          <a:prstGeom prst="rect">
            <a:avLst/>
          </a:prstGeom>
          <a:noFill/>
          <a:ln w="9525">
            <a:noFill/>
            <a:miter lim="800000"/>
            <a:headEnd/>
            <a:tailEnd/>
          </a:ln>
        </p:spPr>
        <p:txBody>
          <a:bodyPr wrap="none">
            <a:spAutoFit/>
          </a:bodyPr>
          <a:lstStyle/>
          <a:p>
            <a:r>
              <a:rPr lang="en-US"/>
              <a:t>Example:</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523</TotalTime>
  <Words>3550</Words>
  <Application>Microsoft PowerPoint</Application>
  <PresentationFormat>On-screen Show (4:3)</PresentationFormat>
  <Paragraphs>1102</Paragraphs>
  <Slides>100</Slides>
  <Notes>73</Notes>
  <HiddenSlides>0</HiddenSlides>
  <MMClips>0</MMClips>
  <ScaleCrop>false</ScaleCrop>
  <HeadingPairs>
    <vt:vector size="4" baseType="variant">
      <vt:variant>
        <vt:lpstr>Theme</vt:lpstr>
      </vt:variant>
      <vt:variant>
        <vt:i4>1</vt:i4>
      </vt:variant>
      <vt:variant>
        <vt:lpstr>Slide Titles</vt:lpstr>
      </vt:variant>
      <vt:variant>
        <vt:i4>100</vt:i4>
      </vt:variant>
    </vt:vector>
  </HeadingPairs>
  <TitlesOfParts>
    <vt:vector size="101" baseType="lpstr">
      <vt:lpstr>Default Design</vt:lpstr>
      <vt:lpstr>CSE544: SQL</vt:lpstr>
      <vt:lpstr>SQL Introduction</vt:lpstr>
      <vt:lpstr>SQL</vt:lpstr>
      <vt:lpstr>Tables in SQL</vt:lpstr>
      <vt:lpstr>Tables Explained</vt:lpstr>
      <vt:lpstr>Data Types in SQL</vt:lpstr>
      <vt:lpstr>Tables Explained</vt:lpstr>
      <vt:lpstr>SQL Query</vt:lpstr>
      <vt:lpstr>Simple SQL Query</vt:lpstr>
      <vt:lpstr>Simple SQL Query</vt:lpstr>
      <vt:lpstr>Notation</vt:lpstr>
      <vt:lpstr>Details</vt:lpstr>
      <vt:lpstr>The LIKE operator</vt:lpstr>
      <vt:lpstr>Eliminating Duplicates</vt:lpstr>
      <vt:lpstr>Ordering the Results</vt:lpstr>
      <vt:lpstr>Slide 16</vt:lpstr>
      <vt:lpstr>Keys and Foreign Keys</vt:lpstr>
      <vt:lpstr> Union, Intersect, and Except Clauses </vt:lpstr>
      <vt:lpstr>Slide 19</vt:lpstr>
      <vt:lpstr>Slide 20</vt:lpstr>
      <vt:lpstr>  </vt:lpstr>
      <vt:lpstr>Union</vt:lpstr>
      <vt:lpstr>INTERSECT Operator </vt:lpstr>
      <vt:lpstr>Slide 24</vt:lpstr>
      <vt:lpstr>EXCEPT Operator </vt:lpstr>
      <vt:lpstr>Slide 26</vt:lpstr>
      <vt:lpstr>What is Join Operation??</vt:lpstr>
      <vt:lpstr>Difference between inner and outer join</vt:lpstr>
      <vt:lpstr>Join Types</vt:lpstr>
      <vt:lpstr>Loan and Borrower Relation</vt:lpstr>
      <vt:lpstr>SQL syntax for inner join</vt:lpstr>
      <vt:lpstr>SQL syntax for left outer join</vt:lpstr>
      <vt:lpstr>SQL syntax for full outer join</vt:lpstr>
      <vt:lpstr>Customers and Orders Relation</vt:lpstr>
      <vt:lpstr>SQL INNER JOIN Syntax</vt:lpstr>
      <vt:lpstr>SQL INNER JOIN Example</vt:lpstr>
      <vt:lpstr>SQL LEFT JOIN Keyword</vt:lpstr>
      <vt:lpstr>SQL LEFT JOIN Example</vt:lpstr>
      <vt:lpstr>SQL RIGHT JOIN Keyword</vt:lpstr>
      <vt:lpstr>SQL RIGHT JOIN Example</vt:lpstr>
      <vt:lpstr>SQL FULL OUTER JOIN Syntax</vt:lpstr>
      <vt:lpstr>SQL FULL OUTER JOIN Example</vt:lpstr>
      <vt:lpstr>Joins</vt:lpstr>
      <vt:lpstr>Joins</vt:lpstr>
      <vt:lpstr>More Joins</vt:lpstr>
      <vt:lpstr>A Subtlety about Joins</vt:lpstr>
      <vt:lpstr>A Subtlety about Joins</vt:lpstr>
      <vt:lpstr>Subqueries Returning Relations</vt:lpstr>
      <vt:lpstr>Subqueries Returning Relations</vt:lpstr>
      <vt:lpstr>Removing Duplicates</vt:lpstr>
      <vt:lpstr>Subqueries Returning Relations</vt:lpstr>
      <vt:lpstr>Question for Database Fans and their Friends</vt:lpstr>
      <vt:lpstr>Question for Database Fans and their Friends</vt:lpstr>
      <vt:lpstr>Correlated Queries</vt:lpstr>
      <vt:lpstr>Complex Correlated Query</vt:lpstr>
      <vt:lpstr>Aggregation</vt:lpstr>
      <vt:lpstr>Aggregation: Count</vt:lpstr>
      <vt:lpstr>More Examples</vt:lpstr>
      <vt:lpstr>Simple Aggregations</vt:lpstr>
      <vt:lpstr>Grouping and Aggregation</vt:lpstr>
      <vt:lpstr>Grouping and Aggregation</vt:lpstr>
      <vt:lpstr>1&amp;2. FROM-WHERE-GROUPBY</vt:lpstr>
      <vt:lpstr>3. SELECT</vt:lpstr>
      <vt:lpstr>GROUP BY v.s. Nested Quereis</vt:lpstr>
      <vt:lpstr>Another Example</vt:lpstr>
      <vt:lpstr>HAVING Clause</vt:lpstr>
      <vt:lpstr>General form of Grouping and Aggregation</vt:lpstr>
      <vt:lpstr>General form of Grouping and Aggregation</vt:lpstr>
      <vt:lpstr>Advanced SQLizing</vt:lpstr>
      <vt:lpstr>1. INTERSECT and EXCEPT:</vt:lpstr>
      <vt:lpstr>2. Quantifiers</vt:lpstr>
      <vt:lpstr>2. Quantifiers</vt:lpstr>
      <vt:lpstr>2. Quantifiers</vt:lpstr>
      <vt:lpstr>3. Group-by v.s. Nested Query</vt:lpstr>
      <vt:lpstr>3. Group-by v.s. Nested Query</vt:lpstr>
      <vt:lpstr>3. Group-by v.s. Nested Query</vt:lpstr>
      <vt:lpstr>Two Examples</vt:lpstr>
      <vt:lpstr>Slide 78</vt:lpstr>
      <vt:lpstr>Two Examples</vt:lpstr>
      <vt:lpstr>Two Examples</vt:lpstr>
      <vt:lpstr>Two Examples</vt:lpstr>
      <vt:lpstr>NULLS in SQL</vt:lpstr>
      <vt:lpstr>Null Values</vt:lpstr>
      <vt:lpstr>Null Values</vt:lpstr>
      <vt:lpstr>Null Values</vt:lpstr>
      <vt:lpstr>Null Values</vt:lpstr>
      <vt:lpstr>Outerjoins</vt:lpstr>
      <vt:lpstr>Outerjoins</vt:lpstr>
      <vt:lpstr>Slide 89</vt:lpstr>
      <vt:lpstr>Application</vt:lpstr>
      <vt:lpstr>Application</vt:lpstr>
      <vt:lpstr>Outer Joins</vt:lpstr>
      <vt:lpstr>Modifying the Database</vt:lpstr>
      <vt:lpstr>Insertions</vt:lpstr>
      <vt:lpstr>Insertions</vt:lpstr>
      <vt:lpstr>Insertion: an Example</vt:lpstr>
      <vt:lpstr>Insertion: an Example</vt:lpstr>
      <vt:lpstr>Insertion: an Example</vt:lpstr>
      <vt:lpstr>Deletions</vt:lpstr>
      <vt:lpstr>Updates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Suciu</dc:creator>
  <cp:lastModifiedBy>Shuva</cp:lastModifiedBy>
  <cp:revision>142</cp:revision>
  <dcterms:created xsi:type="dcterms:W3CDTF">2009-04-22T19:24:48Z</dcterms:created>
  <dcterms:modified xsi:type="dcterms:W3CDTF">2017-06-11T05:26:06Z</dcterms:modified>
</cp:coreProperties>
</file>