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74" r:id="rId5"/>
    <p:sldId id="275" r:id="rId6"/>
    <p:sldId id="276" r:id="rId7"/>
    <p:sldId id="261" r:id="rId8"/>
    <p:sldId id="262" r:id="rId9"/>
    <p:sldId id="265" r:id="rId10"/>
    <p:sldId id="263" r:id="rId11"/>
    <p:sldId id="264" r:id="rId12"/>
    <p:sldId id="266" r:id="rId13"/>
    <p:sldId id="267" r:id="rId14"/>
    <p:sldId id="268" r:id="rId15"/>
    <p:sldId id="269" r:id="rId16"/>
    <p:sldId id="270" r:id="rId17"/>
    <p:sldId id="271" r:id="rId18"/>
    <p:sldId id="272" r:id="rId19"/>
    <p:sldId id="273"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1077048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41890253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402066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680555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482667-AA47-46DB-9CD9-2A340899F1CC}" type="datetimeFigureOut">
              <a:rPr lang="en-US" smtClean="0"/>
              <a:t>6/13/2021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126301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4482667-AA47-46DB-9CD9-2A340899F1CC}" type="datetimeFigureOut">
              <a:rPr lang="en-US" smtClean="0"/>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612342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4482667-AA47-46DB-9CD9-2A340899F1CC}" type="datetimeFigureOut">
              <a:rPr lang="en-US" smtClean="0"/>
              <a:t>6/13/2021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0368873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4482667-AA47-46DB-9CD9-2A340899F1CC}" type="datetimeFigureOut">
              <a:rPr lang="en-US" smtClean="0"/>
              <a:t>6/13/2021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2410113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482667-AA47-46DB-9CD9-2A340899F1CC}" type="datetimeFigureOut">
              <a:rPr lang="en-US" smtClean="0"/>
              <a:t>6/13/2021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316434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482667-AA47-46DB-9CD9-2A340899F1CC}" type="datetimeFigureOut">
              <a:rPr lang="en-US" smtClean="0"/>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3736486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4482667-AA47-46DB-9CD9-2A340899F1CC}" type="datetimeFigureOut">
              <a:rPr lang="en-US" smtClean="0"/>
              <a:t>6/13/2021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B91C73-78E9-4A77-B92A-AD63BE9D5CCF}" type="slidenum">
              <a:rPr lang="en-US" smtClean="0"/>
              <a:t>‹#›</a:t>
            </a:fld>
            <a:endParaRPr lang="en-US"/>
          </a:p>
        </p:txBody>
      </p:sp>
    </p:spTree>
    <p:extLst>
      <p:ext uri="{BB962C8B-B14F-4D97-AF65-F5344CB8AC3E}">
        <p14:creationId xmlns:p14="http://schemas.microsoft.com/office/powerpoint/2010/main" val="42772013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4482667-AA47-46DB-9CD9-2A340899F1CC}" type="datetimeFigureOut">
              <a:rPr lang="en-US" smtClean="0"/>
              <a:t>6/13/2021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B91C73-78E9-4A77-B92A-AD63BE9D5CCF}" type="slidenum">
              <a:rPr lang="en-US" smtClean="0"/>
              <a:t>‹#›</a:t>
            </a:fld>
            <a:endParaRPr lang="en-US"/>
          </a:p>
        </p:txBody>
      </p:sp>
    </p:spTree>
    <p:extLst>
      <p:ext uri="{BB962C8B-B14F-4D97-AF65-F5344CB8AC3E}">
        <p14:creationId xmlns:p14="http://schemas.microsoft.com/office/powerpoint/2010/main" val="4236585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7600" cap="none" dirty="0" smtClean="0">
                <a:latin typeface="Times New Roman" panose="02020603050405020304" pitchFamily="18" charset="0"/>
                <a:cs typeface="Times New Roman" panose="02020603050405020304" pitchFamily="18" charset="0"/>
              </a:rPr>
              <a:t>Wet </a:t>
            </a:r>
            <a:r>
              <a:rPr lang="en-US" sz="7600" cap="none" dirty="0" smtClean="0">
                <a:latin typeface="Times New Roman" panose="02020603050405020304" pitchFamily="18" charset="0"/>
                <a:cs typeface="Times New Roman" panose="02020603050405020304" pitchFamily="18" charset="0"/>
              </a:rPr>
              <a:t>Processing-III</a:t>
            </a:r>
            <a:r>
              <a:rPr lang="en-US" sz="7600" cap="none" dirty="0" smtClean="0">
                <a:latin typeface="Times New Roman" panose="02020603050405020304" pitchFamily="18" charset="0"/>
                <a:cs typeface="Times New Roman" panose="02020603050405020304" pitchFamily="18" charset="0"/>
              </a:rPr>
              <a:t/>
            </a:r>
            <a:br>
              <a:rPr lang="en-US" sz="7600" cap="none" dirty="0" smtClean="0">
                <a:latin typeface="Times New Roman" panose="02020603050405020304" pitchFamily="18" charset="0"/>
                <a:cs typeface="Times New Roman" panose="02020603050405020304" pitchFamily="18" charset="0"/>
              </a:rPr>
            </a:br>
            <a:r>
              <a:rPr lang="en-US" sz="7600" cap="none" dirty="0" smtClean="0">
                <a:latin typeface="Times New Roman" panose="02020603050405020304" pitchFamily="18" charset="0"/>
                <a:cs typeface="Times New Roman" panose="02020603050405020304" pitchFamily="18" charset="0"/>
              </a:rPr>
              <a:t>Lab</a:t>
            </a:r>
            <a:endParaRPr lang="en-US" sz="7600" cap="none"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1524000" y="3843577"/>
            <a:ext cx="9144000" cy="1655762"/>
          </a:xfrm>
        </p:spPr>
        <p:txBody>
          <a:bodyPr>
            <a:normAutofit/>
          </a:bodyPr>
          <a:lstStyle/>
          <a:p>
            <a:r>
              <a:rPr lang="en-US" sz="4800" cap="none" dirty="0" smtClean="0">
                <a:solidFill>
                  <a:schemeClr val="tx1"/>
                </a:solidFill>
                <a:latin typeface="Times New Roman" panose="02020603050405020304" pitchFamily="18" charset="0"/>
                <a:cs typeface="Times New Roman" panose="02020603050405020304" pitchFamily="18" charset="0"/>
              </a:rPr>
              <a:t>Experiment 01</a:t>
            </a:r>
            <a:endParaRPr lang="en-US" sz="4800" cap="none"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2159866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Recipe Calculation</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marL="0" indent="0">
                  <a:buNone/>
                </a:pPr>
                <a:r>
                  <a:rPr lang="en-GB" sz="2500" dirty="0" smtClean="0">
                    <a:latin typeface="Times New Roman" panose="02020603050405020304" pitchFamily="18" charset="0"/>
                    <a:cs typeface="Times New Roman" panose="02020603050405020304" pitchFamily="18" charset="0"/>
                  </a:rPr>
                  <a:t>Levelling </a:t>
                </a:r>
                <a:r>
                  <a:rPr lang="en-GB" sz="2500" dirty="0">
                    <a:latin typeface="Times New Roman" panose="02020603050405020304" pitchFamily="18" charset="0"/>
                    <a:cs typeface="Times New Roman" panose="02020603050405020304" pitchFamily="18" charset="0"/>
                  </a:rPr>
                  <a:t>Agent	 </a:t>
                </a:r>
                <a:r>
                  <a:rPr lang="en-GB" sz="25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150 </m:t>
                        </m:r>
                        <m:r>
                          <a:rPr lang="en-GB" sz="2500" i="1">
                            <a:latin typeface="Cambria Math" panose="02040503050406030204" pitchFamily="18" charset="0"/>
                          </a:rPr>
                          <m:t>𝑋</m:t>
                        </m:r>
                        <m:r>
                          <a:rPr lang="en-GB" sz="2500" i="1">
                            <a:latin typeface="Cambria Math" panose="02040503050406030204" pitchFamily="18" charset="0"/>
                          </a:rPr>
                          <m:t> 1</m:t>
                        </m:r>
                      </m:num>
                      <m:den>
                        <m:r>
                          <a:rPr lang="en-GB" sz="2500" i="1">
                            <a:latin typeface="Cambria Math" panose="02040503050406030204" pitchFamily="18" charset="0"/>
                          </a:rPr>
                          <m:t>1% </m:t>
                        </m:r>
                        <m:r>
                          <a:rPr lang="en-GB" sz="2500" i="1">
                            <a:latin typeface="Cambria Math" panose="02040503050406030204" pitchFamily="18" charset="0"/>
                          </a:rPr>
                          <m:t>𝑋</m:t>
                        </m:r>
                        <m:r>
                          <a:rPr lang="en-GB" sz="2500" i="1">
                            <a:latin typeface="Cambria Math" panose="02040503050406030204" pitchFamily="18" charset="0"/>
                          </a:rPr>
                          <m:t> 1000</m:t>
                        </m:r>
                      </m:den>
                    </m:f>
                  </m:oMath>
                </a14:m>
                <a:r>
                  <a:rPr lang="en-GB" sz="2500" dirty="0">
                    <a:latin typeface="Times New Roman" panose="02020603050405020304" pitchFamily="18" charset="0"/>
                    <a:cs typeface="Times New Roman" panose="02020603050405020304" pitchFamily="18" charset="0"/>
                  </a:rPr>
                  <a:t> mL  (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𝑇𝑜𝑡𝑎𝑙</m:t>
                        </m:r>
                        <m:r>
                          <a:rPr lang="en-GB" sz="2500" i="1">
                            <a:latin typeface="Cambria Math" panose="02040503050406030204" pitchFamily="18" charset="0"/>
                          </a:rPr>
                          <m:t> </m:t>
                        </m:r>
                        <m:r>
                          <a:rPr lang="en-GB" sz="2500" i="1">
                            <a:latin typeface="Cambria Math" panose="02040503050406030204" pitchFamily="18" charset="0"/>
                          </a:rPr>
                          <m:t>𝐿𝑖𝑞𝑢𝑜𝑟</m:t>
                        </m:r>
                        <m:r>
                          <a:rPr lang="en-GB" sz="2500" i="1">
                            <a:latin typeface="Cambria Math" panose="02040503050406030204" pitchFamily="18" charset="0"/>
                          </a:rPr>
                          <m:t> </m:t>
                        </m:r>
                        <m:r>
                          <a:rPr lang="en-GB" sz="2500" i="1">
                            <a:latin typeface="Cambria Math" panose="02040503050406030204" pitchFamily="18" charset="0"/>
                          </a:rPr>
                          <m:t>𝑋</m:t>
                        </m:r>
                        <m:r>
                          <a:rPr lang="en-GB" sz="2500" i="1">
                            <a:latin typeface="Cambria Math" panose="02040503050406030204" pitchFamily="18" charset="0"/>
                          </a:rPr>
                          <m:t> </m:t>
                        </m:r>
                        <m:r>
                          <a:rPr lang="en-GB" sz="2500" i="1">
                            <a:latin typeface="Cambria Math" panose="02040503050406030204" pitchFamily="18" charset="0"/>
                          </a:rPr>
                          <m:t>𝑐h𝑒𝑚𝑖𝑐𝑎𝑙</m:t>
                        </m:r>
                        <m:r>
                          <a:rPr lang="en-GB" sz="2500" i="1">
                            <a:latin typeface="Cambria Math" panose="02040503050406030204" pitchFamily="18" charset="0"/>
                          </a:rPr>
                          <m:t> </m:t>
                        </m:r>
                        <m:r>
                          <a:rPr lang="en-GB" sz="2500" i="1">
                            <a:latin typeface="Cambria Math" panose="02040503050406030204" pitchFamily="18" charset="0"/>
                          </a:rPr>
                          <m:t>𝑎𝑚𝑜𝑢𝑛𝑡</m:t>
                        </m:r>
                        <m:r>
                          <a:rPr lang="en-GB" sz="2500" i="1">
                            <a:latin typeface="Cambria Math" panose="02040503050406030204" pitchFamily="18" charset="0"/>
                          </a:rPr>
                          <m:t> </m:t>
                        </m:r>
                        <m:r>
                          <a:rPr lang="en-GB" sz="2500" i="1">
                            <a:latin typeface="Cambria Math" panose="02040503050406030204" pitchFamily="18" charset="0"/>
                          </a:rPr>
                          <m:t>𝑖𝑛</m:t>
                        </m:r>
                        <m:r>
                          <a:rPr lang="en-GB" sz="2500" i="1">
                            <a:latin typeface="Cambria Math" panose="02040503050406030204" pitchFamily="18" charset="0"/>
                          </a:rPr>
                          <m:t> </m:t>
                        </m:r>
                        <m:r>
                          <a:rPr lang="en-GB" sz="2500" i="1">
                            <a:latin typeface="Cambria Math" panose="02040503050406030204" pitchFamily="18" charset="0"/>
                          </a:rPr>
                          <m:t>𝑔𝑚</m:t>
                        </m:r>
                        <m:r>
                          <a:rPr lang="en-GB" sz="2500" i="1">
                            <a:latin typeface="Cambria Math" panose="02040503050406030204" pitchFamily="18" charset="0"/>
                          </a:rPr>
                          <m:t>/</m:t>
                        </m:r>
                        <m:r>
                          <a:rPr lang="en-GB" sz="2500" i="1">
                            <a:latin typeface="Cambria Math" panose="02040503050406030204" pitchFamily="18" charset="0"/>
                          </a:rPr>
                          <m:t>𝐿</m:t>
                        </m:r>
                      </m:num>
                      <m:den>
                        <m:r>
                          <a:rPr lang="en-GB" sz="2500" i="1">
                            <a:latin typeface="Cambria Math" panose="02040503050406030204" pitchFamily="18" charset="0"/>
                          </a:rPr>
                          <m:t>𝑆𝑡𝑜𝑐𝑘</m:t>
                        </m:r>
                        <m:r>
                          <a:rPr lang="en-GB" sz="2500" i="1">
                            <a:latin typeface="Cambria Math" panose="02040503050406030204" pitchFamily="18" charset="0"/>
                          </a:rPr>
                          <m:t> </m:t>
                        </m:r>
                        <m:r>
                          <a:rPr lang="en-GB" sz="2500" i="1">
                            <a:latin typeface="Cambria Math" panose="02040503050406030204" pitchFamily="18" charset="0"/>
                          </a:rPr>
                          <m:t>𝑠𝑜𝑙𝑢𝑡𝑖𝑜𝑛</m:t>
                        </m:r>
                        <m:d>
                          <m:dPr>
                            <m:ctrlPr>
                              <a:rPr lang="en-US" sz="2500" i="1">
                                <a:latin typeface="Cambria Math" panose="02040503050406030204" pitchFamily="18" charset="0"/>
                              </a:rPr>
                            </m:ctrlPr>
                          </m:dPr>
                          <m:e>
                            <m:r>
                              <a:rPr lang="en-GB" sz="2500" i="1">
                                <a:latin typeface="Cambria Math" panose="02040503050406030204" pitchFamily="18" charset="0"/>
                              </a:rPr>
                              <m:t>%</m:t>
                            </m:r>
                          </m:e>
                        </m:d>
                        <m:r>
                          <a:rPr lang="en-GB" sz="2500" i="1">
                            <a:latin typeface="Cambria Math" panose="02040503050406030204" pitchFamily="18" charset="0"/>
                          </a:rPr>
                          <m:t>𝑋</m:t>
                        </m:r>
                        <m:r>
                          <a:rPr lang="en-GB" sz="2500" i="1">
                            <a:latin typeface="Cambria Math" panose="02040503050406030204" pitchFamily="18" charset="0"/>
                          </a:rPr>
                          <m:t> 1000</m:t>
                        </m:r>
                      </m:den>
                    </m:f>
                  </m:oMath>
                </a14:m>
                <a:r>
                  <a:rPr lang="en-GB" sz="2500" dirty="0">
                    <a:latin typeface="Times New Roman" panose="02020603050405020304" pitchFamily="18" charset="0"/>
                    <a:cs typeface="Times New Roman" panose="02020603050405020304" pitchFamily="18" charset="0"/>
                  </a:rPr>
                  <a:t> )</a:t>
                </a:r>
                <a:endParaRPr lang="en-US" sz="2500" dirty="0">
                  <a:latin typeface="Times New Roman" panose="02020603050405020304" pitchFamily="18" charset="0"/>
                  <a:cs typeface="Times New Roman" panose="02020603050405020304" pitchFamily="18" charset="0"/>
                </a:endParaRPr>
              </a:p>
              <a:p>
                <a:pPr marL="0" indent="0">
                  <a:buNone/>
                </a:pPr>
                <a:r>
                  <a:rPr lang="en-GB" sz="2500" dirty="0">
                    <a:latin typeface="Times New Roman" panose="02020603050405020304" pitchFamily="18" charset="0"/>
                    <a:cs typeface="Times New Roman" panose="02020603050405020304" pitchFamily="18" charset="0"/>
                  </a:rPr>
                  <a:t>			=   15mL</a:t>
                </a:r>
                <a:endParaRPr lang="en-US" sz="2500" dirty="0">
                  <a:latin typeface="Times New Roman" panose="02020603050405020304" pitchFamily="18" charset="0"/>
                  <a:cs typeface="Times New Roman" panose="02020603050405020304" pitchFamily="18" charset="0"/>
                </a:endParaRPr>
              </a:p>
              <a:p>
                <a:pPr marL="0" indent="0">
                  <a:buNone/>
                </a:pPr>
                <a:r>
                  <a:rPr lang="en-GB" sz="2500" dirty="0">
                    <a:latin typeface="Times New Roman" panose="02020603050405020304" pitchFamily="18" charset="0"/>
                    <a:cs typeface="Times New Roman" panose="02020603050405020304" pitchFamily="18" charset="0"/>
                  </a:rPr>
                  <a:t> </a:t>
                </a:r>
                <a:endParaRPr lang="en-GB" sz="2500" dirty="0" smtClean="0">
                  <a:latin typeface="Times New Roman" panose="02020603050405020304" pitchFamily="18" charset="0"/>
                  <a:cs typeface="Times New Roman" panose="02020603050405020304" pitchFamily="18" charset="0"/>
                </a:endParaRPr>
              </a:p>
              <a:p>
                <a:pPr marL="0" indent="0">
                  <a:buNone/>
                </a:pPr>
                <a:r>
                  <a:rPr lang="en-GB" sz="2500" dirty="0" smtClean="0">
                    <a:latin typeface="Times New Roman" panose="02020603050405020304" pitchFamily="18" charset="0"/>
                    <a:cs typeface="Times New Roman" panose="02020603050405020304" pitchFamily="18" charset="0"/>
                  </a:rPr>
                  <a:t>Soda </a:t>
                </a:r>
                <a:r>
                  <a:rPr lang="en-GB" sz="2500" dirty="0">
                    <a:latin typeface="Times New Roman" panose="02020603050405020304" pitchFamily="18" charset="0"/>
                    <a:cs typeface="Times New Roman" panose="02020603050405020304" pitchFamily="18" charset="0"/>
                  </a:rPr>
                  <a:t>Ash	 	=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150 </m:t>
                        </m:r>
                        <m:r>
                          <a:rPr lang="en-GB" sz="2500" i="1">
                            <a:latin typeface="Cambria Math" panose="02040503050406030204" pitchFamily="18" charset="0"/>
                          </a:rPr>
                          <m:t>𝑋</m:t>
                        </m:r>
                        <m:r>
                          <a:rPr lang="en-GB" sz="2500" i="1">
                            <a:latin typeface="Cambria Math" panose="02040503050406030204" pitchFamily="18" charset="0"/>
                          </a:rPr>
                          <m:t> 10</m:t>
                        </m:r>
                      </m:num>
                      <m:den>
                        <m:r>
                          <a:rPr lang="en-GB" sz="2500" i="1">
                            <a:latin typeface="Cambria Math" panose="02040503050406030204" pitchFamily="18" charset="0"/>
                          </a:rPr>
                          <m:t>10% </m:t>
                        </m:r>
                        <m:r>
                          <a:rPr lang="en-GB" sz="2500" i="1">
                            <a:latin typeface="Cambria Math" panose="02040503050406030204" pitchFamily="18" charset="0"/>
                          </a:rPr>
                          <m:t>𝑋</m:t>
                        </m:r>
                        <m:r>
                          <a:rPr lang="en-GB" sz="2500" i="1">
                            <a:latin typeface="Cambria Math" panose="02040503050406030204" pitchFamily="18" charset="0"/>
                          </a:rPr>
                          <m:t> 1000</m:t>
                        </m:r>
                      </m:den>
                    </m:f>
                  </m:oMath>
                </a14:m>
                <a:r>
                  <a:rPr lang="en-GB" sz="2500" dirty="0">
                    <a:latin typeface="Times New Roman" panose="02020603050405020304" pitchFamily="18" charset="0"/>
                    <a:cs typeface="Times New Roman" panose="02020603050405020304" pitchFamily="18" charset="0"/>
                  </a:rPr>
                  <a:t> mL   (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𝑇𝑜𝑡𝑎𝑙</m:t>
                        </m:r>
                        <m:r>
                          <a:rPr lang="en-GB" sz="2500" i="1">
                            <a:latin typeface="Cambria Math" panose="02040503050406030204" pitchFamily="18" charset="0"/>
                          </a:rPr>
                          <m:t> </m:t>
                        </m:r>
                        <m:r>
                          <a:rPr lang="en-GB" sz="2500" i="1">
                            <a:latin typeface="Cambria Math" panose="02040503050406030204" pitchFamily="18" charset="0"/>
                          </a:rPr>
                          <m:t>𝐿𝑖𝑞𝑢𝑜𝑟</m:t>
                        </m:r>
                        <m:r>
                          <a:rPr lang="en-GB" sz="2500" i="1">
                            <a:latin typeface="Cambria Math" panose="02040503050406030204" pitchFamily="18" charset="0"/>
                          </a:rPr>
                          <m:t> </m:t>
                        </m:r>
                        <m:r>
                          <a:rPr lang="en-GB" sz="2500" i="1">
                            <a:latin typeface="Cambria Math" panose="02040503050406030204" pitchFamily="18" charset="0"/>
                          </a:rPr>
                          <m:t>𝑋</m:t>
                        </m:r>
                        <m:r>
                          <a:rPr lang="en-GB" sz="2500" i="1">
                            <a:latin typeface="Cambria Math" panose="02040503050406030204" pitchFamily="18" charset="0"/>
                          </a:rPr>
                          <m:t> </m:t>
                        </m:r>
                        <m:r>
                          <a:rPr lang="en-GB" sz="2500" i="1">
                            <a:latin typeface="Cambria Math" panose="02040503050406030204" pitchFamily="18" charset="0"/>
                          </a:rPr>
                          <m:t>𝑐h𝑒𝑚𝑖𝑐𝑎𝑙</m:t>
                        </m:r>
                        <m:r>
                          <a:rPr lang="en-GB" sz="2500" i="1">
                            <a:latin typeface="Cambria Math" panose="02040503050406030204" pitchFamily="18" charset="0"/>
                          </a:rPr>
                          <m:t> </m:t>
                        </m:r>
                        <m:r>
                          <a:rPr lang="en-GB" sz="2500" i="1">
                            <a:latin typeface="Cambria Math" panose="02040503050406030204" pitchFamily="18" charset="0"/>
                          </a:rPr>
                          <m:t>𝑎𝑚𝑜𝑢𝑛𝑡</m:t>
                        </m:r>
                        <m:r>
                          <a:rPr lang="en-GB" sz="2500" i="1">
                            <a:latin typeface="Cambria Math" panose="02040503050406030204" pitchFamily="18" charset="0"/>
                          </a:rPr>
                          <m:t> </m:t>
                        </m:r>
                        <m:r>
                          <a:rPr lang="en-GB" sz="2500" i="1">
                            <a:latin typeface="Cambria Math" panose="02040503050406030204" pitchFamily="18" charset="0"/>
                          </a:rPr>
                          <m:t>𝑖𝑛</m:t>
                        </m:r>
                        <m:r>
                          <a:rPr lang="en-GB" sz="2500" i="1">
                            <a:latin typeface="Cambria Math" panose="02040503050406030204" pitchFamily="18" charset="0"/>
                          </a:rPr>
                          <m:t> </m:t>
                        </m:r>
                        <m:r>
                          <a:rPr lang="en-GB" sz="2500" i="1">
                            <a:latin typeface="Cambria Math" panose="02040503050406030204" pitchFamily="18" charset="0"/>
                          </a:rPr>
                          <m:t>𝑔𝑚</m:t>
                        </m:r>
                        <m:r>
                          <a:rPr lang="en-GB" sz="2500" i="1">
                            <a:latin typeface="Cambria Math" panose="02040503050406030204" pitchFamily="18" charset="0"/>
                          </a:rPr>
                          <m:t>/</m:t>
                        </m:r>
                        <m:r>
                          <a:rPr lang="en-GB" sz="2500" i="1">
                            <a:latin typeface="Cambria Math" panose="02040503050406030204" pitchFamily="18" charset="0"/>
                          </a:rPr>
                          <m:t>𝐿</m:t>
                        </m:r>
                      </m:num>
                      <m:den>
                        <m:r>
                          <a:rPr lang="en-GB" sz="2500" i="1">
                            <a:latin typeface="Cambria Math" panose="02040503050406030204" pitchFamily="18" charset="0"/>
                          </a:rPr>
                          <m:t>𝑆𝑡𝑜𝑐𝑘</m:t>
                        </m:r>
                        <m:r>
                          <a:rPr lang="en-GB" sz="2500" i="1">
                            <a:latin typeface="Cambria Math" panose="02040503050406030204" pitchFamily="18" charset="0"/>
                          </a:rPr>
                          <m:t> </m:t>
                        </m:r>
                        <m:r>
                          <a:rPr lang="en-GB" sz="2500" i="1">
                            <a:latin typeface="Cambria Math" panose="02040503050406030204" pitchFamily="18" charset="0"/>
                          </a:rPr>
                          <m:t>𝑠𝑜𝑙𝑢𝑡𝑖𝑜𝑛</m:t>
                        </m:r>
                        <m:d>
                          <m:dPr>
                            <m:ctrlPr>
                              <a:rPr lang="en-US" sz="2500" i="1">
                                <a:latin typeface="Cambria Math" panose="02040503050406030204" pitchFamily="18" charset="0"/>
                              </a:rPr>
                            </m:ctrlPr>
                          </m:dPr>
                          <m:e>
                            <m:r>
                              <a:rPr lang="en-GB" sz="2500" i="1">
                                <a:latin typeface="Cambria Math" panose="02040503050406030204" pitchFamily="18" charset="0"/>
                              </a:rPr>
                              <m:t>%</m:t>
                            </m:r>
                          </m:e>
                        </m:d>
                        <m:r>
                          <a:rPr lang="en-GB" sz="2500" i="1">
                            <a:latin typeface="Cambria Math" panose="02040503050406030204" pitchFamily="18" charset="0"/>
                          </a:rPr>
                          <m:t>𝑋</m:t>
                        </m:r>
                        <m:r>
                          <a:rPr lang="en-GB" sz="2500" i="1">
                            <a:latin typeface="Cambria Math" panose="02040503050406030204" pitchFamily="18" charset="0"/>
                          </a:rPr>
                          <m:t> 1000</m:t>
                        </m:r>
                      </m:den>
                    </m:f>
                  </m:oMath>
                </a14:m>
                <a:r>
                  <a:rPr lang="en-GB" sz="2500" dirty="0">
                    <a:latin typeface="Times New Roman" panose="02020603050405020304" pitchFamily="18" charset="0"/>
                    <a:cs typeface="Times New Roman" panose="02020603050405020304" pitchFamily="18" charset="0"/>
                  </a:rPr>
                  <a:t> )</a:t>
                </a:r>
                <a:endParaRPr lang="en-US" sz="2500" dirty="0">
                  <a:latin typeface="Times New Roman" panose="02020603050405020304" pitchFamily="18" charset="0"/>
                  <a:cs typeface="Times New Roman" panose="02020603050405020304" pitchFamily="18" charset="0"/>
                </a:endParaRPr>
              </a:p>
              <a:p>
                <a:pPr marL="0" indent="0">
                  <a:buNone/>
                </a:pPr>
                <a:r>
                  <a:rPr lang="en-GB" sz="2500" dirty="0">
                    <a:latin typeface="Times New Roman" panose="02020603050405020304" pitchFamily="18" charset="0"/>
                    <a:cs typeface="Times New Roman" panose="02020603050405020304" pitchFamily="18" charset="0"/>
                  </a:rPr>
                  <a:t>			=  </a:t>
                </a:r>
                <a:r>
                  <a:rPr lang="en-GB" sz="2500" dirty="0" smtClean="0">
                    <a:latin typeface="Times New Roman" panose="02020603050405020304" pitchFamily="18" charset="0"/>
                    <a:cs typeface="Times New Roman" panose="02020603050405020304" pitchFamily="18" charset="0"/>
                  </a:rPr>
                  <a:t>15mL</a:t>
                </a:r>
              </a:p>
              <a:p>
                <a:pPr marL="0" indent="0">
                  <a:buNone/>
                </a:pPr>
                <a:endParaRPr lang="en-GB" sz="2500" dirty="0" smtClean="0">
                  <a:latin typeface="Times New Roman" panose="02020603050405020304" pitchFamily="18" charset="0"/>
                  <a:cs typeface="Times New Roman" panose="02020603050405020304" pitchFamily="18" charset="0"/>
                </a:endParaRPr>
              </a:p>
              <a:p>
                <a:pPr marL="0" indent="0">
                  <a:buNone/>
                </a:pPr>
                <a:r>
                  <a:rPr lang="en-GB" sz="2500" dirty="0" err="1" smtClean="0">
                    <a:latin typeface="Times New Roman" panose="02020603050405020304" pitchFamily="18" charset="0"/>
                    <a:cs typeface="Times New Roman" panose="02020603050405020304" pitchFamily="18" charset="0"/>
                  </a:rPr>
                  <a:t>Glauber</a:t>
                </a:r>
                <a:r>
                  <a:rPr lang="en-GB" sz="2500" dirty="0" smtClean="0">
                    <a:latin typeface="Times New Roman" panose="02020603050405020304" pitchFamily="18" charset="0"/>
                    <a:cs typeface="Times New Roman" panose="02020603050405020304" pitchFamily="18" charset="0"/>
                  </a:rPr>
                  <a:t> </a:t>
                </a:r>
                <a:r>
                  <a:rPr lang="en-GB" sz="2500" dirty="0">
                    <a:latin typeface="Times New Roman" panose="02020603050405020304" pitchFamily="18" charset="0"/>
                    <a:cs typeface="Times New Roman" panose="02020603050405020304" pitchFamily="18" charset="0"/>
                  </a:rPr>
                  <a:t>Salt	 	 =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150 </m:t>
                        </m:r>
                        <m:r>
                          <a:rPr lang="en-GB" sz="2500" i="1">
                            <a:latin typeface="Cambria Math" panose="02040503050406030204" pitchFamily="18" charset="0"/>
                          </a:rPr>
                          <m:t>𝑋</m:t>
                        </m:r>
                        <m:r>
                          <a:rPr lang="en-GB" sz="2500" i="1">
                            <a:latin typeface="Cambria Math" panose="02040503050406030204" pitchFamily="18" charset="0"/>
                          </a:rPr>
                          <m:t> 40</m:t>
                        </m:r>
                      </m:num>
                      <m:den>
                        <m:r>
                          <a:rPr lang="en-GB" sz="2500" i="1">
                            <a:latin typeface="Cambria Math" panose="02040503050406030204" pitchFamily="18" charset="0"/>
                          </a:rPr>
                          <m:t>15% </m:t>
                        </m:r>
                        <m:r>
                          <a:rPr lang="en-GB" sz="2500" i="1">
                            <a:latin typeface="Cambria Math" panose="02040503050406030204" pitchFamily="18" charset="0"/>
                          </a:rPr>
                          <m:t>𝑋</m:t>
                        </m:r>
                        <m:r>
                          <a:rPr lang="en-GB" sz="2500" i="1">
                            <a:latin typeface="Cambria Math" panose="02040503050406030204" pitchFamily="18" charset="0"/>
                          </a:rPr>
                          <m:t> 1000</m:t>
                        </m:r>
                      </m:den>
                    </m:f>
                  </m:oMath>
                </a14:m>
                <a:r>
                  <a:rPr lang="en-GB" sz="2500" dirty="0">
                    <a:latin typeface="Times New Roman" panose="02020603050405020304" pitchFamily="18" charset="0"/>
                    <a:cs typeface="Times New Roman" panose="02020603050405020304" pitchFamily="18" charset="0"/>
                  </a:rPr>
                  <a:t> ml (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𝑇𝑜𝑡𝑎𝑙</m:t>
                        </m:r>
                        <m:r>
                          <a:rPr lang="en-GB" sz="2500" i="1">
                            <a:latin typeface="Cambria Math" panose="02040503050406030204" pitchFamily="18" charset="0"/>
                          </a:rPr>
                          <m:t> </m:t>
                        </m:r>
                        <m:r>
                          <a:rPr lang="en-GB" sz="2500" i="1">
                            <a:latin typeface="Cambria Math" panose="02040503050406030204" pitchFamily="18" charset="0"/>
                          </a:rPr>
                          <m:t>𝐿𝑖𝑞𝑢𝑜𝑟</m:t>
                        </m:r>
                        <m:r>
                          <a:rPr lang="en-GB" sz="2500" i="1">
                            <a:latin typeface="Cambria Math" panose="02040503050406030204" pitchFamily="18" charset="0"/>
                          </a:rPr>
                          <m:t> </m:t>
                        </m:r>
                        <m:r>
                          <a:rPr lang="en-GB" sz="2500" i="1">
                            <a:latin typeface="Cambria Math" panose="02040503050406030204" pitchFamily="18" charset="0"/>
                          </a:rPr>
                          <m:t>𝑋</m:t>
                        </m:r>
                        <m:r>
                          <a:rPr lang="en-GB" sz="2500" i="1">
                            <a:latin typeface="Cambria Math" panose="02040503050406030204" pitchFamily="18" charset="0"/>
                          </a:rPr>
                          <m:t> </m:t>
                        </m:r>
                        <m:r>
                          <a:rPr lang="en-GB" sz="2500" i="1">
                            <a:latin typeface="Cambria Math" panose="02040503050406030204" pitchFamily="18" charset="0"/>
                          </a:rPr>
                          <m:t>𝑐h𝑒𝑚𝑖𝑐𝑎𝑙</m:t>
                        </m:r>
                        <m:r>
                          <a:rPr lang="en-GB" sz="2500" i="1">
                            <a:latin typeface="Cambria Math" panose="02040503050406030204" pitchFamily="18" charset="0"/>
                          </a:rPr>
                          <m:t> </m:t>
                        </m:r>
                        <m:r>
                          <a:rPr lang="en-GB" sz="2500" i="1">
                            <a:latin typeface="Cambria Math" panose="02040503050406030204" pitchFamily="18" charset="0"/>
                          </a:rPr>
                          <m:t>𝑎𝑚𝑜𝑢𝑛𝑡</m:t>
                        </m:r>
                        <m:r>
                          <a:rPr lang="en-GB" sz="2500" i="1">
                            <a:latin typeface="Cambria Math" panose="02040503050406030204" pitchFamily="18" charset="0"/>
                          </a:rPr>
                          <m:t> </m:t>
                        </m:r>
                        <m:r>
                          <a:rPr lang="en-GB" sz="2500" i="1">
                            <a:latin typeface="Cambria Math" panose="02040503050406030204" pitchFamily="18" charset="0"/>
                          </a:rPr>
                          <m:t>𝑖𝑛</m:t>
                        </m:r>
                        <m:r>
                          <a:rPr lang="en-GB" sz="2500" i="1">
                            <a:latin typeface="Cambria Math" panose="02040503050406030204" pitchFamily="18" charset="0"/>
                          </a:rPr>
                          <m:t> </m:t>
                        </m:r>
                        <m:r>
                          <a:rPr lang="en-GB" sz="2500" i="1">
                            <a:latin typeface="Cambria Math" panose="02040503050406030204" pitchFamily="18" charset="0"/>
                          </a:rPr>
                          <m:t>𝑔𝑚</m:t>
                        </m:r>
                        <m:r>
                          <a:rPr lang="en-GB" sz="2500" i="1">
                            <a:latin typeface="Cambria Math" panose="02040503050406030204" pitchFamily="18" charset="0"/>
                          </a:rPr>
                          <m:t>/</m:t>
                        </m:r>
                        <m:r>
                          <a:rPr lang="en-GB" sz="2500" i="1">
                            <a:latin typeface="Cambria Math" panose="02040503050406030204" pitchFamily="18" charset="0"/>
                          </a:rPr>
                          <m:t>𝐿</m:t>
                        </m:r>
                      </m:num>
                      <m:den>
                        <m:r>
                          <a:rPr lang="en-GB" sz="2500" i="1">
                            <a:latin typeface="Cambria Math" panose="02040503050406030204" pitchFamily="18" charset="0"/>
                          </a:rPr>
                          <m:t>𝑆𝑡𝑜𝑐𝑘</m:t>
                        </m:r>
                        <m:r>
                          <a:rPr lang="en-GB" sz="2500" i="1">
                            <a:latin typeface="Cambria Math" panose="02040503050406030204" pitchFamily="18" charset="0"/>
                          </a:rPr>
                          <m:t> </m:t>
                        </m:r>
                        <m:r>
                          <a:rPr lang="en-GB" sz="2500" i="1">
                            <a:latin typeface="Cambria Math" panose="02040503050406030204" pitchFamily="18" charset="0"/>
                          </a:rPr>
                          <m:t>𝑠𝑜𝑙𝑢𝑡𝑖𝑜𝑛</m:t>
                        </m:r>
                        <m:d>
                          <m:dPr>
                            <m:ctrlPr>
                              <a:rPr lang="en-US" sz="2500" i="1">
                                <a:latin typeface="Cambria Math" panose="02040503050406030204" pitchFamily="18" charset="0"/>
                              </a:rPr>
                            </m:ctrlPr>
                          </m:dPr>
                          <m:e>
                            <m:r>
                              <a:rPr lang="en-GB" sz="2500" i="1">
                                <a:latin typeface="Cambria Math" panose="02040503050406030204" pitchFamily="18" charset="0"/>
                              </a:rPr>
                              <m:t>%</m:t>
                            </m:r>
                          </m:e>
                        </m:d>
                        <m:r>
                          <a:rPr lang="en-GB" sz="2500" i="1">
                            <a:latin typeface="Cambria Math" panose="02040503050406030204" pitchFamily="18" charset="0"/>
                          </a:rPr>
                          <m:t>𝑋</m:t>
                        </m:r>
                        <m:r>
                          <a:rPr lang="en-GB" sz="2500" i="1">
                            <a:latin typeface="Cambria Math" panose="02040503050406030204" pitchFamily="18" charset="0"/>
                          </a:rPr>
                          <m:t> 1000</m:t>
                        </m:r>
                      </m:den>
                    </m:f>
                  </m:oMath>
                </a14:m>
                <a:r>
                  <a:rPr lang="en-GB" sz="2500" dirty="0">
                    <a:latin typeface="Times New Roman" panose="02020603050405020304" pitchFamily="18" charset="0"/>
                    <a:cs typeface="Times New Roman" panose="02020603050405020304" pitchFamily="18" charset="0"/>
                  </a:rPr>
                  <a:t> )</a:t>
                </a:r>
                <a:endParaRPr lang="en-US" sz="2500" dirty="0">
                  <a:latin typeface="Times New Roman" panose="02020603050405020304" pitchFamily="18" charset="0"/>
                  <a:cs typeface="Times New Roman" panose="02020603050405020304" pitchFamily="18" charset="0"/>
                </a:endParaRPr>
              </a:p>
              <a:p>
                <a:pPr marL="0" indent="0">
                  <a:buNone/>
                </a:pPr>
                <a:r>
                  <a:rPr lang="en-GB" sz="2500" dirty="0">
                    <a:latin typeface="Times New Roman" panose="02020603050405020304" pitchFamily="18" charset="0"/>
                    <a:cs typeface="Times New Roman" panose="02020603050405020304" pitchFamily="18" charset="0"/>
                  </a:rPr>
                  <a:t>			=   15mL</a:t>
                </a:r>
                <a:endParaRPr lang="en-US" sz="2500" dirty="0">
                  <a:latin typeface="Times New Roman" panose="02020603050405020304" pitchFamily="18" charset="0"/>
                  <a:cs typeface="Times New Roman" panose="02020603050405020304" pitchFamily="18" charset="0"/>
                </a:endParaRP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86" t="-140" b="-2241"/>
                </a:stretch>
              </a:blipFill>
            </p:spPr>
            <p:txBody>
              <a:bodyPr/>
              <a:lstStyle/>
              <a:p>
                <a:r>
                  <a:rPr lang="en-US">
                    <a:noFill/>
                  </a:rPr>
                  <a:t> </a:t>
                </a:r>
              </a:p>
            </p:txBody>
          </p:sp>
        </mc:Fallback>
      </mc:AlternateContent>
    </p:spTree>
    <p:extLst>
      <p:ext uri="{BB962C8B-B14F-4D97-AF65-F5344CB8AC3E}">
        <p14:creationId xmlns:p14="http://schemas.microsoft.com/office/powerpoint/2010/main" val="175700298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Recipe Calculation</a:t>
            </a:r>
            <a:endParaRPr lang="en-US" dirty="0"/>
          </a:p>
        </p:txBody>
      </p:sp>
      <p:sp>
        <p:nvSpPr>
          <p:cNvPr id="3" name="Content Placeholder 2"/>
          <p:cNvSpPr>
            <a:spLocks noGrp="1"/>
          </p:cNvSpPr>
          <p:nvPr>
            <p:ph idx="1"/>
          </p:nvPr>
        </p:nvSpPr>
        <p:spPr/>
        <p:txBody>
          <a:bodyPr/>
          <a:lstStyle/>
          <a:p>
            <a:pPr marL="0" indent="0">
              <a:buNone/>
            </a:pPr>
            <a:r>
              <a:rPr lang="en-GB" dirty="0">
                <a:latin typeface="Times New Roman" panose="02020603050405020304" pitchFamily="18" charset="0"/>
                <a:cs typeface="Times New Roman" panose="02020603050405020304" pitchFamily="18" charset="0"/>
              </a:rPr>
              <a:t>Initial Water		= Total Liquor - (chemicals)</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			= 150- </a:t>
            </a:r>
            <a:r>
              <a:rPr lang="en-GB" dirty="0" smtClean="0">
                <a:latin typeface="Times New Roman" panose="02020603050405020304" pitchFamily="18" charset="0"/>
                <a:cs typeface="Times New Roman" panose="02020603050405020304" pitchFamily="18" charset="0"/>
              </a:rPr>
              <a:t>(</a:t>
            </a:r>
            <a:r>
              <a:rPr lang="en-GB" dirty="0" smtClean="0">
                <a:latin typeface="Times New Roman" panose="02020603050405020304" pitchFamily="18" charset="0"/>
                <a:cs typeface="Times New Roman" panose="02020603050405020304" pitchFamily="18" charset="0"/>
              </a:rPr>
              <a:t>4</a:t>
            </a:r>
            <a:r>
              <a:rPr lang="en-GB" dirty="0" smtClean="0">
                <a:latin typeface="Times New Roman" panose="02020603050405020304" pitchFamily="18" charset="0"/>
                <a:cs typeface="Times New Roman" panose="02020603050405020304" pitchFamily="18" charset="0"/>
              </a:rPr>
              <a:t>+2.5+3.5+15+15+15+15) </a:t>
            </a:r>
            <a:r>
              <a:rPr lang="en-GB" dirty="0">
                <a:latin typeface="Times New Roman" panose="02020603050405020304" pitchFamily="18" charset="0"/>
                <a:cs typeface="Times New Roman" panose="02020603050405020304" pitchFamily="18" charset="0"/>
              </a:rPr>
              <a:t>mL</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			= 150 </a:t>
            </a:r>
            <a:r>
              <a:rPr lang="en-GB" dirty="0" smtClean="0">
                <a:latin typeface="Times New Roman" panose="02020603050405020304" pitchFamily="18" charset="0"/>
                <a:cs typeface="Times New Roman" panose="02020603050405020304" pitchFamily="18" charset="0"/>
              </a:rPr>
              <a:t>-70 </a:t>
            </a:r>
            <a:r>
              <a:rPr lang="en-GB" dirty="0">
                <a:latin typeface="Times New Roman" panose="02020603050405020304" pitchFamily="18" charset="0"/>
                <a:cs typeface="Times New Roman" panose="02020603050405020304" pitchFamily="18" charset="0"/>
              </a:rPr>
              <a:t>ml</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			= </a:t>
            </a:r>
            <a:r>
              <a:rPr lang="en-GB" dirty="0" smtClean="0">
                <a:latin typeface="Times New Roman" panose="02020603050405020304" pitchFamily="18" charset="0"/>
                <a:cs typeface="Times New Roman" panose="02020603050405020304" pitchFamily="18" charset="0"/>
              </a:rPr>
              <a:t>80ml</a:t>
            </a:r>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406689595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latin typeface="Times New Roman" panose="02020603050405020304" pitchFamily="18" charset="0"/>
                <a:cs typeface="Times New Roman" panose="02020603050405020304" pitchFamily="18" charset="0"/>
              </a:rPr>
              <a:t>Process Flow </a:t>
            </a:r>
            <a:r>
              <a:rPr lang="en-GB" dirty="0" smtClean="0">
                <a:latin typeface="Times New Roman" panose="02020603050405020304" pitchFamily="18" charset="0"/>
                <a:cs typeface="Times New Roman" panose="02020603050405020304" pitchFamily="18" charset="0"/>
              </a:rPr>
              <a:t>Chart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600" y="1725283"/>
            <a:ext cx="9687464" cy="5072332"/>
          </a:xfrm>
        </p:spPr>
        <p:txBody>
          <a:bodyPr>
            <a:normAutofit fontScale="32500" lnSpcReduction="20000"/>
          </a:bodyPr>
          <a:lstStyle/>
          <a:p>
            <a:pPr marL="0" indent="0" algn="ctr">
              <a:buNone/>
            </a:pPr>
            <a:r>
              <a:rPr lang="en-GB" sz="7200" dirty="0">
                <a:latin typeface="Times New Roman" panose="02020603050405020304" pitchFamily="18" charset="0"/>
                <a:cs typeface="Times New Roman" panose="02020603050405020304" pitchFamily="18" charset="0"/>
              </a:rPr>
              <a:t>Collection of pre-treated sample</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Set water level</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Add </a:t>
            </a:r>
            <a:r>
              <a:rPr lang="en-GB" sz="7200" dirty="0" err="1">
                <a:latin typeface="Times New Roman" panose="02020603050405020304" pitchFamily="18" charset="0"/>
                <a:cs typeface="Times New Roman" panose="02020603050405020304" pitchFamily="18" charset="0"/>
              </a:rPr>
              <a:t>leveling</a:t>
            </a:r>
            <a:r>
              <a:rPr lang="en-GB" sz="7200" dirty="0">
                <a:latin typeface="Times New Roman" panose="02020603050405020304" pitchFamily="18" charset="0"/>
                <a:cs typeface="Times New Roman" panose="02020603050405020304" pitchFamily="18" charset="0"/>
              </a:rPr>
              <a:t> agent</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Add dye solution</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Add salt solution</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a:latin typeface="Times New Roman" panose="02020603050405020304" pitchFamily="18" charset="0"/>
                <a:cs typeface="Times New Roman" panose="02020603050405020304" pitchFamily="18" charset="0"/>
              </a:rPr>
              <a:t>Add soda ash solution</a:t>
            </a:r>
            <a:endParaRPr lang="en-US" sz="7200" dirty="0">
              <a:latin typeface="Times New Roman" panose="02020603050405020304" pitchFamily="18" charset="0"/>
              <a:cs typeface="Times New Roman" panose="02020603050405020304" pitchFamily="18" charset="0"/>
            </a:endParaRPr>
          </a:p>
          <a:p>
            <a:pPr marL="0" indent="0" algn="ctr">
              <a:buNone/>
            </a:pPr>
            <a:r>
              <a:rPr lang="en-GB" sz="7200" dirty="0" smtClean="0">
                <a:latin typeface="Times New Roman" panose="02020603050405020304" pitchFamily="18" charset="0"/>
                <a:cs typeface="Times New Roman" panose="02020603050405020304" pitchFamily="18" charset="0"/>
              </a:rPr>
              <a:t>↓</a:t>
            </a:r>
            <a:endParaRPr lang="en-US" sz="72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8208760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Process Flow Chart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p>
        </p:txBody>
      </p:sp>
      <p:sp>
        <p:nvSpPr>
          <p:cNvPr id="3" name="Content Placeholder 2"/>
          <p:cNvSpPr>
            <a:spLocks noGrp="1"/>
          </p:cNvSpPr>
          <p:nvPr>
            <p:ph idx="1"/>
          </p:nvPr>
        </p:nvSpPr>
        <p:spPr>
          <a:xfrm>
            <a:off x="1371600" y="1673524"/>
            <a:ext cx="9601200" cy="5184475"/>
          </a:xfrm>
        </p:spPr>
        <p:txBody>
          <a:bodyPr>
            <a:normAutofit fontScale="92500" lnSpcReduction="20000"/>
          </a:bodyPr>
          <a:lstStyle/>
          <a:p>
            <a:pPr marL="0" indent="0" algn="ctr">
              <a:buNone/>
            </a:pPr>
            <a:r>
              <a:rPr lang="en-GB" sz="2500" dirty="0">
                <a:latin typeface="Times New Roman" panose="02020603050405020304" pitchFamily="18" charset="0"/>
                <a:cs typeface="Times New Roman" panose="02020603050405020304" pitchFamily="18" charset="0"/>
              </a:rPr>
              <a:t>Add fabric sample</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Raise the temperature to 60°c</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Run time for 30 minute</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Bath drop</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Rinsing</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Hot wash at 90°c for 10minute</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lgn="ctr">
              <a:buNone/>
            </a:pPr>
            <a:r>
              <a:rPr lang="en-GB" sz="2500" dirty="0">
                <a:latin typeface="Times New Roman" panose="02020603050405020304" pitchFamily="18" charset="0"/>
                <a:cs typeface="Times New Roman" panose="02020603050405020304" pitchFamily="18" charset="0"/>
              </a:rPr>
              <a:t>Drying</a:t>
            </a:r>
            <a:endParaRPr lang="en-US" sz="2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95819871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D067201-DD8A-448D-B8F6-1DE6FF3B344F}"/>
              </a:ext>
            </a:extLst>
          </p:cNvPr>
          <p:cNvSpPr txBox="1"/>
          <p:nvPr/>
        </p:nvSpPr>
        <p:spPr>
          <a:xfrm>
            <a:off x="1569308" y="609426"/>
            <a:ext cx="2397211" cy="461665"/>
          </a:xfrm>
          <a:prstGeom prst="rect">
            <a:avLst/>
          </a:prstGeom>
          <a:noFill/>
        </p:spPr>
        <p:txBody>
          <a:bodyPr wrap="square" rtlCol="0">
            <a:spAutoFit/>
          </a:bodyPr>
          <a:lstStyle/>
          <a:p>
            <a:r>
              <a:rPr lang="en-US" sz="2400" b="1" u="sng" dirty="0">
                <a:latin typeface="Times New Roman" panose="02020603050405020304" pitchFamily="18" charset="0"/>
                <a:cs typeface="Times New Roman" panose="02020603050405020304" pitchFamily="18" charset="0"/>
              </a:rPr>
              <a:t>Process Curve:</a:t>
            </a:r>
            <a:r>
              <a:rPr lang="en-US" sz="2400" b="1" dirty="0">
                <a:latin typeface="Times New Roman" panose="02020603050405020304" pitchFamily="18" charset="0"/>
                <a:cs typeface="Times New Roman" panose="02020603050405020304" pitchFamily="18" charset="0"/>
              </a:rPr>
              <a:t> </a:t>
            </a:r>
          </a:p>
        </p:txBody>
      </p:sp>
      <p:cxnSp>
        <p:nvCxnSpPr>
          <p:cNvPr id="5" name="Straight Arrow Connector 4">
            <a:extLst>
              <a:ext uri="{FF2B5EF4-FFF2-40B4-BE49-F238E27FC236}">
                <a16:creationId xmlns:a16="http://schemas.microsoft.com/office/drawing/2014/main" id="{C35CFA66-AA48-432E-B6F8-6CCE9A269728}"/>
              </a:ext>
            </a:extLst>
          </p:cNvPr>
          <p:cNvCxnSpPr>
            <a:cxnSpLocks/>
          </p:cNvCxnSpPr>
          <p:nvPr/>
        </p:nvCxnSpPr>
        <p:spPr>
          <a:xfrm>
            <a:off x="2014151" y="5202201"/>
            <a:ext cx="824195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6" name="Straight Arrow Connector 5">
            <a:extLst>
              <a:ext uri="{FF2B5EF4-FFF2-40B4-BE49-F238E27FC236}">
                <a16:creationId xmlns:a16="http://schemas.microsoft.com/office/drawing/2014/main" id="{0FA00DEB-08D9-4DB8-A6EF-3AB785DCFCE9}"/>
              </a:ext>
            </a:extLst>
          </p:cNvPr>
          <p:cNvCxnSpPr>
            <a:cxnSpLocks/>
          </p:cNvCxnSpPr>
          <p:nvPr/>
        </p:nvCxnSpPr>
        <p:spPr>
          <a:xfrm flipV="1">
            <a:off x="2014151" y="1470454"/>
            <a:ext cx="0" cy="372350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Connector 14">
            <a:extLst>
              <a:ext uri="{FF2B5EF4-FFF2-40B4-BE49-F238E27FC236}">
                <a16:creationId xmlns:a16="http://schemas.microsoft.com/office/drawing/2014/main" id="{48913FF8-D9CF-4738-BB41-184F4EB15473}"/>
              </a:ext>
            </a:extLst>
          </p:cNvPr>
          <p:cNvCxnSpPr>
            <a:cxnSpLocks/>
          </p:cNvCxnSpPr>
          <p:nvPr/>
        </p:nvCxnSpPr>
        <p:spPr>
          <a:xfrm>
            <a:off x="2014151" y="4188939"/>
            <a:ext cx="2063579" cy="0"/>
          </a:xfrm>
          <a:prstGeom prst="line">
            <a:avLst/>
          </a:prstGeom>
        </p:spPr>
        <p:style>
          <a:lnRef idx="2">
            <a:schemeClr val="dk1"/>
          </a:lnRef>
          <a:fillRef idx="0">
            <a:schemeClr val="dk1"/>
          </a:fillRef>
          <a:effectRef idx="1">
            <a:schemeClr val="dk1"/>
          </a:effectRef>
          <a:fontRef idx="minor">
            <a:schemeClr val="tx1"/>
          </a:fontRef>
        </p:style>
      </p:cxnSp>
      <p:cxnSp>
        <p:nvCxnSpPr>
          <p:cNvPr id="16" name="Straight Connector 15">
            <a:extLst>
              <a:ext uri="{FF2B5EF4-FFF2-40B4-BE49-F238E27FC236}">
                <a16:creationId xmlns:a16="http://schemas.microsoft.com/office/drawing/2014/main" id="{EA993C2C-86AB-41CB-92A7-C0180754FDD8}"/>
              </a:ext>
            </a:extLst>
          </p:cNvPr>
          <p:cNvCxnSpPr>
            <a:cxnSpLocks/>
          </p:cNvCxnSpPr>
          <p:nvPr/>
        </p:nvCxnSpPr>
        <p:spPr>
          <a:xfrm flipV="1">
            <a:off x="4077730" y="2842055"/>
            <a:ext cx="642546" cy="1346884"/>
          </a:xfrm>
          <a:prstGeom prst="line">
            <a:avLst/>
          </a:prstGeom>
        </p:spPr>
        <p:style>
          <a:lnRef idx="2">
            <a:schemeClr val="dk1"/>
          </a:lnRef>
          <a:fillRef idx="0">
            <a:schemeClr val="dk1"/>
          </a:fillRef>
          <a:effectRef idx="1">
            <a:schemeClr val="dk1"/>
          </a:effectRef>
          <a:fontRef idx="minor">
            <a:schemeClr val="tx1"/>
          </a:fontRef>
        </p:style>
      </p:cxnSp>
      <p:cxnSp>
        <p:nvCxnSpPr>
          <p:cNvPr id="17" name="Straight Connector 16">
            <a:extLst>
              <a:ext uri="{FF2B5EF4-FFF2-40B4-BE49-F238E27FC236}">
                <a16:creationId xmlns:a16="http://schemas.microsoft.com/office/drawing/2014/main" id="{71AF5083-A006-4969-8F7C-2E5C7F546FEC}"/>
              </a:ext>
            </a:extLst>
          </p:cNvPr>
          <p:cNvCxnSpPr>
            <a:cxnSpLocks/>
          </p:cNvCxnSpPr>
          <p:nvPr/>
        </p:nvCxnSpPr>
        <p:spPr>
          <a:xfrm>
            <a:off x="4732632" y="2842054"/>
            <a:ext cx="2384854" cy="0"/>
          </a:xfrm>
          <a:prstGeom prst="line">
            <a:avLst/>
          </a:prstGeom>
        </p:spPr>
        <p:style>
          <a:lnRef idx="2">
            <a:schemeClr val="dk1"/>
          </a:lnRef>
          <a:fillRef idx="0">
            <a:schemeClr val="dk1"/>
          </a:fillRef>
          <a:effectRef idx="1">
            <a:schemeClr val="dk1"/>
          </a:effectRef>
          <a:fontRef idx="minor">
            <a:schemeClr val="tx1"/>
          </a:fontRef>
        </p:style>
      </p:cxnSp>
      <p:cxnSp>
        <p:nvCxnSpPr>
          <p:cNvPr id="18" name="Straight Connector 17">
            <a:extLst>
              <a:ext uri="{FF2B5EF4-FFF2-40B4-BE49-F238E27FC236}">
                <a16:creationId xmlns:a16="http://schemas.microsoft.com/office/drawing/2014/main" id="{25E825FD-2573-4B1A-BF57-535869B014A0}"/>
              </a:ext>
            </a:extLst>
          </p:cNvPr>
          <p:cNvCxnSpPr>
            <a:cxnSpLocks/>
          </p:cNvCxnSpPr>
          <p:nvPr/>
        </p:nvCxnSpPr>
        <p:spPr>
          <a:xfrm>
            <a:off x="7117494" y="2842054"/>
            <a:ext cx="996778" cy="2014151"/>
          </a:xfrm>
          <a:prstGeom prst="line">
            <a:avLst/>
          </a:prstGeom>
          <a:ln>
            <a:headEnd type="none" w="med" len="med"/>
            <a:tailEnd type="arrow" w="med" len="med"/>
          </a:ln>
        </p:spPr>
        <p:style>
          <a:lnRef idx="3">
            <a:schemeClr val="dk1"/>
          </a:lnRef>
          <a:fillRef idx="0">
            <a:schemeClr val="dk1"/>
          </a:fillRef>
          <a:effectRef idx="2">
            <a:schemeClr val="dk1"/>
          </a:effectRef>
          <a:fontRef idx="minor">
            <a:schemeClr val="tx1"/>
          </a:fontRef>
        </p:style>
      </p:cxnSp>
      <p:cxnSp>
        <p:nvCxnSpPr>
          <p:cNvPr id="29" name="Straight Connector 28">
            <a:extLst>
              <a:ext uri="{FF2B5EF4-FFF2-40B4-BE49-F238E27FC236}">
                <a16:creationId xmlns:a16="http://schemas.microsoft.com/office/drawing/2014/main" id="{1440327F-63DD-4906-A839-FF780698BC9A}"/>
              </a:ext>
            </a:extLst>
          </p:cNvPr>
          <p:cNvCxnSpPr>
            <a:cxnSpLocks/>
          </p:cNvCxnSpPr>
          <p:nvPr/>
        </p:nvCxnSpPr>
        <p:spPr>
          <a:xfrm flipH="1">
            <a:off x="1952366" y="2842054"/>
            <a:ext cx="111213" cy="0"/>
          </a:xfrm>
          <a:prstGeom prst="line">
            <a:avLst/>
          </a:prstGeom>
        </p:spPr>
        <p:style>
          <a:lnRef idx="2">
            <a:schemeClr val="dk1"/>
          </a:lnRef>
          <a:fillRef idx="0">
            <a:schemeClr val="dk1"/>
          </a:fillRef>
          <a:effectRef idx="1">
            <a:schemeClr val="dk1"/>
          </a:effectRef>
          <a:fontRef idx="minor">
            <a:schemeClr val="tx1"/>
          </a:fontRef>
        </p:style>
      </p:cxnSp>
      <p:cxnSp>
        <p:nvCxnSpPr>
          <p:cNvPr id="34" name="Straight Arrow Connector 33">
            <a:extLst>
              <a:ext uri="{FF2B5EF4-FFF2-40B4-BE49-F238E27FC236}">
                <a16:creationId xmlns:a16="http://schemas.microsoft.com/office/drawing/2014/main" id="{06194CCB-1AE0-42E9-A2C9-4A875B1FE818}"/>
              </a:ext>
            </a:extLst>
          </p:cNvPr>
          <p:cNvCxnSpPr/>
          <p:nvPr/>
        </p:nvCxnSpPr>
        <p:spPr>
          <a:xfrm>
            <a:off x="2286000" y="3595814"/>
            <a:ext cx="0" cy="5931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5" name="Straight Arrow Connector 34">
            <a:extLst>
              <a:ext uri="{FF2B5EF4-FFF2-40B4-BE49-F238E27FC236}">
                <a16:creationId xmlns:a16="http://schemas.microsoft.com/office/drawing/2014/main" id="{6C1C3F76-6C12-44BA-9417-CE48C7CC55C9}"/>
              </a:ext>
            </a:extLst>
          </p:cNvPr>
          <p:cNvCxnSpPr/>
          <p:nvPr/>
        </p:nvCxnSpPr>
        <p:spPr>
          <a:xfrm>
            <a:off x="2648465" y="3595814"/>
            <a:ext cx="0" cy="5931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6" name="Straight Arrow Connector 35">
            <a:extLst>
              <a:ext uri="{FF2B5EF4-FFF2-40B4-BE49-F238E27FC236}">
                <a16:creationId xmlns:a16="http://schemas.microsoft.com/office/drawing/2014/main" id="{24AD4C0C-4F0C-4E8B-A98C-E4F79ED7687C}"/>
              </a:ext>
            </a:extLst>
          </p:cNvPr>
          <p:cNvCxnSpPr/>
          <p:nvPr/>
        </p:nvCxnSpPr>
        <p:spPr>
          <a:xfrm>
            <a:off x="3023289" y="3595814"/>
            <a:ext cx="0" cy="5931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7" name="Straight Arrow Connector 36">
            <a:extLst>
              <a:ext uri="{FF2B5EF4-FFF2-40B4-BE49-F238E27FC236}">
                <a16:creationId xmlns:a16="http://schemas.microsoft.com/office/drawing/2014/main" id="{64E1EBA1-599E-4024-9F1A-EBC16E779CE0}"/>
              </a:ext>
            </a:extLst>
          </p:cNvPr>
          <p:cNvCxnSpPr/>
          <p:nvPr/>
        </p:nvCxnSpPr>
        <p:spPr>
          <a:xfrm>
            <a:off x="3410469" y="3595814"/>
            <a:ext cx="0" cy="5931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8" name="Straight Arrow Connector 37">
            <a:extLst>
              <a:ext uri="{FF2B5EF4-FFF2-40B4-BE49-F238E27FC236}">
                <a16:creationId xmlns:a16="http://schemas.microsoft.com/office/drawing/2014/main" id="{D75B38C5-AD9A-4723-A51A-8E020DEA55C0}"/>
              </a:ext>
            </a:extLst>
          </p:cNvPr>
          <p:cNvCxnSpPr/>
          <p:nvPr/>
        </p:nvCxnSpPr>
        <p:spPr>
          <a:xfrm>
            <a:off x="3797645" y="3595814"/>
            <a:ext cx="0" cy="5931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Straight Arrow Connector 38">
            <a:extLst>
              <a:ext uri="{FF2B5EF4-FFF2-40B4-BE49-F238E27FC236}">
                <a16:creationId xmlns:a16="http://schemas.microsoft.com/office/drawing/2014/main" id="{1B2C3429-1B30-4746-B2ED-ACEDA3464E25}"/>
              </a:ext>
            </a:extLst>
          </p:cNvPr>
          <p:cNvCxnSpPr>
            <a:cxnSpLocks/>
          </p:cNvCxnSpPr>
          <p:nvPr/>
        </p:nvCxnSpPr>
        <p:spPr>
          <a:xfrm flipV="1">
            <a:off x="1231556" y="4188939"/>
            <a:ext cx="0" cy="80731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0" name="Straight Arrow Connector 39">
            <a:extLst>
              <a:ext uri="{FF2B5EF4-FFF2-40B4-BE49-F238E27FC236}">
                <a16:creationId xmlns:a16="http://schemas.microsoft.com/office/drawing/2014/main" id="{A5A55821-DA6E-40DF-ACC0-7CDD334A1A11}"/>
              </a:ext>
            </a:extLst>
          </p:cNvPr>
          <p:cNvCxnSpPr/>
          <p:nvPr/>
        </p:nvCxnSpPr>
        <p:spPr>
          <a:xfrm>
            <a:off x="4732632" y="2178907"/>
            <a:ext cx="0" cy="59312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1" name="Straight Arrow Connector 40">
            <a:extLst>
              <a:ext uri="{FF2B5EF4-FFF2-40B4-BE49-F238E27FC236}">
                <a16:creationId xmlns:a16="http://schemas.microsoft.com/office/drawing/2014/main" id="{96C89B92-A91E-4CEA-937F-5F1B0A790D46}"/>
              </a:ext>
            </a:extLst>
          </p:cNvPr>
          <p:cNvCxnSpPr>
            <a:cxnSpLocks/>
          </p:cNvCxnSpPr>
          <p:nvPr/>
        </p:nvCxnSpPr>
        <p:spPr>
          <a:xfrm>
            <a:off x="2614363" y="5664198"/>
            <a:ext cx="199355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4" name="TextBox 43">
            <a:extLst>
              <a:ext uri="{FF2B5EF4-FFF2-40B4-BE49-F238E27FC236}">
                <a16:creationId xmlns:a16="http://schemas.microsoft.com/office/drawing/2014/main" id="{3255E51E-B1AD-4929-AE7E-D771657454A9}"/>
              </a:ext>
            </a:extLst>
          </p:cNvPr>
          <p:cNvSpPr txBox="1"/>
          <p:nvPr/>
        </p:nvSpPr>
        <p:spPr>
          <a:xfrm>
            <a:off x="5461685" y="2859389"/>
            <a:ext cx="914400"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20 min</a:t>
            </a:r>
          </a:p>
        </p:txBody>
      </p:sp>
      <p:cxnSp>
        <p:nvCxnSpPr>
          <p:cNvPr id="45" name="Straight Arrow Connector 44">
            <a:extLst>
              <a:ext uri="{FF2B5EF4-FFF2-40B4-BE49-F238E27FC236}">
                <a16:creationId xmlns:a16="http://schemas.microsoft.com/office/drawing/2014/main" id="{DED50AC9-2EC5-4B0C-A71B-5CDE60130B02}"/>
              </a:ext>
            </a:extLst>
          </p:cNvPr>
          <p:cNvCxnSpPr>
            <a:cxnSpLocks/>
          </p:cNvCxnSpPr>
          <p:nvPr/>
        </p:nvCxnSpPr>
        <p:spPr>
          <a:xfrm flipV="1">
            <a:off x="4209537" y="3917092"/>
            <a:ext cx="152398" cy="34598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7" name="TextBox 46">
            <a:extLst>
              <a:ext uri="{FF2B5EF4-FFF2-40B4-BE49-F238E27FC236}">
                <a16:creationId xmlns:a16="http://schemas.microsoft.com/office/drawing/2014/main" id="{21FE50DF-194E-4A15-B0F5-9302F2628B58}"/>
              </a:ext>
            </a:extLst>
          </p:cNvPr>
          <p:cNvSpPr txBox="1"/>
          <p:nvPr/>
        </p:nvSpPr>
        <p:spPr>
          <a:xfrm rot="17735865">
            <a:off x="4044608" y="3299720"/>
            <a:ext cx="1003648"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2</a:t>
            </a:r>
            <a:r>
              <a:rPr lang="en-US" baseline="30000"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 C/min</a:t>
            </a:r>
          </a:p>
        </p:txBody>
      </p:sp>
      <p:sp>
        <p:nvSpPr>
          <p:cNvPr id="48" name="TextBox 47">
            <a:extLst>
              <a:ext uri="{FF2B5EF4-FFF2-40B4-BE49-F238E27FC236}">
                <a16:creationId xmlns:a16="http://schemas.microsoft.com/office/drawing/2014/main" id="{C7BA0073-ABE2-428D-A286-344F92FB1987}"/>
              </a:ext>
            </a:extLst>
          </p:cNvPr>
          <p:cNvSpPr txBox="1"/>
          <p:nvPr/>
        </p:nvSpPr>
        <p:spPr>
          <a:xfrm>
            <a:off x="4732632" y="2202175"/>
            <a:ext cx="1307756"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Add sample</a:t>
            </a:r>
          </a:p>
        </p:txBody>
      </p:sp>
      <p:sp>
        <p:nvSpPr>
          <p:cNvPr id="50" name="TextBox 49">
            <a:extLst>
              <a:ext uri="{FF2B5EF4-FFF2-40B4-BE49-F238E27FC236}">
                <a16:creationId xmlns:a16="http://schemas.microsoft.com/office/drawing/2014/main" id="{B16808DA-B1A0-418D-AA03-09F9FC866B1A}"/>
              </a:ext>
            </a:extLst>
          </p:cNvPr>
          <p:cNvSpPr txBox="1"/>
          <p:nvPr/>
        </p:nvSpPr>
        <p:spPr>
          <a:xfrm rot="16200000">
            <a:off x="1391157" y="2604864"/>
            <a:ext cx="1785556"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 Wetting Agent</a:t>
            </a:r>
          </a:p>
        </p:txBody>
      </p:sp>
      <p:sp>
        <p:nvSpPr>
          <p:cNvPr id="52" name="TextBox 51">
            <a:extLst>
              <a:ext uri="{FF2B5EF4-FFF2-40B4-BE49-F238E27FC236}">
                <a16:creationId xmlns:a16="http://schemas.microsoft.com/office/drawing/2014/main" id="{7900C659-DFE5-4DD1-8BC3-56C9BF9D1904}"/>
              </a:ext>
            </a:extLst>
          </p:cNvPr>
          <p:cNvSpPr txBox="1"/>
          <p:nvPr/>
        </p:nvSpPr>
        <p:spPr>
          <a:xfrm>
            <a:off x="1265208" y="2666822"/>
            <a:ext cx="762001"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 60</a:t>
            </a:r>
            <a:r>
              <a:rPr lang="en-US" baseline="30000"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 C</a:t>
            </a:r>
          </a:p>
        </p:txBody>
      </p:sp>
      <p:sp>
        <p:nvSpPr>
          <p:cNvPr id="53" name="TextBox 52">
            <a:extLst>
              <a:ext uri="{FF2B5EF4-FFF2-40B4-BE49-F238E27FC236}">
                <a16:creationId xmlns:a16="http://schemas.microsoft.com/office/drawing/2014/main" id="{EA5BC9E0-ABE5-4A1D-B31C-C79E5806E4C6}"/>
              </a:ext>
            </a:extLst>
          </p:cNvPr>
          <p:cNvSpPr txBox="1"/>
          <p:nvPr/>
        </p:nvSpPr>
        <p:spPr>
          <a:xfrm>
            <a:off x="8114272" y="4651860"/>
            <a:ext cx="1785556"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Bath Drain</a:t>
            </a:r>
          </a:p>
        </p:txBody>
      </p:sp>
      <p:sp>
        <p:nvSpPr>
          <p:cNvPr id="54" name="TextBox 53">
            <a:extLst>
              <a:ext uri="{FF2B5EF4-FFF2-40B4-BE49-F238E27FC236}">
                <a16:creationId xmlns:a16="http://schemas.microsoft.com/office/drawing/2014/main" id="{DF50587B-7AFA-431B-93D3-29647F67AA60}"/>
              </a:ext>
            </a:extLst>
          </p:cNvPr>
          <p:cNvSpPr txBox="1"/>
          <p:nvPr/>
        </p:nvSpPr>
        <p:spPr>
          <a:xfrm rot="16200000">
            <a:off x="1725362" y="2613103"/>
            <a:ext cx="1785556"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 Levelling Agent</a:t>
            </a:r>
          </a:p>
        </p:txBody>
      </p:sp>
      <p:sp>
        <p:nvSpPr>
          <p:cNvPr id="56" name="TextBox 55">
            <a:extLst>
              <a:ext uri="{FF2B5EF4-FFF2-40B4-BE49-F238E27FC236}">
                <a16:creationId xmlns:a16="http://schemas.microsoft.com/office/drawing/2014/main" id="{182B8F89-25B4-4A70-BD02-A70C0276BCD8}"/>
              </a:ext>
            </a:extLst>
          </p:cNvPr>
          <p:cNvSpPr txBox="1"/>
          <p:nvPr/>
        </p:nvSpPr>
        <p:spPr>
          <a:xfrm>
            <a:off x="4720276" y="5400371"/>
            <a:ext cx="1643453"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Time</a:t>
            </a:r>
          </a:p>
        </p:txBody>
      </p:sp>
      <p:sp>
        <p:nvSpPr>
          <p:cNvPr id="57" name="TextBox 56">
            <a:extLst>
              <a:ext uri="{FF2B5EF4-FFF2-40B4-BE49-F238E27FC236}">
                <a16:creationId xmlns:a16="http://schemas.microsoft.com/office/drawing/2014/main" id="{B5411571-5C99-4BA3-A805-EE1D58B1EB92}"/>
              </a:ext>
            </a:extLst>
          </p:cNvPr>
          <p:cNvSpPr txBox="1"/>
          <p:nvPr/>
        </p:nvSpPr>
        <p:spPr>
          <a:xfrm rot="16200000">
            <a:off x="2548126" y="2916876"/>
            <a:ext cx="939104"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Dyes</a:t>
            </a:r>
          </a:p>
        </p:txBody>
      </p:sp>
      <p:sp>
        <p:nvSpPr>
          <p:cNvPr id="58" name="TextBox 57">
            <a:extLst>
              <a:ext uri="{FF2B5EF4-FFF2-40B4-BE49-F238E27FC236}">
                <a16:creationId xmlns:a16="http://schemas.microsoft.com/office/drawing/2014/main" id="{F6A04E85-FBA7-4F52-B24D-BEC3188F6EDA}"/>
              </a:ext>
            </a:extLst>
          </p:cNvPr>
          <p:cNvSpPr txBox="1"/>
          <p:nvPr/>
        </p:nvSpPr>
        <p:spPr>
          <a:xfrm rot="16200000">
            <a:off x="3089905" y="2764486"/>
            <a:ext cx="1346884"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Soda ash</a:t>
            </a:r>
          </a:p>
        </p:txBody>
      </p:sp>
      <p:sp>
        <p:nvSpPr>
          <p:cNvPr id="59" name="TextBox 58">
            <a:extLst>
              <a:ext uri="{FF2B5EF4-FFF2-40B4-BE49-F238E27FC236}">
                <a16:creationId xmlns:a16="http://schemas.microsoft.com/office/drawing/2014/main" id="{972B72A8-FEF8-4DB0-89A0-FD5B454753EF}"/>
              </a:ext>
            </a:extLst>
          </p:cNvPr>
          <p:cNvSpPr txBox="1"/>
          <p:nvPr/>
        </p:nvSpPr>
        <p:spPr>
          <a:xfrm rot="16200000">
            <a:off x="3032720" y="3052204"/>
            <a:ext cx="722034"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Salt</a:t>
            </a:r>
          </a:p>
        </p:txBody>
      </p:sp>
      <p:sp>
        <p:nvSpPr>
          <p:cNvPr id="60" name="TextBox 59">
            <a:extLst>
              <a:ext uri="{FF2B5EF4-FFF2-40B4-BE49-F238E27FC236}">
                <a16:creationId xmlns:a16="http://schemas.microsoft.com/office/drawing/2014/main" id="{577C61F2-2CAD-4EF2-A919-00CB3968C5B2}"/>
              </a:ext>
            </a:extLst>
          </p:cNvPr>
          <p:cNvSpPr txBox="1"/>
          <p:nvPr/>
        </p:nvSpPr>
        <p:spPr>
          <a:xfrm rot="16200000">
            <a:off x="256519" y="3034896"/>
            <a:ext cx="1918486"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Temperature</a:t>
            </a:r>
          </a:p>
        </p:txBody>
      </p:sp>
      <p:sp>
        <p:nvSpPr>
          <p:cNvPr id="61" name="TextBox 60">
            <a:extLst>
              <a:ext uri="{FF2B5EF4-FFF2-40B4-BE49-F238E27FC236}">
                <a16:creationId xmlns:a16="http://schemas.microsoft.com/office/drawing/2014/main" id="{96EECB5C-3EA2-4EF4-9641-817E22AACEB7}"/>
              </a:ext>
            </a:extLst>
          </p:cNvPr>
          <p:cNvSpPr txBox="1"/>
          <p:nvPr/>
        </p:nvSpPr>
        <p:spPr>
          <a:xfrm>
            <a:off x="1270688" y="4004273"/>
            <a:ext cx="762001" cy="369332"/>
          </a:xfrm>
          <a:prstGeom prst="rect">
            <a:avLst/>
          </a:prstGeom>
          <a:noFill/>
        </p:spPr>
        <p:txBody>
          <a:bodyPr wrap="square" rtlCol="0">
            <a:spAutoFit/>
          </a:bodyPr>
          <a:lstStyle/>
          <a:p>
            <a:r>
              <a:rPr lang="en-US" dirty="0">
                <a:latin typeface="Times New Roman" panose="02020603050405020304" pitchFamily="18" charset="0"/>
                <a:cs typeface="Times New Roman" panose="02020603050405020304" pitchFamily="18" charset="0"/>
              </a:rPr>
              <a:t> 30</a:t>
            </a:r>
            <a:r>
              <a:rPr lang="en-US" baseline="30000" dirty="0">
                <a:latin typeface="Times New Roman" panose="02020603050405020304" pitchFamily="18" charset="0"/>
                <a:cs typeface="Times New Roman" panose="02020603050405020304" pitchFamily="18" charset="0"/>
              </a:rPr>
              <a:t>o</a:t>
            </a:r>
            <a:r>
              <a:rPr lang="en-US" dirty="0">
                <a:latin typeface="Times New Roman" panose="02020603050405020304" pitchFamily="18" charset="0"/>
                <a:cs typeface="Times New Roman" panose="02020603050405020304" pitchFamily="18" charset="0"/>
              </a:rPr>
              <a:t> C</a:t>
            </a:r>
          </a:p>
        </p:txBody>
      </p:sp>
      <p:sp>
        <p:nvSpPr>
          <p:cNvPr id="62" name="TextBox 61">
            <a:extLst>
              <a:ext uri="{FF2B5EF4-FFF2-40B4-BE49-F238E27FC236}">
                <a16:creationId xmlns:a16="http://schemas.microsoft.com/office/drawing/2014/main" id="{4A6A0CA5-08F0-4D15-BEC9-07BAF2F9F457}"/>
              </a:ext>
            </a:extLst>
          </p:cNvPr>
          <p:cNvSpPr txBox="1"/>
          <p:nvPr/>
        </p:nvSpPr>
        <p:spPr>
          <a:xfrm>
            <a:off x="3112869" y="6150063"/>
            <a:ext cx="4613194" cy="400110"/>
          </a:xfrm>
          <a:prstGeom prst="rect">
            <a:avLst/>
          </a:prstGeom>
          <a:noFill/>
        </p:spPr>
        <p:txBody>
          <a:bodyPr wrap="square" rtlCol="0">
            <a:spAutoFit/>
          </a:bodyPr>
          <a:lstStyle/>
          <a:p>
            <a:r>
              <a:rPr lang="en-US" sz="2000" b="1" dirty="0">
                <a:latin typeface="Times New Roman" panose="02020603050405020304" pitchFamily="18" charset="0"/>
                <a:cs typeface="Times New Roman" panose="02020603050405020304" pitchFamily="18" charset="0"/>
              </a:rPr>
              <a:t>Figure: </a:t>
            </a:r>
            <a:r>
              <a:rPr lang="en-US" sz="2000" dirty="0">
                <a:latin typeface="Times New Roman" panose="02020603050405020304" pitchFamily="18" charset="0"/>
                <a:cs typeface="Times New Roman" panose="02020603050405020304" pitchFamily="18" charset="0"/>
              </a:rPr>
              <a:t>Dyeing Curve with Reactive Dyes</a:t>
            </a:r>
          </a:p>
        </p:txBody>
      </p:sp>
    </p:spTree>
    <p:extLst>
      <p:ext uri="{BB962C8B-B14F-4D97-AF65-F5344CB8AC3E}">
        <p14:creationId xmlns:p14="http://schemas.microsoft.com/office/powerpoint/2010/main" val="33616038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1000"/>
                                        <p:tgtEl>
                                          <p:spTgt spid="56"/>
                                        </p:tgtEl>
                                      </p:cBhvr>
                                    </p:animEffect>
                                    <p:anim calcmode="lin" valueType="num">
                                      <p:cBhvr>
                                        <p:cTn id="8" dur="1000" fill="hold"/>
                                        <p:tgtEl>
                                          <p:spTgt spid="56"/>
                                        </p:tgtEl>
                                        <p:attrNameLst>
                                          <p:attrName>ppt_x</p:attrName>
                                        </p:attrNameLst>
                                      </p:cBhvr>
                                      <p:tavLst>
                                        <p:tav tm="0">
                                          <p:val>
                                            <p:strVal val="#ppt_x"/>
                                          </p:val>
                                        </p:tav>
                                        <p:tav tm="100000">
                                          <p:val>
                                            <p:strVal val="#ppt_x"/>
                                          </p:val>
                                        </p:tav>
                                      </p:tavLst>
                                    </p:anim>
                                    <p:anim calcmode="lin" valueType="num">
                                      <p:cBhvr>
                                        <p:cTn id="9" dur="1000" fill="hold"/>
                                        <p:tgtEl>
                                          <p:spTgt spid="5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60"/>
                                        </p:tgtEl>
                                        <p:attrNameLst>
                                          <p:attrName>style.visibility</p:attrName>
                                        </p:attrNameLst>
                                      </p:cBhvr>
                                      <p:to>
                                        <p:strVal val="visible"/>
                                      </p:to>
                                    </p:set>
                                    <p:animEffect transition="in" filter="fade">
                                      <p:cBhvr>
                                        <p:cTn id="14" dur="1000"/>
                                        <p:tgtEl>
                                          <p:spTgt spid="60"/>
                                        </p:tgtEl>
                                      </p:cBhvr>
                                    </p:animEffect>
                                    <p:anim calcmode="lin" valueType="num">
                                      <p:cBhvr>
                                        <p:cTn id="15" dur="1000" fill="hold"/>
                                        <p:tgtEl>
                                          <p:spTgt spid="60"/>
                                        </p:tgtEl>
                                        <p:attrNameLst>
                                          <p:attrName>ppt_x</p:attrName>
                                        </p:attrNameLst>
                                      </p:cBhvr>
                                      <p:tavLst>
                                        <p:tav tm="0">
                                          <p:val>
                                            <p:strVal val="#ppt_x"/>
                                          </p:val>
                                        </p:tav>
                                        <p:tav tm="100000">
                                          <p:val>
                                            <p:strVal val="#ppt_x"/>
                                          </p:val>
                                        </p:tav>
                                      </p:tavLst>
                                    </p:anim>
                                    <p:anim calcmode="lin" valueType="num">
                                      <p:cBhvr>
                                        <p:cTn id="16" dur="1000" fill="hold"/>
                                        <p:tgtEl>
                                          <p:spTgt spid="60"/>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1"/>
                                        </p:tgtEl>
                                        <p:attrNameLst>
                                          <p:attrName>style.visibility</p:attrName>
                                        </p:attrNameLst>
                                      </p:cBhvr>
                                      <p:to>
                                        <p:strVal val="visible"/>
                                      </p:to>
                                    </p:set>
                                    <p:animEffect transition="in" filter="fade">
                                      <p:cBhvr>
                                        <p:cTn id="21" dur="1000"/>
                                        <p:tgtEl>
                                          <p:spTgt spid="61"/>
                                        </p:tgtEl>
                                      </p:cBhvr>
                                    </p:animEffect>
                                    <p:anim calcmode="lin" valueType="num">
                                      <p:cBhvr>
                                        <p:cTn id="22" dur="1000" fill="hold"/>
                                        <p:tgtEl>
                                          <p:spTgt spid="61"/>
                                        </p:tgtEl>
                                        <p:attrNameLst>
                                          <p:attrName>ppt_x</p:attrName>
                                        </p:attrNameLst>
                                      </p:cBhvr>
                                      <p:tavLst>
                                        <p:tav tm="0">
                                          <p:val>
                                            <p:strVal val="#ppt_x"/>
                                          </p:val>
                                        </p:tav>
                                        <p:tav tm="100000">
                                          <p:val>
                                            <p:strVal val="#ppt_x"/>
                                          </p:val>
                                        </p:tav>
                                      </p:tavLst>
                                    </p:anim>
                                    <p:anim calcmode="lin" valueType="num">
                                      <p:cBhvr>
                                        <p:cTn id="23"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34"/>
                                        </p:tgtEl>
                                        <p:attrNameLst>
                                          <p:attrName>style.visibility</p:attrName>
                                        </p:attrNameLst>
                                      </p:cBhvr>
                                      <p:to>
                                        <p:strVal val="visible"/>
                                      </p:to>
                                    </p:set>
                                    <p:anim calcmode="lin" valueType="num">
                                      <p:cBhvr additive="base">
                                        <p:cTn id="28" dur="500" fill="hold"/>
                                        <p:tgtEl>
                                          <p:spTgt spid="34"/>
                                        </p:tgtEl>
                                        <p:attrNameLst>
                                          <p:attrName>ppt_x</p:attrName>
                                        </p:attrNameLst>
                                      </p:cBhvr>
                                      <p:tavLst>
                                        <p:tav tm="0">
                                          <p:val>
                                            <p:strVal val="#ppt_x"/>
                                          </p:val>
                                        </p:tav>
                                        <p:tav tm="100000">
                                          <p:val>
                                            <p:strVal val="#ppt_x"/>
                                          </p:val>
                                        </p:tav>
                                      </p:tavLst>
                                    </p:anim>
                                    <p:anim calcmode="lin" valueType="num">
                                      <p:cBhvr additive="base">
                                        <p:cTn id="29"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50"/>
                                        </p:tgtEl>
                                        <p:attrNameLst>
                                          <p:attrName>style.visibility</p:attrName>
                                        </p:attrNameLst>
                                      </p:cBhvr>
                                      <p:to>
                                        <p:strVal val="visible"/>
                                      </p:to>
                                    </p:set>
                                    <p:animEffect transition="in" filter="fade">
                                      <p:cBhvr>
                                        <p:cTn id="34" dur="1000"/>
                                        <p:tgtEl>
                                          <p:spTgt spid="50"/>
                                        </p:tgtEl>
                                      </p:cBhvr>
                                    </p:animEffect>
                                    <p:anim calcmode="lin" valueType="num">
                                      <p:cBhvr>
                                        <p:cTn id="35" dur="1000" fill="hold"/>
                                        <p:tgtEl>
                                          <p:spTgt spid="50"/>
                                        </p:tgtEl>
                                        <p:attrNameLst>
                                          <p:attrName>ppt_x</p:attrName>
                                        </p:attrNameLst>
                                      </p:cBhvr>
                                      <p:tavLst>
                                        <p:tav tm="0">
                                          <p:val>
                                            <p:strVal val="#ppt_x"/>
                                          </p:val>
                                        </p:tav>
                                        <p:tav tm="100000">
                                          <p:val>
                                            <p:strVal val="#ppt_x"/>
                                          </p:val>
                                        </p:tav>
                                      </p:tavLst>
                                    </p:anim>
                                    <p:anim calcmode="lin" valueType="num">
                                      <p:cBhvr>
                                        <p:cTn id="36" dur="1000" fill="hold"/>
                                        <p:tgtEl>
                                          <p:spTgt spid="5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nodeType="clickEffect">
                                  <p:stCondLst>
                                    <p:cond delay="0"/>
                                  </p:stCondLst>
                                  <p:childTnLst>
                                    <p:set>
                                      <p:cBhvr>
                                        <p:cTn id="40" dur="1" fill="hold">
                                          <p:stCondLst>
                                            <p:cond delay="0"/>
                                          </p:stCondLst>
                                        </p:cTn>
                                        <p:tgtEl>
                                          <p:spTgt spid="35"/>
                                        </p:tgtEl>
                                        <p:attrNameLst>
                                          <p:attrName>style.visibility</p:attrName>
                                        </p:attrNameLst>
                                      </p:cBhvr>
                                      <p:to>
                                        <p:strVal val="visible"/>
                                      </p:to>
                                    </p:set>
                                    <p:anim calcmode="lin" valueType="num">
                                      <p:cBhvr additive="base">
                                        <p:cTn id="41" dur="500" fill="hold"/>
                                        <p:tgtEl>
                                          <p:spTgt spid="35"/>
                                        </p:tgtEl>
                                        <p:attrNameLst>
                                          <p:attrName>ppt_x</p:attrName>
                                        </p:attrNameLst>
                                      </p:cBhvr>
                                      <p:tavLst>
                                        <p:tav tm="0">
                                          <p:val>
                                            <p:strVal val="#ppt_x"/>
                                          </p:val>
                                        </p:tav>
                                        <p:tav tm="100000">
                                          <p:val>
                                            <p:strVal val="#ppt_x"/>
                                          </p:val>
                                        </p:tav>
                                      </p:tavLst>
                                    </p:anim>
                                    <p:anim calcmode="lin" valueType="num">
                                      <p:cBhvr additive="base">
                                        <p:cTn id="42" dur="500" fill="hold"/>
                                        <p:tgtEl>
                                          <p:spTgt spid="35"/>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54"/>
                                        </p:tgtEl>
                                        <p:attrNameLst>
                                          <p:attrName>style.visibility</p:attrName>
                                        </p:attrNameLst>
                                      </p:cBhvr>
                                      <p:to>
                                        <p:strVal val="visible"/>
                                      </p:to>
                                    </p:set>
                                    <p:animEffect transition="in" filter="fade">
                                      <p:cBhvr>
                                        <p:cTn id="47" dur="1000"/>
                                        <p:tgtEl>
                                          <p:spTgt spid="54"/>
                                        </p:tgtEl>
                                      </p:cBhvr>
                                    </p:animEffect>
                                    <p:anim calcmode="lin" valueType="num">
                                      <p:cBhvr>
                                        <p:cTn id="48" dur="1000" fill="hold"/>
                                        <p:tgtEl>
                                          <p:spTgt spid="54"/>
                                        </p:tgtEl>
                                        <p:attrNameLst>
                                          <p:attrName>ppt_x</p:attrName>
                                        </p:attrNameLst>
                                      </p:cBhvr>
                                      <p:tavLst>
                                        <p:tav tm="0">
                                          <p:val>
                                            <p:strVal val="#ppt_x"/>
                                          </p:val>
                                        </p:tav>
                                        <p:tav tm="100000">
                                          <p:val>
                                            <p:strVal val="#ppt_x"/>
                                          </p:val>
                                        </p:tav>
                                      </p:tavLst>
                                    </p:anim>
                                    <p:anim calcmode="lin" valueType="num">
                                      <p:cBhvr>
                                        <p:cTn id="49" dur="1000" fill="hold"/>
                                        <p:tgtEl>
                                          <p:spTgt spid="54"/>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 presetClass="entr" presetSubtype="4" fill="hold" nodeType="clickEffect">
                                  <p:stCondLst>
                                    <p:cond delay="0"/>
                                  </p:stCondLst>
                                  <p:childTnLst>
                                    <p:set>
                                      <p:cBhvr>
                                        <p:cTn id="53" dur="1" fill="hold">
                                          <p:stCondLst>
                                            <p:cond delay="0"/>
                                          </p:stCondLst>
                                        </p:cTn>
                                        <p:tgtEl>
                                          <p:spTgt spid="36"/>
                                        </p:tgtEl>
                                        <p:attrNameLst>
                                          <p:attrName>style.visibility</p:attrName>
                                        </p:attrNameLst>
                                      </p:cBhvr>
                                      <p:to>
                                        <p:strVal val="visible"/>
                                      </p:to>
                                    </p:set>
                                    <p:anim calcmode="lin" valueType="num">
                                      <p:cBhvr additive="base">
                                        <p:cTn id="54" dur="500" fill="hold"/>
                                        <p:tgtEl>
                                          <p:spTgt spid="36"/>
                                        </p:tgtEl>
                                        <p:attrNameLst>
                                          <p:attrName>ppt_x</p:attrName>
                                        </p:attrNameLst>
                                      </p:cBhvr>
                                      <p:tavLst>
                                        <p:tav tm="0">
                                          <p:val>
                                            <p:strVal val="#ppt_x"/>
                                          </p:val>
                                        </p:tav>
                                        <p:tav tm="100000">
                                          <p:val>
                                            <p:strVal val="#ppt_x"/>
                                          </p:val>
                                        </p:tav>
                                      </p:tavLst>
                                    </p:anim>
                                    <p:anim calcmode="lin" valueType="num">
                                      <p:cBhvr additive="base">
                                        <p:cTn id="55" dur="500" fill="hold"/>
                                        <p:tgtEl>
                                          <p:spTgt spid="36"/>
                                        </p:tgtEl>
                                        <p:attrNameLst>
                                          <p:attrName>ppt_y</p:attrName>
                                        </p:attrNameLst>
                                      </p:cBhvr>
                                      <p:tavLst>
                                        <p:tav tm="0">
                                          <p:val>
                                            <p:strVal val="1+#ppt_h/2"/>
                                          </p:val>
                                        </p:tav>
                                        <p:tav tm="100000">
                                          <p:val>
                                            <p:strVal val="#ppt_y"/>
                                          </p:val>
                                        </p:tav>
                                      </p:tavLst>
                                    </p:anim>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grpId="0" nodeType="clickEffect">
                                  <p:stCondLst>
                                    <p:cond delay="0"/>
                                  </p:stCondLst>
                                  <p:childTnLst>
                                    <p:set>
                                      <p:cBhvr>
                                        <p:cTn id="59" dur="1" fill="hold">
                                          <p:stCondLst>
                                            <p:cond delay="0"/>
                                          </p:stCondLst>
                                        </p:cTn>
                                        <p:tgtEl>
                                          <p:spTgt spid="57"/>
                                        </p:tgtEl>
                                        <p:attrNameLst>
                                          <p:attrName>style.visibility</p:attrName>
                                        </p:attrNameLst>
                                      </p:cBhvr>
                                      <p:to>
                                        <p:strVal val="visible"/>
                                      </p:to>
                                    </p:set>
                                    <p:animEffect transition="in" filter="fade">
                                      <p:cBhvr>
                                        <p:cTn id="60" dur="1000"/>
                                        <p:tgtEl>
                                          <p:spTgt spid="57"/>
                                        </p:tgtEl>
                                      </p:cBhvr>
                                    </p:animEffect>
                                    <p:anim calcmode="lin" valueType="num">
                                      <p:cBhvr>
                                        <p:cTn id="61" dur="1000" fill="hold"/>
                                        <p:tgtEl>
                                          <p:spTgt spid="57"/>
                                        </p:tgtEl>
                                        <p:attrNameLst>
                                          <p:attrName>ppt_x</p:attrName>
                                        </p:attrNameLst>
                                      </p:cBhvr>
                                      <p:tavLst>
                                        <p:tav tm="0">
                                          <p:val>
                                            <p:strVal val="#ppt_x"/>
                                          </p:val>
                                        </p:tav>
                                        <p:tav tm="100000">
                                          <p:val>
                                            <p:strVal val="#ppt_x"/>
                                          </p:val>
                                        </p:tav>
                                      </p:tavLst>
                                    </p:anim>
                                    <p:anim calcmode="lin" valueType="num">
                                      <p:cBhvr>
                                        <p:cTn id="62" dur="1000" fill="hold"/>
                                        <p:tgtEl>
                                          <p:spTgt spid="57"/>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37"/>
                                        </p:tgtEl>
                                        <p:attrNameLst>
                                          <p:attrName>style.visibility</p:attrName>
                                        </p:attrNameLst>
                                      </p:cBhvr>
                                      <p:to>
                                        <p:strVal val="visible"/>
                                      </p:to>
                                    </p:set>
                                    <p:anim calcmode="lin" valueType="num">
                                      <p:cBhvr additive="base">
                                        <p:cTn id="67" dur="500" fill="hold"/>
                                        <p:tgtEl>
                                          <p:spTgt spid="37"/>
                                        </p:tgtEl>
                                        <p:attrNameLst>
                                          <p:attrName>ppt_x</p:attrName>
                                        </p:attrNameLst>
                                      </p:cBhvr>
                                      <p:tavLst>
                                        <p:tav tm="0">
                                          <p:val>
                                            <p:strVal val="#ppt_x"/>
                                          </p:val>
                                        </p:tav>
                                        <p:tav tm="100000">
                                          <p:val>
                                            <p:strVal val="#ppt_x"/>
                                          </p:val>
                                        </p:tav>
                                      </p:tavLst>
                                    </p:anim>
                                    <p:anim calcmode="lin" valueType="num">
                                      <p:cBhvr additive="base">
                                        <p:cTn id="68" dur="500" fill="hold"/>
                                        <p:tgtEl>
                                          <p:spTgt spid="37"/>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59"/>
                                        </p:tgtEl>
                                        <p:attrNameLst>
                                          <p:attrName>style.visibility</p:attrName>
                                        </p:attrNameLst>
                                      </p:cBhvr>
                                      <p:to>
                                        <p:strVal val="visible"/>
                                      </p:to>
                                    </p:set>
                                    <p:animEffect transition="in" filter="fade">
                                      <p:cBhvr>
                                        <p:cTn id="73" dur="1000"/>
                                        <p:tgtEl>
                                          <p:spTgt spid="59"/>
                                        </p:tgtEl>
                                      </p:cBhvr>
                                    </p:animEffect>
                                    <p:anim calcmode="lin" valueType="num">
                                      <p:cBhvr>
                                        <p:cTn id="74" dur="1000" fill="hold"/>
                                        <p:tgtEl>
                                          <p:spTgt spid="59"/>
                                        </p:tgtEl>
                                        <p:attrNameLst>
                                          <p:attrName>ppt_x</p:attrName>
                                        </p:attrNameLst>
                                      </p:cBhvr>
                                      <p:tavLst>
                                        <p:tav tm="0">
                                          <p:val>
                                            <p:strVal val="#ppt_x"/>
                                          </p:val>
                                        </p:tav>
                                        <p:tav tm="100000">
                                          <p:val>
                                            <p:strVal val="#ppt_x"/>
                                          </p:val>
                                        </p:tav>
                                      </p:tavLst>
                                    </p:anim>
                                    <p:anim calcmode="lin" valueType="num">
                                      <p:cBhvr>
                                        <p:cTn id="75" dur="1000" fill="hold"/>
                                        <p:tgtEl>
                                          <p:spTgt spid="59"/>
                                        </p:tgtEl>
                                        <p:attrNameLst>
                                          <p:attrName>ppt_y</p:attrName>
                                        </p:attrNameLst>
                                      </p:cBhvr>
                                      <p:tavLst>
                                        <p:tav tm="0">
                                          <p:val>
                                            <p:strVal val="#ppt_y+.1"/>
                                          </p:val>
                                        </p:tav>
                                        <p:tav tm="100000">
                                          <p:val>
                                            <p:strVal val="#ppt_y"/>
                                          </p:val>
                                        </p:tav>
                                      </p:tavLst>
                                    </p:anim>
                                  </p:childTnLst>
                                </p:cTn>
                              </p:par>
                            </p:childTnLst>
                          </p:cTn>
                        </p:par>
                      </p:childTnLst>
                    </p:cTn>
                  </p:par>
                  <p:par>
                    <p:cTn id="76" fill="hold">
                      <p:stCondLst>
                        <p:cond delay="indefinite"/>
                      </p:stCondLst>
                      <p:childTnLst>
                        <p:par>
                          <p:cTn id="77" fill="hold">
                            <p:stCondLst>
                              <p:cond delay="0"/>
                            </p:stCondLst>
                            <p:childTnLst>
                              <p:par>
                                <p:cTn id="78" presetID="2" presetClass="entr" presetSubtype="4" fill="hold" nodeType="clickEffect">
                                  <p:stCondLst>
                                    <p:cond delay="0"/>
                                  </p:stCondLst>
                                  <p:childTnLst>
                                    <p:set>
                                      <p:cBhvr>
                                        <p:cTn id="79" dur="1" fill="hold">
                                          <p:stCondLst>
                                            <p:cond delay="0"/>
                                          </p:stCondLst>
                                        </p:cTn>
                                        <p:tgtEl>
                                          <p:spTgt spid="38"/>
                                        </p:tgtEl>
                                        <p:attrNameLst>
                                          <p:attrName>style.visibility</p:attrName>
                                        </p:attrNameLst>
                                      </p:cBhvr>
                                      <p:to>
                                        <p:strVal val="visible"/>
                                      </p:to>
                                    </p:set>
                                    <p:anim calcmode="lin" valueType="num">
                                      <p:cBhvr additive="base">
                                        <p:cTn id="80" dur="500" fill="hold"/>
                                        <p:tgtEl>
                                          <p:spTgt spid="38"/>
                                        </p:tgtEl>
                                        <p:attrNameLst>
                                          <p:attrName>ppt_x</p:attrName>
                                        </p:attrNameLst>
                                      </p:cBhvr>
                                      <p:tavLst>
                                        <p:tav tm="0">
                                          <p:val>
                                            <p:strVal val="#ppt_x"/>
                                          </p:val>
                                        </p:tav>
                                        <p:tav tm="100000">
                                          <p:val>
                                            <p:strVal val="#ppt_x"/>
                                          </p:val>
                                        </p:tav>
                                      </p:tavLst>
                                    </p:anim>
                                    <p:anim calcmode="lin" valueType="num">
                                      <p:cBhvr additive="base">
                                        <p:cTn id="81" dur="500" fill="hold"/>
                                        <p:tgtEl>
                                          <p:spTgt spid="38"/>
                                        </p:tgtEl>
                                        <p:attrNameLst>
                                          <p:attrName>ppt_y</p:attrName>
                                        </p:attrNameLst>
                                      </p:cBhvr>
                                      <p:tavLst>
                                        <p:tav tm="0">
                                          <p:val>
                                            <p:strVal val="1+#ppt_h/2"/>
                                          </p:val>
                                        </p:tav>
                                        <p:tav tm="100000">
                                          <p:val>
                                            <p:strVal val="#ppt_y"/>
                                          </p:val>
                                        </p:tav>
                                      </p:tavLst>
                                    </p:anim>
                                  </p:childTnLst>
                                </p:cTn>
                              </p:par>
                            </p:childTnLst>
                          </p:cTn>
                        </p:par>
                      </p:childTnLst>
                    </p:cTn>
                  </p:par>
                  <p:par>
                    <p:cTn id="82" fill="hold">
                      <p:stCondLst>
                        <p:cond delay="indefinite"/>
                      </p:stCondLst>
                      <p:childTnLst>
                        <p:par>
                          <p:cTn id="83" fill="hold">
                            <p:stCondLst>
                              <p:cond delay="0"/>
                            </p:stCondLst>
                            <p:childTnLst>
                              <p:par>
                                <p:cTn id="84" presetID="42" presetClass="entr" presetSubtype="0" fill="hold" grpId="0" nodeType="clickEffect">
                                  <p:stCondLst>
                                    <p:cond delay="0"/>
                                  </p:stCondLst>
                                  <p:childTnLst>
                                    <p:set>
                                      <p:cBhvr>
                                        <p:cTn id="85" dur="1" fill="hold">
                                          <p:stCondLst>
                                            <p:cond delay="0"/>
                                          </p:stCondLst>
                                        </p:cTn>
                                        <p:tgtEl>
                                          <p:spTgt spid="58"/>
                                        </p:tgtEl>
                                        <p:attrNameLst>
                                          <p:attrName>style.visibility</p:attrName>
                                        </p:attrNameLst>
                                      </p:cBhvr>
                                      <p:to>
                                        <p:strVal val="visible"/>
                                      </p:to>
                                    </p:set>
                                    <p:animEffect transition="in" filter="fade">
                                      <p:cBhvr>
                                        <p:cTn id="86" dur="1000"/>
                                        <p:tgtEl>
                                          <p:spTgt spid="58"/>
                                        </p:tgtEl>
                                      </p:cBhvr>
                                    </p:animEffect>
                                    <p:anim calcmode="lin" valueType="num">
                                      <p:cBhvr>
                                        <p:cTn id="87" dur="1000" fill="hold"/>
                                        <p:tgtEl>
                                          <p:spTgt spid="58"/>
                                        </p:tgtEl>
                                        <p:attrNameLst>
                                          <p:attrName>ppt_x</p:attrName>
                                        </p:attrNameLst>
                                      </p:cBhvr>
                                      <p:tavLst>
                                        <p:tav tm="0">
                                          <p:val>
                                            <p:strVal val="#ppt_x"/>
                                          </p:val>
                                        </p:tav>
                                        <p:tav tm="100000">
                                          <p:val>
                                            <p:strVal val="#ppt_x"/>
                                          </p:val>
                                        </p:tav>
                                      </p:tavLst>
                                    </p:anim>
                                    <p:anim calcmode="lin" valueType="num">
                                      <p:cBhvr>
                                        <p:cTn id="88" dur="1000" fill="hold"/>
                                        <p:tgtEl>
                                          <p:spTgt spid="58"/>
                                        </p:tgtEl>
                                        <p:attrNameLst>
                                          <p:attrName>ppt_y</p:attrName>
                                        </p:attrNameLst>
                                      </p:cBhvr>
                                      <p:tavLst>
                                        <p:tav tm="0">
                                          <p:val>
                                            <p:strVal val="#ppt_y+.1"/>
                                          </p:val>
                                        </p:tav>
                                        <p:tav tm="100000">
                                          <p:val>
                                            <p:strVal val="#ppt_y"/>
                                          </p:val>
                                        </p:tav>
                                      </p:tavLst>
                                    </p:anim>
                                  </p:childTnLst>
                                </p:cTn>
                              </p:par>
                            </p:childTnLst>
                          </p:cTn>
                        </p:par>
                      </p:childTnLst>
                    </p:cTn>
                  </p:par>
                  <p:par>
                    <p:cTn id="89" fill="hold">
                      <p:stCondLst>
                        <p:cond delay="indefinite"/>
                      </p:stCondLst>
                      <p:childTnLst>
                        <p:par>
                          <p:cTn id="90" fill="hold">
                            <p:stCondLst>
                              <p:cond delay="0"/>
                            </p:stCondLst>
                            <p:childTnLst>
                              <p:par>
                                <p:cTn id="91" presetID="2" presetClass="entr" presetSubtype="4" fill="hold" nodeType="clickEffect">
                                  <p:stCondLst>
                                    <p:cond delay="0"/>
                                  </p:stCondLst>
                                  <p:childTnLst>
                                    <p:set>
                                      <p:cBhvr>
                                        <p:cTn id="92" dur="1" fill="hold">
                                          <p:stCondLst>
                                            <p:cond delay="0"/>
                                          </p:stCondLst>
                                        </p:cTn>
                                        <p:tgtEl>
                                          <p:spTgt spid="45"/>
                                        </p:tgtEl>
                                        <p:attrNameLst>
                                          <p:attrName>style.visibility</p:attrName>
                                        </p:attrNameLst>
                                      </p:cBhvr>
                                      <p:to>
                                        <p:strVal val="visible"/>
                                      </p:to>
                                    </p:set>
                                    <p:anim calcmode="lin" valueType="num">
                                      <p:cBhvr additive="base">
                                        <p:cTn id="93" dur="500" fill="hold"/>
                                        <p:tgtEl>
                                          <p:spTgt spid="45"/>
                                        </p:tgtEl>
                                        <p:attrNameLst>
                                          <p:attrName>ppt_x</p:attrName>
                                        </p:attrNameLst>
                                      </p:cBhvr>
                                      <p:tavLst>
                                        <p:tav tm="0">
                                          <p:val>
                                            <p:strVal val="#ppt_x"/>
                                          </p:val>
                                        </p:tav>
                                        <p:tav tm="100000">
                                          <p:val>
                                            <p:strVal val="#ppt_x"/>
                                          </p:val>
                                        </p:tav>
                                      </p:tavLst>
                                    </p:anim>
                                    <p:anim calcmode="lin" valueType="num">
                                      <p:cBhvr additive="base">
                                        <p:cTn id="94" dur="500" fill="hold"/>
                                        <p:tgtEl>
                                          <p:spTgt spid="45"/>
                                        </p:tgtEl>
                                        <p:attrNameLst>
                                          <p:attrName>ppt_y</p:attrName>
                                        </p:attrNameLst>
                                      </p:cBhvr>
                                      <p:tavLst>
                                        <p:tav tm="0">
                                          <p:val>
                                            <p:strVal val="1+#ppt_h/2"/>
                                          </p:val>
                                        </p:tav>
                                        <p:tav tm="100000">
                                          <p:val>
                                            <p:strVal val="#ppt_y"/>
                                          </p:val>
                                        </p:tav>
                                      </p:tavLst>
                                    </p:anim>
                                  </p:childTnLst>
                                </p:cTn>
                              </p:par>
                            </p:childTnLst>
                          </p:cTn>
                        </p:par>
                      </p:childTnLst>
                    </p:cTn>
                  </p:par>
                  <p:par>
                    <p:cTn id="95" fill="hold">
                      <p:stCondLst>
                        <p:cond delay="indefinite"/>
                      </p:stCondLst>
                      <p:childTnLst>
                        <p:par>
                          <p:cTn id="96" fill="hold">
                            <p:stCondLst>
                              <p:cond delay="0"/>
                            </p:stCondLst>
                            <p:childTnLst>
                              <p:par>
                                <p:cTn id="97" presetID="42" presetClass="entr" presetSubtype="0" fill="hold" grpId="0" nodeType="clickEffect">
                                  <p:stCondLst>
                                    <p:cond delay="0"/>
                                  </p:stCondLst>
                                  <p:childTnLst>
                                    <p:set>
                                      <p:cBhvr>
                                        <p:cTn id="98" dur="1" fill="hold">
                                          <p:stCondLst>
                                            <p:cond delay="0"/>
                                          </p:stCondLst>
                                        </p:cTn>
                                        <p:tgtEl>
                                          <p:spTgt spid="47"/>
                                        </p:tgtEl>
                                        <p:attrNameLst>
                                          <p:attrName>style.visibility</p:attrName>
                                        </p:attrNameLst>
                                      </p:cBhvr>
                                      <p:to>
                                        <p:strVal val="visible"/>
                                      </p:to>
                                    </p:set>
                                    <p:animEffect transition="in" filter="fade">
                                      <p:cBhvr>
                                        <p:cTn id="99" dur="1000"/>
                                        <p:tgtEl>
                                          <p:spTgt spid="47"/>
                                        </p:tgtEl>
                                      </p:cBhvr>
                                    </p:animEffect>
                                    <p:anim calcmode="lin" valueType="num">
                                      <p:cBhvr>
                                        <p:cTn id="100" dur="1000" fill="hold"/>
                                        <p:tgtEl>
                                          <p:spTgt spid="47"/>
                                        </p:tgtEl>
                                        <p:attrNameLst>
                                          <p:attrName>ppt_x</p:attrName>
                                        </p:attrNameLst>
                                      </p:cBhvr>
                                      <p:tavLst>
                                        <p:tav tm="0">
                                          <p:val>
                                            <p:strVal val="#ppt_x"/>
                                          </p:val>
                                        </p:tav>
                                        <p:tav tm="100000">
                                          <p:val>
                                            <p:strVal val="#ppt_x"/>
                                          </p:val>
                                        </p:tav>
                                      </p:tavLst>
                                    </p:anim>
                                    <p:anim calcmode="lin" valueType="num">
                                      <p:cBhvr>
                                        <p:cTn id="101"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par>
                    <p:cTn id="102" fill="hold">
                      <p:stCondLst>
                        <p:cond delay="indefinite"/>
                      </p:stCondLst>
                      <p:childTnLst>
                        <p:par>
                          <p:cTn id="103" fill="hold">
                            <p:stCondLst>
                              <p:cond delay="0"/>
                            </p:stCondLst>
                            <p:childTnLst>
                              <p:par>
                                <p:cTn id="104" presetID="42" presetClass="entr" presetSubtype="0" fill="hold" grpId="0" nodeType="clickEffect">
                                  <p:stCondLst>
                                    <p:cond delay="0"/>
                                  </p:stCondLst>
                                  <p:childTnLst>
                                    <p:set>
                                      <p:cBhvr>
                                        <p:cTn id="105" dur="1" fill="hold">
                                          <p:stCondLst>
                                            <p:cond delay="0"/>
                                          </p:stCondLst>
                                        </p:cTn>
                                        <p:tgtEl>
                                          <p:spTgt spid="52"/>
                                        </p:tgtEl>
                                        <p:attrNameLst>
                                          <p:attrName>style.visibility</p:attrName>
                                        </p:attrNameLst>
                                      </p:cBhvr>
                                      <p:to>
                                        <p:strVal val="visible"/>
                                      </p:to>
                                    </p:set>
                                    <p:animEffect transition="in" filter="fade">
                                      <p:cBhvr>
                                        <p:cTn id="106" dur="1000"/>
                                        <p:tgtEl>
                                          <p:spTgt spid="52"/>
                                        </p:tgtEl>
                                      </p:cBhvr>
                                    </p:animEffect>
                                    <p:anim calcmode="lin" valueType="num">
                                      <p:cBhvr>
                                        <p:cTn id="107" dur="1000" fill="hold"/>
                                        <p:tgtEl>
                                          <p:spTgt spid="52"/>
                                        </p:tgtEl>
                                        <p:attrNameLst>
                                          <p:attrName>ppt_x</p:attrName>
                                        </p:attrNameLst>
                                      </p:cBhvr>
                                      <p:tavLst>
                                        <p:tav tm="0">
                                          <p:val>
                                            <p:strVal val="#ppt_x"/>
                                          </p:val>
                                        </p:tav>
                                        <p:tav tm="100000">
                                          <p:val>
                                            <p:strVal val="#ppt_x"/>
                                          </p:val>
                                        </p:tav>
                                      </p:tavLst>
                                    </p:anim>
                                    <p:anim calcmode="lin" valueType="num">
                                      <p:cBhvr>
                                        <p:cTn id="108" dur="1000" fill="hold"/>
                                        <p:tgtEl>
                                          <p:spTgt spid="52"/>
                                        </p:tgtEl>
                                        <p:attrNameLst>
                                          <p:attrName>ppt_y</p:attrName>
                                        </p:attrNameLst>
                                      </p:cBhvr>
                                      <p:tavLst>
                                        <p:tav tm="0">
                                          <p:val>
                                            <p:strVal val="#ppt_y+.1"/>
                                          </p:val>
                                        </p:tav>
                                        <p:tav tm="100000">
                                          <p:val>
                                            <p:strVal val="#ppt_y"/>
                                          </p:val>
                                        </p:tav>
                                      </p:tavLst>
                                    </p:anim>
                                  </p:childTnLst>
                                </p:cTn>
                              </p:par>
                            </p:childTnLst>
                          </p:cTn>
                        </p:par>
                      </p:childTnLst>
                    </p:cTn>
                  </p:par>
                  <p:par>
                    <p:cTn id="109" fill="hold">
                      <p:stCondLst>
                        <p:cond delay="indefinite"/>
                      </p:stCondLst>
                      <p:childTnLst>
                        <p:par>
                          <p:cTn id="110" fill="hold">
                            <p:stCondLst>
                              <p:cond delay="0"/>
                            </p:stCondLst>
                            <p:childTnLst>
                              <p:par>
                                <p:cTn id="111" presetID="2" presetClass="entr" presetSubtype="4" fill="hold" nodeType="clickEffect">
                                  <p:stCondLst>
                                    <p:cond delay="0"/>
                                  </p:stCondLst>
                                  <p:childTnLst>
                                    <p:set>
                                      <p:cBhvr>
                                        <p:cTn id="112" dur="1" fill="hold">
                                          <p:stCondLst>
                                            <p:cond delay="0"/>
                                          </p:stCondLst>
                                        </p:cTn>
                                        <p:tgtEl>
                                          <p:spTgt spid="40"/>
                                        </p:tgtEl>
                                        <p:attrNameLst>
                                          <p:attrName>style.visibility</p:attrName>
                                        </p:attrNameLst>
                                      </p:cBhvr>
                                      <p:to>
                                        <p:strVal val="visible"/>
                                      </p:to>
                                    </p:set>
                                    <p:anim calcmode="lin" valueType="num">
                                      <p:cBhvr additive="base">
                                        <p:cTn id="113" dur="500" fill="hold"/>
                                        <p:tgtEl>
                                          <p:spTgt spid="40"/>
                                        </p:tgtEl>
                                        <p:attrNameLst>
                                          <p:attrName>ppt_x</p:attrName>
                                        </p:attrNameLst>
                                      </p:cBhvr>
                                      <p:tavLst>
                                        <p:tav tm="0">
                                          <p:val>
                                            <p:strVal val="#ppt_x"/>
                                          </p:val>
                                        </p:tav>
                                        <p:tav tm="100000">
                                          <p:val>
                                            <p:strVal val="#ppt_x"/>
                                          </p:val>
                                        </p:tav>
                                      </p:tavLst>
                                    </p:anim>
                                    <p:anim calcmode="lin" valueType="num">
                                      <p:cBhvr additive="base">
                                        <p:cTn id="114"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48"/>
                                        </p:tgtEl>
                                        <p:attrNameLst>
                                          <p:attrName>style.visibility</p:attrName>
                                        </p:attrNameLst>
                                      </p:cBhvr>
                                      <p:to>
                                        <p:strVal val="visible"/>
                                      </p:to>
                                    </p:set>
                                    <p:animEffect transition="in" filter="fade">
                                      <p:cBhvr>
                                        <p:cTn id="119" dur="1000"/>
                                        <p:tgtEl>
                                          <p:spTgt spid="48"/>
                                        </p:tgtEl>
                                      </p:cBhvr>
                                    </p:animEffect>
                                    <p:anim calcmode="lin" valueType="num">
                                      <p:cBhvr>
                                        <p:cTn id="120" dur="1000" fill="hold"/>
                                        <p:tgtEl>
                                          <p:spTgt spid="48"/>
                                        </p:tgtEl>
                                        <p:attrNameLst>
                                          <p:attrName>ppt_x</p:attrName>
                                        </p:attrNameLst>
                                      </p:cBhvr>
                                      <p:tavLst>
                                        <p:tav tm="0">
                                          <p:val>
                                            <p:strVal val="#ppt_x"/>
                                          </p:val>
                                        </p:tav>
                                        <p:tav tm="100000">
                                          <p:val>
                                            <p:strVal val="#ppt_x"/>
                                          </p:val>
                                        </p:tav>
                                      </p:tavLst>
                                    </p:anim>
                                    <p:anim calcmode="lin" valueType="num">
                                      <p:cBhvr>
                                        <p:cTn id="121"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grpId="0" nodeType="clickEffect">
                                  <p:stCondLst>
                                    <p:cond delay="0"/>
                                  </p:stCondLst>
                                  <p:childTnLst>
                                    <p:set>
                                      <p:cBhvr>
                                        <p:cTn id="125" dur="1" fill="hold">
                                          <p:stCondLst>
                                            <p:cond delay="0"/>
                                          </p:stCondLst>
                                        </p:cTn>
                                        <p:tgtEl>
                                          <p:spTgt spid="44"/>
                                        </p:tgtEl>
                                        <p:attrNameLst>
                                          <p:attrName>style.visibility</p:attrName>
                                        </p:attrNameLst>
                                      </p:cBhvr>
                                      <p:to>
                                        <p:strVal val="visible"/>
                                      </p:to>
                                    </p:set>
                                    <p:animEffect transition="in" filter="fade">
                                      <p:cBhvr>
                                        <p:cTn id="126" dur="1000"/>
                                        <p:tgtEl>
                                          <p:spTgt spid="44"/>
                                        </p:tgtEl>
                                      </p:cBhvr>
                                    </p:animEffect>
                                    <p:anim calcmode="lin" valueType="num">
                                      <p:cBhvr>
                                        <p:cTn id="127" dur="1000" fill="hold"/>
                                        <p:tgtEl>
                                          <p:spTgt spid="44"/>
                                        </p:tgtEl>
                                        <p:attrNameLst>
                                          <p:attrName>ppt_x</p:attrName>
                                        </p:attrNameLst>
                                      </p:cBhvr>
                                      <p:tavLst>
                                        <p:tav tm="0">
                                          <p:val>
                                            <p:strVal val="#ppt_x"/>
                                          </p:val>
                                        </p:tav>
                                        <p:tav tm="100000">
                                          <p:val>
                                            <p:strVal val="#ppt_x"/>
                                          </p:val>
                                        </p:tav>
                                      </p:tavLst>
                                    </p:anim>
                                    <p:anim calcmode="lin" valueType="num">
                                      <p:cBhvr>
                                        <p:cTn id="128" dur="1000" fill="hold"/>
                                        <p:tgtEl>
                                          <p:spTgt spid="44"/>
                                        </p:tgtEl>
                                        <p:attrNameLst>
                                          <p:attrName>ppt_y</p:attrName>
                                        </p:attrNameLst>
                                      </p:cBhvr>
                                      <p:tavLst>
                                        <p:tav tm="0">
                                          <p:val>
                                            <p:strVal val="#ppt_y+.1"/>
                                          </p:val>
                                        </p:tav>
                                        <p:tav tm="100000">
                                          <p:val>
                                            <p:strVal val="#ppt_y"/>
                                          </p:val>
                                        </p:tav>
                                      </p:tavLst>
                                    </p:anim>
                                  </p:childTnLst>
                                </p:cTn>
                              </p:par>
                            </p:childTnLst>
                          </p:cTn>
                        </p:par>
                      </p:childTnLst>
                    </p:cTn>
                  </p:par>
                  <p:par>
                    <p:cTn id="129" fill="hold">
                      <p:stCondLst>
                        <p:cond delay="indefinite"/>
                      </p:stCondLst>
                      <p:childTnLst>
                        <p:par>
                          <p:cTn id="130" fill="hold">
                            <p:stCondLst>
                              <p:cond delay="0"/>
                            </p:stCondLst>
                            <p:childTnLst>
                              <p:par>
                                <p:cTn id="131" presetID="42" presetClass="entr" presetSubtype="0" fill="hold" grpId="0" nodeType="clickEffect">
                                  <p:stCondLst>
                                    <p:cond delay="0"/>
                                  </p:stCondLst>
                                  <p:childTnLst>
                                    <p:set>
                                      <p:cBhvr>
                                        <p:cTn id="132" dur="1" fill="hold">
                                          <p:stCondLst>
                                            <p:cond delay="0"/>
                                          </p:stCondLst>
                                        </p:cTn>
                                        <p:tgtEl>
                                          <p:spTgt spid="53"/>
                                        </p:tgtEl>
                                        <p:attrNameLst>
                                          <p:attrName>style.visibility</p:attrName>
                                        </p:attrNameLst>
                                      </p:cBhvr>
                                      <p:to>
                                        <p:strVal val="visible"/>
                                      </p:to>
                                    </p:set>
                                    <p:animEffect transition="in" filter="fade">
                                      <p:cBhvr>
                                        <p:cTn id="133" dur="1000"/>
                                        <p:tgtEl>
                                          <p:spTgt spid="53"/>
                                        </p:tgtEl>
                                      </p:cBhvr>
                                    </p:animEffect>
                                    <p:anim calcmode="lin" valueType="num">
                                      <p:cBhvr>
                                        <p:cTn id="134" dur="1000" fill="hold"/>
                                        <p:tgtEl>
                                          <p:spTgt spid="53"/>
                                        </p:tgtEl>
                                        <p:attrNameLst>
                                          <p:attrName>ppt_x</p:attrName>
                                        </p:attrNameLst>
                                      </p:cBhvr>
                                      <p:tavLst>
                                        <p:tav tm="0">
                                          <p:val>
                                            <p:strVal val="#ppt_x"/>
                                          </p:val>
                                        </p:tav>
                                        <p:tav tm="100000">
                                          <p:val>
                                            <p:strVal val="#ppt_x"/>
                                          </p:val>
                                        </p:tav>
                                      </p:tavLst>
                                    </p:anim>
                                    <p:anim calcmode="lin" valueType="num">
                                      <p:cBhvr>
                                        <p:cTn id="135"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P spid="47" grpId="0"/>
      <p:bldP spid="48" grpId="0"/>
      <p:bldP spid="50" grpId="0"/>
      <p:bldP spid="52" grpId="0"/>
      <p:bldP spid="53" grpId="0"/>
      <p:bldP spid="54" grpId="0"/>
      <p:bldP spid="56" grpId="0"/>
      <p:bldP spid="57" grpId="0"/>
      <p:bldP spid="58" grpId="0"/>
      <p:bldP spid="59" grpId="0"/>
      <p:bldP spid="60" grpId="0"/>
      <p:bldP spid="61"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Process Curve</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GB" sz="2500" dirty="0">
                <a:latin typeface="Times New Roman" panose="02020603050405020304" pitchFamily="18" charset="0"/>
                <a:cs typeface="Times New Roman" panose="02020603050405020304" pitchFamily="18" charset="0"/>
              </a:rPr>
              <a:t>At first we have to set water level of our dye bath and add all chemicals and dyes according to recipe and immerse fabric in it. Then we have to run the dyeing process at 60°C for 20 minute. After bath drain we have added some hot wash and rinsing to remove access dyes particle from fabric surface.  </a:t>
            </a:r>
            <a:endParaRPr lang="en-US" sz="2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65799357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Precautions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lvl="1" algn="just"/>
            <a:r>
              <a:rPr lang="en-GB" sz="2500" dirty="0">
                <a:latin typeface="Times New Roman" panose="02020603050405020304" pitchFamily="18" charset="0"/>
                <a:cs typeface="Times New Roman" panose="02020603050405020304" pitchFamily="18" charset="0"/>
              </a:rPr>
              <a:t>Taking chemicals as per recipe provided by the Instructor.</a:t>
            </a:r>
            <a:endParaRPr lang="en-US" sz="2500" dirty="0">
              <a:latin typeface="Times New Roman" panose="02020603050405020304" pitchFamily="18" charset="0"/>
              <a:cs typeface="Times New Roman" panose="02020603050405020304" pitchFamily="18" charset="0"/>
            </a:endParaRPr>
          </a:p>
          <a:p>
            <a:pPr lvl="1" algn="just"/>
            <a:r>
              <a:rPr lang="en-GB" sz="2500" dirty="0">
                <a:latin typeface="Times New Roman" panose="02020603050405020304" pitchFamily="18" charset="0"/>
                <a:cs typeface="Times New Roman" panose="02020603050405020304" pitchFamily="18" charset="0"/>
              </a:rPr>
              <a:t>Taking every weight of chemicals carefully.</a:t>
            </a:r>
            <a:endParaRPr lang="en-US" sz="2500" dirty="0">
              <a:latin typeface="Times New Roman" panose="02020603050405020304" pitchFamily="18" charset="0"/>
              <a:cs typeface="Times New Roman" panose="02020603050405020304" pitchFamily="18" charset="0"/>
            </a:endParaRPr>
          </a:p>
          <a:p>
            <a:pPr lvl="1" algn="just"/>
            <a:r>
              <a:rPr lang="en-GB" sz="2500" dirty="0">
                <a:latin typeface="Times New Roman" panose="02020603050405020304" pitchFamily="18" charset="0"/>
                <a:cs typeface="Times New Roman" panose="02020603050405020304" pitchFamily="18" charset="0"/>
              </a:rPr>
              <a:t>Switch off the safety system of gas cylinder after complete the experiment</a:t>
            </a:r>
            <a:r>
              <a:rPr lang="en-GB" sz="2500" dirty="0" smtClean="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893820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latin typeface="Times New Roman" panose="02020603050405020304" pitchFamily="18" charset="0"/>
                <a:cs typeface="Times New Roman" panose="02020603050405020304" pitchFamily="18" charset="0"/>
              </a:rPr>
              <a:t>Result &amp; Discussion:	</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lvl="0" indent="0">
              <a:buNone/>
            </a:pPr>
            <a:r>
              <a:rPr lang="en-GB" sz="2400" b="1" dirty="0" smtClean="0">
                <a:latin typeface="Times New Roman" panose="02020603050405020304" pitchFamily="18" charset="0"/>
                <a:cs typeface="Times New Roman" panose="02020603050405020304" pitchFamily="18" charset="0"/>
              </a:rPr>
              <a:t>Sample </a:t>
            </a:r>
            <a:r>
              <a:rPr lang="en-GB" sz="2400" b="1" dirty="0">
                <a:latin typeface="Times New Roman" panose="02020603050405020304" pitchFamily="18" charset="0"/>
                <a:cs typeface="Times New Roman" panose="02020603050405020304" pitchFamily="18" charset="0"/>
              </a:rPr>
              <a:t>Attachment</a:t>
            </a:r>
            <a:r>
              <a:rPr lang="en-GB" sz="2400" b="1" dirty="0" smtClean="0">
                <a:latin typeface="Times New Roman" panose="02020603050405020304" pitchFamily="18" charset="0"/>
                <a:cs typeface="Times New Roman" panose="02020603050405020304" pitchFamily="18" charset="0"/>
              </a:rPr>
              <a:t>:</a:t>
            </a:r>
          </a:p>
          <a:p>
            <a:pPr marL="0" lvl="0" indent="0">
              <a:buNone/>
            </a:pPr>
            <a:endParaRPr lang="en-GB" sz="2400" b="1" dirty="0">
              <a:latin typeface="Times New Roman" panose="02020603050405020304" pitchFamily="18" charset="0"/>
              <a:cs typeface="Times New Roman" panose="02020603050405020304" pitchFamily="18" charset="0"/>
            </a:endParaRPr>
          </a:p>
          <a:p>
            <a:pPr marL="0" lvl="0" indent="0">
              <a:buNone/>
            </a:pPr>
            <a:endParaRPr lang="en-GB" sz="2400" b="1" dirty="0" smtClean="0">
              <a:latin typeface="Times New Roman" panose="02020603050405020304" pitchFamily="18" charset="0"/>
              <a:cs typeface="Times New Roman" panose="02020603050405020304" pitchFamily="18" charset="0"/>
            </a:endParaRPr>
          </a:p>
          <a:p>
            <a:pPr marL="0" lvl="0" indent="0">
              <a:buNone/>
            </a:pPr>
            <a:endParaRPr lang="en-GB" sz="2400" b="1" dirty="0">
              <a:latin typeface="Times New Roman" panose="02020603050405020304" pitchFamily="18" charset="0"/>
              <a:cs typeface="Times New Roman" panose="02020603050405020304" pitchFamily="18" charset="0"/>
            </a:endParaRPr>
          </a:p>
          <a:p>
            <a:pPr marL="0" lvl="0" indent="0">
              <a:buNone/>
            </a:pPr>
            <a:endParaRPr lang="en-GB" sz="2400" b="1" dirty="0" smtClean="0">
              <a:latin typeface="Times New Roman" panose="02020603050405020304" pitchFamily="18" charset="0"/>
              <a:cs typeface="Times New Roman" panose="02020603050405020304" pitchFamily="18" charset="0"/>
            </a:endParaRPr>
          </a:p>
          <a:p>
            <a:pPr marL="0" lvl="0" indent="0">
              <a:buNone/>
            </a:pPr>
            <a:endParaRPr lang="en-GB" sz="2400" b="1" dirty="0">
              <a:latin typeface="Times New Roman" panose="02020603050405020304" pitchFamily="18" charset="0"/>
              <a:cs typeface="Times New Roman" panose="02020603050405020304" pitchFamily="18" charset="0"/>
            </a:endParaRPr>
          </a:p>
          <a:p>
            <a:pPr marL="0" indent="0">
              <a:buNone/>
            </a:pPr>
            <a:r>
              <a:rPr lang="en-GB" sz="2400" b="1" dirty="0">
                <a:latin typeface="Times New Roman" panose="02020603050405020304" pitchFamily="18" charset="0"/>
                <a:cs typeface="Times New Roman" panose="02020603050405020304" pitchFamily="18" charset="0"/>
              </a:rPr>
              <a:t>Discussion:  </a:t>
            </a:r>
            <a:r>
              <a:rPr lang="en-GB" sz="2400" dirty="0">
                <a:latin typeface="Times New Roman" panose="02020603050405020304" pitchFamily="18" charset="0"/>
                <a:cs typeface="Times New Roman" panose="02020603050405020304" pitchFamily="18" charset="0"/>
              </a:rPr>
              <a:t>We observed here the fabric absorbed dyes solution very well.</a:t>
            </a:r>
            <a:endParaRPr lang="en-US" sz="2400" dirty="0">
              <a:latin typeface="Times New Roman" panose="02020603050405020304" pitchFamily="18" charset="0"/>
              <a:cs typeface="Times New Roman" panose="02020603050405020304" pitchFamily="18" charset="0"/>
            </a:endParaRPr>
          </a:p>
          <a:p>
            <a:pPr lvl="0"/>
            <a:endParaRPr lang="en-US" dirty="0"/>
          </a:p>
        </p:txBody>
      </p:sp>
    </p:spTree>
    <p:extLst>
      <p:ext uri="{BB962C8B-B14F-4D97-AF65-F5344CB8AC3E}">
        <p14:creationId xmlns:p14="http://schemas.microsoft.com/office/powerpoint/2010/main" val="22066110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Conclusion/Comments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0" indent="0" algn="just">
              <a:buNone/>
            </a:pPr>
            <a:r>
              <a:rPr lang="en-GB" sz="2500" dirty="0">
                <a:latin typeface="Times New Roman" panose="02020603050405020304" pitchFamily="18" charset="0"/>
                <a:cs typeface="Times New Roman" panose="02020603050405020304" pitchFamily="18" charset="0"/>
              </a:rPr>
              <a:t>We can say this experiment is successful because our treated fabric absorbed the dye solution &amp; we also observed it bleed very low amount of dyes during hot &amp; cold wash its due to optimum temperature and good quality of dyes and chemicals</a:t>
            </a:r>
            <a:endParaRPr lang="en-US" sz="25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284937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647" y="2474259"/>
            <a:ext cx="9601200" cy="1485900"/>
          </a:xfrm>
        </p:spPr>
        <p:txBody>
          <a:bodyPr>
            <a:normAutofit/>
          </a:bodyPr>
          <a:lstStyle/>
          <a:p>
            <a:pPr algn="ctr"/>
            <a:r>
              <a:rPr lang="en-US" sz="9600" dirty="0" smtClean="0">
                <a:latin typeface="Andalus" panose="02020603050405020304" pitchFamily="18" charset="-78"/>
                <a:cs typeface="Andalus" panose="02020603050405020304" pitchFamily="18" charset="-78"/>
              </a:rPr>
              <a:t>Thank You</a:t>
            </a:r>
            <a:endParaRPr lang="en-US" sz="96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9078878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Name of the Experiment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lgn="just">
              <a:buNone/>
            </a:pPr>
            <a:r>
              <a:rPr lang="en-GB" sz="3200" dirty="0" smtClean="0">
                <a:latin typeface="Times New Roman" panose="02020603050405020304" pitchFamily="18" charset="0"/>
                <a:cs typeface="Times New Roman" panose="02020603050405020304" pitchFamily="18" charset="0"/>
              </a:rPr>
              <a:t>Dyeing </a:t>
            </a:r>
            <a:r>
              <a:rPr lang="en-GB" sz="3200" dirty="0">
                <a:latin typeface="Times New Roman" panose="02020603050405020304" pitchFamily="18" charset="0"/>
                <a:cs typeface="Times New Roman" panose="02020603050405020304" pitchFamily="18" charset="0"/>
              </a:rPr>
              <a:t>off 100% cotton knit fabric with reactive </a:t>
            </a:r>
            <a:r>
              <a:rPr lang="en-GB" sz="3200" dirty="0">
                <a:latin typeface="Times New Roman" panose="02020603050405020304" pitchFamily="18" charset="0"/>
                <a:cs typeface="Times New Roman" panose="02020603050405020304" pitchFamily="18" charset="0"/>
              </a:rPr>
              <a:t>dye to produce combined </a:t>
            </a:r>
            <a:r>
              <a:rPr lang="en-GB" sz="3200" dirty="0" smtClean="0">
                <a:latin typeface="Times New Roman" panose="02020603050405020304" pitchFamily="18" charset="0"/>
                <a:cs typeface="Times New Roman" panose="02020603050405020304" pitchFamily="18" charset="0"/>
              </a:rPr>
              <a:t>shade</a:t>
            </a:r>
            <a:endParaRPr lang="en-GB"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51230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Objectives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marL="457200" lvl="0" indent="-457200" algn="just">
              <a:buFont typeface="+mj-lt"/>
              <a:buAutoNum type="arabicPeriod"/>
            </a:pPr>
            <a:r>
              <a:rPr lang="en-GB" sz="2800" dirty="0">
                <a:latin typeface="Times New Roman" panose="02020603050405020304" pitchFamily="18" charset="0"/>
                <a:cs typeface="Times New Roman" panose="02020603050405020304" pitchFamily="18" charset="0"/>
              </a:rPr>
              <a:t>To learn about the dyeing process of cotton fabric by reactive dye.</a:t>
            </a:r>
            <a:endParaRPr lang="en-US" sz="2800" dirty="0">
              <a:latin typeface="Times New Roman" panose="02020603050405020304" pitchFamily="18" charset="0"/>
              <a:cs typeface="Times New Roman" panose="02020603050405020304" pitchFamily="18" charset="0"/>
            </a:endParaRPr>
          </a:p>
          <a:p>
            <a:pPr marL="457200" lvl="0" indent="-457200" algn="just">
              <a:buFont typeface="+mj-lt"/>
              <a:buAutoNum type="arabicPeriod"/>
            </a:pPr>
            <a:r>
              <a:rPr lang="en-GB" sz="2800" dirty="0">
                <a:latin typeface="Times New Roman" panose="02020603050405020304" pitchFamily="18" charset="0"/>
                <a:cs typeface="Times New Roman" panose="02020603050405020304" pitchFamily="18" charset="0"/>
              </a:rPr>
              <a:t>To </a:t>
            </a:r>
            <a:r>
              <a:rPr lang="en-GB" sz="2800" dirty="0" smtClean="0">
                <a:latin typeface="Times New Roman" panose="02020603050405020304" pitchFamily="18" charset="0"/>
                <a:cs typeface="Times New Roman" panose="02020603050405020304" pitchFamily="18" charset="0"/>
              </a:rPr>
              <a:t>learn about the characteristics of reactive dye &amp; cotton fibre.</a:t>
            </a:r>
            <a:endParaRPr lang="en-US" sz="2800" dirty="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800" dirty="0" smtClean="0">
                <a:latin typeface="Times New Roman" panose="02020603050405020304" pitchFamily="18" charset="0"/>
                <a:cs typeface="Times New Roman" panose="02020603050405020304" pitchFamily="18" charset="0"/>
              </a:rPr>
              <a:t>To know about the recipe &amp; also the recipe </a:t>
            </a:r>
            <a:r>
              <a:rPr lang="en-US" sz="2800" dirty="0" smtClean="0">
                <a:latin typeface="Times New Roman" panose="02020603050405020304" pitchFamily="18" charset="0"/>
                <a:cs typeface="Times New Roman" panose="02020603050405020304" pitchFamily="18" charset="0"/>
              </a:rPr>
              <a:t>calculation.</a:t>
            </a:r>
            <a:endParaRPr lang="en-US" sz="2800" dirty="0" smtClean="0">
              <a:latin typeface="Times New Roman" panose="02020603050405020304" pitchFamily="18" charset="0"/>
              <a:cs typeface="Times New Roman" panose="02020603050405020304" pitchFamily="18" charset="0"/>
            </a:endParaRPr>
          </a:p>
          <a:p>
            <a:pPr marL="457200" indent="-457200" algn="just">
              <a:buFont typeface="+mj-lt"/>
              <a:buAutoNum type="arabicPeriod"/>
            </a:pPr>
            <a:r>
              <a:rPr lang="en-US" sz="2800" dirty="0" smtClean="0">
                <a:latin typeface="Times New Roman" panose="02020603050405020304" pitchFamily="18" charset="0"/>
                <a:cs typeface="Times New Roman" panose="02020603050405020304" pitchFamily="18" charset="0"/>
              </a:rPr>
              <a:t>To learn about how to utilize the instruments properly</a:t>
            </a:r>
            <a:r>
              <a:rPr lang="en-US" sz="2800" dirty="0" smtClean="0">
                <a:latin typeface="Times New Roman" panose="02020603050405020304" pitchFamily="18" charset="0"/>
                <a:cs typeface="Times New Roman" panose="02020603050405020304" pitchFamily="18" charset="0"/>
              </a:rPr>
              <a:t>.</a:t>
            </a:r>
          </a:p>
          <a:p>
            <a:pPr marL="457200" indent="-457200" algn="just">
              <a:buFont typeface="+mj-lt"/>
              <a:buAutoNum type="arabicPeriod"/>
            </a:pPr>
            <a:r>
              <a:rPr lang="en-US" dirty="0" smtClean="0">
                <a:latin typeface="Times New Roman" panose="02020603050405020304" pitchFamily="18" charset="0"/>
                <a:cs typeface="Times New Roman" panose="02020603050405020304" pitchFamily="18" charset="0"/>
              </a:rPr>
              <a:t>To know about the combined shade</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072808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Theory</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algn="just">
              <a:buFont typeface="Wingdings" panose="05000000000000000000" pitchFamily="2" charset="2"/>
              <a:buChar char="ü"/>
            </a:pPr>
            <a:r>
              <a:rPr lang="en-GB" sz="2500" dirty="0">
                <a:latin typeface="Times New Roman" panose="02020603050405020304" pitchFamily="18" charset="0"/>
                <a:cs typeface="Times New Roman" panose="02020603050405020304" pitchFamily="18" charset="0"/>
              </a:rPr>
              <a:t>Nowadays reactive dyes are very popular for textile coloration because of its some specific properties like colourfastness, wide range of shade, brilliance of shade and simple application procedure. </a:t>
            </a:r>
            <a:endParaRPr lang="en-GB" sz="2500" dirty="0" smtClean="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n-GB" sz="2500" dirty="0" smtClean="0">
                <a:latin typeface="Times New Roman" panose="02020603050405020304" pitchFamily="18" charset="0"/>
                <a:cs typeface="Times New Roman" panose="02020603050405020304" pitchFamily="18" charset="0"/>
              </a:rPr>
              <a:t>The reactive dye having the reactive group, anionic in nature &amp; it </a:t>
            </a:r>
            <a:r>
              <a:rPr lang="en-GB" sz="2500" dirty="0">
                <a:latin typeface="Times New Roman" panose="02020603050405020304" pitchFamily="18" charset="0"/>
                <a:cs typeface="Times New Roman" panose="02020603050405020304" pitchFamily="18" charset="0"/>
              </a:rPr>
              <a:t>reacts with </a:t>
            </a:r>
            <a:r>
              <a:rPr lang="en-GB" sz="2500" dirty="0" smtClean="0">
                <a:latin typeface="Times New Roman" panose="02020603050405020304" pitchFamily="18" charset="0"/>
                <a:cs typeface="Times New Roman" panose="02020603050405020304" pitchFamily="18" charset="0"/>
              </a:rPr>
              <a:t>fibre by the formation of covalent bond </a:t>
            </a:r>
            <a:r>
              <a:rPr lang="en-GB" sz="2500" dirty="0">
                <a:latin typeface="Times New Roman" panose="02020603050405020304" pitchFamily="18" charset="0"/>
                <a:cs typeface="Times New Roman" panose="02020603050405020304" pitchFamily="18" charset="0"/>
              </a:rPr>
              <a:t>in presence of alkali and adheres as a part of fibre.</a:t>
            </a:r>
            <a:endParaRPr lang="en-US" sz="25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17033554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latin typeface="Times New Roman" panose="02020603050405020304" pitchFamily="18" charset="0"/>
                <a:cs typeface="Times New Roman" panose="02020603050405020304" pitchFamily="18" charset="0"/>
              </a:rPr>
              <a:t>Material </a:t>
            </a:r>
            <a:r>
              <a:rPr lang="en-GB" dirty="0">
                <a:latin typeface="Times New Roman" panose="02020603050405020304" pitchFamily="18" charset="0"/>
                <a:cs typeface="Times New Roman" panose="02020603050405020304" pitchFamily="18" charset="0"/>
              </a:rPr>
              <a:t>and </a:t>
            </a:r>
            <a:r>
              <a:rPr lang="en-GB" dirty="0" smtClean="0">
                <a:latin typeface="Times New Roman" panose="02020603050405020304" pitchFamily="18" charset="0"/>
                <a:cs typeface="Times New Roman" panose="02020603050405020304" pitchFamily="18" charset="0"/>
              </a:rPr>
              <a:t>Equipment</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600" y="2286000"/>
            <a:ext cx="9601200" cy="914400"/>
          </a:xfrm>
        </p:spPr>
        <p:txBody>
          <a:bodyPr/>
          <a:lstStyle/>
          <a:p>
            <a:pPr marL="0" lvl="0" indent="0">
              <a:buNone/>
            </a:pPr>
            <a:r>
              <a:rPr lang="en-GB" sz="2200" b="1" dirty="0">
                <a:latin typeface="Times New Roman" panose="02020603050405020304" pitchFamily="18" charset="0"/>
                <a:cs typeface="Times New Roman" panose="02020603050405020304" pitchFamily="18" charset="0"/>
              </a:rPr>
              <a:t>Sample:</a:t>
            </a:r>
            <a:r>
              <a:rPr lang="en-GB" sz="2200" dirty="0">
                <a:latin typeface="Times New Roman" panose="02020603050405020304" pitchFamily="18" charset="0"/>
                <a:cs typeface="Times New Roman" panose="02020603050405020304" pitchFamily="18" charset="0"/>
              </a:rPr>
              <a:t> 100% cotton knitted pre-treated fabric.</a:t>
            </a:r>
            <a:endParaRPr lang="en-US" sz="2200" dirty="0">
              <a:latin typeface="Times New Roman" panose="02020603050405020304" pitchFamily="18" charset="0"/>
              <a:cs typeface="Times New Roman" panose="02020603050405020304" pitchFamily="18" charset="0"/>
            </a:endParaRPr>
          </a:p>
          <a:p>
            <a:pPr marL="0" lvl="0" indent="0">
              <a:buNone/>
            </a:pPr>
            <a:r>
              <a:rPr lang="en-GB" sz="2200" b="1" dirty="0">
                <a:latin typeface="Times New Roman" panose="02020603050405020304" pitchFamily="18" charset="0"/>
                <a:cs typeface="Times New Roman" panose="02020603050405020304" pitchFamily="18" charset="0"/>
              </a:rPr>
              <a:t>Dyes &amp; Chemicals:</a:t>
            </a:r>
            <a:endParaRPr lang="en-US" sz="2200" dirty="0">
              <a:latin typeface="Times New Roman" panose="02020603050405020304" pitchFamily="18" charset="0"/>
              <a:cs typeface="Times New Roman" panose="02020603050405020304" pitchFamily="18" charset="0"/>
            </a:endParaRPr>
          </a:p>
          <a:p>
            <a:pPr marL="0" indent="0">
              <a:buNone/>
            </a:pPr>
            <a:endParaRPr lang="en-US" dirty="0"/>
          </a:p>
          <a:p>
            <a:endParaRPr lang="en-US" dirty="0"/>
          </a:p>
        </p:txBody>
      </p:sp>
      <p:graphicFrame>
        <p:nvGraphicFramePr>
          <p:cNvPr id="6" name="Table 5"/>
          <p:cNvGraphicFramePr>
            <a:graphicFrameLocks noGrp="1"/>
          </p:cNvGraphicFramePr>
          <p:nvPr>
            <p:extLst/>
          </p:nvPr>
        </p:nvGraphicFramePr>
        <p:xfrm>
          <a:off x="1371600" y="3303915"/>
          <a:ext cx="9998015" cy="3089088"/>
        </p:xfrm>
        <a:graphic>
          <a:graphicData uri="http://schemas.openxmlformats.org/drawingml/2006/table">
            <a:tbl>
              <a:tblPr firstRow="1" firstCol="1" bandRow="1">
                <a:tableStyleId>{5940675A-B579-460E-94D1-54222C63F5DA}</a:tableStyleId>
              </a:tblPr>
              <a:tblGrid>
                <a:gridCol w="3183744">
                  <a:extLst>
                    <a:ext uri="{9D8B030D-6E8A-4147-A177-3AD203B41FA5}">
                      <a16:colId xmlns:a16="http://schemas.microsoft.com/office/drawing/2014/main" val="3081010560"/>
                    </a:ext>
                  </a:extLst>
                </a:gridCol>
                <a:gridCol w="6814271">
                  <a:extLst>
                    <a:ext uri="{9D8B030D-6E8A-4147-A177-3AD203B41FA5}">
                      <a16:colId xmlns:a16="http://schemas.microsoft.com/office/drawing/2014/main" val="4266853955"/>
                    </a:ext>
                  </a:extLst>
                </a:gridCol>
              </a:tblGrid>
              <a:tr h="443099">
                <a:tc>
                  <a:txBody>
                    <a:bodyPr/>
                    <a:lstStyle/>
                    <a:p>
                      <a:pPr marL="0" marR="0" algn="ctr">
                        <a:lnSpc>
                          <a:spcPct val="115000"/>
                        </a:lnSpc>
                        <a:spcBef>
                          <a:spcPts val="0"/>
                        </a:spcBef>
                        <a:spcAft>
                          <a:spcPts val="0"/>
                        </a:spcAft>
                      </a:pPr>
                      <a:r>
                        <a:rPr lang="en-GB" sz="2000" b="1" i="1" dirty="0">
                          <a:effectLst/>
                          <a:latin typeface="Times New Roman" panose="02020603050405020304" pitchFamily="18" charset="0"/>
                          <a:cs typeface="Times New Roman" panose="02020603050405020304" pitchFamily="18" charset="0"/>
                        </a:rPr>
                        <a:t>Name of chemicals</a:t>
                      </a:r>
                      <a:endParaRPr lang="en-US" sz="20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b="1" i="1" dirty="0">
                          <a:effectLst/>
                          <a:latin typeface="Times New Roman" panose="02020603050405020304" pitchFamily="18" charset="0"/>
                          <a:cs typeface="Times New Roman" panose="02020603050405020304" pitchFamily="18" charset="0"/>
                        </a:rPr>
                        <a:t>Function</a:t>
                      </a:r>
                      <a:endParaRPr lang="en-US" sz="20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54336348"/>
                  </a:ext>
                </a:extLst>
              </a:tr>
              <a:tr h="443099">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Reactive Dye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Coloring Substances to dye the fabric.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45582491"/>
                  </a:ext>
                </a:extLst>
              </a:tr>
              <a:tr h="443099">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Levelling Agent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cs typeface="Times New Roman" panose="02020603050405020304" pitchFamily="18" charset="0"/>
                        </a:rPr>
                        <a:t>Reduce surface tension for easy penetration of dyes into fabric.</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919024922"/>
                  </a:ext>
                </a:extLst>
              </a:tr>
              <a:tr h="443099">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Sequestering Agent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To remove the water hardness</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69458842"/>
                  </a:ext>
                </a:extLst>
              </a:tr>
              <a:tr h="443099">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Anti-creasing Agent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To remove the crease mark from </a:t>
                      </a:r>
                      <a:r>
                        <a:rPr lang="en-US" sz="2000" dirty="0" err="1" smtClean="0">
                          <a:effectLst/>
                          <a:latin typeface="Times New Roman" panose="02020603050405020304" pitchFamily="18" charset="0"/>
                          <a:ea typeface="Times New Roman" panose="02020603050405020304" pitchFamily="18" charset="0"/>
                          <a:cs typeface="Times New Roman" panose="02020603050405020304" pitchFamily="18" charset="0"/>
                        </a:rPr>
                        <a:t>thr</a:t>
                      </a: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 fabric surface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10375672"/>
                  </a:ext>
                </a:extLst>
              </a:tr>
              <a:tr h="430494">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cs typeface="Times New Roman" panose="02020603050405020304" pitchFamily="18" charset="0"/>
                        </a:rPr>
                        <a:t>Soda Ash</a:t>
                      </a:r>
                      <a:endPar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cs typeface="Times New Roman" panose="02020603050405020304" pitchFamily="18" charset="0"/>
                        </a:rPr>
                        <a:t>To maintain pH of the dye bath</a:t>
                      </a:r>
                      <a:endPar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30728971"/>
                  </a:ext>
                </a:extLst>
              </a:tr>
              <a:tr h="443099">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Glauber Salt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Used as electrolyte. </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809456754"/>
                  </a:ext>
                </a:extLst>
              </a:tr>
            </a:tbl>
          </a:graphicData>
        </a:graphic>
      </p:graphicFrame>
    </p:spTree>
    <p:extLst>
      <p:ext uri="{BB962C8B-B14F-4D97-AF65-F5344CB8AC3E}">
        <p14:creationId xmlns:p14="http://schemas.microsoft.com/office/powerpoint/2010/main" val="63635838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latin typeface="Times New Roman" panose="02020603050405020304" pitchFamily="18" charset="0"/>
                <a:cs typeface="Times New Roman" panose="02020603050405020304" pitchFamily="18" charset="0"/>
              </a:rPr>
              <a:t>Equipment List:</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371600" y="2285999"/>
            <a:ext cx="9601200" cy="4054415"/>
          </a:xfrm>
        </p:spPr>
        <p:txBody>
          <a:bodyPr>
            <a:noAutofit/>
          </a:bodyPr>
          <a:lstStyle/>
          <a:p>
            <a:pPr lvl="1"/>
            <a:r>
              <a:rPr lang="en-GB" sz="2400" dirty="0">
                <a:latin typeface="Times New Roman" panose="02020603050405020304" pitchFamily="18" charset="0"/>
                <a:cs typeface="Times New Roman" panose="02020603050405020304" pitchFamily="18" charset="0"/>
              </a:rPr>
              <a:t>Beaker.</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Measuring Cylinder.</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Pipette.</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Pot.</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Tri-pod stand.</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Gas Burner.</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Pot.</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Digital Balance.</a:t>
            </a:r>
            <a:endParaRPr lang="en-US" sz="2400" dirty="0">
              <a:latin typeface="Times New Roman" panose="02020603050405020304" pitchFamily="18" charset="0"/>
              <a:cs typeface="Times New Roman" panose="02020603050405020304" pitchFamily="18" charset="0"/>
            </a:endParaRPr>
          </a:p>
          <a:p>
            <a:pPr lvl="1"/>
            <a:r>
              <a:rPr lang="en-GB" sz="2400" dirty="0">
                <a:latin typeface="Times New Roman" panose="02020603050405020304" pitchFamily="18" charset="0"/>
                <a:cs typeface="Times New Roman" panose="02020603050405020304" pitchFamily="18" charset="0"/>
              </a:rPr>
              <a:t>Scissor.</a:t>
            </a:r>
            <a:endParaRPr lang="en-US" sz="2400" dirty="0">
              <a:latin typeface="Times New Roman" panose="02020603050405020304" pitchFamily="18"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97002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935966"/>
          </a:xfrm>
        </p:spPr>
        <p:txBody>
          <a:bodyPr/>
          <a:lstStyle/>
          <a:p>
            <a:r>
              <a:rPr lang="en-GB" dirty="0" smtClean="0">
                <a:latin typeface="Times New Roman" panose="02020603050405020304" pitchFamily="18" charset="0"/>
                <a:cs typeface="Times New Roman" panose="02020603050405020304" pitchFamily="18" charset="0"/>
              </a:rPr>
              <a:t>Working </a:t>
            </a:r>
            <a:r>
              <a:rPr lang="en-GB" dirty="0">
                <a:latin typeface="Times New Roman" panose="02020603050405020304" pitchFamily="18" charset="0"/>
                <a:cs typeface="Times New Roman" panose="02020603050405020304" pitchFamily="18" charset="0"/>
              </a:rPr>
              <a:t>Procedure</a:t>
            </a:r>
            <a:r>
              <a:rPr lang="en-GB" dirty="0" smtClean="0">
                <a:latin typeface="Times New Roman" panose="02020603050405020304" pitchFamily="18" charset="0"/>
                <a:cs typeface="Times New Roman" panose="02020603050405020304" pitchFamily="18" charset="0"/>
              </a:rPr>
              <a:t>: (Recipe)</a:t>
            </a:r>
            <a:endParaRPr lang="en-US" dirty="0">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884920755"/>
              </p:ext>
            </p:extLst>
          </p:nvPr>
        </p:nvGraphicFramePr>
        <p:xfrm>
          <a:off x="1786636" y="1794291"/>
          <a:ext cx="8408820" cy="4723831"/>
        </p:xfrm>
        <a:graphic>
          <a:graphicData uri="http://schemas.openxmlformats.org/drawingml/2006/table">
            <a:tbl>
              <a:tblPr firstRow="1" firstCol="1" bandRow="1">
                <a:tableStyleId>{5940675A-B579-460E-94D1-54222C63F5DA}</a:tableStyleId>
              </a:tblPr>
              <a:tblGrid>
                <a:gridCol w="620795">
                  <a:extLst>
                    <a:ext uri="{9D8B030D-6E8A-4147-A177-3AD203B41FA5}">
                      <a16:colId xmlns:a16="http://schemas.microsoft.com/office/drawing/2014/main" val="2197337591"/>
                    </a:ext>
                  </a:extLst>
                </a:gridCol>
                <a:gridCol w="3192080">
                  <a:extLst>
                    <a:ext uri="{9D8B030D-6E8A-4147-A177-3AD203B41FA5}">
                      <a16:colId xmlns:a16="http://schemas.microsoft.com/office/drawing/2014/main" val="3242861724"/>
                    </a:ext>
                  </a:extLst>
                </a:gridCol>
                <a:gridCol w="905774">
                  <a:extLst>
                    <a:ext uri="{9D8B030D-6E8A-4147-A177-3AD203B41FA5}">
                      <a16:colId xmlns:a16="http://schemas.microsoft.com/office/drawing/2014/main" val="3142323984"/>
                    </a:ext>
                  </a:extLst>
                </a:gridCol>
                <a:gridCol w="1253492">
                  <a:extLst>
                    <a:ext uri="{9D8B030D-6E8A-4147-A177-3AD203B41FA5}">
                      <a16:colId xmlns:a16="http://schemas.microsoft.com/office/drawing/2014/main" val="1738091573"/>
                    </a:ext>
                  </a:extLst>
                </a:gridCol>
                <a:gridCol w="2436679">
                  <a:extLst>
                    <a:ext uri="{9D8B030D-6E8A-4147-A177-3AD203B41FA5}">
                      <a16:colId xmlns:a16="http://schemas.microsoft.com/office/drawing/2014/main" val="4106302571"/>
                    </a:ext>
                  </a:extLst>
                </a:gridCol>
              </a:tblGrid>
              <a:tr h="529087">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SL</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cs typeface="Times New Roman" panose="02020603050405020304" pitchFamily="18" charset="0"/>
                        </a:rPr>
                        <a:t>Chemical/Process </a:t>
                      </a:r>
                      <a:r>
                        <a:rPr lang="en-GB" sz="2000" dirty="0">
                          <a:effectLst/>
                          <a:latin typeface="Times New Roman" panose="02020603050405020304" pitchFamily="18" charset="0"/>
                          <a:cs typeface="Times New Roman" panose="02020603050405020304" pitchFamily="18" charset="0"/>
                        </a:rPr>
                        <a:t>Parameter</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Unit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Dossing</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Stock soln: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78552106"/>
                  </a:ext>
                </a:extLst>
              </a:tr>
              <a:tr h="385315">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01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Levelling Agent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g/L</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1%</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055246865"/>
                  </a:ext>
                </a:extLst>
              </a:tr>
              <a:tr h="385315">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02</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Sequestering Agent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g/L</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60535027"/>
                  </a:ext>
                </a:extLst>
              </a:tr>
              <a:tr h="330681">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cs typeface="Times New Roman" panose="02020603050405020304" pitchFamily="18" charset="0"/>
                        </a:rPr>
                        <a:t>03</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mn-ea"/>
                          <a:cs typeface="Times New Roman" panose="02020603050405020304" pitchFamily="18" charset="0"/>
                        </a:rPr>
                        <a:t>Reactive</a:t>
                      </a:r>
                      <a:r>
                        <a:rPr lang="en-GB" sz="2000" baseline="0" dirty="0" smtClean="0">
                          <a:effectLst/>
                          <a:latin typeface="Times New Roman" panose="02020603050405020304" pitchFamily="18" charset="0"/>
                          <a:ea typeface="+mn-ea"/>
                          <a:cs typeface="Times New Roman" panose="02020603050405020304" pitchFamily="18" charset="0"/>
                        </a:rPr>
                        <a:t> Red</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mn-ea"/>
                          <a:cs typeface="Times New Roman" panose="02020603050405020304" pitchFamily="18" charset="0"/>
                        </a:rPr>
                        <a:t>0.8</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1%</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986309396"/>
                  </a:ext>
                </a:extLst>
              </a:tr>
              <a:tr h="330681">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04</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mn-ea"/>
                          <a:cs typeface="Times New Roman" panose="02020603050405020304" pitchFamily="18" charset="0"/>
                        </a:rPr>
                        <a:t>Reactive</a:t>
                      </a:r>
                      <a:r>
                        <a:rPr lang="en-GB" sz="2000" baseline="0" dirty="0" smtClean="0">
                          <a:effectLst/>
                          <a:latin typeface="Times New Roman" panose="02020603050405020304" pitchFamily="18" charset="0"/>
                          <a:ea typeface="+mn-ea"/>
                          <a:cs typeface="Times New Roman" panose="02020603050405020304" pitchFamily="18" charset="0"/>
                        </a:rPr>
                        <a:t> Yellow</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cs typeface="Times New Roman" panose="02020603050405020304" pitchFamily="18" charset="0"/>
                        </a:rPr>
                        <a:t>%</a:t>
                      </a:r>
                      <a:endPar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cs typeface="Times New Roman" panose="02020603050405020304" pitchFamily="18" charset="0"/>
                        </a:rPr>
                        <a:t>1%</a:t>
                      </a:r>
                      <a:endPar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285640658"/>
                  </a:ext>
                </a:extLst>
              </a:tr>
              <a:tr h="330681">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05</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mn-ea"/>
                          <a:cs typeface="Times New Roman" panose="02020603050405020304" pitchFamily="18" charset="0"/>
                        </a:rPr>
                        <a:t>Reactive</a:t>
                      </a:r>
                      <a:r>
                        <a:rPr lang="en-GB" sz="2000" baseline="0" dirty="0" smtClean="0">
                          <a:effectLst/>
                          <a:latin typeface="Times New Roman" panose="02020603050405020304" pitchFamily="18" charset="0"/>
                          <a:ea typeface="+mn-ea"/>
                          <a:cs typeface="Times New Roman" panose="02020603050405020304" pitchFamily="18" charset="0"/>
                        </a:rPr>
                        <a:t> Blue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cs typeface="Times New Roman" panose="02020603050405020304" pitchFamily="18" charset="0"/>
                        </a:rPr>
                        <a:t>%</a:t>
                      </a:r>
                      <a:endPar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0.7</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n-GB" sz="2000" dirty="0" smtClean="0">
                          <a:effectLst/>
                          <a:latin typeface="Times New Roman" panose="02020603050405020304" pitchFamily="18" charset="0"/>
                          <a:cs typeface="Times New Roman" panose="02020603050405020304" pitchFamily="18" charset="0"/>
                        </a:rPr>
                        <a:t>1%</a:t>
                      </a:r>
                      <a:endParaRPr lang="en-US" sz="2000"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902740302"/>
                  </a:ext>
                </a:extLst>
              </a:tr>
              <a:tr h="393938">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cs typeface="Times New Roman" panose="02020603050405020304" pitchFamily="18" charset="0"/>
                        </a:rPr>
                        <a:t>06</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err="1">
                          <a:effectLst/>
                          <a:latin typeface="Times New Roman" panose="02020603050405020304" pitchFamily="18" charset="0"/>
                          <a:cs typeface="Times New Roman" panose="02020603050405020304" pitchFamily="18" charset="0"/>
                        </a:rPr>
                        <a:t>Glauber</a:t>
                      </a:r>
                      <a:r>
                        <a:rPr lang="en-GB" sz="2000" dirty="0">
                          <a:effectLst/>
                          <a:latin typeface="Times New Roman" panose="02020603050405020304" pitchFamily="18" charset="0"/>
                          <a:cs typeface="Times New Roman" panose="02020603050405020304" pitchFamily="18" charset="0"/>
                        </a:rPr>
                        <a:t> Salt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g/L</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40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15%</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80900479"/>
                  </a:ext>
                </a:extLst>
              </a:tr>
              <a:tr h="362310">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cs typeface="Times New Roman" panose="02020603050405020304" pitchFamily="18" charset="0"/>
                        </a:rPr>
                        <a:t>07</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Soda Ash</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g/L</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10</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10%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550349068"/>
                  </a:ext>
                </a:extLst>
              </a:tr>
              <a:tr h="379562">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cs typeface="Times New Roman" panose="02020603050405020304" pitchFamily="18" charset="0"/>
                        </a:rPr>
                        <a:t>08</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Sample Weight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gm</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5</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05777627"/>
                  </a:ext>
                </a:extLst>
              </a:tr>
              <a:tr h="336430">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cs typeface="Times New Roman" panose="02020603050405020304" pitchFamily="18" charset="0"/>
                        </a:rPr>
                        <a:t>09</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M:L</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1:30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325182379"/>
                  </a:ext>
                </a:extLst>
              </a:tr>
              <a:tr h="396815">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mn-ea"/>
                          <a:cs typeface="Times New Roman" panose="02020603050405020304" pitchFamily="18" charset="0"/>
                        </a:rPr>
                        <a:t>10</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Temperature</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degC</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60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747928058"/>
                  </a:ext>
                </a:extLst>
              </a:tr>
              <a:tr h="529087">
                <a:tc>
                  <a:txBody>
                    <a:bodyPr/>
                    <a:lstStyle/>
                    <a:p>
                      <a:pPr marL="0" marR="0" algn="ctr">
                        <a:lnSpc>
                          <a:spcPct val="115000"/>
                        </a:lnSpc>
                        <a:spcBef>
                          <a:spcPts val="0"/>
                        </a:spcBef>
                        <a:spcAft>
                          <a:spcPts val="0"/>
                        </a:spcAft>
                      </a:pPr>
                      <a:r>
                        <a:rPr lang="en-GB" sz="2000" dirty="0" smtClean="0">
                          <a:effectLst/>
                          <a:latin typeface="Times New Roman" panose="02020603050405020304" pitchFamily="18" charset="0"/>
                          <a:ea typeface="+mn-ea"/>
                          <a:cs typeface="Times New Roman" panose="02020603050405020304" pitchFamily="18" charset="0"/>
                        </a:rPr>
                        <a:t>11</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Time</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min</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a:effectLst/>
                          <a:latin typeface="Times New Roman" panose="02020603050405020304" pitchFamily="18" charset="0"/>
                          <a:cs typeface="Times New Roman" panose="02020603050405020304" pitchFamily="18" charset="0"/>
                        </a:rPr>
                        <a:t>20</a:t>
                      </a:r>
                      <a:endParaRPr lang="en-US" sz="20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lnSpc>
                          <a:spcPct val="115000"/>
                        </a:lnSpc>
                        <a:spcBef>
                          <a:spcPts val="0"/>
                        </a:spcBef>
                        <a:spcAft>
                          <a:spcPts val="0"/>
                        </a:spcAft>
                      </a:pPr>
                      <a:r>
                        <a:rPr lang="en-GB" sz="2000" dirty="0">
                          <a:effectLst/>
                          <a:latin typeface="Times New Roman" panose="02020603050405020304" pitchFamily="18" charset="0"/>
                          <a:cs typeface="Times New Roman" panose="02020603050405020304" pitchFamily="18" charset="0"/>
                        </a:rPr>
                        <a:t>----</a:t>
                      </a:r>
                      <a:endParaRPr lang="en-U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50506788"/>
                  </a:ext>
                </a:extLst>
              </a:tr>
            </a:tbl>
          </a:graphicData>
        </a:graphic>
      </p:graphicFrame>
    </p:spTree>
    <p:extLst>
      <p:ext uri="{BB962C8B-B14F-4D97-AF65-F5344CB8AC3E}">
        <p14:creationId xmlns:p14="http://schemas.microsoft.com/office/powerpoint/2010/main" val="6145939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Recipe Calculation</a:t>
            </a:r>
            <a:endParaRPr 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lstStyle/>
              <a:p>
                <a:pPr marL="0" indent="0">
                  <a:buNone/>
                </a:pPr>
                <a:r>
                  <a:rPr lang="en-GB" dirty="0" smtClean="0">
                    <a:latin typeface="Times New Roman" panose="02020603050405020304" pitchFamily="18" charset="0"/>
                    <a:cs typeface="Times New Roman" panose="02020603050405020304" pitchFamily="18" charset="0"/>
                  </a:rPr>
                  <a:t>Total Liquor     	 	= Material Weight </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L        { M:L }</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				= 5gm </a:t>
                </a:r>
                <a:r>
                  <a:rPr lang="en-GB" dirty="0" smtClean="0">
                    <a:latin typeface="Times New Roman" panose="02020603050405020304" pitchFamily="18" charset="0"/>
                    <a:cs typeface="Times New Roman" panose="02020603050405020304" pitchFamily="18" charset="0"/>
                  </a:rPr>
                  <a:t>× </a:t>
                </a:r>
                <a:r>
                  <a:rPr lang="en-GB" dirty="0">
                    <a:latin typeface="Times New Roman" panose="02020603050405020304" pitchFamily="18" charset="0"/>
                    <a:cs typeface="Times New Roman" panose="02020603050405020304" pitchFamily="18" charset="0"/>
                  </a:rPr>
                  <a:t>30</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				= 150 mL</a:t>
                </a:r>
                <a:endParaRPr lang="en-US"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GB" sz="2500" dirty="0" smtClean="0">
                    <a:latin typeface="Times New Roman" panose="02020603050405020304" pitchFamily="18" charset="0"/>
                    <a:cs typeface="Times New Roman" panose="02020603050405020304" pitchFamily="18" charset="0"/>
                  </a:rPr>
                  <a:t>Reactive Red</a:t>
                </a:r>
                <a:r>
                  <a:rPr lang="en-GB" sz="2500" dirty="0">
                    <a:latin typeface="Times New Roman" panose="02020603050405020304" pitchFamily="18" charset="0"/>
                    <a:cs typeface="Times New Roman" panose="02020603050405020304" pitchFamily="18" charset="0"/>
                  </a:rPr>
                  <a:t>		=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5 </m:t>
                        </m:r>
                        <m:r>
                          <a:rPr lang="en-GB" sz="2500" i="1" smtClean="0">
                            <a:latin typeface="Cambria Math" panose="02040503050406030204" pitchFamily="18" charset="0"/>
                          </a:rPr>
                          <m:t>×</m:t>
                        </m:r>
                        <m:r>
                          <a:rPr lang="en-US" sz="2500" b="0" i="1" smtClean="0">
                            <a:latin typeface="Cambria Math" panose="02040503050406030204" pitchFamily="18" charset="0"/>
                          </a:rPr>
                          <m:t>0.8</m:t>
                        </m:r>
                        <m:r>
                          <a:rPr lang="en-GB" sz="2500" i="1">
                            <a:latin typeface="Cambria Math" panose="02040503050406030204" pitchFamily="18" charset="0"/>
                          </a:rPr>
                          <m:t>%</m:t>
                        </m:r>
                      </m:num>
                      <m:den>
                        <m:r>
                          <a:rPr lang="en-GB" sz="2500" i="1">
                            <a:latin typeface="Cambria Math" panose="02040503050406030204" pitchFamily="18" charset="0"/>
                          </a:rPr>
                          <m:t>1%</m:t>
                        </m:r>
                      </m:den>
                    </m:f>
                  </m:oMath>
                </a14:m>
                <a:r>
                  <a:rPr lang="en-GB" sz="2500" dirty="0">
                    <a:latin typeface="Times New Roman" panose="02020603050405020304" pitchFamily="18" charset="0"/>
                    <a:cs typeface="Times New Roman" panose="02020603050405020304" pitchFamily="18" charset="0"/>
                  </a:rPr>
                  <a:t> mL  </a:t>
                </a:r>
                <a:r>
                  <a:rPr lang="en-GB" sz="2500" dirty="0" smtClean="0">
                    <a:latin typeface="Times New Roman" panose="02020603050405020304" pitchFamily="18" charset="0"/>
                    <a:cs typeface="Times New Roman" panose="02020603050405020304" pitchFamily="18" charset="0"/>
                  </a:rPr>
                  <a:t>(</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𝑀𝑎𝑡𝑒𝑟𝑖𝑎𝑙</m:t>
                        </m:r>
                        <m:r>
                          <a:rPr lang="en-GB" sz="2500" i="1">
                            <a:latin typeface="Cambria Math" panose="02040503050406030204" pitchFamily="18" charset="0"/>
                          </a:rPr>
                          <m:t> </m:t>
                        </m:r>
                        <m:r>
                          <a:rPr lang="en-GB" sz="2500" i="1">
                            <a:latin typeface="Cambria Math" panose="02040503050406030204" pitchFamily="18" charset="0"/>
                          </a:rPr>
                          <m:t>𝑤𝑒𝑖𝑔h𝑡</m:t>
                        </m:r>
                        <m:r>
                          <a:rPr lang="en-GB" sz="2500" i="1">
                            <a:latin typeface="Cambria Math" panose="02040503050406030204" pitchFamily="18" charset="0"/>
                          </a:rPr>
                          <m:t> </m:t>
                        </m:r>
                        <m:r>
                          <a:rPr lang="en-GB" sz="2500" i="1">
                            <a:latin typeface="Cambria Math" panose="02040503050406030204" pitchFamily="18" charset="0"/>
                          </a:rPr>
                          <m:t>𝑋</m:t>
                        </m:r>
                        <m:r>
                          <a:rPr lang="en-GB" sz="2500" i="1">
                            <a:latin typeface="Cambria Math" panose="02040503050406030204" pitchFamily="18" charset="0"/>
                          </a:rPr>
                          <m:t> </m:t>
                        </m:r>
                        <m:r>
                          <a:rPr lang="en-GB" sz="2500" i="1">
                            <a:latin typeface="Cambria Math" panose="02040503050406030204" pitchFamily="18" charset="0"/>
                          </a:rPr>
                          <m:t>𝑐h𝑒𝑚𝑖𝑐𝑎𝑙</m:t>
                        </m:r>
                        <m:r>
                          <a:rPr lang="en-GB" sz="2500" i="1">
                            <a:latin typeface="Cambria Math" panose="02040503050406030204" pitchFamily="18" charset="0"/>
                          </a:rPr>
                          <m:t> </m:t>
                        </m:r>
                        <m:r>
                          <a:rPr lang="en-GB" sz="2500" i="1">
                            <a:latin typeface="Cambria Math" panose="02040503050406030204" pitchFamily="18" charset="0"/>
                          </a:rPr>
                          <m:t>𝑎𝑚𝑜𝑢𝑛𝑡</m:t>
                        </m:r>
                        <m:r>
                          <a:rPr lang="en-GB" sz="2500" i="1">
                            <a:latin typeface="Cambria Math" panose="02040503050406030204" pitchFamily="18" charset="0"/>
                          </a:rPr>
                          <m:t> (%)</m:t>
                        </m:r>
                      </m:num>
                      <m:den>
                        <m:r>
                          <a:rPr lang="en-GB" sz="2500" i="1">
                            <a:latin typeface="Cambria Math" panose="02040503050406030204" pitchFamily="18" charset="0"/>
                          </a:rPr>
                          <m:t>𝑠𝑡𝑜𝑐𝑘</m:t>
                        </m:r>
                        <m:r>
                          <a:rPr lang="en-GB" sz="2500" i="1">
                            <a:latin typeface="Cambria Math" panose="02040503050406030204" pitchFamily="18" charset="0"/>
                          </a:rPr>
                          <m:t> </m:t>
                        </m:r>
                        <m:r>
                          <a:rPr lang="en-GB" sz="2500" i="1">
                            <a:latin typeface="Cambria Math" panose="02040503050406030204" pitchFamily="18" charset="0"/>
                          </a:rPr>
                          <m:t>𝑠𝑜𝑙𝑢𝑡𝑖𝑜𝑛</m:t>
                        </m:r>
                        <m:r>
                          <a:rPr lang="en-GB" sz="2500" i="1">
                            <a:latin typeface="Cambria Math" panose="02040503050406030204" pitchFamily="18" charset="0"/>
                          </a:rPr>
                          <m:t> (%)</m:t>
                        </m:r>
                      </m:den>
                    </m:f>
                  </m:oMath>
                </a14:m>
                <a:r>
                  <a:rPr lang="en-GB"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buNone/>
                </a:pPr>
                <a:r>
                  <a:rPr lang="en-GB" sz="2500" dirty="0">
                    <a:latin typeface="Times New Roman" panose="02020603050405020304" pitchFamily="18" charset="0"/>
                    <a:cs typeface="Times New Roman" panose="02020603050405020304" pitchFamily="18" charset="0"/>
                  </a:rPr>
                  <a:t>				=  </a:t>
                </a:r>
                <a:r>
                  <a:rPr lang="en-GB" sz="2500" dirty="0">
                    <a:latin typeface="Times New Roman" panose="02020603050405020304" pitchFamily="18" charset="0"/>
                    <a:cs typeface="Times New Roman" panose="02020603050405020304" pitchFamily="18" charset="0"/>
                  </a:rPr>
                  <a:t>4</a:t>
                </a:r>
                <a:r>
                  <a:rPr lang="en-GB" sz="2500" dirty="0" smtClean="0">
                    <a:latin typeface="Times New Roman" panose="02020603050405020304" pitchFamily="18" charset="0"/>
                    <a:cs typeface="Times New Roman" panose="02020603050405020304" pitchFamily="18" charset="0"/>
                  </a:rPr>
                  <a:t> mL</a:t>
                </a:r>
                <a:endParaRPr lang="en-US" sz="2500" dirty="0">
                  <a:latin typeface="Times New Roman" panose="02020603050405020304" pitchFamily="18" charset="0"/>
                  <a:cs typeface="Times New Roman" panose="02020603050405020304" pitchFamily="18"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1217" t="-2381"/>
                </a:stretch>
              </a:blipFill>
            </p:spPr>
            <p:txBody>
              <a:bodyPr/>
              <a:lstStyle/>
              <a:p>
                <a:r>
                  <a:rPr lang="en-US">
                    <a:noFill/>
                  </a:rPr>
                  <a:t> </a:t>
                </a:r>
              </a:p>
            </p:txBody>
          </p:sp>
        </mc:Fallback>
      </mc:AlternateContent>
    </p:spTree>
    <p:extLst>
      <p:ext uri="{BB962C8B-B14F-4D97-AF65-F5344CB8AC3E}">
        <p14:creationId xmlns:p14="http://schemas.microsoft.com/office/powerpoint/2010/main" val="354362531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anose="02020603050405020304" pitchFamily="18" charset="0"/>
                <a:cs typeface="Times New Roman" panose="02020603050405020304" pitchFamily="18" charset="0"/>
              </a:rPr>
              <a:t>Recipe Calculation</a:t>
            </a:r>
            <a:endParaRPr lang="en-US"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a:xfrm>
                <a:off x="838199" y="1825625"/>
                <a:ext cx="10945483" cy="4713198"/>
              </a:xfrm>
            </p:spPr>
            <p:txBody>
              <a:bodyPr>
                <a:normAutofit/>
              </a:bodyPr>
              <a:lstStyle/>
              <a:p>
                <a:pPr marL="0" indent="0">
                  <a:buNone/>
                </a:pPr>
                <a:r>
                  <a:rPr lang="en-GB" sz="2500" dirty="0" smtClean="0">
                    <a:latin typeface="Times New Roman" panose="02020603050405020304" pitchFamily="18" charset="0"/>
                    <a:cs typeface="Times New Roman" panose="02020603050405020304" pitchFamily="18" charset="0"/>
                  </a:rPr>
                  <a:t>Reactive Yellow</a:t>
                </a:r>
                <a:r>
                  <a:rPr lang="en-GB" sz="2500" dirty="0">
                    <a:latin typeface="Times New Roman" panose="02020603050405020304" pitchFamily="18" charset="0"/>
                    <a:cs typeface="Times New Roman" panose="02020603050405020304" pitchFamily="18" charset="0"/>
                  </a:rPr>
                  <a:t>	</a:t>
                </a:r>
                <a:r>
                  <a:rPr lang="en-GB" sz="25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5 </m:t>
                        </m:r>
                        <m:r>
                          <a:rPr lang="en-GB" sz="2500" i="1">
                            <a:latin typeface="Cambria Math" panose="02040503050406030204" pitchFamily="18" charset="0"/>
                          </a:rPr>
                          <m:t>×</m:t>
                        </m:r>
                        <m:r>
                          <a:rPr lang="en-US" sz="2500" b="0" i="1" smtClean="0">
                            <a:latin typeface="Cambria Math" panose="02040503050406030204" pitchFamily="18" charset="0"/>
                          </a:rPr>
                          <m:t>0.5</m:t>
                        </m:r>
                        <m:r>
                          <a:rPr lang="en-GB" sz="2500" i="1">
                            <a:latin typeface="Cambria Math" panose="02040503050406030204" pitchFamily="18" charset="0"/>
                          </a:rPr>
                          <m:t>%</m:t>
                        </m:r>
                      </m:num>
                      <m:den>
                        <m:r>
                          <a:rPr lang="en-GB" sz="2500" i="1">
                            <a:latin typeface="Cambria Math" panose="02040503050406030204" pitchFamily="18" charset="0"/>
                          </a:rPr>
                          <m:t>1%</m:t>
                        </m:r>
                      </m:den>
                    </m:f>
                  </m:oMath>
                </a14:m>
                <a:r>
                  <a:rPr lang="en-GB" sz="2500" dirty="0">
                    <a:latin typeface="Times New Roman" panose="02020603050405020304" pitchFamily="18" charset="0"/>
                    <a:cs typeface="Times New Roman" panose="02020603050405020304" pitchFamily="18" charset="0"/>
                  </a:rPr>
                  <a:t> mL  </a:t>
                </a:r>
                <a:r>
                  <a:rPr lang="en-GB" sz="2500" dirty="0" smtClean="0">
                    <a:latin typeface="Times New Roman" panose="02020603050405020304" pitchFamily="18" charset="0"/>
                    <a:cs typeface="Times New Roman" panose="02020603050405020304" pitchFamily="18" charset="0"/>
                  </a:rPr>
                  <a:t>(</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𝑀𝑎𝑡𝑒𝑟𝑖𝑎𝑙</m:t>
                        </m:r>
                        <m:r>
                          <a:rPr lang="en-GB" sz="2500" i="1">
                            <a:latin typeface="Cambria Math" panose="02040503050406030204" pitchFamily="18" charset="0"/>
                          </a:rPr>
                          <m:t> </m:t>
                        </m:r>
                        <m:r>
                          <a:rPr lang="en-GB" sz="2500" i="1">
                            <a:latin typeface="Cambria Math" panose="02040503050406030204" pitchFamily="18" charset="0"/>
                          </a:rPr>
                          <m:t>𝑤𝑒𝑖𝑔h𝑡</m:t>
                        </m:r>
                        <m:r>
                          <a:rPr lang="en-GB" sz="2500" i="1">
                            <a:latin typeface="Cambria Math" panose="02040503050406030204" pitchFamily="18" charset="0"/>
                          </a:rPr>
                          <m:t> </m:t>
                        </m:r>
                        <m:r>
                          <a:rPr lang="en-GB" sz="2500" i="1">
                            <a:latin typeface="Cambria Math" panose="02040503050406030204" pitchFamily="18" charset="0"/>
                          </a:rPr>
                          <m:t>𝑋</m:t>
                        </m:r>
                        <m:r>
                          <a:rPr lang="en-GB" sz="2500" i="1">
                            <a:latin typeface="Cambria Math" panose="02040503050406030204" pitchFamily="18" charset="0"/>
                          </a:rPr>
                          <m:t> </m:t>
                        </m:r>
                        <m:r>
                          <a:rPr lang="en-GB" sz="2500" i="1">
                            <a:latin typeface="Cambria Math" panose="02040503050406030204" pitchFamily="18" charset="0"/>
                          </a:rPr>
                          <m:t>𝑐h𝑒𝑚𝑖𝑐𝑎𝑙</m:t>
                        </m:r>
                        <m:r>
                          <a:rPr lang="en-GB" sz="2500" i="1">
                            <a:latin typeface="Cambria Math" panose="02040503050406030204" pitchFamily="18" charset="0"/>
                          </a:rPr>
                          <m:t> </m:t>
                        </m:r>
                        <m:r>
                          <a:rPr lang="en-GB" sz="2500" i="1">
                            <a:latin typeface="Cambria Math" panose="02040503050406030204" pitchFamily="18" charset="0"/>
                          </a:rPr>
                          <m:t>𝑎𝑚𝑜𝑢𝑛𝑡</m:t>
                        </m:r>
                        <m:r>
                          <a:rPr lang="en-GB" sz="2500" i="1">
                            <a:latin typeface="Cambria Math" panose="02040503050406030204" pitchFamily="18" charset="0"/>
                          </a:rPr>
                          <m:t> (%)</m:t>
                        </m:r>
                      </m:num>
                      <m:den>
                        <m:r>
                          <a:rPr lang="en-GB" sz="2500" i="1">
                            <a:latin typeface="Cambria Math" panose="02040503050406030204" pitchFamily="18" charset="0"/>
                          </a:rPr>
                          <m:t>𝑠𝑡𝑜𝑐𝑘</m:t>
                        </m:r>
                        <m:r>
                          <a:rPr lang="en-GB" sz="2500" i="1">
                            <a:latin typeface="Cambria Math" panose="02040503050406030204" pitchFamily="18" charset="0"/>
                          </a:rPr>
                          <m:t> </m:t>
                        </m:r>
                        <m:r>
                          <a:rPr lang="en-GB" sz="2500" i="1">
                            <a:latin typeface="Cambria Math" panose="02040503050406030204" pitchFamily="18" charset="0"/>
                          </a:rPr>
                          <m:t>𝑠𝑜𝑙𝑢𝑡𝑖𝑜𝑛</m:t>
                        </m:r>
                        <m:r>
                          <a:rPr lang="en-GB" sz="2500" i="1">
                            <a:latin typeface="Cambria Math" panose="02040503050406030204" pitchFamily="18" charset="0"/>
                          </a:rPr>
                          <m:t> (%)</m:t>
                        </m:r>
                      </m:den>
                    </m:f>
                  </m:oMath>
                </a14:m>
                <a:r>
                  <a:rPr lang="en-GB"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buNone/>
                </a:pPr>
                <a:r>
                  <a:rPr lang="en-GB" sz="2500" dirty="0">
                    <a:latin typeface="Times New Roman" panose="02020603050405020304" pitchFamily="18" charset="0"/>
                    <a:cs typeface="Times New Roman" panose="02020603050405020304" pitchFamily="18" charset="0"/>
                  </a:rPr>
                  <a:t>				=  </a:t>
                </a:r>
                <a:r>
                  <a:rPr lang="en-GB" sz="2500" dirty="0" smtClean="0">
                    <a:latin typeface="Times New Roman" panose="02020603050405020304" pitchFamily="18" charset="0"/>
                    <a:cs typeface="Times New Roman" panose="02020603050405020304" pitchFamily="18" charset="0"/>
                  </a:rPr>
                  <a:t>2.5 </a:t>
                </a:r>
                <a:r>
                  <a:rPr lang="en-GB" sz="2500" dirty="0">
                    <a:latin typeface="Times New Roman" panose="02020603050405020304" pitchFamily="18" charset="0"/>
                    <a:cs typeface="Times New Roman" panose="02020603050405020304" pitchFamily="18" charset="0"/>
                  </a:rPr>
                  <a:t>mL</a:t>
                </a:r>
                <a:endParaRPr lang="en-US" sz="2500" dirty="0">
                  <a:latin typeface="Times New Roman" panose="02020603050405020304" pitchFamily="18" charset="0"/>
                  <a:cs typeface="Times New Roman" panose="02020603050405020304" pitchFamily="18" charset="0"/>
                </a:endParaRPr>
              </a:p>
              <a:p>
                <a:pPr marL="0" indent="0">
                  <a:buNone/>
                </a:pPr>
                <a:r>
                  <a:rPr lang="en-GB"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buNone/>
                </a:pPr>
                <a:r>
                  <a:rPr lang="en-GB" sz="2500" dirty="0" smtClean="0">
                    <a:latin typeface="Times New Roman" panose="02020603050405020304" pitchFamily="18" charset="0"/>
                    <a:cs typeface="Times New Roman" panose="02020603050405020304" pitchFamily="18" charset="0"/>
                  </a:rPr>
                  <a:t>Reactive Blue</a:t>
                </a:r>
                <a:r>
                  <a:rPr lang="en-GB" sz="2500" dirty="0">
                    <a:latin typeface="Times New Roman" panose="02020603050405020304" pitchFamily="18" charset="0"/>
                    <a:cs typeface="Times New Roman" panose="02020603050405020304" pitchFamily="18" charset="0"/>
                  </a:rPr>
                  <a:t>		=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5 </m:t>
                        </m:r>
                        <m:r>
                          <a:rPr lang="en-GB" sz="2500" i="1" smtClean="0">
                            <a:latin typeface="Cambria Math" panose="02040503050406030204" pitchFamily="18" charset="0"/>
                          </a:rPr>
                          <m:t>×</m:t>
                        </m:r>
                        <m:r>
                          <a:rPr lang="en-US" sz="2500" b="0" i="1" smtClean="0">
                            <a:latin typeface="Cambria Math" panose="02040503050406030204" pitchFamily="18" charset="0"/>
                          </a:rPr>
                          <m:t>0.7</m:t>
                        </m:r>
                        <m:r>
                          <a:rPr lang="en-GB" sz="2500" i="1">
                            <a:latin typeface="Cambria Math" panose="02040503050406030204" pitchFamily="18" charset="0"/>
                          </a:rPr>
                          <m:t>%</m:t>
                        </m:r>
                      </m:num>
                      <m:den>
                        <m:r>
                          <a:rPr lang="en-GB" sz="2500" i="1">
                            <a:latin typeface="Cambria Math" panose="02040503050406030204" pitchFamily="18" charset="0"/>
                          </a:rPr>
                          <m:t>1%</m:t>
                        </m:r>
                      </m:den>
                    </m:f>
                  </m:oMath>
                </a14:m>
                <a:r>
                  <a:rPr lang="en-GB" sz="2500" dirty="0">
                    <a:latin typeface="Times New Roman" panose="02020603050405020304" pitchFamily="18" charset="0"/>
                    <a:cs typeface="Times New Roman" panose="02020603050405020304" pitchFamily="18" charset="0"/>
                  </a:rPr>
                  <a:t> mL  </a:t>
                </a:r>
                <a:r>
                  <a:rPr lang="en-GB" sz="2500" dirty="0" smtClean="0">
                    <a:latin typeface="Times New Roman" panose="02020603050405020304" pitchFamily="18" charset="0"/>
                    <a:cs typeface="Times New Roman" panose="02020603050405020304" pitchFamily="18" charset="0"/>
                  </a:rPr>
                  <a:t>(</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𝑀𝑎𝑡𝑒𝑟𝑖𝑎𝑙</m:t>
                        </m:r>
                        <m:r>
                          <a:rPr lang="en-GB" sz="2500" i="1">
                            <a:latin typeface="Cambria Math" panose="02040503050406030204" pitchFamily="18" charset="0"/>
                          </a:rPr>
                          <m:t> </m:t>
                        </m:r>
                        <m:r>
                          <a:rPr lang="en-GB" sz="2500" i="1">
                            <a:latin typeface="Cambria Math" panose="02040503050406030204" pitchFamily="18" charset="0"/>
                          </a:rPr>
                          <m:t>𝑤𝑒𝑖𝑔h𝑡</m:t>
                        </m:r>
                        <m:r>
                          <a:rPr lang="en-GB" sz="2500" i="1">
                            <a:latin typeface="Cambria Math" panose="02040503050406030204" pitchFamily="18" charset="0"/>
                          </a:rPr>
                          <m:t> </m:t>
                        </m:r>
                        <m:r>
                          <a:rPr lang="en-GB" sz="2500" i="1">
                            <a:latin typeface="Cambria Math" panose="02040503050406030204" pitchFamily="18" charset="0"/>
                          </a:rPr>
                          <m:t>𝑋</m:t>
                        </m:r>
                        <m:r>
                          <a:rPr lang="en-GB" sz="2500" i="1">
                            <a:latin typeface="Cambria Math" panose="02040503050406030204" pitchFamily="18" charset="0"/>
                          </a:rPr>
                          <m:t> </m:t>
                        </m:r>
                        <m:r>
                          <a:rPr lang="en-GB" sz="2500" i="1">
                            <a:latin typeface="Cambria Math" panose="02040503050406030204" pitchFamily="18" charset="0"/>
                          </a:rPr>
                          <m:t>𝑐h𝑒𝑚𝑖𝑐𝑎𝑙</m:t>
                        </m:r>
                        <m:r>
                          <a:rPr lang="en-GB" sz="2500" i="1">
                            <a:latin typeface="Cambria Math" panose="02040503050406030204" pitchFamily="18" charset="0"/>
                          </a:rPr>
                          <m:t> </m:t>
                        </m:r>
                        <m:r>
                          <a:rPr lang="en-GB" sz="2500" i="1">
                            <a:latin typeface="Cambria Math" panose="02040503050406030204" pitchFamily="18" charset="0"/>
                          </a:rPr>
                          <m:t>𝑎𝑚𝑜𝑢𝑛𝑡</m:t>
                        </m:r>
                        <m:r>
                          <a:rPr lang="en-GB" sz="2500" i="1">
                            <a:latin typeface="Cambria Math" panose="02040503050406030204" pitchFamily="18" charset="0"/>
                          </a:rPr>
                          <m:t> (%)</m:t>
                        </m:r>
                      </m:num>
                      <m:den>
                        <m:r>
                          <a:rPr lang="en-GB" sz="2500" i="1">
                            <a:latin typeface="Cambria Math" panose="02040503050406030204" pitchFamily="18" charset="0"/>
                          </a:rPr>
                          <m:t>𝑠𝑡𝑜𝑐𝑘</m:t>
                        </m:r>
                        <m:r>
                          <a:rPr lang="en-GB" sz="2500" i="1">
                            <a:latin typeface="Cambria Math" panose="02040503050406030204" pitchFamily="18" charset="0"/>
                          </a:rPr>
                          <m:t> </m:t>
                        </m:r>
                        <m:r>
                          <a:rPr lang="en-GB" sz="2500" i="1">
                            <a:latin typeface="Cambria Math" panose="02040503050406030204" pitchFamily="18" charset="0"/>
                          </a:rPr>
                          <m:t>𝑠𝑜𝑙𝑢𝑡𝑖𝑜𝑛</m:t>
                        </m:r>
                        <m:r>
                          <a:rPr lang="en-GB" sz="2500" i="1">
                            <a:latin typeface="Cambria Math" panose="02040503050406030204" pitchFamily="18" charset="0"/>
                          </a:rPr>
                          <m:t> (%)</m:t>
                        </m:r>
                      </m:den>
                    </m:f>
                  </m:oMath>
                </a14:m>
                <a:r>
                  <a:rPr lang="en-GB" sz="2500" dirty="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buNone/>
                </a:pPr>
                <a:r>
                  <a:rPr lang="en-GB" sz="2500" dirty="0">
                    <a:latin typeface="Times New Roman" panose="02020603050405020304" pitchFamily="18" charset="0"/>
                    <a:cs typeface="Times New Roman" panose="02020603050405020304" pitchFamily="18" charset="0"/>
                  </a:rPr>
                  <a:t>				=  </a:t>
                </a:r>
                <a:r>
                  <a:rPr lang="en-GB" sz="2500" dirty="0" smtClean="0">
                    <a:latin typeface="Times New Roman" panose="02020603050405020304" pitchFamily="18" charset="0"/>
                    <a:cs typeface="Times New Roman" panose="02020603050405020304" pitchFamily="18" charset="0"/>
                  </a:rPr>
                  <a:t>3.5</a:t>
                </a:r>
                <a:r>
                  <a:rPr lang="en-GB" sz="2500" dirty="0" smtClean="0">
                    <a:latin typeface="Times New Roman" panose="02020603050405020304" pitchFamily="18" charset="0"/>
                    <a:cs typeface="Times New Roman" panose="02020603050405020304" pitchFamily="18" charset="0"/>
                  </a:rPr>
                  <a:t> </a:t>
                </a:r>
                <a:r>
                  <a:rPr lang="en-GB" sz="2500" dirty="0">
                    <a:latin typeface="Times New Roman" panose="02020603050405020304" pitchFamily="18" charset="0"/>
                    <a:cs typeface="Times New Roman" panose="02020603050405020304" pitchFamily="18" charset="0"/>
                  </a:rPr>
                  <a:t>mL</a:t>
                </a:r>
                <a:endParaRPr lang="en-US" sz="2500" dirty="0">
                  <a:latin typeface="Times New Roman" panose="02020603050405020304" pitchFamily="18" charset="0"/>
                  <a:cs typeface="Times New Roman" panose="02020603050405020304" pitchFamily="18" charset="0"/>
                </a:endParaRPr>
              </a:p>
              <a:p>
                <a:pPr marL="0" indent="0">
                  <a:buNone/>
                </a:pPr>
                <a:endParaRPr lang="en-GB" sz="2500" dirty="0" smtClean="0">
                  <a:latin typeface="Times New Roman" panose="02020603050405020304" pitchFamily="18" charset="0"/>
                  <a:cs typeface="Times New Roman" panose="02020603050405020304" pitchFamily="18" charset="0"/>
                </a:endParaRPr>
              </a:p>
              <a:p>
                <a:pPr marL="0" indent="0">
                  <a:buNone/>
                </a:pPr>
                <a:r>
                  <a:rPr lang="en-GB" sz="2500" dirty="0" smtClean="0">
                    <a:latin typeface="Times New Roman" panose="02020603050405020304" pitchFamily="18" charset="0"/>
                    <a:cs typeface="Times New Roman" panose="02020603050405020304" pitchFamily="18" charset="0"/>
                  </a:rPr>
                  <a:t>Sequestering Agent</a:t>
                </a:r>
                <a:r>
                  <a:rPr lang="en-GB" sz="2500" dirty="0">
                    <a:latin typeface="Times New Roman" panose="02020603050405020304" pitchFamily="18" charset="0"/>
                    <a:cs typeface="Times New Roman" panose="02020603050405020304" pitchFamily="18" charset="0"/>
                  </a:rPr>
                  <a:t> </a:t>
                </a:r>
                <a:r>
                  <a:rPr lang="en-GB" sz="2500" dirty="0" smtClean="0">
                    <a:latin typeface="Times New Roman" panose="02020603050405020304" pitchFamily="18" charset="0"/>
                    <a:cs typeface="Times New Roman" panose="02020603050405020304" pitchFamily="18" charset="0"/>
                  </a:rPr>
                  <a:t>=  </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150 </m:t>
                        </m:r>
                        <m:r>
                          <a:rPr lang="en-GB" sz="2500" i="1">
                            <a:latin typeface="Cambria Math" panose="02040503050406030204" pitchFamily="18" charset="0"/>
                          </a:rPr>
                          <m:t>𝑋</m:t>
                        </m:r>
                        <m:r>
                          <a:rPr lang="en-GB" sz="2500" i="1">
                            <a:latin typeface="Cambria Math" panose="02040503050406030204" pitchFamily="18" charset="0"/>
                          </a:rPr>
                          <m:t> 1</m:t>
                        </m:r>
                      </m:num>
                      <m:den>
                        <m:r>
                          <a:rPr lang="en-GB" sz="2500" i="1">
                            <a:latin typeface="Cambria Math" panose="02040503050406030204" pitchFamily="18" charset="0"/>
                          </a:rPr>
                          <m:t>1% </m:t>
                        </m:r>
                        <m:r>
                          <a:rPr lang="en-GB" sz="2500" i="1">
                            <a:latin typeface="Cambria Math" panose="02040503050406030204" pitchFamily="18" charset="0"/>
                          </a:rPr>
                          <m:t>𝑋</m:t>
                        </m:r>
                        <m:r>
                          <a:rPr lang="en-GB" sz="2500" i="1">
                            <a:latin typeface="Cambria Math" panose="02040503050406030204" pitchFamily="18" charset="0"/>
                          </a:rPr>
                          <m:t> 1000</m:t>
                        </m:r>
                      </m:den>
                    </m:f>
                  </m:oMath>
                </a14:m>
                <a:r>
                  <a:rPr lang="en-GB" sz="2500" dirty="0">
                    <a:latin typeface="Times New Roman" panose="02020603050405020304" pitchFamily="18" charset="0"/>
                    <a:cs typeface="Times New Roman" panose="02020603050405020304" pitchFamily="18" charset="0"/>
                  </a:rPr>
                  <a:t> mL  </a:t>
                </a:r>
                <a:r>
                  <a:rPr lang="en-GB" sz="2500" dirty="0" smtClean="0">
                    <a:latin typeface="Times New Roman" panose="02020603050405020304" pitchFamily="18" charset="0"/>
                    <a:cs typeface="Times New Roman" panose="02020603050405020304" pitchFamily="18" charset="0"/>
                  </a:rPr>
                  <a:t>(</a:t>
                </a:r>
                <a14:m>
                  <m:oMath xmlns:m="http://schemas.openxmlformats.org/officeDocument/2006/math">
                    <m:f>
                      <m:fPr>
                        <m:ctrlPr>
                          <a:rPr lang="en-US" sz="2500" i="1">
                            <a:latin typeface="Cambria Math" panose="02040503050406030204" pitchFamily="18" charset="0"/>
                          </a:rPr>
                        </m:ctrlPr>
                      </m:fPr>
                      <m:num>
                        <m:r>
                          <a:rPr lang="en-GB" sz="2500" i="1">
                            <a:latin typeface="Cambria Math" panose="02040503050406030204" pitchFamily="18" charset="0"/>
                          </a:rPr>
                          <m:t>𝑇𝑜𝑡𝑎𝑙</m:t>
                        </m:r>
                        <m:r>
                          <a:rPr lang="en-GB" sz="2500" i="1">
                            <a:latin typeface="Cambria Math" panose="02040503050406030204" pitchFamily="18" charset="0"/>
                          </a:rPr>
                          <m:t> </m:t>
                        </m:r>
                        <m:r>
                          <a:rPr lang="en-GB" sz="2500" i="1">
                            <a:latin typeface="Cambria Math" panose="02040503050406030204" pitchFamily="18" charset="0"/>
                          </a:rPr>
                          <m:t>𝐿𝑖𝑞𝑢𝑜𝑟</m:t>
                        </m:r>
                        <m:r>
                          <a:rPr lang="en-GB" sz="2500" i="1">
                            <a:latin typeface="Cambria Math" panose="02040503050406030204" pitchFamily="18" charset="0"/>
                          </a:rPr>
                          <m:t> </m:t>
                        </m:r>
                        <m:r>
                          <a:rPr lang="en-GB" sz="2500" i="1">
                            <a:latin typeface="Cambria Math" panose="02040503050406030204" pitchFamily="18" charset="0"/>
                          </a:rPr>
                          <m:t>𝑋</m:t>
                        </m:r>
                        <m:r>
                          <a:rPr lang="en-GB" sz="2500" i="1">
                            <a:latin typeface="Cambria Math" panose="02040503050406030204" pitchFamily="18" charset="0"/>
                          </a:rPr>
                          <m:t> </m:t>
                        </m:r>
                        <m:r>
                          <a:rPr lang="en-GB" sz="2500" i="1">
                            <a:latin typeface="Cambria Math" panose="02040503050406030204" pitchFamily="18" charset="0"/>
                          </a:rPr>
                          <m:t>𝑐h𝑒𝑚𝑖𝑐𝑎𝑙</m:t>
                        </m:r>
                        <m:r>
                          <a:rPr lang="en-GB" sz="2500" i="1">
                            <a:latin typeface="Cambria Math" panose="02040503050406030204" pitchFamily="18" charset="0"/>
                          </a:rPr>
                          <m:t> </m:t>
                        </m:r>
                        <m:r>
                          <a:rPr lang="en-GB" sz="2500" i="1">
                            <a:latin typeface="Cambria Math" panose="02040503050406030204" pitchFamily="18" charset="0"/>
                          </a:rPr>
                          <m:t>𝑎𝑚𝑜𝑢𝑛𝑡</m:t>
                        </m:r>
                        <m:r>
                          <a:rPr lang="en-GB" sz="2500" i="1">
                            <a:latin typeface="Cambria Math" panose="02040503050406030204" pitchFamily="18" charset="0"/>
                          </a:rPr>
                          <m:t> </m:t>
                        </m:r>
                        <m:r>
                          <a:rPr lang="en-GB" sz="2500" i="1">
                            <a:latin typeface="Cambria Math" panose="02040503050406030204" pitchFamily="18" charset="0"/>
                          </a:rPr>
                          <m:t>𝑖𝑛</m:t>
                        </m:r>
                        <m:r>
                          <a:rPr lang="en-GB" sz="2500" i="1">
                            <a:latin typeface="Cambria Math" panose="02040503050406030204" pitchFamily="18" charset="0"/>
                          </a:rPr>
                          <m:t> </m:t>
                        </m:r>
                        <m:r>
                          <a:rPr lang="en-GB" sz="2500" i="1">
                            <a:latin typeface="Cambria Math" panose="02040503050406030204" pitchFamily="18" charset="0"/>
                          </a:rPr>
                          <m:t>𝑔𝑚</m:t>
                        </m:r>
                        <m:r>
                          <a:rPr lang="en-GB" sz="2500" i="1">
                            <a:latin typeface="Cambria Math" panose="02040503050406030204" pitchFamily="18" charset="0"/>
                          </a:rPr>
                          <m:t>/</m:t>
                        </m:r>
                        <m:r>
                          <a:rPr lang="en-GB" sz="2500" i="1">
                            <a:latin typeface="Cambria Math" panose="02040503050406030204" pitchFamily="18" charset="0"/>
                          </a:rPr>
                          <m:t>𝐿</m:t>
                        </m:r>
                      </m:num>
                      <m:den>
                        <m:r>
                          <a:rPr lang="en-GB" sz="2500" i="1">
                            <a:latin typeface="Cambria Math" panose="02040503050406030204" pitchFamily="18" charset="0"/>
                          </a:rPr>
                          <m:t>𝑆𝑡𝑜𝑐𝑘</m:t>
                        </m:r>
                        <m:r>
                          <a:rPr lang="en-GB" sz="2500" i="1">
                            <a:latin typeface="Cambria Math" panose="02040503050406030204" pitchFamily="18" charset="0"/>
                          </a:rPr>
                          <m:t> </m:t>
                        </m:r>
                        <m:r>
                          <a:rPr lang="en-GB" sz="2500" i="1">
                            <a:latin typeface="Cambria Math" panose="02040503050406030204" pitchFamily="18" charset="0"/>
                          </a:rPr>
                          <m:t>𝑠𝑜𝑙𝑢𝑡𝑖𝑜𝑛</m:t>
                        </m:r>
                        <m:d>
                          <m:dPr>
                            <m:ctrlPr>
                              <a:rPr lang="en-US" sz="2500" i="1">
                                <a:latin typeface="Cambria Math" panose="02040503050406030204" pitchFamily="18" charset="0"/>
                              </a:rPr>
                            </m:ctrlPr>
                          </m:dPr>
                          <m:e>
                            <m:r>
                              <a:rPr lang="en-GB" sz="2500" i="1">
                                <a:latin typeface="Cambria Math" panose="02040503050406030204" pitchFamily="18" charset="0"/>
                              </a:rPr>
                              <m:t>%</m:t>
                            </m:r>
                          </m:e>
                        </m:d>
                        <m:r>
                          <a:rPr lang="en-GB" sz="2500" i="1">
                            <a:latin typeface="Cambria Math" panose="02040503050406030204" pitchFamily="18" charset="0"/>
                          </a:rPr>
                          <m:t>𝑋</m:t>
                        </m:r>
                        <m:r>
                          <a:rPr lang="en-GB" sz="2500" i="1">
                            <a:latin typeface="Cambria Math" panose="02040503050406030204" pitchFamily="18" charset="0"/>
                          </a:rPr>
                          <m:t> 1000</m:t>
                        </m:r>
                      </m:den>
                    </m:f>
                  </m:oMath>
                </a14:m>
                <a:r>
                  <a:rPr lang="en-GB" sz="2500" dirty="0" smtClean="0">
                    <a:latin typeface="Times New Roman" panose="02020603050405020304" pitchFamily="18" charset="0"/>
                    <a:cs typeface="Times New Roman" panose="02020603050405020304" pitchFamily="18" charset="0"/>
                  </a:rPr>
                  <a:t>)</a:t>
                </a:r>
                <a:endParaRPr lang="en-US" sz="2500" dirty="0">
                  <a:latin typeface="Times New Roman" panose="02020603050405020304" pitchFamily="18" charset="0"/>
                  <a:cs typeface="Times New Roman" panose="02020603050405020304" pitchFamily="18" charset="0"/>
                </a:endParaRPr>
              </a:p>
              <a:p>
                <a:pPr marL="0" indent="0">
                  <a:buNone/>
                </a:pPr>
                <a:r>
                  <a:rPr lang="en-GB" sz="2500" dirty="0">
                    <a:latin typeface="Times New Roman" panose="02020603050405020304" pitchFamily="18" charset="0"/>
                    <a:cs typeface="Times New Roman" panose="02020603050405020304" pitchFamily="18" charset="0"/>
                  </a:rPr>
                  <a:t>			=   15mL</a:t>
                </a:r>
                <a:endParaRPr lang="en-US" sz="2500" dirty="0">
                  <a:latin typeface="Times New Roman" panose="02020603050405020304" pitchFamily="18" charset="0"/>
                  <a:cs typeface="Times New Roman" panose="02020603050405020304" pitchFamily="18" charset="0"/>
                </a:endParaRPr>
              </a:p>
              <a:p>
                <a:endParaRPr lang="en-US" dirty="0"/>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838199" y="1825625"/>
                <a:ext cx="10945483" cy="4713198"/>
              </a:xfrm>
              <a:blipFill>
                <a:blip r:embed="rId2"/>
                <a:stretch>
                  <a:fillRect l="-891"/>
                </a:stretch>
              </a:blipFill>
            </p:spPr>
            <p:txBody>
              <a:bodyPr/>
              <a:lstStyle/>
              <a:p>
                <a:r>
                  <a:rPr lang="en-US">
                    <a:noFill/>
                  </a:rPr>
                  <a:t> </a:t>
                </a:r>
              </a:p>
            </p:txBody>
          </p:sp>
        </mc:Fallback>
      </mc:AlternateContent>
    </p:spTree>
    <p:extLst>
      <p:ext uri="{BB962C8B-B14F-4D97-AF65-F5344CB8AC3E}">
        <p14:creationId xmlns:p14="http://schemas.microsoft.com/office/powerpoint/2010/main" val="88614558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TotalTime>
  <Words>598</Words>
  <Application>Microsoft Office PowerPoint</Application>
  <PresentationFormat>Widescreen</PresentationFormat>
  <Paragraphs>190</Paragraphs>
  <Slides>19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Andalus</vt:lpstr>
      <vt:lpstr>Arial</vt:lpstr>
      <vt:lpstr>Calibri</vt:lpstr>
      <vt:lpstr>Calibri Light</vt:lpstr>
      <vt:lpstr>Cambria Math</vt:lpstr>
      <vt:lpstr>Times New Roman</vt:lpstr>
      <vt:lpstr>Wingdings</vt:lpstr>
      <vt:lpstr>Office Theme</vt:lpstr>
      <vt:lpstr>Wet Processing-III Lab</vt:lpstr>
      <vt:lpstr>Name of the Experiment</vt:lpstr>
      <vt:lpstr>Objectives</vt:lpstr>
      <vt:lpstr>Theory</vt:lpstr>
      <vt:lpstr>Material and Equipment</vt:lpstr>
      <vt:lpstr>Equipment List: </vt:lpstr>
      <vt:lpstr>Working Procedure: (Recipe)</vt:lpstr>
      <vt:lpstr>Recipe Calculation</vt:lpstr>
      <vt:lpstr>Recipe Calculation</vt:lpstr>
      <vt:lpstr>Recipe Calculation</vt:lpstr>
      <vt:lpstr>Recipe Calculation</vt:lpstr>
      <vt:lpstr>Process Flow Chart</vt:lpstr>
      <vt:lpstr>Process Flow Chart </vt:lpstr>
      <vt:lpstr>PowerPoint Presentation</vt:lpstr>
      <vt:lpstr>Process Curve</vt:lpstr>
      <vt:lpstr>Precautions</vt:lpstr>
      <vt:lpstr>Result &amp; Discussion:  </vt:lpstr>
      <vt:lpstr>Conclusion/Comments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Wet Processing-III Lab</dc:title>
  <dc:creator>ASUS</dc:creator>
  <cp:lastModifiedBy>ASUS</cp:lastModifiedBy>
  <cp:revision>3</cp:revision>
  <dcterms:created xsi:type="dcterms:W3CDTF">2021-06-13T08:59:11Z</dcterms:created>
  <dcterms:modified xsi:type="dcterms:W3CDTF">2021-06-13T09:05:41Z</dcterms:modified>
</cp:coreProperties>
</file>