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7" r:id="rId4"/>
    <p:sldId id="278" r:id="rId5"/>
    <p:sldId id="279" r:id="rId6"/>
    <p:sldId id="276" r:id="rId7"/>
    <p:sldId id="280" r:id="rId8"/>
    <p:sldId id="281" r:id="rId9"/>
    <p:sldId id="282" r:id="rId10"/>
    <p:sldId id="283" r:id="rId11"/>
    <p:sldId id="284" r:id="rId12"/>
    <p:sldId id="285" r:id="rId13"/>
    <p:sldId id="286" r:id="rId14"/>
    <p:sldId id="287"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107704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18902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02066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68055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12630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61234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482667-AA47-46DB-9CD9-2A340899F1CC}" type="datetimeFigureOut">
              <a:rPr lang="en-US" smtClean="0"/>
              <a:t>6/13/2021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03688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482667-AA47-46DB-9CD9-2A340899F1CC}" type="datetimeFigureOut">
              <a:rPr lang="en-US" smtClean="0"/>
              <a:t>6/13/2021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241011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82667-AA47-46DB-9CD9-2A340899F1CC}" type="datetimeFigureOut">
              <a:rPr lang="en-US" smtClean="0"/>
              <a:t>6/13/2021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31643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73648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27720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82667-AA47-46DB-9CD9-2A340899F1CC}" type="datetimeFigureOut">
              <a:rPr lang="en-US" smtClean="0"/>
              <a:t>6/13/2021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91C73-78E9-4A77-B92A-AD63BE9D5CCF}" type="slidenum">
              <a:rPr lang="en-US" smtClean="0"/>
              <a:t>‹#›</a:t>
            </a:fld>
            <a:endParaRPr lang="en-US"/>
          </a:p>
        </p:txBody>
      </p:sp>
    </p:spTree>
    <p:extLst>
      <p:ext uri="{BB962C8B-B14F-4D97-AF65-F5344CB8AC3E}">
        <p14:creationId xmlns:p14="http://schemas.microsoft.com/office/powerpoint/2010/main" val="4236585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600" cap="none" dirty="0" smtClean="0">
                <a:latin typeface="Times New Roman" panose="02020603050405020304" pitchFamily="18" charset="0"/>
                <a:cs typeface="Times New Roman" panose="02020603050405020304" pitchFamily="18" charset="0"/>
              </a:rPr>
              <a:t>Wet Processing-III</a:t>
            </a:r>
            <a:br>
              <a:rPr lang="en-US" sz="7600" cap="none" dirty="0" smtClean="0">
                <a:latin typeface="Times New Roman" panose="02020603050405020304" pitchFamily="18" charset="0"/>
                <a:cs typeface="Times New Roman" panose="02020603050405020304" pitchFamily="18" charset="0"/>
              </a:rPr>
            </a:br>
            <a:r>
              <a:rPr lang="en-US" sz="7600" cap="none" dirty="0" smtClean="0">
                <a:latin typeface="Times New Roman" panose="02020603050405020304" pitchFamily="18" charset="0"/>
                <a:cs typeface="Times New Roman" panose="02020603050405020304" pitchFamily="18" charset="0"/>
              </a:rPr>
              <a:t>Lab</a:t>
            </a:r>
            <a:endParaRPr lang="en-US" sz="7600"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843577"/>
            <a:ext cx="9144000" cy="1655762"/>
          </a:xfrm>
        </p:spPr>
        <p:txBody>
          <a:bodyPr>
            <a:normAutofit/>
          </a:bodyPr>
          <a:lstStyle/>
          <a:p>
            <a:r>
              <a:rPr lang="en-US" sz="4800" cap="none" dirty="0" smtClean="0">
                <a:solidFill>
                  <a:schemeClr val="tx1"/>
                </a:solidFill>
                <a:latin typeface="Times New Roman" panose="02020603050405020304" pitchFamily="18" charset="0"/>
                <a:cs typeface="Times New Roman" panose="02020603050405020304" pitchFamily="18" charset="0"/>
              </a:rPr>
              <a:t>Experiment </a:t>
            </a:r>
            <a:r>
              <a:rPr lang="en-US" sz="4800" cap="none" dirty="0" smtClean="0">
                <a:solidFill>
                  <a:schemeClr val="tx1"/>
                </a:solidFill>
                <a:latin typeface="Times New Roman" panose="02020603050405020304" pitchFamily="18" charset="0"/>
                <a:cs typeface="Times New Roman" panose="02020603050405020304" pitchFamily="18" charset="0"/>
              </a:rPr>
              <a:t>02</a:t>
            </a:r>
            <a:endParaRPr lang="en-US" sz="4800"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5986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Process Curve</a:t>
            </a:r>
            <a:endParaRPr lang="en-US" dirty="0">
              <a:latin typeface="Times New Roman" panose="02020603050405020304" pitchFamily="18" charset="0"/>
              <a:cs typeface="Times New Roman" panose="02020603050405020304" pitchFamily="18" charset="0"/>
            </a:endParaRPr>
          </a:p>
        </p:txBody>
      </p:sp>
      <p:pic>
        <p:nvPicPr>
          <p:cNvPr id="5" name="Picture 4" descr="expt1.jpg"/>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2605177" y="1820174"/>
            <a:ext cx="7297948" cy="4589251"/>
          </a:xfrm>
          <a:prstGeom prst="rect">
            <a:avLst/>
          </a:prstGeom>
        </p:spPr>
      </p:pic>
    </p:spTree>
    <p:extLst>
      <p:ext uri="{BB962C8B-B14F-4D97-AF65-F5344CB8AC3E}">
        <p14:creationId xmlns:p14="http://schemas.microsoft.com/office/powerpoint/2010/main" val="37801136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Process Curve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GB" sz="2400" dirty="0">
                <a:latin typeface="Times New Roman" panose="02020603050405020304" pitchFamily="18" charset="0"/>
                <a:cs typeface="Times New Roman" panose="02020603050405020304" pitchFamily="18" charset="0"/>
              </a:rPr>
              <a:t>At first we have to set water level of our dye bath and add all chemicals and dyes according to recipe and immerse fabric in it. Then we have to run the dyeing process at 100°C for 20 minute. After bath drain we have added some hot wash and rinsing to remove access dyes particle from fabric surface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7512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Precautions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1" algn="just"/>
            <a:r>
              <a:rPr lang="en-GB" sz="2500" dirty="0">
                <a:latin typeface="Times New Roman" panose="02020603050405020304" pitchFamily="18" charset="0"/>
                <a:cs typeface="Times New Roman" panose="02020603050405020304" pitchFamily="18" charset="0"/>
              </a:rPr>
              <a:t>Taking chemicals as per recipe provided by the Instructor.</a:t>
            </a:r>
            <a:endParaRPr lang="en-US" sz="2500" dirty="0">
              <a:latin typeface="Times New Roman" panose="02020603050405020304" pitchFamily="18" charset="0"/>
              <a:cs typeface="Times New Roman" panose="02020603050405020304" pitchFamily="18" charset="0"/>
            </a:endParaRPr>
          </a:p>
          <a:p>
            <a:pPr lvl="1" algn="just"/>
            <a:r>
              <a:rPr lang="en-GB" sz="2500" dirty="0">
                <a:latin typeface="Times New Roman" panose="02020603050405020304" pitchFamily="18" charset="0"/>
                <a:cs typeface="Times New Roman" panose="02020603050405020304" pitchFamily="18" charset="0"/>
              </a:rPr>
              <a:t>Taking every weight of chemicals carefully.</a:t>
            </a:r>
            <a:endParaRPr lang="en-US" sz="2500" dirty="0">
              <a:latin typeface="Times New Roman" panose="02020603050405020304" pitchFamily="18" charset="0"/>
              <a:cs typeface="Times New Roman" panose="02020603050405020304" pitchFamily="18" charset="0"/>
            </a:endParaRPr>
          </a:p>
          <a:p>
            <a:pPr lvl="1" algn="just"/>
            <a:r>
              <a:rPr lang="en-GB" sz="2500" dirty="0">
                <a:latin typeface="Times New Roman" panose="02020603050405020304" pitchFamily="18" charset="0"/>
                <a:cs typeface="Times New Roman" panose="02020603050405020304" pitchFamily="18" charset="0"/>
              </a:rPr>
              <a:t>Switch off the safety system of gas cylinder after complete the experiment</a:t>
            </a:r>
            <a:r>
              <a:rPr lang="en-GB"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5309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Result &amp; Discussion: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buNone/>
            </a:pPr>
            <a:r>
              <a:rPr lang="en-GB" sz="2400" b="1" dirty="0" smtClean="0">
                <a:latin typeface="Times New Roman" panose="02020603050405020304" pitchFamily="18" charset="0"/>
                <a:cs typeface="Times New Roman" panose="02020603050405020304" pitchFamily="18" charset="0"/>
              </a:rPr>
              <a:t>Sample </a:t>
            </a:r>
            <a:r>
              <a:rPr lang="en-GB" sz="2400" b="1" dirty="0">
                <a:latin typeface="Times New Roman" panose="02020603050405020304" pitchFamily="18" charset="0"/>
                <a:cs typeface="Times New Roman" panose="02020603050405020304" pitchFamily="18" charset="0"/>
              </a:rPr>
              <a:t>Attachment</a:t>
            </a:r>
            <a:r>
              <a:rPr lang="en-GB" sz="2400" b="1" dirty="0" smtClean="0">
                <a:latin typeface="Times New Roman" panose="02020603050405020304" pitchFamily="18" charset="0"/>
                <a:cs typeface="Times New Roman" panose="02020603050405020304" pitchFamily="18" charset="0"/>
              </a:rPr>
              <a:t>:</a:t>
            </a:r>
          </a:p>
          <a:p>
            <a:pPr marL="0" lvl="0" indent="0">
              <a:buNone/>
            </a:pPr>
            <a:endParaRPr lang="en-GB" sz="2400" b="1" dirty="0">
              <a:latin typeface="Times New Roman" panose="02020603050405020304" pitchFamily="18" charset="0"/>
              <a:cs typeface="Times New Roman" panose="02020603050405020304" pitchFamily="18" charset="0"/>
            </a:endParaRPr>
          </a:p>
          <a:p>
            <a:pPr marL="0" lvl="0" indent="0">
              <a:buNone/>
            </a:pPr>
            <a:endParaRPr lang="en-GB" sz="2400" b="1" dirty="0" smtClean="0">
              <a:latin typeface="Times New Roman" panose="02020603050405020304" pitchFamily="18" charset="0"/>
              <a:cs typeface="Times New Roman" panose="02020603050405020304" pitchFamily="18" charset="0"/>
            </a:endParaRPr>
          </a:p>
          <a:p>
            <a:pPr marL="0" lvl="0" indent="0">
              <a:buNone/>
            </a:pPr>
            <a:endParaRPr lang="en-GB" sz="2400" b="1" dirty="0">
              <a:latin typeface="Times New Roman" panose="02020603050405020304" pitchFamily="18" charset="0"/>
              <a:cs typeface="Times New Roman" panose="02020603050405020304" pitchFamily="18" charset="0"/>
            </a:endParaRPr>
          </a:p>
          <a:p>
            <a:pPr marL="0" lvl="0" indent="0">
              <a:buNone/>
            </a:pPr>
            <a:endParaRPr lang="en-GB" sz="2400" b="1" dirty="0" smtClean="0">
              <a:latin typeface="Times New Roman" panose="02020603050405020304" pitchFamily="18" charset="0"/>
              <a:cs typeface="Times New Roman" panose="02020603050405020304" pitchFamily="18" charset="0"/>
            </a:endParaRPr>
          </a:p>
          <a:p>
            <a:pPr marL="0" lvl="0" indent="0">
              <a:buNone/>
            </a:pPr>
            <a:endParaRPr lang="en-GB" sz="2400" b="1" dirty="0">
              <a:latin typeface="Times New Roman" panose="02020603050405020304" pitchFamily="18" charset="0"/>
              <a:cs typeface="Times New Roman" panose="02020603050405020304" pitchFamily="18" charset="0"/>
            </a:endParaRPr>
          </a:p>
          <a:p>
            <a:pPr marL="0" indent="0">
              <a:buNone/>
            </a:pPr>
            <a:r>
              <a:rPr lang="en-GB" sz="2400" b="1" dirty="0">
                <a:latin typeface="Times New Roman" panose="02020603050405020304" pitchFamily="18" charset="0"/>
                <a:cs typeface="Times New Roman" panose="02020603050405020304" pitchFamily="18" charset="0"/>
              </a:rPr>
              <a:t>Discussion:  </a:t>
            </a:r>
            <a:r>
              <a:rPr lang="en-GB" sz="2400" dirty="0">
                <a:latin typeface="Times New Roman" panose="02020603050405020304" pitchFamily="18" charset="0"/>
                <a:cs typeface="Times New Roman" panose="02020603050405020304" pitchFamily="18" charset="0"/>
              </a:rPr>
              <a:t>We observed here the fabric absorbed dyes solution very well.</a:t>
            </a:r>
            <a:endParaRPr lang="en-US" sz="2400" dirty="0">
              <a:latin typeface="Times New Roman" panose="02020603050405020304" pitchFamily="18" charset="0"/>
              <a:cs typeface="Times New Roman" panose="02020603050405020304" pitchFamily="18" charset="0"/>
            </a:endParaRPr>
          </a:p>
          <a:p>
            <a:pPr lvl="0"/>
            <a:endParaRPr lang="en-US" dirty="0"/>
          </a:p>
        </p:txBody>
      </p:sp>
    </p:spTree>
    <p:extLst>
      <p:ext uri="{BB962C8B-B14F-4D97-AF65-F5344CB8AC3E}">
        <p14:creationId xmlns:p14="http://schemas.microsoft.com/office/powerpoint/2010/main" val="49815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Conclusion/Comments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GB" sz="2400" dirty="0">
                <a:latin typeface="Times New Roman" panose="02020603050405020304" pitchFamily="18" charset="0"/>
                <a:cs typeface="Times New Roman" panose="02020603050405020304" pitchFamily="18" charset="0"/>
              </a:rPr>
              <a:t>We can say this experiment is successful cause our treated fabric absorbed the dye solution &amp; we also observed it bleed very low amount of dyes during hot &amp; cold wash its due to optimum temperature and good quality of dyes and chemicals</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737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47" y="2474259"/>
            <a:ext cx="9601200" cy="1485900"/>
          </a:xfrm>
        </p:spPr>
        <p:txBody>
          <a:bodyPr>
            <a:normAutofit/>
          </a:bodyPr>
          <a:lstStyle/>
          <a:p>
            <a:pPr algn="ct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07887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Name of the Experiment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GB" sz="3200" dirty="0" smtClean="0">
                <a:latin typeface="Times New Roman" panose="02020603050405020304" pitchFamily="18" charset="0"/>
                <a:cs typeface="Times New Roman" panose="02020603050405020304" pitchFamily="18" charset="0"/>
              </a:rPr>
              <a:t>Dyeing </a:t>
            </a:r>
            <a:r>
              <a:rPr lang="en-GB" sz="3200" dirty="0">
                <a:latin typeface="Times New Roman" panose="02020603050405020304" pitchFamily="18" charset="0"/>
                <a:cs typeface="Times New Roman" panose="02020603050405020304" pitchFamily="18" charset="0"/>
              </a:rPr>
              <a:t>off 100% </a:t>
            </a:r>
            <a:r>
              <a:rPr lang="en-GB" sz="3200" dirty="0" smtClean="0">
                <a:latin typeface="Times New Roman" panose="02020603050405020304" pitchFamily="18" charset="0"/>
                <a:cs typeface="Times New Roman" panose="02020603050405020304" pitchFamily="18" charset="0"/>
              </a:rPr>
              <a:t>Polyester</a:t>
            </a:r>
            <a:r>
              <a:rPr lang="en-GB" sz="3200" dirty="0" smtClean="0">
                <a:latin typeface="Times New Roman" panose="02020603050405020304" pitchFamily="18" charset="0"/>
                <a:cs typeface="Times New Roman" panose="02020603050405020304" pitchFamily="18" charset="0"/>
              </a:rPr>
              <a:t> woven </a:t>
            </a:r>
            <a:r>
              <a:rPr lang="en-GB" sz="3200" dirty="0">
                <a:latin typeface="Times New Roman" panose="02020603050405020304" pitchFamily="18" charset="0"/>
                <a:cs typeface="Times New Roman" panose="02020603050405020304" pitchFamily="18" charset="0"/>
              </a:rPr>
              <a:t>fabric with </a:t>
            </a:r>
            <a:r>
              <a:rPr lang="en-GB" sz="3200" dirty="0" smtClean="0">
                <a:latin typeface="Times New Roman" panose="02020603050405020304" pitchFamily="18" charset="0"/>
                <a:cs typeface="Times New Roman" panose="02020603050405020304" pitchFamily="18" charset="0"/>
              </a:rPr>
              <a:t>disperse</a:t>
            </a:r>
            <a:r>
              <a:rPr lang="en-GB" sz="3200" dirty="0" smtClean="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dye to produce combined </a:t>
            </a:r>
            <a:r>
              <a:rPr lang="en-GB" sz="3200" dirty="0" smtClean="0">
                <a:latin typeface="Times New Roman" panose="02020603050405020304" pitchFamily="18" charset="0"/>
                <a:cs typeface="Times New Roman" panose="02020603050405020304" pitchFamily="18" charset="0"/>
              </a:rPr>
              <a:t>shade</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1230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Objectives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457200" lvl="0" indent="-457200" algn="just">
              <a:buFont typeface="+mj-lt"/>
              <a:buAutoNum type="arabicPeriod"/>
            </a:pPr>
            <a:r>
              <a:rPr lang="en-GB" sz="2800" dirty="0">
                <a:latin typeface="Times New Roman" panose="02020603050405020304" pitchFamily="18" charset="0"/>
                <a:cs typeface="Times New Roman" panose="02020603050405020304" pitchFamily="18" charset="0"/>
              </a:rPr>
              <a:t>To learn about the dyeing process of </a:t>
            </a:r>
            <a:r>
              <a:rPr lang="en-GB" sz="2800" dirty="0" smtClean="0">
                <a:latin typeface="Times New Roman" panose="02020603050405020304" pitchFamily="18" charset="0"/>
                <a:cs typeface="Times New Roman" panose="02020603050405020304" pitchFamily="18" charset="0"/>
              </a:rPr>
              <a:t>polyester </a:t>
            </a:r>
            <a:r>
              <a:rPr lang="en-GB" sz="2800" dirty="0">
                <a:latin typeface="Times New Roman" panose="02020603050405020304" pitchFamily="18" charset="0"/>
                <a:cs typeface="Times New Roman" panose="02020603050405020304" pitchFamily="18" charset="0"/>
              </a:rPr>
              <a:t>fabric by </a:t>
            </a:r>
            <a:r>
              <a:rPr lang="en-GB" sz="2800" dirty="0" smtClean="0">
                <a:latin typeface="Times New Roman" panose="02020603050405020304" pitchFamily="18" charset="0"/>
                <a:cs typeface="Times New Roman" panose="02020603050405020304" pitchFamily="18" charset="0"/>
              </a:rPr>
              <a:t>disperse </a:t>
            </a:r>
            <a:r>
              <a:rPr lang="en-GB" sz="2800" dirty="0" smtClean="0">
                <a:latin typeface="Times New Roman" panose="02020603050405020304" pitchFamily="18" charset="0"/>
                <a:cs typeface="Times New Roman" panose="02020603050405020304" pitchFamily="18" charset="0"/>
              </a:rPr>
              <a:t>dye</a:t>
            </a:r>
            <a:endParaRPr lang="en-US" sz="28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n-GB" sz="2800" dirty="0">
                <a:latin typeface="Times New Roman" panose="02020603050405020304" pitchFamily="18" charset="0"/>
                <a:cs typeface="Times New Roman" panose="02020603050405020304" pitchFamily="18" charset="0"/>
              </a:rPr>
              <a:t>To </a:t>
            </a:r>
            <a:r>
              <a:rPr lang="en-GB" sz="2800" dirty="0" smtClean="0">
                <a:latin typeface="Times New Roman" panose="02020603050405020304" pitchFamily="18" charset="0"/>
                <a:cs typeface="Times New Roman" panose="02020603050405020304" pitchFamily="18" charset="0"/>
              </a:rPr>
              <a:t>learn about the characteristics of disperse dye &amp; polyester </a:t>
            </a:r>
            <a:r>
              <a:rPr lang="en-GB" sz="2800" dirty="0" smtClean="0">
                <a:latin typeface="Times New Roman" panose="02020603050405020304" pitchFamily="18" charset="0"/>
                <a:cs typeface="Times New Roman" panose="02020603050405020304" pitchFamily="18" charset="0"/>
              </a:rPr>
              <a:t>fibre</a:t>
            </a:r>
            <a:endParaRPr lang="en-US" sz="28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800" dirty="0" smtClean="0">
                <a:latin typeface="Times New Roman" panose="02020603050405020304" pitchFamily="18" charset="0"/>
                <a:cs typeface="Times New Roman" panose="02020603050405020304" pitchFamily="18" charset="0"/>
              </a:rPr>
              <a:t>To know about the recipe &amp; also the recipe calculation</a:t>
            </a:r>
          </a:p>
          <a:p>
            <a:pPr marL="457200" indent="-457200" algn="just">
              <a:buFont typeface="+mj-lt"/>
              <a:buAutoNum type="arabicPeriod"/>
            </a:pPr>
            <a:r>
              <a:rPr lang="en-US" sz="2800" dirty="0" smtClean="0">
                <a:latin typeface="Times New Roman" panose="02020603050405020304" pitchFamily="18" charset="0"/>
                <a:cs typeface="Times New Roman" panose="02020603050405020304" pitchFamily="18" charset="0"/>
              </a:rPr>
              <a:t>To learn about how to utilize the instruments </a:t>
            </a:r>
            <a:r>
              <a:rPr lang="en-US" sz="2800" dirty="0" smtClean="0">
                <a:latin typeface="Times New Roman" panose="02020603050405020304" pitchFamily="18" charset="0"/>
                <a:cs typeface="Times New Roman" panose="02020603050405020304" pitchFamily="18" charset="0"/>
              </a:rPr>
              <a:t>properly</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To know about the combined </a:t>
            </a:r>
            <a:r>
              <a:rPr lang="en-US" dirty="0" smtClean="0">
                <a:latin typeface="Times New Roman" panose="02020603050405020304" pitchFamily="18" charset="0"/>
                <a:cs typeface="Times New Roman" panose="02020603050405020304" pitchFamily="18" charset="0"/>
              </a:rPr>
              <a:t>shade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9028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buFont typeface="Courier New" panose="02070309020205020404" pitchFamily="49" charset="0"/>
              <a:buChar char="o"/>
            </a:pPr>
            <a:r>
              <a:rPr lang="en-GB" sz="2400" dirty="0">
                <a:latin typeface="Times New Roman" panose="02020603050405020304" pitchFamily="18" charset="0"/>
                <a:cs typeface="Times New Roman" panose="02020603050405020304" pitchFamily="18" charset="0"/>
              </a:rPr>
              <a:t>The term “disperse dye” have been applied to the organic colouring substances which are free from ionizing groups, are of low water solubility and are suitable for dyeing hydrophobic fibres. Disperse dyes have </a:t>
            </a:r>
            <a:r>
              <a:rPr lang="en-GB" sz="2400" dirty="0" err="1">
                <a:latin typeface="Times New Roman" panose="02020603050405020304" pitchFamily="18" charset="0"/>
                <a:cs typeface="Times New Roman" panose="02020603050405020304" pitchFamily="18" charset="0"/>
              </a:rPr>
              <a:t>substantivity</a:t>
            </a:r>
            <a:r>
              <a:rPr lang="en-GB" sz="2400" dirty="0">
                <a:latin typeface="Times New Roman" panose="02020603050405020304" pitchFamily="18" charset="0"/>
                <a:cs typeface="Times New Roman" panose="02020603050405020304" pitchFamily="18" charset="0"/>
              </a:rPr>
              <a:t> for one or more hydrophobic fibres e.g. cellulose acetate, nylon, polyester, acrylic and other synthetic fibres. </a:t>
            </a:r>
            <a:endParaRPr lang="en-GB" sz="2400" dirty="0" smtClean="0">
              <a:latin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endParaRPr lang="en-GB" sz="2400" dirty="0" smtClean="0">
              <a:latin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negative charge on the surface of hydrophobic fibres like polyester cannot be reduced by any means, so non-ionic dyes like disperse dyes are used which are not influenced by that surface charge. Carrier used in disperse dyes to reduce the temperature compare to conventional high temperature method</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389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Material </a:t>
            </a:r>
            <a:r>
              <a:rPr lang="en-GB" dirty="0">
                <a:latin typeface="Times New Roman" panose="02020603050405020304" pitchFamily="18" charset="0"/>
                <a:cs typeface="Times New Roman" panose="02020603050405020304" pitchFamily="18" charset="0"/>
              </a:rPr>
              <a:t>and </a:t>
            </a:r>
            <a:r>
              <a:rPr lang="en-GB" dirty="0" smtClean="0">
                <a:latin typeface="Times New Roman" panose="02020603050405020304" pitchFamily="18" charset="0"/>
                <a:cs typeface="Times New Roman" panose="02020603050405020304" pitchFamily="18" charset="0"/>
              </a:rPr>
              <a:t>Equipment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2286000"/>
            <a:ext cx="9601200" cy="914400"/>
          </a:xfrm>
        </p:spPr>
        <p:txBody>
          <a:bodyPr/>
          <a:lstStyle/>
          <a:p>
            <a:pPr marL="0" lvl="0" indent="0">
              <a:buNone/>
            </a:pPr>
            <a:r>
              <a:rPr lang="en-GB" sz="2200" b="1" dirty="0">
                <a:latin typeface="Times New Roman" panose="02020603050405020304" pitchFamily="18" charset="0"/>
                <a:cs typeface="Times New Roman" panose="02020603050405020304" pitchFamily="18" charset="0"/>
              </a:rPr>
              <a:t>Sample:</a:t>
            </a:r>
            <a:r>
              <a:rPr lang="en-GB" sz="2200" dirty="0">
                <a:latin typeface="Times New Roman" panose="02020603050405020304" pitchFamily="18" charset="0"/>
                <a:cs typeface="Times New Roman" panose="02020603050405020304" pitchFamily="18" charset="0"/>
              </a:rPr>
              <a:t> 100% </a:t>
            </a:r>
            <a:r>
              <a:rPr lang="en-GB" sz="2200" dirty="0" smtClean="0">
                <a:latin typeface="Times New Roman" panose="02020603050405020304" pitchFamily="18" charset="0"/>
                <a:cs typeface="Times New Roman" panose="02020603050405020304" pitchFamily="18" charset="0"/>
              </a:rPr>
              <a:t>polyester woven </a:t>
            </a:r>
            <a:r>
              <a:rPr lang="en-GB" sz="2200" dirty="0">
                <a:latin typeface="Times New Roman" panose="02020603050405020304" pitchFamily="18" charset="0"/>
                <a:cs typeface="Times New Roman" panose="02020603050405020304" pitchFamily="18" charset="0"/>
              </a:rPr>
              <a:t>fabric.</a:t>
            </a:r>
            <a:endParaRPr lang="en-US" sz="2200" dirty="0">
              <a:latin typeface="Times New Roman" panose="02020603050405020304" pitchFamily="18" charset="0"/>
              <a:cs typeface="Times New Roman" panose="02020603050405020304" pitchFamily="18" charset="0"/>
            </a:endParaRPr>
          </a:p>
          <a:p>
            <a:pPr marL="0" lvl="0" indent="0">
              <a:buNone/>
            </a:pPr>
            <a:r>
              <a:rPr lang="en-GB" sz="2200" b="1" dirty="0">
                <a:latin typeface="Times New Roman" panose="02020603050405020304" pitchFamily="18" charset="0"/>
                <a:cs typeface="Times New Roman" panose="02020603050405020304" pitchFamily="18" charset="0"/>
              </a:rPr>
              <a:t>Dyes &amp; Chemicals:</a:t>
            </a:r>
            <a:endParaRPr lang="en-US" sz="2200"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graphicFrame>
        <p:nvGraphicFramePr>
          <p:cNvPr id="6" name="Table 5"/>
          <p:cNvGraphicFramePr>
            <a:graphicFrameLocks noGrp="1"/>
          </p:cNvGraphicFramePr>
          <p:nvPr>
            <p:extLst/>
          </p:nvPr>
        </p:nvGraphicFramePr>
        <p:xfrm>
          <a:off x="1371600" y="3303915"/>
          <a:ext cx="9998015" cy="2215495"/>
        </p:xfrm>
        <a:graphic>
          <a:graphicData uri="http://schemas.openxmlformats.org/drawingml/2006/table">
            <a:tbl>
              <a:tblPr firstRow="1" firstCol="1" bandRow="1">
                <a:tableStyleId>{5940675A-B579-460E-94D1-54222C63F5DA}</a:tableStyleId>
              </a:tblPr>
              <a:tblGrid>
                <a:gridCol w="3183744">
                  <a:extLst>
                    <a:ext uri="{9D8B030D-6E8A-4147-A177-3AD203B41FA5}">
                      <a16:colId xmlns:a16="http://schemas.microsoft.com/office/drawing/2014/main" val="3081010560"/>
                    </a:ext>
                  </a:extLst>
                </a:gridCol>
                <a:gridCol w="6814271">
                  <a:extLst>
                    <a:ext uri="{9D8B030D-6E8A-4147-A177-3AD203B41FA5}">
                      <a16:colId xmlns:a16="http://schemas.microsoft.com/office/drawing/2014/main" val="4266853955"/>
                    </a:ext>
                  </a:extLst>
                </a:gridCol>
              </a:tblGrid>
              <a:tr h="443099">
                <a:tc>
                  <a:txBody>
                    <a:bodyPr/>
                    <a:lstStyle/>
                    <a:p>
                      <a:pPr marL="0" marR="0" algn="ctr">
                        <a:lnSpc>
                          <a:spcPct val="115000"/>
                        </a:lnSpc>
                        <a:spcBef>
                          <a:spcPts val="0"/>
                        </a:spcBef>
                        <a:spcAft>
                          <a:spcPts val="0"/>
                        </a:spcAft>
                      </a:pPr>
                      <a:r>
                        <a:rPr lang="en-GB" sz="2000" b="1" i="1" dirty="0">
                          <a:effectLst/>
                          <a:latin typeface="Times New Roman" panose="02020603050405020304" pitchFamily="18" charset="0"/>
                          <a:cs typeface="Times New Roman" panose="02020603050405020304" pitchFamily="18" charset="0"/>
                        </a:rPr>
                        <a:t>Name of chemicals</a:t>
                      </a:r>
                      <a:endParaRPr lang="en-US"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b="1" i="1" dirty="0">
                          <a:effectLst/>
                          <a:latin typeface="Times New Roman" panose="02020603050405020304" pitchFamily="18" charset="0"/>
                          <a:cs typeface="Times New Roman" panose="02020603050405020304" pitchFamily="18" charset="0"/>
                        </a:rPr>
                        <a:t>Function</a:t>
                      </a:r>
                      <a:endParaRPr lang="en-US"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4336348"/>
                  </a:ext>
                </a:extLst>
              </a:tr>
              <a:tr h="443099">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Disperse Dye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Coloring Substances to dye the fabric.</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5582491"/>
                  </a:ext>
                </a:extLst>
              </a:tr>
              <a:tr h="443099">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Acetic Acid</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To maintain pH of the dye bath.</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19024922"/>
                  </a:ext>
                </a:extLst>
              </a:tr>
              <a:tr h="443099">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Dispersing Agent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To reduce molecular size of disperse dye.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69458842"/>
                  </a:ext>
                </a:extLst>
              </a:tr>
              <a:tr h="443099">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Carrier</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It </a:t>
                      </a: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helps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to increase affinity between dyes and fabric surface.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0375672"/>
                  </a:ext>
                </a:extLst>
              </a:tr>
            </a:tbl>
          </a:graphicData>
        </a:graphic>
      </p:graphicFrame>
    </p:spTree>
    <p:extLst>
      <p:ext uri="{BB962C8B-B14F-4D97-AF65-F5344CB8AC3E}">
        <p14:creationId xmlns:p14="http://schemas.microsoft.com/office/powerpoint/2010/main" val="10631706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latin typeface="Times New Roman" panose="02020603050405020304" pitchFamily="18" charset="0"/>
                <a:cs typeface="Times New Roman" panose="02020603050405020304" pitchFamily="18" charset="0"/>
              </a:rPr>
              <a:t>Equipment List: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2285999"/>
            <a:ext cx="9601200" cy="4054415"/>
          </a:xfrm>
        </p:spPr>
        <p:txBody>
          <a:bodyPr>
            <a:noAutofit/>
          </a:bodyPr>
          <a:lstStyle/>
          <a:p>
            <a:pPr lvl="1"/>
            <a:r>
              <a:rPr lang="en-GB" sz="2400" dirty="0">
                <a:latin typeface="Times New Roman" panose="02020603050405020304" pitchFamily="18" charset="0"/>
                <a:cs typeface="Times New Roman" panose="02020603050405020304" pitchFamily="18" charset="0"/>
              </a:rPr>
              <a:t>Beaker.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Measuring Cylinder.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Pipette.</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Pot.</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Tri-pod stand.</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Gas Burner.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Pot.</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Digital Balance.</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Scissor.</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9700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35966"/>
          </a:xfrm>
        </p:spPr>
        <p:txBody>
          <a:bodyPr/>
          <a:lstStyle/>
          <a:p>
            <a:r>
              <a:rPr lang="en-GB" dirty="0" smtClean="0">
                <a:latin typeface="Times New Roman" panose="02020603050405020304" pitchFamily="18" charset="0"/>
                <a:cs typeface="Times New Roman" panose="02020603050405020304" pitchFamily="18" charset="0"/>
              </a:rPr>
              <a:t>Working </a:t>
            </a:r>
            <a:r>
              <a:rPr lang="en-GB" dirty="0">
                <a:latin typeface="Times New Roman" panose="02020603050405020304" pitchFamily="18" charset="0"/>
                <a:cs typeface="Times New Roman" panose="02020603050405020304" pitchFamily="18" charset="0"/>
              </a:rPr>
              <a:t>Procedure</a:t>
            </a:r>
            <a:r>
              <a:rPr lang="en-GB" dirty="0" smtClean="0">
                <a:latin typeface="Times New Roman" panose="02020603050405020304" pitchFamily="18" charset="0"/>
                <a:cs typeface="Times New Roman" panose="02020603050405020304" pitchFamily="18" charset="0"/>
              </a:rPr>
              <a:t>: (Recipe)</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5160816"/>
              </p:ext>
            </p:extLst>
          </p:nvPr>
        </p:nvGraphicFramePr>
        <p:xfrm>
          <a:off x="1484711" y="1940944"/>
          <a:ext cx="8408820" cy="4304012"/>
        </p:xfrm>
        <a:graphic>
          <a:graphicData uri="http://schemas.openxmlformats.org/drawingml/2006/table">
            <a:tbl>
              <a:tblPr firstRow="1" firstCol="1" bandRow="1">
                <a:tableStyleId>{5940675A-B579-460E-94D1-54222C63F5DA}</a:tableStyleId>
              </a:tblPr>
              <a:tblGrid>
                <a:gridCol w="620795">
                  <a:extLst>
                    <a:ext uri="{9D8B030D-6E8A-4147-A177-3AD203B41FA5}">
                      <a16:colId xmlns:a16="http://schemas.microsoft.com/office/drawing/2014/main" val="2197337591"/>
                    </a:ext>
                  </a:extLst>
                </a:gridCol>
                <a:gridCol w="3192080">
                  <a:extLst>
                    <a:ext uri="{9D8B030D-6E8A-4147-A177-3AD203B41FA5}">
                      <a16:colId xmlns:a16="http://schemas.microsoft.com/office/drawing/2014/main" val="3242861724"/>
                    </a:ext>
                  </a:extLst>
                </a:gridCol>
                <a:gridCol w="905774">
                  <a:extLst>
                    <a:ext uri="{9D8B030D-6E8A-4147-A177-3AD203B41FA5}">
                      <a16:colId xmlns:a16="http://schemas.microsoft.com/office/drawing/2014/main" val="3142323984"/>
                    </a:ext>
                  </a:extLst>
                </a:gridCol>
                <a:gridCol w="1253492">
                  <a:extLst>
                    <a:ext uri="{9D8B030D-6E8A-4147-A177-3AD203B41FA5}">
                      <a16:colId xmlns:a16="http://schemas.microsoft.com/office/drawing/2014/main" val="1738091573"/>
                    </a:ext>
                  </a:extLst>
                </a:gridCol>
                <a:gridCol w="2436679">
                  <a:extLst>
                    <a:ext uri="{9D8B030D-6E8A-4147-A177-3AD203B41FA5}">
                      <a16:colId xmlns:a16="http://schemas.microsoft.com/office/drawing/2014/main" val="4106302571"/>
                    </a:ext>
                  </a:extLst>
                </a:gridCol>
              </a:tblGrid>
              <a:tr h="529087">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SL</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Chemical/Process </a:t>
                      </a:r>
                      <a:r>
                        <a:rPr lang="en-GB" sz="2000" dirty="0">
                          <a:effectLst/>
                          <a:latin typeface="Times New Roman" panose="02020603050405020304" pitchFamily="18" charset="0"/>
                          <a:cs typeface="Times New Roman" panose="02020603050405020304" pitchFamily="18" charset="0"/>
                        </a:rPr>
                        <a:t>Parameter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Unit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Dossing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Stock soln: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8552106"/>
                  </a:ext>
                </a:extLst>
              </a:tr>
              <a:tr h="385315">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01</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Disperse </a:t>
                      </a: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Red</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5246865"/>
                  </a:ext>
                </a:extLst>
              </a:tr>
              <a:tr h="385315">
                <a:tc>
                  <a:txBody>
                    <a:bodyPr/>
                    <a:lstStyle/>
                    <a:p>
                      <a:pPr marL="0" marR="0" algn="ctr">
                        <a:lnSpc>
                          <a:spcPct val="115000"/>
                        </a:lnSpc>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02</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Disperse Yellow</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2000" kern="12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00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7432610"/>
                  </a:ext>
                </a:extLst>
              </a:tr>
              <a:tr h="385315">
                <a:tc>
                  <a:txBody>
                    <a:bodyPr/>
                    <a:lstStyle/>
                    <a:p>
                      <a:pPr marL="0" marR="0" algn="ctr">
                        <a:lnSpc>
                          <a:spcPct val="115000"/>
                        </a:lnSpc>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03</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kern="12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Disperse Blue</a:t>
                      </a:r>
                      <a:endParaRPr lang="en-US" sz="200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2000" kern="12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0.8</a:t>
                      </a:r>
                      <a:endParaRPr lang="en-US" sz="2000" kern="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0332030"/>
                  </a:ext>
                </a:extLst>
              </a:tr>
              <a:tr h="385315">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Carrier</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g/L</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0535027"/>
                  </a:ext>
                </a:extLst>
              </a:tr>
              <a:tr h="330681">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Dispersing Agent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g/L</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6309396"/>
                  </a:ext>
                </a:extLst>
              </a:tr>
              <a:tr h="393938">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06</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Aceic Acid</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ml</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0900479"/>
                  </a:ext>
                </a:extLst>
              </a:tr>
              <a:tr h="362310">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M : L</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1:30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50349068"/>
                  </a:ext>
                </a:extLst>
              </a:tr>
              <a:tr h="379562">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08</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Fabric Weight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gm</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5777627"/>
                  </a:ext>
                </a:extLst>
              </a:tr>
              <a:tr h="336430">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09</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Temperature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5182379"/>
                  </a:ext>
                </a:extLst>
              </a:tr>
              <a:tr h="396815">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Time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min</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7928058"/>
                  </a:ext>
                </a:extLst>
              </a:tr>
            </a:tbl>
          </a:graphicData>
        </a:graphic>
      </p:graphicFrame>
    </p:spTree>
    <p:extLst>
      <p:ext uri="{BB962C8B-B14F-4D97-AF65-F5344CB8AC3E}">
        <p14:creationId xmlns:p14="http://schemas.microsoft.com/office/powerpoint/2010/main" val="42287734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latin typeface="Times New Roman" panose="02020603050405020304" pitchFamily="18" charset="0"/>
                <a:cs typeface="Times New Roman" panose="02020603050405020304" pitchFamily="18" charset="0"/>
              </a:rPr>
              <a:t>Process Flow </a:t>
            </a:r>
            <a:r>
              <a:rPr lang="en-GB" dirty="0" smtClean="0">
                <a:latin typeface="Times New Roman" panose="02020603050405020304" pitchFamily="18" charset="0"/>
                <a:cs typeface="Times New Roman" panose="02020603050405020304" pitchFamily="18" charset="0"/>
              </a:rPr>
              <a:t>Chart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1725283"/>
            <a:ext cx="9687464" cy="5072332"/>
          </a:xfrm>
        </p:spPr>
        <p:txBody>
          <a:bodyPr>
            <a:normAutofit/>
          </a:bodyPr>
          <a:lstStyle/>
          <a:p>
            <a:pPr marL="0" indent="0" algn="ctr">
              <a:buNone/>
            </a:pPr>
            <a:r>
              <a:rPr lang="en-GB" sz="2200" dirty="0">
                <a:latin typeface="Times New Roman" panose="02020603050405020304" pitchFamily="18" charset="0"/>
                <a:cs typeface="Times New Roman" panose="02020603050405020304" pitchFamily="18" charset="0"/>
              </a:rPr>
              <a:t>Collection of sample</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Set water level</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Add Acetic acid solution</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check pH</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Add carrier solution</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lgn="ctr">
              <a:buNone/>
            </a:pPr>
            <a:r>
              <a:rPr lang="en-GB" sz="2200" dirty="0">
                <a:latin typeface="Times New Roman" panose="02020603050405020304" pitchFamily="18" charset="0"/>
                <a:cs typeface="Times New Roman" panose="02020603050405020304" pitchFamily="18" charset="0"/>
              </a:rPr>
              <a:t>Add dispersing agent </a:t>
            </a:r>
            <a:r>
              <a:rPr lang="en-GB" sz="2200" dirty="0" smtClean="0">
                <a:latin typeface="Times New Roman" panose="02020603050405020304" pitchFamily="18" charset="0"/>
                <a:cs typeface="Times New Roman" panose="02020603050405020304" pitchFamily="18" charset="0"/>
              </a:rPr>
              <a:t>solution</a:t>
            </a:r>
            <a:endParaRPr lang="en-US" sz="2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930720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Process Flow Chart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371600" y="1587259"/>
            <a:ext cx="9601200" cy="5184475"/>
          </a:xfrm>
        </p:spPr>
        <p:txBody>
          <a:bodyPr>
            <a:normAutofit fontScale="85000" lnSpcReduction="20000"/>
          </a:bodyPr>
          <a:lstStyle/>
          <a:p>
            <a:pPr marL="0" indent="0" algn="ctr">
              <a:buNone/>
            </a:pPr>
            <a:r>
              <a:rPr lang="en-GB" dirty="0">
                <a:latin typeface="Times New Roman" panose="02020603050405020304" pitchFamily="18" charset="0"/>
                <a:cs typeface="Times New Roman" panose="02020603050405020304" pitchFamily="18" charset="0"/>
              </a:rPr>
              <a:t>Add disperse dye solution</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Add fabric sample</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Raise temperature </a:t>
            </a:r>
            <a:r>
              <a:rPr lang="en-GB">
                <a:latin typeface="Times New Roman" panose="02020603050405020304" pitchFamily="18" charset="0"/>
                <a:cs typeface="Times New Roman" panose="02020603050405020304" pitchFamily="18" charset="0"/>
              </a:rPr>
              <a:t>to </a:t>
            </a:r>
            <a:r>
              <a:rPr lang="en-GB" smtClean="0">
                <a:latin typeface="Times New Roman" panose="02020603050405020304" pitchFamily="18" charset="0"/>
                <a:cs typeface="Times New Roman" panose="02020603050405020304" pitchFamily="18" charset="0"/>
              </a:rPr>
              <a:t>100°C</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Run time for 20 minutes</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Bath Drop </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Rinsing</a:t>
            </a:r>
            <a:endParaRPr lang="en-US" dirty="0">
              <a:latin typeface="Times New Roman" panose="02020603050405020304" pitchFamily="18" charset="0"/>
              <a:cs typeface="Times New Roman" panose="02020603050405020304" pitchFamily="18" charset="0"/>
            </a:endParaRPr>
          </a:p>
          <a:p>
            <a:pPr marL="0" indent="0" algn="ctr">
              <a:buNone/>
            </a:pP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ctr">
              <a:buNone/>
            </a:pPr>
            <a:r>
              <a:rPr lang="en-GB" dirty="0" smtClean="0">
                <a:latin typeface="Times New Roman" panose="02020603050405020304" pitchFamily="18" charset="0"/>
                <a:cs typeface="Times New Roman" panose="02020603050405020304" pitchFamily="18" charset="0"/>
              </a:rPr>
              <a:t>Drying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756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564</Words>
  <Application>Microsoft Office PowerPoint</Application>
  <PresentationFormat>Widescreen</PresentationFormat>
  <Paragraphs>137</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Andalus</vt:lpstr>
      <vt:lpstr>Arial</vt:lpstr>
      <vt:lpstr>Calibri</vt:lpstr>
      <vt:lpstr>Calibri Light</vt:lpstr>
      <vt:lpstr>Courier New</vt:lpstr>
      <vt:lpstr>Times New Roman</vt:lpstr>
      <vt:lpstr>Office Theme</vt:lpstr>
      <vt:lpstr>Wet Processing-III Lab</vt:lpstr>
      <vt:lpstr>Name of the Experiment</vt:lpstr>
      <vt:lpstr>Objectives</vt:lpstr>
      <vt:lpstr>Theory</vt:lpstr>
      <vt:lpstr>Material and Equipment</vt:lpstr>
      <vt:lpstr>Equipment List: </vt:lpstr>
      <vt:lpstr>Working Procedure: (Recipe)</vt:lpstr>
      <vt:lpstr>Process Flow Chart</vt:lpstr>
      <vt:lpstr>Process Flow Chart </vt:lpstr>
      <vt:lpstr>Process Curve</vt:lpstr>
      <vt:lpstr>Process Curve</vt:lpstr>
      <vt:lpstr>Precautions</vt:lpstr>
      <vt:lpstr>Result &amp; Discussion:  </vt:lpstr>
      <vt:lpstr>Conclusion/Comments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 Processing-III Lab</dc:title>
  <dc:creator>ASUS</dc:creator>
  <cp:lastModifiedBy>ASUS</cp:lastModifiedBy>
  <cp:revision>4</cp:revision>
  <dcterms:created xsi:type="dcterms:W3CDTF">2021-06-13T08:59:11Z</dcterms:created>
  <dcterms:modified xsi:type="dcterms:W3CDTF">2021-06-13T09:13:59Z</dcterms:modified>
</cp:coreProperties>
</file>