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57" r:id="rId4"/>
    <p:sldId id="262" r:id="rId5"/>
    <p:sldId id="263" r:id="rId6"/>
    <p:sldId id="259" r:id="rId7"/>
    <p:sldId id="258" r:id="rId8"/>
    <p:sldId id="265" r:id="rId9"/>
    <p:sldId id="266" r:id="rId10"/>
    <p:sldId id="267" r:id="rId11"/>
    <p:sldId id="264" r:id="rId12"/>
    <p:sldId id="268" r:id="rId13"/>
    <p:sldId id="269" r:id="rId14"/>
    <p:sldId id="270" r:id="rId15"/>
    <p:sldId id="260" r:id="rId16"/>
    <p:sldId id="271" r:id="rId17"/>
    <p:sldId id="274" r:id="rId18"/>
    <p:sldId id="273"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1409503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109323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02771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1335969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7012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3730383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1660161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813734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860658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D9B9BD-1477-4474-B9FD-72A00DF87CB9}" type="datetimeFigureOut">
              <a:rPr lang="en-US" smtClean="0"/>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3892024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D9B9BD-1477-4474-B9FD-72A00DF87CB9}" type="datetimeFigureOut">
              <a:rPr lang="en-US" smtClean="0"/>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4017615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D9B9BD-1477-4474-B9FD-72A00DF87CB9}" type="datetimeFigureOut">
              <a:rPr lang="en-US" smtClean="0"/>
              <a:t>8/25/2024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712844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D9B9BD-1477-4474-B9FD-72A00DF87CB9}" type="datetimeFigureOut">
              <a:rPr lang="en-US" smtClean="0"/>
              <a:t>8/25/2024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579137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D9B9BD-1477-4474-B9FD-72A00DF87CB9}" type="datetimeFigureOut">
              <a:rPr lang="en-US" smtClean="0"/>
              <a:t>8/25/2024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1288101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D9B9BD-1477-4474-B9FD-72A00DF87CB9}" type="datetimeFigureOut">
              <a:rPr lang="en-US" smtClean="0"/>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112119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D9B9BD-1477-4474-B9FD-72A00DF87CB9}" type="datetimeFigureOut">
              <a:rPr lang="en-US" smtClean="0"/>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253077-4A20-434A-BCE2-4971FD2811DE}" type="slidenum">
              <a:rPr lang="en-US" smtClean="0"/>
              <a:t>‹#›</a:t>
            </a:fld>
            <a:endParaRPr lang="en-US"/>
          </a:p>
        </p:txBody>
      </p:sp>
    </p:spTree>
    <p:extLst>
      <p:ext uri="{BB962C8B-B14F-4D97-AF65-F5344CB8AC3E}">
        <p14:creationId xmlns:p14="http://schemas.microsoft.com/office/powerpoint/2010/main" val="46566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D9B9BD-1477-4474-B9FD-72A00DF87CB9}" type="datetimeFigureOut">
              <a:rPr lang="en-US" smtClean="0"/>
              <a:t>8/25/2024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3253077-4A20-434A-BCE2-4971FD2811DE}" type="slidenum">
              <a:rPr lang="en-US" smtClean="0"/>
              <a:t>‹#›</a:t>
            </a:fld>
            <a:endParaRPr lang="en-US"/>
          </a:p>
        </p:txBody>
      </p:sp>
    </p:spTree>
    <p:extLst>
      <p:ext uri="{BB962C8B-B14F-4D97-AF65-F5344CB8AC3E}">
        <p14:creationId xmlns:p14="http://schemas.microsoft.com/office/powerpoint/2010/main" val="42527975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CE861E-F8B1-796D-219D-C3725EE3F478}"/>
              </a:ext>
            </a:extLst>
          </p:cNvPr>
          <p:cNvSpPr>
            <a:spLocks noGrp="1"/>
          </p:cNvSpPr>
          <p:nvPr>
            <p:ph type="ctrTitle"/>
          </p:nvPr>
        </p:nvSpPr>
        <p:spPr>
          <a:xfrm>
            <a:off x="1097280" y="758952"/>
            <a:ext cx="10058400" cy="1373296"/>
          </a:xfrm>
        </p:spPr>
        <p:txBody>
          <a:bodyPr>
            <a:normAutofit fontScale="90000"/>
          </a:bodyPr>
          <a:lstStyle/>
          <a:p>
            <a:pPr algn="ctr"/>
            <a:r>
              <a:rPr lang="en-US" sz="5400" b="1" u="sng" dirty="0" smtClean="0">
                <a:solidFill>
                  <a:srgbClr val="C00000"/>
                </a:solidFill>
              </a:rPr>
              <a:t>Chap 5</a:t>
            </a:r>
            <a:br>
              <a:rPr lang="en-US" sz="5400" b="1" u="sng" dirty="0" smtClean="0">
                <a:solidFill>
                  <a:srgbClr val="C00000"/>
                </a:solidFill>
              </a:rPr>
            </a:br>
            <a:r>
              <a:rPr lang="en-US" sz="5400" b="1" u="sng" dirty="0" smtClean="0">
                <a:solidFill>
                  <a:srgbClr val="C00000"/>
                </a:solidFill>
              </a:rPr>
              <a:t>Ethics</a:t>
            </a:r>
            <a:r>
              <a:rPr lang="en-US" sz="5400" b="1" u="sng" dirty="0">
                <a:solidFill>
                  <a:srgbClr val="C00000"/>
                </a:solidFill>
              </a:rPr>
              <a:t>, CSR and Sustainability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6537" y="2456597"/>
            <a:ext cx="9424849" cy="3659556"/>
          </a:xfrm>
          <a:prstGeom prst="rect">
            <a:avLst/>
          </a:prstGeom>
        </p:spPr>
      </p:pic>
    </p:spTree>
    <p:extLst>
      <p:ext uri="{BB962C8B-B14F-4D97-AF65-F5344CB8AC3E}">
        <p14:creationId xmlns:p14="http://schemas.microsoft.com/office/powerpoint/2010/main" val="3256226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5CCEDD-3A73-0545-3F64-A78F6B11B8A4}"/>
              </a:ext>
            </a:extLst>
          </p:cNvPr>
          <p:cNvSpPr>
            <a:spLocks noGrp="1"/>
          </p:cNvSpPr>
          <p:nvPr>
            <p:ph type="title"/>
          </p:nvPr>
        </p:nvSpPr>
        <p:spPr/>
        <p:txBody>
          <a:bodyPr/>
          <a:lstStyle/>
          <a:p>
            <a:r>
              <a:rPr lang="en-US" dirty="0"/>
              <a:t>Roots of Unethical Practices</a:t>
            </a:r>
          </a:p>
        </p:txBody>
      </p:sp>
      <p:sp>
        <p:nvSpPr>
          <p:cNvPr id="3" name="Content Placeholder 2">
            <a:extLst>
              <a:ext uri="{FF2B5EF4-FFF2-40B4-BE49-F238E27FC236}">
                <a16:creationId xmlns="" xmlns:a16="http://schemas.microsoft.com/office/drawing/2014/main" id="{5E9248E0-826C-A0A1-B6C7-396D30599E49}"/>
              </a:ext>
            </a:extLst>
          </p:cNvPr>
          <p:cNvSpPr>
            <a:spLocks noGrp="1"/>
          </p:cNvSpPr>
          <p:nvPr>
            <p:ph idx="1"/>
          </p:nvPr>
        </p:nvSpPr>
        <p:spPr>
          <a:xfrm>
            <a:off x="677334" y="1464554"/>
            <a:ext cx="8596668" cy="3880773"/>
          </a:xfrm>
        </p:spPr>
        <p:txBody>
          <a:bodyPr/>
          <a:lstStyle/>
          <a:p>
            <a:pPr marL="0" indent="0">
              <a:buNone/>
            </a:pPr>
            <a:r>
              <a:rPr lang="en-GB" b="1" u="sng" dirty="0">
                <a:solidFill>
                  <a:srgbClr val="C00000"/>
                </a:solidFill>
              </a:rPr>
              <a:t>ORGANIZATIONAL CULTURE </a:t>
            </a:r>
            <a:endParaRPr lang="en-GB" b="1" u="sng" dirty="0" smtClean="0">
              <a:solidFill>
                <a:srgbClr val="C00000"/>
              </a:solidFill>
            </a:endParaRPr>
          </a:p>
          <a:p>
            <a:pPr algn="just"/>
            <a:r>
              <a:rPr lang="en-GB" dirty="0" smtClean="0"/>
              <a:t>The </a:t>
            </a:r>
            <a:r>
              <a:rPr lang="en-GB" dirty="0"/>
              <a:t>culture in some businesses does not encourage people to think through the ethical </a:t>
            </a:r>
            <a:r>
              <a:rPr lang="en-GB" dirty="0" smtClean="0"/>
              <a:t>consequences </a:t>
            </a:r>
            <a:r>
              <a:rPr lang="en-GB" dirty="0"/>
              <a:t>of business decisions. </a:t>
            </a:r>
            <a:endParaRPr lang="en-GB" dirty="0" smtClean="0"/>
          </a:p>
          <a:p>
            <a:pPr algn="just"/>
            <a:r>
              <a:rPr lang="en-GB" dirty="0" smtClean="0"/>
              <a:t>This </a:t>
            </a:r>
            <a:r>
              <a:rPr lang="en-GB" dirty="0"/>
              <a:t>brings us to the third cause of unethical </a:t>
            </a:r>
            <a:r>
              <a:rPr lang="en-GB" dirty="0" smtClean="0"/>
              <a:t>behaviour </a:t>
            </a:r>
            <a:r>
              <a:rPr lang="en-GB" dirty="0"/>
              <a:t>in businesses: an organizational culture that deemphasizes business ethics, reducing all </a:t>
            </a:r>
            <a:r>
              <a:rPr lang="en-GB" dirty="0" smtClean="0"/>
              <a:t>decisions </a:t>
            </a:r>
            <a:r>
              <a:rPr lang="en-GB" dirty="0"/>
              <a:t>to the purely economic. </a:t>
            </a:r>
            <a:endParaRPr lang="en-GB" dirty="0" smtClean="0"/>
          </a:p>
          <a:p>
            <a:pPr algn="just"/>
            <a:r>
              <a:rPr lang="en-GB" dirty="0" smtClean="0"/>
              <a:t>The </a:t>
            </a:r>
            <a:r>
              <a:rPr lang="en-GB" dirty="0"/>
              <a:t>term organizational culture refers to the values and norms that are shared among employees of an </a:t>
            </a:r>
            <a:r>
              <a:rPr lang="en-GB" dirty="0" smtClean="0"/>
              <a:t>organization.</a:t>
            </a:r>
          </a:p>
          <a:p>
            <a:pPr algn="just"/>
            <a:r>
              <a:rPr lang="en-GB" dirty="0"/>
              <a:t>Together, values and norms shape the culture of a business organization, and that culture has an important influence on the ethics of business decision making.</a:t>
            </a:r>
          </a:p>
        </p:txBody>
      </p:sp>
    </p:spTree>
    <p:extLst>
      <p:ext uri="{BB962C8B-B14F-4D97-AF65-F5344CB8AC3E}">
        <p14:creationId xmlns:p14="http://schemas.microsoft.com/office/powerpoint/2010/main" val="3846363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449A95-33EF-D391-1FCF-22867524378A}"/>
              </a:ext>
            </a:extLst>
          </p:cNvPr>
          <p:cNvSpPr>
            <a:spLocks noGrp="1"/>
          </p:cNvSpPr>
          <p:nvPr>
            <p:ph type="title"/>
          </p:nvPr>
        </p:nvSpPr>
        <p:spPr/>
        <p:txBody>
          <a:bodyPr/>
          <a:lstStyle/>
          <a:p>
            <a:r>
              <a:rPr lang="en-US" dirty="0"/>
              <a:t>Roots of Unethical Practices</a:t>
            </a:r>
          </a:p>
        </p:txBody>
      </p:sp>
      <p:sp>
        <p:nvSpPr>
          <p:cNvPr id="3" name="Content Placeholder 2">
            <a:extLst>
              <a:ext uri="{FF2B5EF4-FFF2-40B4-BE49-F238E27FC236}">
                <a16:creationId xmlns="" xmlns:a16="http://schemas.microsoft.com/office/drawing/2014/main" id="{C0A7FF82-C310-F6DC-F0E9-F97117E9571B}"/>
              </a:ext>
            </a:extLst>
          </p:cNvPr>
          <p:cNvSpPr>
            <a:spLocks noGrp="1"/>
          </p:cNvSpPr>
          <p:nvPr>
            <p:ph idx="1"/>
          </p:nvPr>
        </p:nvSpPr>
        <p:spPr>
          <a:xfrm>
            <a:off x="677334" y="1596789"/>
            <a:ext cx="8596668" cy="4471869"/>
          </a:xfrm>
        </p:spPr>
        <p:txBody>
          <a:bodyPr>
            <a:normAutofit/>
          </a:bodyPr>
          <a:lstStyle/>
          <a:p>
            <a:pPr lvl="0"/>
            <a:endParaRPr lang="en-US" b="1" dirty="0" smtClean="0"/>
          </a:p>
          <a:p>
            <a:pPr marL="0" indent="0">
              <a:buNone/>
            </a:pPr>
            <a:endParaRPr lang="en-GB" sz="3200" dirty="0" smtClean="0"/>
          </a:p>
          <a:p>
            <a:pPr marL="0" indent="0">
              <a:buNone/>
            </a:pPr>
            <a:endParaRPr lang="en-US" dirty="0"/>
          </a:p>
        </p:txBody>
      </p:sp>
      <p:sp>
        <p:nvSpPr>
          <p:cNvPr id="4" name="Rectangle 3"/>
          <p:cNvSpPr/>
          <p:nvPr/>
        </p:nvSpPr>
        <p:spPr>
          <a:xfrm>
            <a:off x="677334" y="1720840"/>
            <a:ext cx="8466666" cy="2954655"/>
          </a:xfrm>
          <a:prstGeom prst="rect">
            <a:avLst/>
          </a:prstGeom>
        </p:spPr>
        <p:txBody>
          <a:bodyPr wrap="square">
            <a:spAutoFit/>
          </a:bodyPr>
          <a:lstStyle/>
          <a:p>
            <a:r>
              <a:rPr lang="en-GB" b="1" u="sng" dirty="0">
                <a:solidFill>
                  <a:srgbClr val="C00000"/>
                </a:solidFill>
              </a:rPr>
              <a:t>UNREALISTIC PERFORMANCE GOALS</a:t>
            </a:r>
          </a:p>
          <a:p>
            <a:pPr marL="285750" indent="-285750" algn="just">
              <a:lnSpc>
                <a:spcPct val="150000"/>
              </a:lnSpc>
              <a:buFont typeface="Arial" panose="020B0604020202020204" pitchFamily="34" charset="0"/>
              <a:buChar char="•"/>
            </a:pPr>
            <a:r>
              <a:rPr lang="en-GB" sz="1600" dirty="0"/>
              <a:t>A fourth cause of unethical </a:t>
            </a:r>
            <a:r>
              <a:rPr lang="en-GB" sz="1600" dirty="0" smtClean="0"/>
              <a:t>behaviour </a:t>
            </a:r>
            <a:r>
              <a:rPr lang="en-GB" sz="1600" dirty="0"/>
              <a:t>has already been hinted at: pressure from the parent </a:t>
            </a:r>
            <a:r>
              <a:rPr lang="en-GB" sz="1600" dirty="0" smtClean="0"/>
              <a:t>company </a:t>
            </a:r>
            <a:r>
              <a:rPr lang="en-GB" sz="1600" dirty="0"/>
              <a:t>to meet unrealistic performance goals that can be attained only by cutting corners </a:t>
            </a:r>
            <a:r>
              <a:rPr lang="en-GB" sz="1600" dirty="0" smtClean="0"/>
              <a:t>or </a:t>
            </a:r>
            <a:r>
              <a:rPr lang="en-GB" sz="1600" dirty="0"/>
              <a:t>acting in an unethical manner. </a:t>
            </a:r>
            <a:endParaRPr lang="en-GB" sz="1600" dirty="0" smtClean="0"/>
          </a:p>
          <a:p>
            <a:pPr marL="285750" indent="-285750" algn="just">
              <a:lnSpc>
                <a:spcPct val="150000"/>
              </a:lnSpc>
              <a:buFont typeface="Arial" panose="020B0604020202020204" pitchFamily="34" charset="0"/>
              <a:buChar char="•"/>
            </a:pPr>
            <a:r>
              <a:rPr lang="en-GB" sz="1600" dirty="0" smtClean="0"/>
              <a:t>In </a:t>
            </a:r>
            <a:r>
              <a:rPr lang="en-GB" sz="1600" dirty="0"/>
              <a:t>these cases, bribery may be viewed as a way to hit </a:t>
            </a:r>
            <a:r>
              <a:rPr lang="en-GB" sz="1600" dirty="0" smtClean="0"/>
              <a:t>challenging </a:t>
            </a:r>
            <a:r>
              <a:rPr lang="en-GB" sz="1600" dirty="0"/>
              <a:t>performance goals. </a:t>
            </a:r>
            <a:endParaRPr lang="en-GB" sz="1600" dirty="0" smtClean="0"/>
          </a:p>
          <a:p>
            <a:pPr marL="285750" indent="-285750" algn="just">
              <a:lnSpc>
                <a:spcPct val="150000"/>
              </a:lnSpc>
              <a:buFont typeface="Arial" panose="020B0604020202020204" pitchFamily="34" charset="0"/>
              <a:buChar char="•"/>
            </a:pPr>
            <a:r>
              <a:rPr lang="en-GB" sz="1600" dirty="0" smtClean="0"/>
              <a:t>The </a:t>
            </a:r>
            <a:r>
              <a:rPr lang="en-GB" sz="1600" dirty="0"/>
              <a:t>combination of an organizational culture that legitimizes </a:t>
            </a:r>
            <a:r>
              <a:rPr lang="en-GB" sz="1600" dirty="0" smtClean="0"/>
              <a:t>unethical behaviour, </a:t>
            </a:r>
            <a:r>
              <a:rPr lang="en-GB" sz="1600" dirty="0"/>
              <a:t>or at least turns a blind eye to such </a:t>
            </a:r>
            <a:r>
              <a:rPr lang="en-GB" sz="1600" dirty="0" smtClean="0"/>
              <a:t>behaviour, </a:t>
            </a:r>
            <a:r>
              <a:rPr lang="en-GB" sz="1600" dirty="0"/>
              <a:t>and unrealistic </a:t>
            </a:r>
            <a:r>
              <a:rPr lang="en-GB" sz="1600" dirty="0" smtClean="0"/>
              <a:t>performance </a:t>
            </a:r>
            <a:r>
              <a:rPr lang="en-GB" sz="1600" dirty="0"/>
              <a:t>goals may be particularly toxic.</a:t>
            </a:r>
            <a:endParaRPr lang="en-US" sz="1600" dirty="0"/>
          </a:p>
        </p:txBody>
      </p:sp>
    </p:spTree>
    <p:extLst>
      <p:ext uri="{BB962C8B-B14F-4D97-AF65-F5344CB8AC3E}">
        <p14:creationId xmlns:p14="http://schemas.microsoft.com/office/powerpoint/2010/main" val="841215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5CCEDD-3A73-0545-3F64-A78F6B11B8A4}"/>
              </a:ext>
            </a:extLst>
          </p:cNvPr>
          <p:cNvSpPr>
            <a:spLocks noGrp="1"/>
          </p:cNvSpPr>
          <p:nvPr>
            <p:ph type="title"/>
          </p:nvPr>
        </p:nvSpPr>
        <p:spPr/>
        <p:txBody>
          <a:bodyPr/>
          <a:lstStyle/>
          <a:p>
            <a:r>
              <a:rPr lang="en-US" dirty="0"/>
              <a:t>Roots of Unethical Practices</a:t>
            </a:r>
          </a:p>
        </p:txBody>
      </p:sp>
      <p:sp>
        <p:nvSpPr>
          <p:cNvPr id="3" name="Content Placeholder 2">
            <a:extLst>
              <a:ext uri="{FF2B5EF4-FFF2-40B4-BE49-F238E27FC236}">
                <a16:creationId xmlns="" xmlns:a16="http://schemas.microsoft.com/office/drawing/2014/main" id="{5E9248E0-826C-A0A1-B6C7-396D30599E49}"/>
              </a:ext>
            </a:extLst>
          </p:cNvPr>
          <p:cNvSpPr>
            <a:spLocks noGrp="1"/>
          </p:cNvSpPr>
          <p:nvPr>
            <p:ph idx="1"/>
          </p:nvPr>
        </p:nvSpPr>
        <p:spPr>
          <a:xfrm>
            <a:off x="677334" y="1464554"/>
            <a:ext cx="8596668" cy="3880773"/>
          </a:xfrm>
        </p:spPr>
        <p:txBody>
          <a:bodyPr/>
          <a:lstStyle/>
          <a:p>
            <a:pPr marL="0" indent="0">
              <a:buNone/>
            </a:pPr>
            <a:r>
              <a:rPr lang="en-GB" b="1" u="sng" dirty="0" smtClean="0">
                <a:solidFill>
                  <a:srgbClr val="C00000"/>
                </a:solidFill>
              </a:rPr>
              <a:t>LEADERSHIP</a:t>
            </a:r>
          </a:p>
          <a:p>
            <a:pPr algn="just">
              <a:lnSpc>
                <a:spcPct val="150000"/>
              </a:lnSpc>
            </a:pPr>
            <a:r>
              <a:rPr lang="en-GB" dirty="0" smtClean="0"/>
              <a:t>Leaders </a:t>
            </a:r>
            <a:r>
              <a:rPr lang="en-GB" dirty="0"/>
              <a:t>help establish the culture of an organization, and they set the example, rules, and guidelines that others follow as well as the structure and processes for operating both </a:t>
            </a:r>
            <a:r>
              <a:rPr lang="en-GB" dirty="0" smtClean="0"/>
              <a:t>strategically </a:t>
            </a:r>
            <a:r>
              <a:rPr lang="en-GB" dirty="0"/>
              <a:t>and in daily operations. </a:t>
            </a:r>
            <a:endParaRPr lang="en-GB" dirty="0" smtClean="0"/>
          </a:p>
          <a:p>
            <a:pPr algn="just">
              <a:lnSpc>
                <a:spcPct val="150000"/>
              </a:lnSpc>
            </a:pPr>
            <a:r>
              <a:rPr lang="en-GB" dirty="0" smtClean="0"/>
              <a:t>Employees </a:t>
            </a:r>
            <a:r>
              <a:rPr lang="en-GB" dirty="0"/>
              <a:t>often operate and work within a defined structure with a </a:t>
            </a:r>
            <a:r>
              <a:rPr lang="en-GB" dirty="0" smtClean="0"/>
              <a:t>mind-set </a:t>
            </a:r>
            <a:r>
              <a:rPr lang="en-GB" dirty="0"/>
              <a:t>very much similar to the overall culture of the organization that employs them</a:t>
            </a:r>
            <a:endParaRPr lang="en-GB" b="1" u="sng" dirty="0">
              <a:solidFill>
                <a:srgbClr val="C00000"/>
              </a:solidFill>
            </a:endParaRPr>
          </a:p>
        </p:txBody>
      </p:sp>
    </p:spTree>
    <p:extLst>
      <p:ext uri="{BB962C8B-B14F-4D97-AF65-F5344CB8AC3E}">
        <p14:creationId xmlns:p14="http://schemas.microsoft.com/office/powerpoint/2010/main" val="2228432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5CCEDD-3A73-0545-3F64-A78F6B11B8A4}"/>
              </a:ext>
            </a:extLst>
          </p:cNvPr>
          <p:cNvSpPr>
            <a:spLocks noGrp="1"/>
          </p:cNvSpPr>
          <p:nvPr>
            <p:ph type="title"/>
          </p:nvPr>
        </p:nvSpPr>
        <p:spPr/>
        <p:txBody>
          <a:bodyPr/>
          <a:lstStyle/>
          <a:p>
            <a:r>
              <a:rPr lang="en-US" dirty="0"/>
              <a:t>Roots of Unethical Practices</a:t>
            </a:r>
          </a:p>
        </p:txBody>
      </p:sp>
      <p:sp>
        <p:nvSpPr>
          <p:cNvPr id="3" name="Content Placeholder 2">
            <a:extLst>
              <a:ext uri="{FF2B5EF4-FFF2-40B4-BE49-F238E27FC236}">
                <a16:creationId xmlns="" xmlns:a16="http://schemas.microsoft.com/office/drawing/2014/main" id="{5E9248E0-826C-A0A1-B6C7-396D30599E49}"/>
              </a:ext>
            </a:extLst>
          </p:cNvPr>
          <p:cNvSpPr>
            <a:spLocks noGrp="1"/>
          </p:cNvSpPr>
          <p:nvPr>
            <p:ph idx="1"/>
          </p:nvPr>
        </p:nvSpPr>
        <p:spPr>
          <a:xfrm>
            <a:off x="677334" y="1464554"/>
            <a:ext cx="8596668" cy="3880773"/>
          </a:xfrm>
        </p:spPr>
        <p:txBody>
          <a:bodyPr/>
          <a:lstStyle/>
          <a:p>
            <a:pPr marL="0" indent="0">
              <a:buNone/>
            </a:pPr>
            <a:r>
              <a:rPr lang="en-GB" b="1" u="sng" dirty="0">
                <a:solidFill>
                  <a:srgbClr val="C00000"/>
                </a:solidFill>
              </a:rPr>
              <a:t>SOCIETAL </a:t>
            </a:r>
            <a:r>
              <a:rPr lang="en-GB" b="1" u="sng" dirty="0" smtClean="0">
                <a:solidFill>
                  <a:srgbClr val="C00000"/>
                </a:solidFill>
              </a:rPr>
              <a:t>CULTURE</a:t>
            </a:r>
          </a:p>
          <a:p>
            <a:pPr algn="just"/>
            <a:r>
              <a:rPr lang="en-GB" dirty="0" smtClean="0"/>
              <a:t> </a:t>
            </a:r>
            <a:r>
              <a:rPr lang="en-GB" dirty="0"/>
              <a:t>Societal culture may well have an impact on the propensity of people and organizations to behave in an unethical manner</a:t>
            </a:r>
            <a:r>
              <a:rPr lang="en-GB" dirty="0" smtClean="0"/>
              <a:t>.</a:t>
            </a:r>
          </a:p>
          <a:p>
            <a:pPr algn="just"/>
            <a:r>
              <a:rPr lang="en-GB" dirty="0" smtClean="0"/>
              <a:t> </a:t>
            </a:r>
            <a:r>
              <a:rPr lang="en-GB" dirty="0"/>
              <a:t>One study of 2,700 firms in 24 countries found that there were significant differences among the ethical policies of firms headquartered in different </a:t>
            </a:r>
            <a:r>
              <a:rPr lang="en-GB" dirty="0" smtClean="0"/>
              <a:t>countries.</a:t>
            </a:r>
          </a:p>
          <a:p>
            <a:pPr algn="just"/>
            <a:r>
              <a:rPr lang="en-GB" dirty="0" smtClean="0"/>
              <a:t> </a:t>
            </a:r>
            <a:r>
              <a:rPr lang="en-GB" dirty="0"/>
              <a:t>Using </a:t>
            </a:r>
            <a:r>
              <a:rPr lang="en-GB" dirty="0" err="1"/>
              <a:t>Hofstede’s</a:t>
            </a:r>
            <a:r>
              <a:rPr lang="en-GB" dirty="0"/>
              <a:t> dimensions of social culture (see Chapter 4), the study found that enterprises headquartered in cultures where individualism and uncertainty avoidance are strong were more likely to emphasize the importance of behaving ethically than firms headquartered in cultures where masculinity and power distance are important cultural attributes.</a:t>
            </a:r>
            <a:endParaRPr lang="en-GB" b="1" u="sng" dirty="0">
              <a:solidFill>
                <a:srgbClr val="C00000"/>
              </a:solidFill>
            </a:endParaRPr>
          </a:p>
        </p:txBody>
      </p:sp>
    </p:spTree>
    <p:extLst>
      <p:ext uri="{BB962C8B-B14F-4D97-AF65-F5344CB8AC3E}">
        <p14:creationId xmlns:p14="http://schemas.microsoft.com/office/powerpoint/2010/main" val="1370341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Corporate Social Responsibility</a:t>
            </a:r>
          </a:p>
        </p:txBody>
      </p:sp>
      <p:sp>
        <p:nvSpPr>
          <p:cNvPr id="3" name="Content Placeholder 2"/>
          <p:cNvSpPr>
            <a:spLocks noGrp="1"/>
          </p:cNvSpPr>
          <p:nvPr>
            <p:ph idx="1"/>
          </p:nvPr>
        </p:nvSpPr>
        <p:spPr>
          <a:xfrm>
            <a:off x="418026" y="1641974"/>
            <a:ext cx="8596668" cy="3880773"/>
          </a:xfrm>
        </p:spPr>
        <p:txBody>
          <a:bodyPr/>
          <a:lstStyle/>
          <a:p>
            <a:pPr algn="just">
              <a:lnSpc>
                <a:spcPct val="150000"/>
              </a:lnSpc>
            </a:pPr>
            <a:r>
              <a:rPr lang="en-GB" dirty="0"/>
              <a:t>The concept of corporate social responsibility (CSR) refers to the idea that </a:t>
            </a:r>
            <a:r>
              <a:rPr lang="en-GB" dirty="0" smtClean="0"/>
              <a:t>businesspeople </a:t>
            </a:r>
            <a:r>
              <a:rPr lang="en-GB" dirty="0"/>
              <a:t>should consider the social consequences of economic actions when making </a:t>
            </a:r>
            <a:r>
              <a:rPr lang="en-GB" dirty="0" smtClean="0"/>
              <a:t>business </a:t>
            </a:r>
            <a:r>
              <a:rPr lang="en-GB" dirty="0"/>
              <a:t>decisions and that there should be a presumption in </a:t>
            </a:r>
            <a:r>
              <a:rPr lang="en-GB" dirty="0" smtClean="0"/>
              <a:t>favour </a:t>
            </a:r>
            <a:r>
              <a:rPr lang="en-GB" dirty="0"/>
              <a:t>of decisions that have both good economic and social consequences</a:t>
            </a:r>
            <a:r>
              <a:rPr lang="en-GB" dirty="0" smtClean="0"/>
              <a:t>.</a:t>
            </a:r>
          </a:p>
          <a:p>
            <a:pPr algn="just">
              <a:lnSpc>
                <a:spcPct val="150000"/>
              </a:lnSpc>
            </a:pPr>
            <a:r>
              <a:rPr lang="en-GB" dirty="0" smtClean="0"/>
              <a:t> In </a:t>
            </a:r>
            <a:r>
              <a:rPr lang="en-GB" dirty="0"/>
              <a:t>its purest form, corporate social responsibility can be supported for its own sake simply because it is the right way for a business to </a:t>
            </a:r>
            <a:r>
              <a:rPr lang="en-GB" dirty="0" smtClean="0"/>
              <a:t>behave.</a:t>
            </a:r>
            <a:endParaRPr lang="en-US" dirty="0"/>
          </a:p>
        </p:txBody>
      </p:sp>
    </p:spTree>
    <p:extLst>
      <p:ext uri="{BB962C8B-B14F-4D97-AF65-F5344CB8AC3E}">
        <p14:creationId xmlns:p14="http://schemas.microsoft.com/office/powerpoint/2010/main" val="4051205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72C95B-4822-1173-07BC-B9523A8661B1}"/>
              </a:ext>
            </a:extLst>
          </p:cNvPr>
          <p:cNvSpPr>
            <a:spLocks noGrp="1"/>
          </p:cNvSpPr>
          <p:nvPr>
            <p:ph type="title"/>
          </p:nvPr>
        </p:nvSpPr>
        <p:spPr/>
        <p:txBody>
          <a:bodyPr/>
          <a:lstStyle/>
          <a:p>
            <a:pPr algn="ctr"/>
            <a:r>
              <a:rPr lang="en-US" dirty="0"/>
              <a:t>Sustainability</a:t>
            </a:r>
          </a:p>
        </p:txBody>
      </p:sp>
      <p:sp>
        <p:nvSpPr>
          <p:cNvPr id="3" name="Content Placeholder 2">
            <a:extLst>
              <a:ext uri="{FF2B5EF4-FFF2-40B4-BE49-F238E27FC236}">
                <a16:creationId xmlns="" xmlns:a16="http://schemas.microsoft.com/office/drawing/2014/main" id="{B308CDB7-2DD2-CF6F-0FFA-BBD0341E43FD}"/>
              </a:ext>
            </a:extLst>
          </p:cNvPr>
          <p:cNvSpPr>
            <a:spLocks noGrp="1"/>
          </p:cNvSpPr>
          <p:nvPr>
            <p:ph idx="1"/>
          </p:nvPr>
        </p:nvSpPr>
        <p:spPr/>
        <p:txBody>
          <a:bodyPr/>
          <a:lstStyle/>
          <a:p>
            <a:pPr marL="0" indent="0" algn="just">
              <a:buNone/>
            </a:pPr>
            <a:r>
              <a:rPr lang="en-GB" dirty="0"/>
              <a:t>Sustainability As managers in international businesses strive to translate ideas about </a:t>
            </a:r>
            <a:r>
              <a:rPr lang="en-GB" dirty="0" smtClean="0"/>
              <a:t>corporate </a:t>
            </a:r>
            <a:r>
              <a:rPr lang="en-GB" dirty="0"/>
              <a:t>social responsibility into strategic actions, many are gravitating toward strategies that are viewed as sustainable</a:t>
            </a:r>
            <a:r>
              <a:rPr lang="en-GB" dirty="0" smtClean="0"/>
              <a:t>.</a:t>
            </a:r>
          </a:p>
          <a:p>
            <a:pPr marL="0" indent="0" algn="just">
              <a:buNone/>
            </a:pPr>
            <a:r>
              <a:rPr lang="en-GB" dirty="0"/>
              <a:t>Sustainability </a:t>
            </a:r>
            <a:r>
              <a:rPr lang="en-US" dirty="0" smtClean="0"/>
              <a:t>in </a:t>
            </a:r>
            <a:r>
              <a:rPr lang="en-US" dirty="0"/>
              <a:t>international business refers to the integration of environmental, social, and economic considerations into global operations, strategies, and practices.</a:t>
            </a:r>
          </a:p>
        </p:txBody>
      </p:sp>
    </p:spTree>
    <p:extLst>
      <p:ext uri="{BB962C8B-B14F-4D97-AF65-F5344CB8AC3E}">
        <p14:creationId xmlns:p14="http://schemas.microsoft.com/office/powerpoint/2010/main" val="934558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72C95B-4822-1173-07BC-B9523A8661B1}"/>
              </a:ext>
            </a:extLst>
          </p:cNvPr>
          <p:cNvSpPr>
            <a:spLocks noGrp="1"/>
          </p:cNvSpPr>
          <p:nvPr>
            <p:ph type="title"/>
          </p:nvPr>
        </p:nvSpPr>
        <p:spPr/>
        <p:txBody>
          <a:bodyPr/>
          <a:lstStyle/>
          <a:p>
            <a:pPr algn="ctr"/>
            <a:r>
              <a:rPr lang="en-US" dirty="0"/>
              <a:t>Sustainability</a:t>
            </a:r>
          </a:p>
        </p:txBody>
      </p:sp>
      <p:sp>
        <p:nvSpPr>
          <p:cNvPr id="3" name="Content Placeholder 2">
            <a:extLst>
              <a:ext uri="{FF2B5EF4-FFF2-40B4-BE49-F238E27FC236}">
                <a16:creationId xmlns="" xmlns:a16="http://schemas.microsoft.com/office/drawing/2014/main" id="{B308CDB7-2DD2-CF6F-0FFA-BBD0341E43FD}"/>
              </a:ext>
            </a:extLst>
          </p:cNvPr>
          <p:cNvSpPr>
            <a:spLocks noGrp="1"/>
          </p:cNvSpPr>
          <p:nvPr>
            <p:ph idx="1"/>
          </p:nvPr>
        </p:nvSpPr>
        <p:spPr/>
        <p:txBody>
          <a:bodyPr/>
          <a:lstStyle/>
          <a:p>
            <a:pPr marL="0" indent="0">
              <a:buNone/>
            </a:pPr>
            <a:r>
              <a:rPr lang="en-US" sz="2400" b="1" u="sng" dirty="0">
                <a:solidFill>
                  <a:srgbClr val="C00000"/>
                </a:solidFill>
              </a:rPr>
              <a:t>Environmental Responsibility</a:t>
            </a:r>
          </a:p>
          <a:p>
            <a:pPr lvl="0" algn="just"/>
            <a:r>
              <a:rPr lang="en-US" b="1" dirty="0">
                <a:solidFill>
                  <a:srgbClr val="C00000"/>
                </a:solidFill>
              </a:rPr>
              <a:t>Reducing Carbon Footprint</a:t>
            </a:r>
            <a:r>
              <a:rPr lang="en-US" dirty="0"/>
              <a:t>: International businesses are focusing on minimizing greenhouse gas emissions across global supply chains. This includes adopting renewable energy, optimizing logistics to reduce transportation emissions, and improving energy efficiency in production.</a:t>
            </a:r>
          </a:p>
          <a:p>
            <a:pPr lvl="0" algn="just"/>
            <a:r>
              <a:rPr lang="en-US" b="1" dirty="0">
                <a:solidFill>
                  <a:srgbClr val="C00000"/>
                </a:solidFill>
              </a:rPr>
              <a:t>Resource Efficiency</a:t>
            </a:r>
            <a:r>
              <a:rPr lang="en-US" dirty="0"/>
              <a:t>: Sustainable use of natural resources like water, raw materials, and energy. Companies are developing circular economies by reducing waste, reusing materials, and recycling.</a:t>
            </a:r>
          </a:p>
          <a:p>
            <a:pPr lvl="0" algn="just"/>
            <a:r>
              <a:rPr lang="en-US" b="1" dirty="0">
                <a:solidFill>
                  <a:srgbClr val="C00000"/>
                </a:solidFill>
              </a:rPr>
              <a:t>Sustainable Sourcing</a:t>
            </a:r>
            <a:r>
              <a:rPr lang="en-US" dirty="0"/>
              <a:t>: Ensuring that raw materials, particularly those sourced from developing countries, are obtained in environmentally responsible ways, such as through sustainable agriculture, forestry, or fishing practices.</a:t>
            </a:r>
          </a:p>
          <a:p>
            <a:pPr marL="514350" indent="-514350">
              <a:buAutoNum type="arabicPeriod"/>
            </a:pPr>
            <a:endParaRPr lang="en-US" dirty="0"/>
          </a:p>
        </p:txBody>
      </p:sp>
    </p:spTree>
    <p:extLst>
      <p:ext uri="{BB962C8B-B14F-4D97-AF65-F5344CB8AC3E}">
        <p14:creationId xmlns:p14="http://schemas.microsoft.com/office/powerpoint/2010/main" val="2169222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72C95B-4822-1173-07BC-B9523A8661B1}"/>
              </a:ext>
            </a:extLst>
          </p:cNvPr>
          <p:cNvSpPr>
            <a:spLocks noGrp="1"/>
          </p:cNvSpPr>
          <p:nvPr>
            <p:ph type="title"/>
          </p:nvPr>
        </p:nvSpPr>
        <p:spPr/>
        <p:txBody>
          <a:bodyPr/>
          <a:lstStyle/>
          <a:p>
            <a:pPr algn="ctr"/>
            <a:r>
              <a:rPr lang="en-US" dirty="0"/>
              <a:t>Sustainability</a:t>
            </a:r>
          </a:p>
        </p:txBody>
      </p:sp>
      <p:sp>
        <p:nvSpPr>
          <p:cNvPr id="3" name="Content Placeholder 2">
            <a:extLst>
              <a:ext uri="{FF2B5EF4-FFF2-40B4-BE49-F238E27FC236}">
                <a16:creationId xmlns="" xmlns:a16="http://schemas.microsoft.com/office/drawing/2014/main" id="{B308CDB7-2DD2-CF6F-0FFA-BBD0341E43FD}"/>
              </a:ext>
            </a:extLst>
          </p:cNvPr>
          <p:cNvSpPr>
            <a:spLocks noGrp="1"/>
          </p:cNvSpPr>
          <p:nvPr>
            <p:ph idx="1"/>
          </p:nvPr>
        </p:nvSpPr>
        <p:spPr/>
        <p:txBody>
          <a:bodyPr/>
          <a:lstStyle/>
          <a:p>
            <a:pPr marL="0" indent="0">
              <a:buNone/>
            </a:pPr>
            <a:r>
              <a:rPr lang="en-US" sz="2400" b="1" u="sng" dirty="0">
                <a:solidFill>
                  <a:srgbClr val="C00000"/>
                </a:solidFill>
              </a:rPr>
              <a:t>2. Social Responsibility</a:t>
            </a:r>
          </a:p>
          <a:p>
            <a:pPr lvl="0" algn="just"/>
            <a:r>
              <a:rPr lang="en-US" b="1" dirty="0">
                <a:solidFill>
                  <a:srgbClr val="C00000"/>
                </a:solidFill>
              </a:rPr>
              <a:t>Fair Labor Practices</a:t>
            </a:r>
            <a:r>
              <a:rPr lang="en-US" dirty="0"/>
              <a:t>: Ensuring fair wages, safe working conditions, and the prohibition of forced or child labor, particularly in countries with weaker regulatory environments.</a:t>
            </a:r>
          </a:p>
          <a:p>
            <a:pPr lvl="0" algn="just"/>
            <a:r>
              <a:rPr lang="en-US" b="1" dirty="0">
                <a:solidFill>
                  <a:srgbClr val="C00000"/>
                </a:solidFill>
              </a:rPr>
              <a:t>Community Engagement</a:t>
            </a:r>
            <a:r>
              <a:rPr lang="en-US" dirty="0"/>
              <a:t>: Businesses engaging with local communities in countries where they operate by investing in social infrastructure (e.g., education, health) and supporting local economies through job creation.</a:t>
            </a:r>
          </a:p>
          <a:p>
            <a:pPr lvl="0" algn="just"/>
            <a:r>
              <a:rPr lang="en-US" b="1" dirty="0">
                <a:solidFill>
                  <a:srgbClr val="C00000"/>
                </a:solidFill>
              </a:rPr>
              <a:t>Diversity and Inclusion</a:t>
            </a:r>
            <a:r>
              <a:rPr lang="en-US" dirty="0"/>
              <a:t>: Promoting diverse workforces and inclusive practices across all international branches, ensuring equal opportunities regardless of gender, race, or nationality.</a:t>
            </a:r>
          </a:p>
          <a:p>
            <a:pPr marL="514350" indent="-514350">
              <a:buAutoNum type="arabicPeriod"/>
            </a:pPr>
            <a:endParaRPr lang="en-US" dirty="0"/>
          </a:p>
        </p:txBody>
      </p:sp>
    </p:spTree>
    <p:extLst>
      <p:ext uri="{BB962C8B-B14F-4D97-AF65-F5344CB8AC3E}">
        <p14:creationId xmlns:p14="http://schemas.microsoft.com/office/powerpoint/2010/main" val="3070829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72C95B-4822-1173-07BC-B9523A8661B1}"/>
              </a:ext>
            </a:extLst>
          </p:cNvPr>
          <p:cNvSpPr>
            <a:spLocks noGrp="1"/>
          </p:cNvSpPr>
          <p:nvPr>
            <p:ph type="title"/>
          </p:nvPr>
        </p:nvSpPr>
        <p:spPr/>
        <p:txBody>
          <a:bodyPr/>
          <a:lstStyle/>
          <a:p>
            <a:pPr algn="ctr"/>
            <a:r>
              <a:rPr lang="en-US" dirty="0"/>
              <a:t>Sustainability</a:t>
            </a:r>
          </a:p>
        </p:txBody>
      </p:sp>
      <p:sp>
        <p:nvSpPr>
          <p:cNvPr id="3" name="Content Placeholder 2">
            <a:extLst>
              <a:ext uri="{FF2B5EF4-FFF2-40B4-BE49-F238E27FC236}">
                <a16:creationId xmlns="" xmlns:a16="http://schemas.microsoft.com/office/drawing/2014/main" id="{B308CDB7-2DD2-CF6F-0FFA-BBD0341E43FD}"/>
              </a:ext>
            </a:extLst>
          </p:cNvPr>
          <p:cNvSpPr>
            <a:spLocks noGrp="1"/>
          </p:cNvSpPr>
          <p:nvPr>
            <p:ph idx="1"/>
          </p:nvPr>
        </p:nvSpPr>
        <p:spPr/>
        <p:txBody>
          <a:bodyPr/>
          <a:lstStyle/>
          <a:p>
            <a:pPr marL="0" indent="0">
              <a:buNone/>
            </a:pPr>
            <a:r>
              <a:rPr lang="en-US" sz="2000" b="1" u="sng" dirty="0">
                <a:solidFill>
                  <a:srgbClr val="C00000"/>
                </a:solidFill>
              </a:rPr>
              <a:t>3. Economic Sustainability</a:t>
            </a:r>
          </a:p>
          <a:p>
            <a:pPr lvl="0" algn="just"/>
            <a:r>
              <a:rPr lang="en-US" b="1" dirty="0">
                <a:solidFill>
                  <a:srgbClr val="C00000"/>
                </a:solidFill>
              </a:rPr>
              <a:t>Long-Term Viability</a:t>
            </a:r>
            <a:r>
              <a:rPr lang="en-US" dirty="0"/>
              <a:t>: International businesses that prioritize sustainability often focus on long-term financial stability rather than short-term profit maximization. This can mean investing in sustainable technologies and practices that may take time to yield returns.</a:t>
            </a:r>
          </a:p>
          <a:p>
            <a:pPr lvl="0" algn="just"/>
            <a:r>
              <a:rPr lang="en-US" b="1" dirty="0">
                <a:solidFill>
                  <a:srgbClr val="C00000"/>
                </a:solidFill>
              </a:rPr>
              <a:t>Ethical Supply Chains</a:t>
            </a:r>
            <a:r>
              <a:rPr lang="en-US" dirty="0"/>
              <a:t>: Ensuring that business practices across borders are ethical, transparent, and comply with international laws and standards, including human rights, labor rights, and anti-corruption measures.</a:t>
            </a:r>
          </a:p>
          <a:p>
            <a:pPr lvl="0" algn="just"/>
            <a:r>
              <a:rPr lang="en-US" b="1" dirty="0">
                <a:solidFill>
                  <a:srgbClr val="C00000"/>
                </a:solidFill>
              </a:rPr>
              <a:t>Sustainable Innovation</a:t>
            </a:r>
            <a:r>
              <a:rPr lang="en-US" dirty="0">
                <a:solidFill>
                  <a:srgbClr val="C00000"/>
                </a:solidFill>
              </a:rPr>
              <a:t>: </a:t>
            </a:r>
            <a:r>
              <a:rPr lang="en-US" dirty="0"/>
              <a:t>Companies are investing in innovations like green technologies and sustainable products that reduce environmental impact and appeal to consumers increasingly concerned with sustainability.</a:t>
            </a:r>
          </a:p>
          <a:p>
            <a:pPr marL="514350" indent="-514350">
              <a:buAutoNum type="arabicPeriod"/>
            </a:pPr>
            <a:endParaRPr lang="en-US" dirty="0"/>
          </a:p>
        </p:txBody>
      </p:sp>
    </p:spTree>
    <p:extLst>
      <p:ext uri="{BB962C8B-B14F-4D97-AF65-F5344CB8AC3E}">
        <p14:creationId xmlns:p14="http://schemas.microsoft.com/office/powerpoint/2010/main" val="467249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72C95B-4822-1173-07BC-B9523A8661B1}"/>
              </a:ext>
            </a:extLst>
          </p:cNvPr>
          <p:cNvSpPr>
            <a:spLocks noGrp="1"/>
          </p:cNvSpPr>
          <p:nvPr>
            <p:ph type="title"/>
          </p:nvPr>
        </p:nvSpPr>
        <p:spPr/>
        <p:txBody>
          <a:bodyPr/>
          <a:lstStyle/>
          <a:p>
            <a:pPr algn="ctr"/>
            <a:r>
              <a:rPr lang="en-US" dirty="0"/>
              <a:t>Sustainability</a:t>
            </a:r>
          </a:p>
        </p:txBody>
      </p:sp>
      <p:sp>
        <p:nvSpPr>
          <p:cNvPr id="3" name="Content Placeholder 2">
            <a:extLst>
              <a:ext uri="{FF2B5EF4-FFF2-40B4-BE49-F238E27FC236}">
                <a16:creationId xmlns="" xmlns:a16="http://schemas.microsoft.com/office/drawing/2014/main" id="{B308CDB7-2DD2-CF6F-0FFA-BBD0341E43FD}"/>
              </a:ext>
            </a:extLst>
          </p:cNvPr>
          <p:cNvSpPr>
            <a:spLocks noGrp="1"/>
          </p:cNvSpPr>
          <p:nvPr>
            <p:ph idx="1"/>
          </p:nvPr>
        </p:nvSpPr>
        <p:spPr/>
        <p:txBody>
          <a:bodyPr/>
          <a:lstStyle/>
          <a:p>
            <a:pPr marL="0" indent="0">
              <a:buNone/>
            </a:pPr>
            <a:r>
              <a:rPr lang="en-US" sz="2000" b="1" u="sng" dirty="0">
                <a:solidFill>
                  <a:srgbClr val="C00000"/>
                </a:solidFill>
              </a:rPr>
              <a:t>4. Compliance with International Standards</a:t>
            </a:r>
          </a:p>
          <a:p>
            <a:pPr lvl="0" algn="just"/>
            <a:r>
              <a:rPr lang="en-US" dirty="0"/>
              <a:t>Many companies align their sustainability strategies with international frameworks, such as the United Nations Sustainable Development Goals (SDGs), ISO 14001 (environmental management), and the Global Reporting Initiative (GRI) for sustainability reporting.</a:t>
            </a:r>
          </a:p>
          <a:p>
            <a:pPr marL="0" indent="0" algn="just">
              <a:buNone/>
            </a:pPr>
            <a:r>
              <a:rPr lang="en-US" sz="2000" b="1" u="sng" dirty="0">
                <a:solidFill>
                  <a:srgbClr val="C00000"/>
                </a:solidFill>
              </a:rPr>
              <a:t>5. Consumer Demand and Corporate Reputation</a:t>
            </a:r>
          </a:p>
          <a:p>
            <a:pPr lvl="0" algn="just"/>
            <a:r>
              <a:rPr lang="en-US" dirty="0"/>
              <a:t>Consumers worldwide are increasingly favoring companies that are committed to sustainability, which drives international businesses to adopt greener practices to maintain competitiveness and build strong reputations.</a:t>
            </a:r>
          </a:p>
          <a:p>
            <a:pPr marL="514350" indent="-514350">
              <a:buAutoNum type="arabicPeriod"/>
            </a:pPr>
            <a:endParaRPr lang="en-US" dirty="0"/>
          </a:p>
        </p:txBody>
      </p:sp>
    </p:spTree>
    <p:extLst>
      <p:ext uri="{BB962C8B-B14F-4D97-AF65-F5344CB8AC3E}">
        <p14:creationId xmlns:p14="http://schemas.microsoft.com/office/powerpoint/2010/main" val="21741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8481" y="1275692"/>
            <a:ext cx="9204009" cy="4360833"/>
          </a:xfrm>
        </p:spPr>
        <p:txBody>
          <a:bodyPr>
            <a:normAutofit/>
          </a:bodyPr>
          <a:lstStyle/>
          <a:p>
            <a:pPr algn="just"/>
            <a:r>
              <a:rPr lang="en-GB" sz="2000" b="1" dirty="0">
                <a:solidFill>
                  <a:srgbClr val="C00000"/>
                </a:solidFill>
              </a:rPr>
              <a:t>Ethics</a:t>
            </a:r>
            <a:r>
              <a:rPr lang="en-GB" dirty="0">
                <a:solidFill>
                  <a:schemeClr val="tx1"/>
                </a:solidFill>
              </a:rPr>
              <a:t> is a system of moral principles that includes ideas about right and wrong, and how people should (or should not) behave in general and specific cases</a:t>
            </a:r>
            <a:r>
              <a:rPr lang="en-GB" dirty="0" smtClean="0">
                <a:solidFill>
                  <a:schemeClr val="tx1"/>
                </a:solidFill>
              </a:rPr>
              <a:t>.</a:t>
            </a:r>
          </a:p>
          <a:p>
            <a:pPr algn="just"/>
            <a:r>
              <a:rPr lang="en-US" sz="2000" u="sng" dirty="0">
                <a:solidFill>
                  <a:srgbClr val="00B050"/>
                </a:solidFill>
              </a:rPr>
              <a:t>Ethics and International </a:t>
            </a:r>
            <a:r>
              <a:rPr lang="en-US" sz="2000" u="sng" dirty="0" smtClean="0">
                <a:solidFill>
                  <a:srgbClr val="00B050"/>
                </a:solidFill>
              </a:rPr>
              <a:t>Business:</a:t>
            </a:r>
          </a:p>
          <a:p>
            <a:pPr marL="342900" indent="-342900" algn="just">
              <a:buFont typeface="Arial" panose="020B0604020202020204" pitchFamily="34" charset="0"/>
              <a:buChar char="•"/>
            </a:pPr>
            <a:r>
              <a:rPr lang="en-GB" sz="2000" dirty="0">
                <a:solidFill>
                  <a:schemeClr val="tx1"/>
                </a:solidFill>
              </a:rPr>
              <a:t>Many of the ethical issues in international business are rooted in differences in political systems, laws, economic development, and culture across countries. </a:t>
            </a:r>
            <a:endParaRPr lang="en-GB" sz="2000" dirty="0" smtClean="0">
              <a:solidFill>
                <a:schemeClr val="tx1"/>
              </a:solidFill>
            </a:endParaRPr>
          </a:p>
          <a:p>
            <a:pPr marL="342900" indent="-342900" algn="just">
              <a:buFont typeface="Arial" panose="020B0604020202020204" pitchFamily="34" charset="0"/>
              <a:buChar char="•"/>
            </a:pPr>
            <a:r>
              <a:rPr lang="en-GB" sz="2000" dirty="0" smtClean="0">
                <a:solidFill>
                  <a:schemeClr val="tx1"/>
                </a:solidFill>
              </a:rPr>
              <a:t>What </a:t>
            </a:r>
            <a:r>
              <a:rPr lang="en-GB" sz="2000" dirty="0">
                <a:solidFill>
                  <a:schemeClr val="tx1"/>
                </a:solidFill>
              </a:rPr>
              <a:t>is considered normal practice in one nation may be considered unethical in another. Managers in a </a:t>
            </a:r>
            <a:r>
              <a:rPr lang="en-GB" sz="2000" dirty="0" smtClean="0">
                <a:solidFill>
                  <a:schemeClr val="tx1"/>
                </a:solidFill>
              </a:rPr>
              <a:t>multinational </a:t>
            </a:r>
            <a:r>
              <a:rPr lang="en-GB" sz="2000" dirty="0">
                <a:solidFill>
                  <a:schemeClr val="tx1"/>
                </a:solidFill>
              </a:rPr>
              <a:t>firm need to be particularly sensitive to these differences</a:t>
            </a:r>
            <a:r>
              <a:rPr lang="en-GB" sz="2000" dirty="0" smtClean="0">
                <a:solidFill>
                  <a:schemeClr val="tx1"/>
                </a:solidFill>
              </a:rPr>
              <a:t>.</a:t>
            </a:r>
          </a:p>
          <a:p>
            <a:pPr marL="342900" indent="-342900" algn="just">
              <a:buFont typeface="Arial" panose="020B0604020202020204" pitchFamily="34" charset="0"/>
              <a:buChar char="•"/>
            </a:pPr>
            <a:r>
              <a:rPr lang="en-GB" sz="2000" dirty="0" smtClean="0">
                <a:solidFill>
                  <a:schemeClr val="tx1"/>
                </a:solidFill>
              </a:rPr>
              <a:t> </a:t>
            </a:r>
            <a:r>
              <a:rPr lang="en-GB" sz="2000" dirty="0">
                <a:solidFill>
                  <a:schemeClr val="tx1"/>
                </a:solidFill>
              </a:rPr>
              <a:t>In the international business setting, the most common ethical issues involve employment practices, human rights, environmental regulations, corruption, and the moral obligation of multinational corporations</a:t>
            </a:r>
            <a:endParaRPr lang="en-GB" sz="2000" dirty="0" smtClean="0">
              <a:solidFill>
                <a:schemeClr val="tx1"/>
              </a:solidFill>
            </a:endParaRPr>
          </a:p>
          <a:p>
            <a:pPr algn="just"/>
            <a:endParaRPr lang="en-US" dirty="0">
              <a:solidFill>
                <a:schemeClr val="tx1"/>
              </a:solidFill>
            </a:endParaRPr>
          </a:p>
        </p:txBody>
      </p:sp>
    </p:spTree>
    <p:extLst>
      <p:ext uri="{BB962C8B-B14F-4D97-AF65-F5344CB8AC3E}">
        <p14:creationId xmlns:p14="http://schemas.microsoft.com/office/powerpoint/2010/main" val="3953657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449A95-33EF-D391-1FCF-22867524378A}"/>
              </a:ext>
            </a:extLst>
          </p:cNvPr>
          <p:cNvSpPr>
            <a:spLocks noGrp="1"/>
          </p:cNvSpPr>
          <p:nvPr>
            <p:ph type="title"/>
          </p:nvPr>
        </p:nvSpPr>
        <p:spPr/>
        <p:txBody>
          <a:bodyPr/>
          <a:lstStyle/>
          <a:p>
            <a:r>
              <a:rPr lang="en-US" dirty="0"/>
              <a:t>Ethical Dilemma</a:t>
            </a:r>
          </a:p>
        </p:txBody>
      </p:sp>
      <p:sp>
        <p:nvSpPr>
          <p:cNvPr id="3" name="Content Placeholder 2">
            <a:extLst>
              <a:ext uri="{FF2B5EF4-FFF2-40B4-BE49-F238E27FC236}">
                <a16:creationId xmlns="" xmlns:a16="http://schemas.microsoft.com/office/drawing/2014/main" id="{C0A7FF82-C310-F6DC-F0E9-F97117E9571B}"/>
              </a:ext>
            </a:extLst>
          </p:cNvPr>
          <p:cNvSpPr>
            <a:spLocks noGrp="1"/>
          </p:cNvSpPr>
          <p:nvPr>
            <p:ph idx="1"/>
          </p:nvPr>
        </p:nvSpPr>
        <p:spPr>
          <a:xfrm>
            <a:off x="677334" y="1364777"/>
            <a:ext cx="8596668" cy="4676586"/>
          </a:xfrm>
        </p:spPr>
        <p:txBody>
          <a:bodyPr>
            <a:normAutofit/>
          </a:bodyPr>
          <a:lstStyle/>
          <a:p>
            <a:pPr algn="just"/>
            <a:r>
              <a:rPr lang="en-GB" dirty="0">
                <a:solidFill>
                  <a:schemeClr val="tx1"/>
                </a:solidFill>
              </a:rPr>
              <a:t>The ethical obligations of a multinational corporation toward employment conditions, </a:t>
            </a:r>
            <a:r>
              <a:rPr lang="en-GB" dirty="0" smtClean="0">
                <a:solidFill>
                  <a:schemeClr val="tx1"/>
                </a:solidFill>
              </a:rPr>
              <a:t>human </a:t>
            </a:r>
            <a:r>
              <a:rPr lang="en-GB" dirty="0">
                <a:solidFill>
                  <a:schemeClr val="tx1"/>
                </a:solidFill>
              </a:rPr>
              <a:t>rights, corruption, and environmental pollution are not always clear-cut. </a:t>
            </a:r>
            <a:endParaRPr lang="en-GB" dirty="0" smtClean="0">
              <a:solidFill>
                <a:schemeClr val="tx1"/>
              </a:solidFill>
            </a:endParaRPr>
          </a:p>
          <a:p>
            <a:pPr algn="just"/>
            <a:r>
              <a:rPr lang="en-GB" dirty="0" smtClean="0">
                <a:solidFill>
                  <a:schemeClr val="tx1"/>
                </a:solidFill>
              </a:rPr>
              <a:t>However</a:t>
            </a:r>
            <a:r>
              <a:rPr lang="en-GB" dirty="0">
                <a:solidFill>
                  <a:schemeClr val="tx1"/>
                </a:solidFill>
              </a:rPr>
              <a:t>, what is becoming clear-cut is that managers and their companies are feeling more of the marketplace pressures from customers and other stakeholders to be transparent in their ethical decision making. </a:t>
            </a:r>
            <a:endParaRPr lang="en-GB" dirty="0" smtClean="0">
              <a:solidFill>
                <a:schemeClr val="tx1"/>
              </a:solidFill>
            </a:endParaRPr>
          </a:p>
          <a:p>
            <a:pPr algn="just"/>
            <a:r>
              <a:rPr lang="en-GB" dirty="0" smtClean="0">
                <a:solidFill>
                  <a:schemeClr val="tx1"/>
                </a:solidFill>
              </a:rPr>
              <a:t>At </a:t>
            </a:r>
            <a:r>
              <a:rPr lang="en-GB" dirty="0">
                <a:solidFill>
                  <a:schemeClr val="tx1"/>
                </a:solidFill>
              </a:rPr>
              <a:t>the same time, there is no universal worldwide agreement </a:t>
            </a:r>
            <a:r>
              <a:rPr lang="en-GB" dirty="0" smtClean="0">
                <a:solidFill>
                  <a:schemeClr val="tx1"/>
                </a:solidFill>
              </a:rPr>
              <a:t>about </a:t>
            </a:r>
            <a:r>
              <a:rPr lang="en-GB" dirty="0">
                <a:solidFill>
                  <a:schemeClr val="tx1"/>
                </a:solidFill>
              </a:rPr>
              <a:t>what constitutes accepted ethical principles</a:t>
            </a:r>
            <a:r>
              <a:rPr lang="en-GB" dirty="0" smtClean="0">
                <a:solidFill>
                  <a:schemeClr val="tx1"/>
                </a:solidFill>
              </a:rPr>
              <a:t>.</a:t>
            </a:r>
          </a:p>
          <a:p>
            <a:pPr algn="just"/>
            <a:r>
              <a:rPr lang="en-GB" dirty="0" smtClean="0">
                <a:solidFill>
                  <a:schemeClr val="tx1"/>
                </a:solidFill>
              </a:rPr>
              <a:t> </a:t>
            </a:r>
            <a:r>
              <a:rPr lang="en-GB" dirty="0">
                <a:solidFill>
                  <a:schemeClr val="tx1"/>
                </a:solidFill>
              </a:rPr>
              <a:t>From an </a:t>
            </a:r>
            <a:r>
              <a:rPr lang="en-GB" dirty="0" smtClean="0">
                <a:solidFill>
                  <a:schemeClr val="tx1"/>
                </a:solidFill>
              </a:rPr>
              <a:t>international </a:t>
            </a:r>
            <a:r>
              <a:rPr lang="en-GB" dirty="0">
                <a:solidFill>
                  <a:schemeClr val="tx1"/>
                </a:solidFill>
              </a:rPr>
              <a:t>business perspective, some argue that what is ethical </a:t>
            </a:r>
            <a:r>
              <a:rPr lang="en-GB" dirty="0" smtClean="0">
                <a:solidFill>
                  <a:schemeClr val="tx1"/>
                </a:solidFill>
              </a:rPr>
              <a:t>depends </a:t>
            </a:r>
            <a:r>
              <a:rPr lang="en-GB" dirty="0">
                <a:solidFill>
                  <a:schemeClr val="tx1"/>
                </a:solidFill>
              </a:rPr>
              <a:t>on one’s cultural perspective</a:t>
            </a:r>
            <a:endParaRPr lang="en-US" dirty="0">
              <a:solidFill>
                <a:schemeClr val="tx1"/>
              </a:solidFill>
            </a:endParaRPr>
          </a:p>
        </p:txBody>
      </p:sp>
    </p:spTree>
    <p:extLst>
      <p:ext uri="{BB962C8B-B14F-4D97-AF65-F5344CB8AC3E}">
        <p14:creationId xmlns:p14="http://schemas.microsoft.com/office/powerpoint/2010/main" val="3229299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449A95-33EF-D391-1FCF-22867524378A}"/>
              </a:ext>
            </a:extLst>
          </p:cNvPr>
          <p:cNvSpPr>
            <a:spLocks noGrp="1"/>
          </p:cNvSpPr>
          <p:nvPr>
            <p:ph type="title"/>
          </p:nvPr>
        </p:nvSpPr>
        <p:spPr/>
        <p:txBody>
          <a:bodyPr/>
          <a:lstStyle/>
          <a:p>
            <a:r>
              <a:rPr lang="en-US" dirty="0"/>
              <a:t>Ethical Dilemma</a:t>
            </a:r>
          </a:p>
        </p:txBody>
      </p:sp>
      <p:sp>
        <p:nvSpPr>
          <p:cNvPr id="3" name="Content Placeholder 2">
            <a:extLst>
              <a:ext uri="{FF2B5EF4-FFF2-40B4-BE49-F238E27FC236}">
                <a16:creationId xmlns="" xmlns:a16="http://schemas.microsoft.com/office/drawing/2014/main" id="{C0A7FF82-C310-F6DC-F0E9-F97117E9571B}"/>
              </a:ext>
            </a:extLst>
          </p:cNvPr>
          <p:cNvSpPr>
            <a:spLocks noGrp="1"/>
          </p:cNvSpPr>
          <p:nvPr>
            <p:ph idx="1"/>
          </p:nvPr>
        </p:nvSpPr>
        <p:spPr>
          <a:xfrm>
            <a:off x="677334" y="1569493"/>
            <a:ext cx="8596668" cy="4471869"/>
          </a:xfrm>
        </p:spPr>
        <p:txBody>
          <a:bodyPr>
            <a:normAutofit lnSpcReduction="10000"/>
          </a:bodyPr>
          <a:lstStyle/>
          <a:p>
            <a:pPr marL="0" indent="0">
              <a:buNone/>
            </a:pPr>
            <a:r>
              <a:rPr lang="en-US" sz="3200" dirty="0"/>
              <a:t>Common Ethical Dilemmas in International Business</a:t>
            </a:r>
            <a:endParaRPr lang="en-US" sz="3200" dirty="0" smtClean="0"/>
          </a:p>
          <a:p>
            <a:pPr marL="514350" indent="-514350">
              <a:buFont typeface="+mj-lt"/>
              <a:buAutoNum type="arabicPeriod"/>
            </a:pPr>
            <a:r>
              <a:rPr lang="en-US" sz="3200" dirty="0" smtClean="0"/>
              <a:t>Corruption </a:t>
            </a:r>
            <a:r>
              <a:rPr lang="en-US" sz="3200" dirty="0"/>
              <a:t>and Bribery</a:t>
            </a:r>
          </a:p>
          <a:p>
            <a:pPr marL="514350" indent="-514350">
              <a:buFont typeface="+mj-lt"/>
              <a:buAutoNum type="arabicPeriod"/>
            </a:pPr>
            <a:r>
              <a:rPr lang="en-US" sz="3200" dirty="0"/>
              <a:t>Labor Practices</a:t>
            </a:r>
          </a:p>
          <a:p>
            <a:pPr marL="514350" indent="-514350">
              <a:buFont typeface="+mj-lt"/>
              <a:buAutoNum type="arabicPeriod"/>
            </a:pPr>
            <a:r>
              <a:rPr lang="en-US" sz="3200" dirty="0"/>
              <a:t>Environmental Impact</a:t>
            </a:r>
          </a:p>
          <a:p>
            <a:pPr marL="514350" indent="-514350">
              <a:buFont typeface="+mj-lt"/>
              <a:buAutoNum type="arabicPeriod"/>
            </a:pPr>
            <a:r>
              <a:rPr lang="en-US" sz="3200" dirty="0"/>
              <a:t>Cultural Differences</a:t>
            </a:r>
          </a:p>
          <a:p>
            <a:pPr marL="514350" indent="-514350">
              <a:buFont typeface="+mj-lt"/>
              <a:buAutoNum type="arabicPeriod"/>
            </a:pPr>
            <a:r>
              <a:rPr lang="en-US" sz="3200" dirty="0"/>
              <a:t>Human Rights </a:t>
            </a:r>
            <a:r>
              <a:rPr lang="en-US" sz="3200" dirty="0" smtClean="0"/>
              <a:t>Violations</a:t>
            </a:r>
          </a:p>
          <a:p>
            <a:pPr marL="514350" indent="-514350">
              <a:buFont typeface="+mj-lt"/>
              <a:buAutoNum type="arabicPeriod"/>
            </a:pPr>
            <a:r>
              <a:rPr lang="en-GB" sz="3200" dirty="0" smtClean="0"/>
              <a:t>Tax avoidance </a:t>
            </a:r>
            <a:endParaRPr lang="en-US" sz="3200" dirty="0"/>
          </a:p>
          <a:p>
            <a:pPr marL="0" indent="0">
              <a:buNone/>
            </a:pPr>
            <a:endParaRPr lang="en-US" dirty="0"/>
          </a:p>
        </p:txBody>
      </p:sp>
    </p:spTree>
    <p:extLst>
      <p:ext uri="{BB962C8B-B14F-4D97-AF65-F5344CB8AC3E}">
        <p14:creationId xmlns:p14="http://schemas.microsoft.com/office/powerpoint/2010/main" val="2727767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449A95-33EF-D391-1FCF-22867524378A}"/>
              </a:ext>
            </a:extLst>
          </p:cNvPr>
          <p:cNvSpPr>
            <a:spLocks noGrp="1"/>
          </p:cNvSpPr>
          <p:nvPr>
            <p:ph type="title"/>
          </p:nvPr>
        </p:nvSpPr>
        <p:spPr/>
        <p:txBody>
          <a:bodyPr/>
          <a:lstStyle/>
          <a:p>
            <a:r>
              <a:rPr lang="en-US" dirty="0"/>
              <a:t>Ethical Dilemma</a:t>
            </a:r>
          </a:p>
        </p:txBody>
      </p:sp>
      <p:sp>
        <p:nvSpPr>
          <p:cNvPr id="3" name="Content Placeholder 2">
            <a:extLst>
              <a:ext uri="{FF2B5EF4-FFF2-40B4-BE49-F238E27FC236}">
                <a16:creationId xmlns="" xmlns:a16="http://schemas.microsoft.com/office/drawing/2014/main" id="{C0A7FF82-C310-F6DC-F0E9-F97117E9571B}"/>
              </a:ext>
            </a:extLst>
          </p:cNvPr>
          <p:cNvSpPr>
            <a:spLocks noGrp="1"/>
          </p:cNvSpPr>
          <p:nvPr>
            <p:ph idx="1"/>
          </p:nvPr>
        </p:nvSpPr>
        <p:spPr>
          <a:xfrm>
            <a:off x="677334" y="1569493"/>
            <a:ext cx="8596668" cy="4471869"/>
          </a:xfrm>
        </p:spPr>
        <p:txBody>
          <a:bodyPr>
            <a:normAutofit lnSpcReduction="10000"/>
          </a:bodyPr>
          <a:lstStyle/>
          <a:p>
            <a:pPr lvl="0"/>
            <a:r>
              <a:rPr lang="en-US" b="1" dirty="0"/>
              <a:t>Labor Practices:</a:t>
            </a:r>
            <a:endParaRPr lang="en-US" dirty="0"/>
          </a:p>
          <a:p>
            <a:pPr lvl="1" algn="just"/>
            <a:r>
              <a:rPr lang="en-US" dirty="0"/>
              <a:t>In some countries, labor laws may be more lenient, allowing practices like child labor, low wages, and poor working conditions. Companies are often faced with a choice between maximizing profit by adhering to local standards or upholding higher labor standards that may conflict with the local laws or cultural norms.</a:t>
            </a:r>
          </a:p>
          <a:p>
            <a:pPr lvl="0" algn="just"/>
            <a:r>
              <a:rPr lang="en-US" b="1" dirty="0"/>
              <a:t>Environmental Regulations:</a:t>
            </a:r>
            <a:endParaRPr lang="en-US" dirty="0"/>
          </a:p>
          <a:p>
            <a:pPr lvl="1" algn="just"/>
            <a:r>
              <a:rPr lang="en-US" dirty="0"/>
              <a:t>Environmental laws vary by country. Companies might be tempted to operate in countries with weaker environmental regulations, resulting in pollution or resource depletion. This poses a dilemma between short-term profit and long-term environmental sustainability.</a:t>
            </a:r>
          </a:p>
          <a:p>
            <a:pPr lvl="0" algn="just"/>
            <a:r>
              <a:rPr lang="en-US" b="1" dirty="0"/>
              <a:t>Corruption and Bribery:</a:t>
            </a:r>
            <a:endParaRPr lang="en-US" dirty="0"/>
          </a:p>
          <a:p>
            <a:pPr lvl="1" algn="just"/>
            <a:r>
              <a:rPr lang="en-US" dirty="0"/>
              <a:t>In some countries, bribery or facilitation payments may be culturally accepted or even necessary for doing business. However, these practices are illegal or unethical in other jurisdictions, creating a conflict between adhering to local customs and maintaining corporate integrity.</a:t>
            </a:r>
          </a:p>
          <a:p>
            <a:pPr marL="0" indent="0">
              <a:buNone/>
            </a:pPr>
            <a:endParaRPr lang="en-GB" sz="3200" dirty="0" smtClean="0"/>
          </a:p>
          <a:p>
            <a:pPr marL="0" indent="0">
              <a:buNone/>
            </a:pPr>
            <a:endParaRPr lang="en-US" dirty="0"/>
          </a:p>
        </p:txBody>
      </p:sp>
    </p:spTree>
    <p:extLst>
      <p:ext uri="{BB962C8B-B14F-4D97-AF65-F5344CB8AC3E}">
        <p14:creationId xmlns:p14="http://schemas.microsoft.com/office/powerpoint/2010/main" val="3905212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323E0D-29A6-919B-237E-A0E753B41660}"/>
              </a:ext>
            </a:extLst>
          </p:cNvPr>
          <p:cNvSpPr>
            <a:spLocks noGrp="1"/>
          </p:cNvSpPr>
          <p:nvPr>
            <p:ph type="title"/>
          </p:nvPr>
        </p:nvSpPr>
        <p:spPr/>
        <p:txBody>
          <a:bodyPr/>
          <a:lstStyle/>
          <a:p>
            <a:r>
              <a:rPr lang="en-US" u="sng" dirty="0"/>
              <a:t>Ethical Dilemma</a:t>
            </a:r>
          </a:p>
        </p:txBody>
      </p:sp>
      <p:sp>
        <p:nvSpPr>
          <p:cNvPr id="3" name="Content Placeholder 2">
            <a:extLst>
              <a:ext uri="{FF2B5EF4-FFF2-40B4-BE49-F238E27FC236}">
                <a16:creationId xmlns="" xmlns:a16="http://schemas.microsoft.com/office/drawing/2014/main" id="{F75F081F-769C-1191-48D2-8EF8D40AA96F}"/>
              </a:ext>
            </a:extLst>
          </p:cNvPr>
          <p:cNvSpPr>
            <a:spLocks noGrp="1"/>
          </p:cNvSpPr>
          <p:nvPr>
            <p:ph idx="1"/>
          </p:nvPr>
        </p:nvSpPr>
        <p:spPr>
          <a:xfrm>
            <a:off x="677334" y="1651379"/>
            <a:ext cx="8596668" cy="4389983"/>
          </a:xfrm>
        </p:spPr>
        <p:txBody>
          <a:bodyPr>
            <a:normAutofit fontScale="92500"/>
          </a:bodyPr>
          <a:lstStyle/>
          <a:p>
            <a:pPr lvl="0"/>
            <a:r>
              <a:rPr lang="en-US" b="1" dirty="0"/>
              <a:t>Cultural Sensitivity:</a:t>
            </a:r>
            <a:endParaRPr lang="en-US" dirty="0"/>
          </a:p>
          <a:p>
            <a:pPr lvl="1" algn="just"/>
            <a:r>
              <a:rPr lang="en-US" dirty="0"/>
              <a:t>Marketing and product strategies that are acceptable in one culture may be offensive or inappropriate in another. Companies may face dilemmas about whether to adapt their strategies to local cultures at the risk of compromising their brand values.</a:t>
            </a:r>
          </a:p>
          <a:p>
            <a:pPr lvl="0" algn="just"/>
            <a:r>
              <a:rPr lang="en-US" b="1" dirty="0"/>
              <a:t>Human Rights Issues:</a:t>
            </a:r>
            <a:endParaRPr lang="en-US" dirty="0"/>
          </a:p>
          <a:p>
            <a:pPr lvl="1" algn="just"/>
            <a:r>
              <a:rPr lang="en-US" dirty="0"/>
              <a:t>Operating in countries with poor human rights records, including restrictions on freedom of expression or workers' rights, poses a dilemma. A company may struggle to balance its commitment to human rights with the economic benefits of operating in such </a:t>
            </a:r>
            <a:r>
              <a:rPr lang="en-US" dirty="0" smtClean="0"/>
              <a:t>regions.</a:t>
            </a:r>
          </a:p>
          <a:p>
            <a:pPr lvl="0"/>
            <a:r>
              <a:rPr lang="en-US" b="1" dirty="0"/>
              <a:t>Tax Avoidance:</a:t>
            </a:r>
            <a:endParaRPr lang="en-US" dirty="0"/>
          </a:p>
          <a:p>
            <a:pPr lvl="1" algn="just"/>
            <a:r>
              <a:rPr lang="en-US" dirty="0"/>
              <a:t>International businesses sometimes engage in complex tax strategies that are legal but perceived as unethical, such as shifting profits to low-tax jurisdictions. This can spark debates on the fairness of tax policies versus the company's obligation to maximize shareholder value.</a:t>
            </a:r>
          </a:p>
          <a:p>
            <a:r>
              <a:rPr lang="en-GB" dirty="0"/>
              <a:t> </a:t>
            </a:r>
            <a:endParaRPr lang="en-US" sz="1400" dirty="0"/>
          </a:p>
          <a:p>
            <a:pPr lvl="1" algn="just"/>
            <a:endParaRPr lang="en-US" dirty="0"/>
          </a:p>
        </p:txBody>
      </p:sp>
    </p:spTree>
    <p:extLst>
      <p:ext uri="{BB962C8B-B14F-4D97-AF65-F5344CB8AC3E}">
        <p14:creationId xmlns:p14="http://schemas.microsoft.com/office/powerpoint/2010/main" val="2105184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5CCEDD-3A73-0545-3F64-A78F6B11B8A4}"/>
              </a:ext>
            </a:extLst>
          </p:cNvPr>
          <p:cNvSpPr>
            <a:spLocks noGrp="1"/>
          </p:cNvSpPr>
          <p:nvPr>
            <p:ph type="title"/>
          </p:nvPr>
        </p:nvSpPr>
        <p:spPr/>
        <p:txBody>
          <a:bodyPr/>
          <a:lstStyle/>
          <a:p>
            <a:r>
              <a:rPr lang="en-US" dirty="0"/>
              <a:t>Roots of Unethical Practices</a:t>
            </a:r>
          </a:p>
        </p:txBody>
      </p:sp>
      <p:sp>
        <p:nvSpPr>
          <p:cNvPr id="3" name="Content Placeholder 2">
            <a:extLst>
              <a:ext uri="{FF2B5EF4-FFF2-40B4-BE49-F238E27FC236}">
                <a16:creationId xmlns="" xmlns:a16="http://schemas.microsoft.com/office/drawing/2014/main" id="{5E9248E0-826C-A0A1-B6C7-396D30599E49}"/>
              </a:ext>
            </a:extLst>
          </p:cNvPr>
          <p:cNvSpPr>
            <a:spLocks noGrp="1"/>
          </p:cNvSpPr>
          <p:nvPr>
            <p:ph idx="1"/>
          </p:nvPr>
        </p:nvSpPr>
        <p:spPr>
          <a:xfrm>
            <a:off x="677334" y="1464554"/>
            <a:ext cx="8596668" cy="3880773"/>
          </a:xfrm>
        </p:spPr>
        <p:txBody>
          <a:bodyPr/>
          <a:lstStyle/>
          <a:p>
            <a:pPr marL="0" indent="0">
              <a:buNone/>
            </a:pPr>
            <a:r>
              <a:rPr lang="en-GB" dirty="0"/>
              <a:t>six determinants of ethical </a:t>
            </a:r>
            <a:r>
              <a:rPr lang="en-GB" dirty="0" smtClean="0"/>
              <a:t>behaviour</a:t>
            </a:r>
            <a:endParaRPr lang="en-US" dirty="0" smtClean="0"/>
          </a:p>
          <a:p>
            <a:r>
              <a:rPr lang="en-US" dirty="0" smtClean="0"/>
              <a:t>Personal </a:t>
            </a:r>
            <a:r>
              <a:rPr lang="en-US" dirty="0"/>
              <a:t>Ethics</a:t>
            </a:r>
          </a:p>
          <a:p>
            <a:r>
              <a:rPr lang="en-US" dirty="0"/>
              <a:t>Decision making process</a:t>
            </a:r>
          </a:p>
          <a:p>
            <a:r>
              <a:rPr lang="en-US" dirty="0"/>
              <a:t>Organizational culture</a:t>
            </a:r>
          </a:p>
          <a:p>
            <a:r>
              <a:rPr lang="en-US" dirty="0"/>
              <a:t>Unrealistic performance goals</a:t>
            </a:r>
          </a:p>
          <a:p>
            <a:r>
              <a:rPr lang="en-US" dirty="0"/>
              <a:t>Leadership</a:t>
            </a:r>
          </a:p>
          <a:p>
            <a:r>
              <a:rPr lang="en-US" dirty="0"/>
              <a:t>Societal Culture</a:t>
            </a:r>
          </a:p>
        </p:txBody>
      </p:sp>
    </p:spTree>
    <p:extLst>
      <p:ext uri="{BB962C8B-B14F-4D97-AF65-F5344CB8AC3E}">
        <p14:creationId xmlns:p14="http://schemas.microsoft.com/office/powerpoint/2010/main" val="1668064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5CCEDD-3A73-0545-3F64-A78F6B11B8A4}"/>
              </a:ext>
            </a:extLst>
          </p:cNvPr>
          <p:cNvSpPr>
            <a:spLocks noGrp="1"/>
          </p:cNvSpPr>
          <p:nvPr>
            <p:ph type="title"/>
          </p:nvPr>
        </p:nvSpPr>
        <p:spPr>
          <a:xfrm>
            <a:off x="267901" y="118280"/>
            <a:ext cx="8596668" cy="1320800"/>
          </a:xfrm>
        </p:spPr>
        <p:txBody>
          <a:bodyPr/>
          <a:lstStyle/>
          <a:p>
            <a:r>
              <a:rPr lang="en-US" dirty="0"/>
              <a:t>Roots of Unethical Practices</a:t>
            </a:r>
          </a:p>
        </p:txBody>
      </p:sp>
      <p:sp>
        <p:nvSpPr>
          <p:cNvPr id="3" name="Content Placeholder 2">
            <a:extLst>
              <a:ext uri="{FF2B5EF4-FFF2-40B4-BE49-F238E27FC236}">
                <a16:creationId xmlns="" xmlns:a16="http://schemas.microsoft.com/office/drawing/2014/main" id="{5E9248E0-826C-A0A1-B6C7-396D30599E49}"/>
              </a:ext>
            </a:extLst>
          </p:cNvPr>
          <p:cNvSpPr>
            <a:spLocks noGrp="1"/>
          </p:cNvSpPr>
          <p:nvPr>
            <p:ph idx="1"/>
          </p:nvPr>
        </p:nvSpPr>
        <p:spPr>
          <a:xfrm>
            <a:off x="404379" y="915158"/>
            <a:ext cx="8596668" cy="3880773"/>
          </a:xfrm>
        </p:spPr>
        <p:txBody>
          <a:bodyPr/>
          <a:lstStyle/>
          <a:p>
            <a:pPr marL="0" indent="0">
              <a:buNone/>
            </a:pPr>
            <a:r>
              <a:rPr lang="en-GB" b="1" u="sng" dirty="0">
                <a:solidFill>
                  <a:srgbClr val="C00000"/>
                </a:solidFill>
              </a:rPr>
              <a:t>PERSONAL ETHICS</a:t>
            </a:r>
          </a:p>
          <a:p>
            <a:r>
              <a:rPr lang="en-GB" dirty="0"/>
              <a:t>Societal business ethics are not divorced from personal ethics, which are the generally </a:t>
            </a:r>
            <a:r>
              <a:rPr lang="en-GB" dirty="0" smtClean="0"/>
              <a:t>accepted </a:t>
            </a:r>
            <a:r>
              <a:rPr lang="en-GB" dirty="0"/>
              <a:t>principles of right and wrong governing the conduct of individuals</a:t>
            </a:r>
            <a:r>
              <a:rPr lang="en-GB" dirty="0" smtClean="0"/>
              <a:t>.</a:t>
            </a:r>
          </a:p>
          <a:p>
            <a:r>
              <a:rPr lang="en-GB" dirty="0" smtClean="0"/>
              <a:t> </a:t>
            </a:r>
            <a:r>
              <a:rPr lang="en-GB" dirty="0"/>
              <a:t>As individuals, </a:t>
            </a:r>
            <a:r>
              <a:rPr lang="en-GB" dirty="0" smtClean="0"/>
              <a:t>we </a:t>
            </a:r>
            <a:r>
              <a:rPr lang="en-GB" dirty="0"/>
              <a:t>are typically taught that it is wrong to lie and cheat—it is unethical—and that it is right </a:t>
            </a:r>
            <a:r>
              <a:rPr lang="en-GB" dirty="0" smtClean="0"/>
              <a:t>to </a:t>
            </a:r>
            <a:r>
              <a:rPr lang="en-GB" dirty="0"/>
              <a:t>behave with integrity and </a:t>
            </a:r>
            <a:r>
              <a:rPr lang="en-GB" dirty="0" smtClean="0"/>
              <a:t>honour </a:t>
            </a:r>
            <a:r>
              <a:rPr lang="en-GB" dirty="0"/>
              <a:t>and to stand up for what we believe to be right and </a:t>
            </a:r>
            <a:r>
              <a:rPr lang="en-GB" dirty="0" smtClean="0"/>
              <a:t>true.</a:t>
            </a:r>
          </a:p>
          <a:p>
            <a:r>
              <a:rPr lang="en-GB" dirty="0"/>
              <a:t>The personal ethical code that guides our </a:t>
            </a:r>
            <a:r>
              <a:rPr lang="en-GB" dirty="0" smtClean="0"/>
              <a:t>behaviour </a:t>
            </a:r>
            <a:r>
              <a:rPr lang="en-GB" dirty="0"/>
              <a:t>comes from a number of sources, including our parents, our schools, our religion, and the media</a:t>
            </a:r>
          </a:p>
        </p:txBody>
      </p:sp>
      <p:pic>
        <p:nvPicPr>
          <p:cNvPr id="5" name="Picture 4"/>
          <p:cNvPicPr>
            <a:picLocks noChangeAspect="1"/>
          </p:cNvPicPr>
          <p:nvPr/>
        </p:nvPicPr>
        <p:blipFill>
          <a:blip r:embed="rId2"/>
          <a:stretch>
            <a:fillRect/>
          </a:stretch>
        </p:blipFill>
        <p:spPr>
          <a:xfrm>
            <a:off x="3874797" y="4094328"/>
            <a:ext cx="4303699" cy="2606723"/>
          </a:xfrm>
          <a:prstGeom prst="rect">
            <a:avLst/>
          </a:prstGeom>
        </p:spPr>
      </p:pic>
    </p:spTree>
    <p:extLst>
      <p:ext uri="{BB962C8B-B14F-4D97-AF65-F5344CB8AC3E}">
        <p14:creationId xmlns:p14="http://schemas.microsoft.com/office/powerpoint/2010/main" val="2685382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5CCEDD-3A73-0545-3F64-A78F6B11B8A4}"/>
              </a:ext>
            </a:extLst>
          </p:cNvPr>
          <p:cNvSpPr>
            <a:spLocks noGrp="1"/>
          </p:cNvSpPr>
          <p:nvPr>
            <p:ph type="title"/>
          </p:nvPr>
        </p:nvSpPr>
        <p:spPr/>
        <p:txBody>
          <a:bodyPr/>
          <a:lstStyle/>
          <a:p>
            <a:r>
              <a:rPr lang="en-US" dirty="0"/>
              <a:t>Roots of Unethical Practices</a:t>
            </a:r>
          </a:p>
        </p:txBody>
      </p:sp>
      <p:sp>
        <p:nvSpPr>
          <p:cNvPr id="3" name="Content Placeholder 2">
            <a:extLst>
              <a:ext uri="{FF2B5EF4-FFF2-40B4-BE49-F238E27FC236}">
                <a16:creationId xmlns="" xmlns:a16="http://schemas.microsoft.com/office/drawing/2014/main" id="{5E9248E0-826C-A0A1-B6C7-396D30599E49}"/>
              </a:ext>
            </a:extLst>
          </p:cNvPr>
          <p:cNvSpPr>
            <a:spLocks noGrp="1"/>
          </p:cNvSpPr>
          <p:nvPr>
            <p:ph idx="1"/>
          </p:nvPr>
        </p:nvSpPr>
        <p:spPr>
          <a:xfrm>
            <a:off x="677334" y="1464554"/>
            <a:ext cx="8596668" cy="3880773"/>
          </a:xfrm>
        </p:spPr>
        <p:txBody>
          <a:bodyPr/>
          <a:lstStyle/>
          <a:p>
            <a:pPr marL="0" indent="0">
              <a:buNone/>
            </a:pPr>
            <a:r>
              <a:rPr lang="en-GB" b="1" u="sng" dirty="0">
                <a:solidFill>
                  <a:srgbClr val="C00000"/>
                </a:solidFill>
              </a:rPr>
              <a:t>DECISION-MAKING PROCESSES</a:t>
            </a:r>
          </a:p>
          <a:p>
            <a:pPr algn="just"/>
            <a:r>
              <a:rPr lang="en-GB" dirty="0"/>
              <a:t>Several studies of unethical </a:t>
            </a:r>
            <a:r>
              <a:rPr lang="en-GB" dirty="0" smtClean="0"/>
              <a:t>behaviour </a:t>
            </a:r>
            <a:r>
              <a:rPr lang="en-GB" dirty="0"/>
              <a:t>in a business setting have concluded that </a:t>
            </a:r>
            <a:r>
              <a:rPr lang="en-GB" dirty="0" smtClean="0"/>
              <a:t>businesspeople </a:t>
            </a:r>
            <a:r>
              <a:rPr lang="en-GB" dirty="0"/>
              <a:t>sometimes do not realize they are behaving unethically, primarily because they simply fail </a:t>
            </a:r>
            <a:r>
              <a:rPr lang="en-GB" dirty="0" smtClean="0"/>
              <a:t>to </a:t>
            </a:r>
            <a:r>
              <a:rPr lang="en-GB" dirty="0"/>
              <a:t>ask, “Is this decision or action ethical?”21 Instead, they apply a straightforward business </a:t>
            </a:r>
            <a:r>
              <a:rPr lang="en-GB" dirty="0" smtClean="0"/>
              <a:t>calculus </a:t>
            </a:r>
            <a:r>
              <a:rPr lang="en-GB" dirty="0"/>
              <a:t>to what they perceive to be a business decision, forgetting that the decision may also </a:t>
            </a:r>
            <a:r>
              <a:rPr lang="en-GB" dirty="0" smtClean="0"/>
              <a:t>have </a:t>
            </a:r>
            <a:r>
              <a:rPr lang="en-GB" dirty="0"/>
              <a:t>an important ethical dimension. </a:t>
            </a:r>
            <a:endParaRPr lang="en-GB" dirty="0" smtClean="0"/>
          </a:p>
          <a:p>
            <a:pPr algn="just"/>
            <a:r>
              <a:rPr lang="en-GB" dirty="0" smtClean="0"/>
              <a:t>The </a:t>
            </a:r>
            <a:r>
              <a:rPr lang="en-GB" dirty="0"/>
              <a:t>fault lies in processes that do not incorporate </a:t>
            </a:r>
            <a:r>
              <a:rPr lang="en-GB" dirty="0" smtClean="0"/>
              <a:t>ethical </a:t>
            </a:r>
            <a:r>
              <a:rPr lang="en-GB" dirty="0"/>
              <a:t>considerations into business decision </a:t>
            </a:r>
            <a:r>
              <a:rPr lang="en-GB" dirty="0" smtClean="0"/>
              <a:t>making</a:t>
            </a:r>
          </a:p>
          <a:p>
            <a:pPr algn="just"/>
            <a:r>
              <a:rPr lang="en-GB" dirty="0"/>
              <a:t>To improve ethical decision making in a multinational firm, the best starting point is to better understand how individuals make decisions that can be considered ethical or </a:t>
            </a:r>
            <a:r>
              <a:rPr lang="en-GB" dirty="0" smtClean="0"/>
              <a:t>unethical.</a:t>
            </a:r>
            <a:endParaRPr lang="en-GB" dirty="0"/>
          </a:p>
        </p:txBody>
      </p:sp>
    </p:spTree>
    <p:extLst>
      <p:ext uri="{BB962C8B-B14F-4D97-AF65-F5344CB8AC3E}">
        <p14:creationId xmlns:p14="http://schemas.microsoft.com/office/powerpoint/2010/main" val="61644713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146</TotalTime>
  <Words>1541</Words>
  <Application>Microsoft Office PowerPoint</Application>
  <PresentationFormat>Widescreen</PresentationFormat>
  <Paragraphs>99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Trebuchet MS</vt:lpstr>
      <vt:lpstr>Wingdings 3</vt:lpstr>
      <vt:lpstr>Facet</vt:lpstr>
      <vt:lpstr>Chap 5 Ethics, CSR and Sustainability</vt:lpstr>
      <vt:lpstr>PowerPoint Presentation</vt:lpstr>
      <vt:lpstr>Ethical Dilemma</vt:lpstr>
      <vt:lpstr>Ethical Dilemma</vt:lpstr>
      <vt:lpstr>Ethical Dilemma</vt:lpstr>
      <vt:lpstr>Ethical Dilemma</vt:lpstr>
      <vt:lpstr>Roots of Unethical Practices</vt:lpstr>
      <vt:lpstr>Roots of Unethical Practices</vt:lpstr>
      <vt:lpstr>Roots of Unethical Practices</vt:lpstr>
      <vt:lpstr>Roots of Unethical Practices</vt:lpstr>
      <vt:lpstr>Roots of Unethical Practices</vt:lpstr>
      <vt:lpstr>Roots of Unethical Practices</vt:lpstr>
      <vt:lpstr>Roots of Unethical Practices</vt:lpstr>
      <vt:lpstr>Corporate Social Responsibility</vt:lpstr>
      <vt:lpstr>Sustainability</vt:lpstr>
      <vt:lpstr>Sustainability</vt:lpstr>
      <vt:lpstr>Sustainability</vt:lpstr>
      <vt:lpstr>Sustainability</vt:lpstr>
      <vt:lpstr>Sustainability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CSR and Sustainability</dc:title>
  <dc:creator>LENOVO</dc:creator>
  <cp:lastModifiedBy>DIU</cp:lastModifiedBy>
  <cp:revision>29</cp:revision>
  <dcterms:created xsi:type="dcterms:W3CDTF">2024-02-24T08:37:15Z</dcterms:created>
  <dcterms:modified xsi:type="dcterms:W3CDTF">2024-08-25T09:29:43Z</dcterms:modified>
</cp:coreProperties>
</file>