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95" r:id="rId4"/>
  </p:sldMasterIdLst>
  <p:notesMasterIdLst>
    <p:notesMasterId r:id="rId45"/>
  </p:notesMasterIdLst>
  <p:sldIdLst>
    <p:sldId id="30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04" r:id="rId35"/>
    <p:sldId id="295" r:id="rId36"/>
    <p:sldId id="303" r:id="rId37"/>
    <p:sldId id="296" r:id="rId38"/>
    <p:sldId id="297" r:id="rId39"/>
    <p:sldId id="298" r:id="rId40"/>
    <p:sldId id="299" r:id="rId41"/>
    <p:sldId id="300" r:id="rId42"/>
    <p:sldId id="301" r:id="rId43"/>
    <p:sldId id="30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8" d="100"/>
          <a:sy n="108" d="100"/>
        </p:scale>
        <p:origin x="224"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58E33-362B-4F52-B731-2FB609627CBC}" type="datetimeFigureOut">
              <a:rPr lang="en-US" smtClean="0"/>
              <a:t>8/5/21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C149C-479E-4175-B238-B83A279FCF50}" type="slidenum">
              <a:rPr lang="en-US" smtClean="0"/>
              <a:t>‹#›</a:t>
            </a:fld>
            <a:endParaRPr lang="en-US"/>
          </a:p>
        </p:txBody>
      </p:sp>
    </p:spTree>
    <p:extLst>
      <p:ext uri="{BB962C8B-B14F-4D97-AF65-F5344CB8AC3E}">
        <p14:creationId xmlns:p14="http://schemas.microsoft.com/office/powerpoint/2010/main" val="372897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B01A066A-F60E-4469-A51E-42B40045F78C}" type="datetime1">
              <a:rPr lang="en-US" smtClean="0"/>
              <a:t>8/5/21</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5467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2003F-E888-4337-8DD2-656047BA15A6}" type="datetime1">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9323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8F2003F-E888-4337-8DD2-656047BA15A6}" type="datetime1">
              <a:rPr lang="en-US" smtClean="0"/>
              <a:t>8/5/21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1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A5226-04AA-4A3D-8327-4089B46B2E32}" type="datetime1">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0567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2003F-E888-4337-8DD2-656047BA15A6}" type="datetime1">
              <a:rPr lang="en-US" smtClean="0"/>
              <a:t>8/5/21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4955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75EDA5F-3EE7-4CFF-848A-2606F66DB1AF}" type="datetime1">
              <a:rPr lang="en-US" smtClean="0"/>
              <a:t>8/5/21</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6892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F2003F-E888-4337-8DD2-656047BA15A6}" type="datetime1">
              <a:rPr lang="en-US" smtClean="0"/>
              <a:t>8/5/21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4507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F2003F-E888-4337-8DD2-656047BA15A6}" type="datetime1">
              <a:rPr lang="en-US" smtClean="0"/>
              <a:t>8/5/21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5817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2BE4E3-B64C-4237-8687-BAC7991FDB2C}" type="datetime1">
              <a:rPr lang="en-US" smtClean="0"/>
              <a:t>8/5/21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967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CA79ACEA-6B5A-4451-8677-849374714880}" type="datetime1">
              <a:rPr lang="en-US" smtClean="0"/>
              <a:t>8/5/21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197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8F2003F-E888-4337-8DD2-656047BA15A6}" type="datetime1">
              <a:rPr lang="en-US" smtClean="0"/>
              <a:t>8/5/21</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1355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C08057B-1EE4-4B49-972C-8666FBD405E4}" type="datetime1">
              <a:rPr lang="en-US" smtClean="0"/>
              <a:t>8/5/21</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072208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8F2003F-E888-4337-8DD2-656047BA15A6}" type="datetime1">
              <a:rPr lang="en-US" smtClean="0"/>
              <a:t>8/5/21</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258627166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textilelearner.blogspot.com/search/label/Scouring"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544B-C85C-48ED-818F-47D304237F35}"/>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03968D3A-6B44-403B-897E-FEF7CB183621}"/>
              </a:ext>
            </a:extLst>
          </p:cNvPr>
          <p:cNvSpPr>
            <a:spLocks noGrp="1"/>
          </p:cNvSpPr>
          <p:nvPr>
            <p:ph idx="1"/>
          </p:nvPr>
        </p:nvSpPr>
        <p:spPr/>
        <p:txBody>
          <a:bodyPr>
            <a:normAutofit/>
          </a:bodyPr>
          <a:lstStyle/>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Transfer Printing</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Ink Jet Printing</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Flock Printing</a:t>
            </a:r>
          </a:p>
          <a:p>
            <a:pPr marL="457200" indent="-457200">
              <a:buFont typeface="+mj-lt"/>
              <a:buAutoNum type="arabicPeriod"/>
            </a:pPr>
            <a:r>
              <a:rPr lang="en-US" sz="3600" dirty="0">
                <a:latin typeface="Times New Roman" panose="02020603050405020304" pitchFamily="18" charset="0"/>
                <a:cs typeface="Times New Roman" panose="02020603050405020304" pitchFamily="18" charset="0"/>
              </a:rPr>
              <a:t>Burnout Printing</a:t>
            </a:r>
          </a:p>
        </p:txBody>
      </p:sp>
    </p:spTree>
    <p:extLst>
      <p:ext uri="{BB962C8B-B14F-4D97-AF65-F5344CB8AC3E}">
        <p14:creationId xmlns:p14="http://schemas.microsoft.com/office/powerpoint/2010/main" val="2493766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C314-FF36-46A3-B5B8-97C1FA0B874B}"/>
              </a:ext>
            </a:extLst>
          </p:cNvPr>
          <p:cNvSpPr>
            <a:spLocks noGrp="1"/>
          </p:cNvSpPr>
          <p:nvPr>
            <p:ph type="title"/>
          </p:nvPr>
        </p:nvSpPr>
        <p:spPr/>
        <p:txBody>
          <a:bodyPr/>
          <a:lstStyle/>
          <a:p>
            <a:r>
              <a:rPr lang="en-US" dirty="0"/>
              <a:t>4. Wet Transfer</a:t>
            </a:r>
            <a:br>
              <a:rPr lang="en-US" dirty="0"/>
            </a:br>
            <a:endParaRPr lang="en-US" dirty="0"/>
          </a:p>
        </p:txBody>
      </p:sp>
      <p:sp>
        <p:nvSpPr>
          <p:cNvPr id="3" name="Content Placeholder 2">
            <a:extLst>
              <a:ext uri="{FF2B5EF4-FFF2-40B4-BE49-F238E27FC236}">
                <a16:creationId xmlns:a16="http://schemas.microsoft.com/office/drawing/2014/main" id="{B3843171-29B0-45BF-B3D2-1BAA5E94416E}"/>
              </a:ext>
            </a:extLst>
          </p:cNvPr>
          <p:cNvSpPr>
            <a:spLocks noGrp="1"/>
          </p:cNvSpPr>
          <p:nvPr>
            <p:ph sz="quarter" idx="13"/>
          </p:nvPr>
        </p:nvSpPr>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Water soluble dyes are incorporated into a printing ink</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Transferred to a moistened textile</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Aqueous medium</a:t>
            </a:r>
          </a:p>
        </p:txBody>
      </p:sp>
    </p:spTree>
    <p:extLst>
      <p:ext uri="{BB962C8B-B14F-4D97-AF65-F5344CB8AC3E}">
        <p14:creationId xmlns:p14="http://schemas.microsoft.com/office/powerpoint/2010/main" val="491300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ED79-2030-4E3F-B74A-675971596F62}"/>
              </a:ext>
            </a:extLst>
          </p:cNvPr>
          <p:cNvSpPr>
            <a:spLocks noGrp="1"/>
          </p:cNvSpPr>
          <p:nvPr>
            <p:ph type="title"/>
          </p:nvPr>
        </p:nvSpPr>
        <p:spPr/>
        <p:txBody>
          <a:bodyPr/>
          <a:lstStyle/>
          <a:p>
            <a:r>
              <a:rPr lang="en-US" dirty="0"/>
              <a:t>Quality of a transfer print paper</a:t>
            </a:r>
          </a:p>
        </p:txBody>
      </p:sp>
      <p:sp>
        <p:nvSpPr>
          <p:cNvPr id="3" name="Content Placeholder 2">
            <a:extLst>
              <a:ext uri="{FF2B5EF4-FFF2-40B4-BE49-F238E27FC236}">
                <a16:creationId xmlns:a16="http://schemas.microsoft.com/office/drawing/2014/main" id="{A07BD71D-1D72-4936-9BC5-2A5C9CAAEDC5}"/>
              </a:ext>
            </a:extLst>
          </p:cNvPr>
          <p:cNvSpPr>
            <a:spLocks noGrp="1"/>
          </p:cNvSpPr>
          <p:nvPr>
            <p:ph sz="quarter" idx="13"/>
          </p:nvPr>
        </p:nvSpPr>
        <p:spPr>
          <a:xfrm>
            <a:off x="913774" y="2367092"/>
            <a:ext cx="10363826" cy="4179482"/>
          </a:xfrm>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Weight : 35 to 115 </a:t>
            </a:r>
            <a:r>
              <a:rPr lang="en-US" sz="2400" dirty="0" err="1">
                <a:latin typeface="Times New Roman" panose="02020603050405020304" pitchFamily="18" charset="0"/>
                <a:cs typeface="Times New Roman" panose="02020603050405020304" pitchFamily="18" charset="0"/>
              </a:rPr>
              <a:t>gsm</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Prevent the tearing in high speed printing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Exhibit good “hold-out”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Dimensionally stable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Good release of dye vapor</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Thermally stable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Low permeability to the dye vapor</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Smooth surface and metal free</a:t>
            </a:r>
          </a:p>
          <a:p>
            <a:endParaRPr lang="en-US" dirty="0"/>
          </a:p>
        </p:txBody>
      </p:sp>
      <p:pic>
        <p:nvPicPr>
          <p:cNvPr id="3074" name="Picture 2" descr="Image result for transfer printing">
            <a:extLst>
              <a:ext uri="{FF2B5EF4-FFF2-40B4-BE49-F238E27FC236}">
                <a16:creationId xmlns:a16="http://schemas.microsoft.com/office/drawing/2014/main" id="{64AC67EA-79E0-4FFB-A0D3-3EF487254F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99583" y="2743200"/>
            <a:ext cx="4912415" cy="311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1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36F-93A3-4D17-B951-3F1B7EF739A8}"/>
              </a:ext>
            </a:extLst>
          </p:cNvPr>
          <p:cNvSpPr>
            <a:spLocks noGrp="1"/>
          </p:cNvSpPr>
          <p:nvPr>
            <p:ph type="title"/>
          </p:nvPr>
        </p:nvSpPr>
        <p:spPr/>
        <p:txBody>
          <a:bodyPr/>
          <a:lstStyle/>
          <a:p>
            <a:r>
              <a:rPr lang="en-US" dirty="0"/>
              <a:t>Tradenames of Dyestuff suitable for transfer printing</a:t>
            </a:r>
          </a:p>
        </p:txBody>
      </p:sp>
      <p:sp>
        <p:nvSpPr>
          <p:cNvPr id="3" name="Content Placeholder 2">
            <a:extLst>
              <a:ext uri="{FF2B5EF4-FFF2-40B4-BE49-F238E27FC236}">
                <a16:creationId xmlns:a16="http://schemas.microsoft.com/office/drawing/2014/main" id="{257D6268-637A-4F93-AC79-02FE2882CA1F}"/>
              </a:ext>
            </a:extLst>
          </p:cNvPr>
          <p:cNvSpPr>
            <a:spLocks noGrp="1"/>
          </p:cNvSpPr>
          <p:nvPr>
            <p:ph sz="quarter" idx="13"/>
          </p:nvPr>
        </p:nvSpPr>
        <p:spPr/>
        <p:txBody>
          <a:bodyPr>
            <a:normAutofit/>
          </a:bodyPr>
          <a:lstStyle/>
          <a:p>
            <a:pPr marL="457200" indent="-457200">
              <a:buFont typeface="+mj-lt"/>
              <a:buAutoNum type="arabicPeriod"/>
            </a:pPr>
            <a:r>
              <a:rPr lang="en-US" sz="2800" dirty="0" err="1">
                <a:latin typeface="Times New Roman" panose="02020603050405020304" pitchFamily="18" charset="0"/>
                <a:cs typeface="Times New Roman" panose="02020603050405020304" pitchFamily="18" charset="0"/>
              </a:rPr>
              <a:t>Teraprint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Ciba-geigy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Swisscolor</a:t>
            </a:r>
            <a:endParaRPr lang="en-US"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800" dirty="0" err="1">
                <a:latin typeface="Times New Roman" panose="02020603050405020304" pitchFamily="18" charset="0"/>
                <a:cs typeface="Times New Roman" panose="02020603050405020304" pitchFamily="18" charset="0"/>
              </a:rPr>
              <a:t>Tranforon</a:t>
            </a:r>
            <a:r>
              <a:rPr lang="en-US" sz="2800" dirty="0">
                <a:latin typeface="Times New Roman" panose="02020603050405020304" pitchFamily="18" charset="0"/>
                <a:cs typeface="Times New Roman" panose="02020603050405020304" pitchFamily="18" charset="0"/>
              </a:rPr>
              <a:t> (Sandoz) Clariant</a:t>
            </a:r>
          </a:p>
          <a:p>
            <a:pPr marL="457200" indent="-457200">
              <a:buFont typeface="+mj-lt"/>
              <a:buAutoNum type="arabicPeriod"/>
            </a:pPr>
            <a:r>
              <a:rPr lang="en-US" sz="2800" dirty="0" err="1">
                <a:latin typeface="Times New Roman" panose="02020603050405020304" pitchFamily="18" charset="0"/>
                <a:cs typeface="Times New Roman" panose="02020603050405020304" pitchFamily="18" charset="0"/>
              </a:rPr>
              <a:t>Resoline</a:t>
            </a:r>
            <a:r>
              <a:rPr lang="en-US" sz="2800" dirty="0">
                <a:latin typeface="Times New Roman" panose="02020603050405020304" pitchFamily="18" charset="0"/>
                <a:cs typeface="Times New Roman" panose="02020603050405020304" pitchFamily="18" charset="0"/>
              </a:rPr>
              <a:t> (Bayer) </a:t>
            </a:r>
            <a:r>
              <a:rPr lang="en-US" sz="2800" dirty="0" err="1">
                <a:latin typeface="Times New Roman" panose="02020603050405020304" pitchFamily="18" charset="0"/>
                <a:cs typeface="Times New Roman" panose="02020603050405020304" pitchFamily="18" charset="0"/>
              </a:rPr>
              <a:t>Dystar</a:t>
            </a:r>
            <a:endParaRPr lang="en-US"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800" dirty="0" err="1">
                <a:latin typeface="Times New Roman" panose="02020603050405020304" pitchFamily="18" charset="0"/>
                <a:cs typeface="Times New Roman" panose="02020603050405020304" pitchFamily="18" charset="0"/>
              </a:rPr>
              <a:t>Latyl</a:t>
            </a:r>
            <a:r>
              <a:rPr lang="en-US" sz="2800" dirty="0">
                <a:latin typeface="Times New Roman" panose="02020603050405020304" pitchFamily="18" charset="0"/>
                <a:cs typeface="Times New Roman" panose="02020603050405020304" pitchFamily="18" charset="0"/>
              </a:rPr>
              <a:t> (Du Pont)</a:t>
            </a:r>
          </a:p>
        </p:txBody>
      </p:sp>
    </p:spTree>
    <p:extLst>
      <p:ext uri="{BB962C8B-B14F-4D97-AF65-F5344CB8AC3E}">
        <p14:creationId xmlns:p14="http://schemas.microsoft.com/office/powerpoint/2010/main" val="2035693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3ED4-A72A-46BF-A3DF-D75EBFC5ACAD}"/>
              </a:ext>
            </a:extLst>
          </p:cNvPr>
          <p:cNvSpPr>
            <a:spLocks noGrp="1"/>
          </p:cNvSpPr>
          <p:nvPr>
            <p:ph type="title"/>
          </p:nvPr>
        </p:nvSpPr>
        <p:spPr/>
        <p:txBody>
          <a:bodyPr/>
          <a:lstStyle/>
          <a:p>
            <a:r>
              <a:rPr lang="en-US" dirty="0"/>
              <a:t>Qualities of Printing Ink</a:t>
            </a:r>
          </a:p>
        </p:txBody>
      </p:sp>
      <p:sp>
        <p:nvSpPr>
          <p:cNvPr id="3" name="Content Placeholder 2">
            <a:extLst>
              <a:ext uri="{FF2B5EF4-FFF2-40B4-BE49-F238E27FC236}">
                <a16:creationId xmlns:a16="http://schemas.microsoft.com/office/drawing/2014/main" id="{400A4686-0073-43F9-85B5-53CDDC1100CC}"/>
              </a:ext>
            </a:extLst>
          </p:cNvPr>
          <p:cNvSpPr>
            <a:spLocks noGrp="1"/>
          </p:cNvSpPr>
          <p:nvPr>
            <p:ph sz="quarter" idx="13"/>
          </p:nvPr>
        </p:nvSpPr>
        <p:spPr>
          <a:xfrm>
            <a:off x="913774" y="2367092"/>
            <a:ext cx="10363826" cy="4219238"/>
          </a:xfrm>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Dyes must be volatile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Dyes molecules must be relatively small in size and should contain as few ionic substituents as possible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Vehicles (Solvents) should be a volatile liquid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Minimum number of polar </a:t>
            </a:r>
            <a:r>
              <a:rPr lang="en-US" sz="2400" dirty="0" err="1">
                <a:latin typeface="Times New Roman" panose="02020603050405020304" pitchFamily="18" charset="0"/>
                <a:cs typeface="Times New Roman" panose="02020603050405020304" pitchFamily="18" charset="0"/>
              </a:rPr>
              <a:t>auxochromes</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Specially purified and dispersing agents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Most of the dyes are disperse dyes</a:t>
            </a:r>
          </a:p>
          <a:p>
            <a:endParaRPr lang="en-US" dirty="0"/>
          </a:p>
        </p:txBody>
      </p:sp>
    </p:spTree>
    <p:extLst>
      <p:ext uri="{BB962C8B-B14F-4D97-AF65-F5344CB8AC3E}">
        <p14:creationId xmlns:p14="http://schemas.microsoft.com/office/powerpoint/2010/main" val="256718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5BD4-99F4-4A45-A2E5-1B81D6E93E1A}"/>
              </a:ext>
            </a:extLst>
          </p:cNvPr>
          <p:cNvSpPr>
            <a:spLocks noGrp="1"/>
          </p:cNvSpPr>
          <p:nvPr>
            <p:ph type="title"/>
          </p:nvPr>
        </p:nvSpPr>
        <p:spPr/>
        <p:txBody>
          <a:bodyPr/>
          <a:lstStyle/>
          <a:p>
            <a:r>
              <a:rPr lang="en-US" dirty="0"/>
              <a:t>Types of Transfer Printing Machine</a:t>
            </a:r>
          </a:p>
        </p:txBody>
      </p:sp>
      <p:sp>
        <p:nvSpPr>
          <p:cNvPr id="3" name="Content Placeholder 2">
            <a:extLst>
              <a:ext uri="{FF2B5EF4-FFF2-40B4-BE49-F238E27FC236}">
                <a16:creationId xmlns:a16="http://schemas.microsoft.com/office/drawing/2014/main" id="{3E262496-D975-4C15-B6BA-8D5FF1FAEF30}"/>
              </a:ext>
            </a:extLst>
          </p:cNvPr>
          <p:cNvSpPr>
            <a:spLocks noGrp="1"/>
          </p:cNvSpPr>
          <p:nvPr>
            <p:ph sz="quarter" idx="13"/>
          </p:nvPr>
        </p:nvSpPr>
        <p:spPr>
          <a:xfrm>
            <a:off x="913774" y="2367092"/>
            <a:ext cx="5182226" cy="4365012"/>
          </a:xfrm>
        </p:spPr>
        <p:txBody>
          <a:bodyPr>
            <a:normAutofit/>
          </a:bodyPr>
          <a:lstStyle/>
          <a:p>
            <a:pP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3 types-</a:t>
            </a:r>
          </a:p>
          <a:p>
            <a:pPr marL="457200" indent="-457200">
              <a:buFont typeface="+mj-lt"/>
              <a:buAutoNum type="arabicPeriod"/>
            </a:pPr>
            <a:r>
              <a:rPr lang="en-US" sz="2800" dirty="0">
                <a:latin typeface="Times New Roman" panose="02020603050405020304" pitchFamily="18" charset="0"/>
                <a:cs typeface="Times New Roman" panose="02020603050405020304" pitchFamily="18" charset="0"/>
              </a:rPr>
              <a:t>Flat bed process transfer printing machine</a:t>
            </a:r>
          </a:p>
          <a:p>
            <a:pPr marL="457200" indent="-457200">
              <a:buFont typeface="+mj-lt"/>
              <a:buAutoNum type="arabicPeriod"/>
            </a:pPr>
            <a:r>
              <a:rPr lang="en-US" sz="2800" dirty="0">
                <a:latin typeface="Times New Roman" panose="02020603050405020304" pitchFamily="18" charset="0"/>
                <a:cs typeface="Times New Roman" panose="02020603050405020304" pitchFamily="18" charset="0"/>
              </a:rPr>
              <a:t>Continuous transfer printing machine</a:t>
            </a:r>
          </a:p>
          <a:p>
            <a:pPr marL="457200" indent="-457200">
              <a:buFont typeface="+mj-lt"/>
              <a:buAutoNum type="arabicPeriod"/>
            </a:pPr>
            <a:r>
              <a:rPr lang="en-US" sz="2800" dirty="0">
                <a:latin typeface="Times New Roman" panose="02020603050405020304" pitchFamily="18" charset="0"/>
                <a:cs typeface="Times New Roman" panose="02020603050405020304" pitchFamily="18" charset="0"/>
              </a:rPr>
              <a:t>Vacuum transfer printing machine</a:t>
            </a:r>
          </a:p>
          <a:p>
            <a:pPr marL="0" indent="0" algn="ctr">
              <a:buNone/>
            </a:pPr>
            <a:r>
              <a:rPr lang="en-US" sz="2800" dirty="0">
                <a:latin typeface="Times New Roman" panose="02020603050405020304" pitchFamily="18" charset="0"/>
                <a:cs typeface="Times New Roman" panose="02020603050405020304" pitchFamily="18" charset="0"/>
              </a:rPr>
              <a:t>(Self Study)</a:t>
            </a:r>
          </a:p>
          <a:p>
            <a:pPr marL="0" indent="0">
              <a:buNone/>
            </a:pPr>
            <a:endParaRPr lang="en-US" dirty="0"/>
          </a:p>
        </p:txBody>
      </p:sp>
      <p:pic>
        <p:nvPicPr>
          <p:cNvPr id="5122" name="Picture 2" descr="Image result for transfer printing">
            <a:extLst>
              <a:ext uri="{FF2B5EF4-FFF2-40B4-BE49-F238E27FC236}">
                <a16:creationId xmlns:a16="http://schemas.microsoft.com/office/drawing/2014/main" id="{064329E4-D732-4907-BF61-ADED4085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35924" y="2857421"/>
            <a:ext cx="5168347" cy="293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38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34FA-B5F8-40D2-ABA8-4590461BC82C}"/>
              </a:ext>
            </a:extLst>
          </p:cNvPr>
          <p:cNvSpPr>
            <a:spLocks noGrp="1"/>
          </p:cNvSpPr>
          <p:nvPr>
            <p:ph type="title"/>
          </p:nvPr>
        </p:nvSpPr>
        <p:spPr/>
        <p:txBody>
          <a:bodyPr/>
          <a:lstStyle/>
          <a:p>
            <a:r>
              <a:rPr lang="en-US" dirty="0"/>
              <a:t>Mechanism of dye transfer</a:t>
            </a:r>
          </a:p>
        </p:txBody>
      </p:sp>
      <p:sp>
        <p:nvSpPr>
          <p:cNvPr id="3" name="Content Placeholder 2">
            <a:extLst>
              <a:ext uri="{FF2B5EF4-FFF2-40B4-BE49-F238E27FC236}">
                <a16:creationId xmlns:a16="http://schemas.microsoft.com/office/drawing/2014/main" id="{6D596DEC-DB06-4727-A32E-2BB7F839CDA9}"/>
              </a:ext>
            </a:extLst>
          </p:cNvPr>
          <p:cNvSpPr>
            <a:spLocks noGrp="1"/>
          </p:cNvSpPr>
          <p:nvPr>
            <p:ph sz="quarter" idx="13"/>
          </p:nvPr>
        </p:nvSpPr>
        <p:spPr>
          <a:xfrm>
            <a:off x="913775" y="2367092"/>
            <a:ext cx="4400348" cy="3424107"/>
          </a:xfrm>
        </p:spPr>
        <p:txBody>
          <a:bodyPr>
            <a:noAutofit/>
          </a:bodyPr>
          <a:lstStyle/>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stages of dye migration in transfer printing</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Sublimation of the dyestuff on the paper</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Diffusion ink layer into the gap between paper and </a:t>
            </a:r>
            <a:r>
              <a:rPr lang="en-US" sz="2400" dirty="0" err="1">
                <a:latin typeface="Times New Roman" panose="02020603050405020304" pitchFamily="18" charset="0"/>
                <a:cs typeface="Times New Roman" panose="02020603050405020304" pitchFamily="18" charset="0"/>
              </a:rPr>
              <a:t>fibre</a:t>
            </a:r>
            <a:endParaRPr lang="en-US"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Adsorption at the </a:t>
            </a:r>
            <a:r>
              <a:rPr lang="en-US" sz="2400" dirty="0" err="1">
                <a:latin typeface="Times New Roman" panose="02020603050405020304" pitchFamily="18" charset="0"/>
                <a:cs typeface="Times New Roman" panose="02020603050405020304" pitchFamily="18" charset="0"/>
              </a:rPr>
              <a:t>fibre</a:t>
            </a:r>
            <a:r>
              <a:rPr lang="en-US" sz="2400" dirty="0">
                <a:latin typeface="Times New Roman" panose="02020603050405020304" pitchFamily="18" charset="0"/>
                <a:cs typeface="Times New Roman" panose="02020603050405020304" pitchFamily="18" charset="0"/>
              </a:rPr>
              <a:t> surface</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Diffusion of the dye from the surface to the fabric</a:t>
            </a:r>
          </a:p>
        </p:txBody>
      </p:sp>
      <p:pic>
        <p:nvPicPr>
          <p:cNvPr id="1026" name="Picture 2" descr="Image result for transfer printing methodology">
            <a:extLst>
              <a:ext uri="{FF2B5EF4-FFF2-40B4-BE49-F238E27FC236}">
                <a16:creationId xmlns:a16="http://schemas.microsoft.com/office/drawing/2014/main" id="{63C948EE-8F62-4CE2-8E17-A9520F7B33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77948" y="2366870"/>
            <a:ext cx="6228522" cy="3715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5B9249-3760-427B-8015-489E87F5CBF3}"/>
              </a:ext>
            </a:extLst>
          </p:cNvPr>
          <p:cNvSpPr/>
          <p:nvPr/>
        </p:nvSpPr>
        <p:spPr>
          <a:xfrm>
            <a:off x="5870714" y="6289654"/>
            <a:ext cx="6135756"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Transfer Printing Methodology</a:t>
            </a:r>
          </a:p>
        </p:txBody>
      </p:sp>
    </p:spTree>
    <p:extLst>
      <p:ext uri="{BB962C8B-B14F-4D97-AF65-F5344CB8AC3E}">
        <p14:creationId xmlns:p14="http://schemas.microsoft.com/office/powerpoint/2010/main" val="191387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E6FE-0D9F-4373-BF02-ADA6E5615B2D}"/>
              </a:ext>
            </a:extLst>
          </p:cNvPr>
          <p:cNvSpPr>
            <a:spLocks noGrp="1"/>
          </p:cNvSpPr>
          <p:nvPr>
            <p:ph type="title"/>
          </p:nvPr>
        </p:nvSpPr>
        <p:spPr/>
        <p:txBody>
          <a:bodyPr/>
          <a:lstStyle/>
          <a:p>
            <a:r>
              <a:rPr lang="en-US" dirty="0"/>
              <a:t>Advantages of Transfer Printing</a:t>
            </a:r>
          </a:p>
        </p:txBody>
      </p:sp>
      <p:sp>
        <p:nvSpPr>
          <p:cNvPr id="3" name="Content Placeholder 2">
            <a:extLst>
              <a:ext uri="{FF2B5EF4-FFF2-40B4-BE49-F238E27FC236}">
                <a16:creationId xmlns:a16="http://schemas.microsoft.com/office/drawing/2014/main" id="{A8BCD4E1-8B47-41B4-AC23-7BCD3D7ED1F4}"/>
              </a:ext>
            </a:extLst>
          </p:cNvPr>
          <p:cNvSpPr>
            <a:spLocks noGrp="1"/>
          </p:cNvSpPr>
          <p:nvPr>
            <p:ph sz="quarter" idx="13"/>
          </p:nvPr>
        </p:nvSpPr>
        <p:spPr>
          <a:xfrm>
            <a:off x="1285460" y="1762538"/>
            <a:ext cx="10098157" cy="5095461"/>
          </a:xfrm>
        </p:spPr>
        <p:txBody>
          <a:bodyPr>
            <a:normAutofit fontScale="92500" lnSpcReduction="20000"/>
          </a:bodyPr>
          <a:lstStyle/>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The capital cost of the equipment is low.</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Space required is also small.</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A skill printer is not required through careful control of temperature and pressure.</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A clear and sharp definition of all objects is possible.</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The proportion of sub-standard quantity is as low as 20%</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Since the printed fabric does not required any after treatment, it does not contribute to water pollution problem.</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It gives good prints on well prepared knitted goods.</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No adverse effect on fabric’s feel and luster.</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It allows excellent dye penetration into the fiber ( because transfer takes place at very high temperature).</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Steaming, Washing, drying </a:t>
            </a:r>
            <a:r>
              <a:rPr lang="en-US" sz="2200" dirty="0" err="1">
                <a:solidFill>
                  <a:schemeClr val="tx1"/>
                </a:solidFill>
                <a:latin typeface="Times New Roman" panose="02020603050405020304" pitchFamily="18" charset="0"/>
                <a:cs typeface="Times New Roman" panose="02020603050405020304" pitchFamily="18" charset="0"/>
              </a:rPr>
              <a:t>etc</a:t>
            </a:r>
            <a:r>
              <a:rPr lang="en-US" sz="2200" dirty="0">
                <a:solidFill>
                  <a:schemeClr val="tx1"/>
                </a:solidFill>
                <a:latin typeface="Times New Roman" panose="02020603050405020304" pitchFamily="18" charset="0"/>
                <a:cs typeface="Times New Roman" panose="02020603050405020304" pitchFamily="18" charset="0"/>
              </a:rPr>
              <a:t> are not necessary.</a:t>
            </a:r>
          </a:p>
          <a:p>
            <a:pPr marL="457200" indent="-457200" fontAlgn="base">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Quicker reaction to changes in fashions.</a:t>
            </a:r>
          </a:p>
          <a:p>
            <a:endParaRPr lang="en-US" dirty="0"/>
          </a:p>
        </p:txBody>
      </p:sp>
    </p:spTree>
    <p:extLst>
      <p:ext uri="{BB962C8B-B14F-4D97-AF65-F5344CB8AC3E}">
        <p14:creationId xmlns:p14="http://schemas.microsoft.com/office/powerpoint/2010/main" val="3207448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8B60-B032-4807-915A-B1F29019F681}"/>
              </a:ext>
            </a:extLst>
          </p:cNvPr>
          <p:cNvSpPr>
            <a:spLocks noGrp="1"/>
          </p:cNvSpPr>
          <p:nvPr>
            <p:ph type="title"/>
          </p:nvPr>
        </p:nvSpPr>
        <p:spPr/>
        <p:txBody>
          <a:bodyPr/>
          <a:lstStyle/>
          <a:p>
            <a:r>
              <a:rPr lang="en-US" dirty="0"/>
              <a:t>Disadvantages of Transfer Printing</a:t>
            </a:r>
          </a:p>
        </p:txBody>
      </p:sp>
      <p:sp>
        <p:nvSpPr>
          <p:cNvPr id="3" name="Content Placeholder 2">
            <a:extLst>
              <a:ext uri="{FF2B5EF4-FFF2-40B4-BE49-F238E27FC236}">
                <a16:creationId xmlns:a16="http://schemas.microsoft.com/office/drawing/2014/main" id="{F5E50C6F-FE91-48A4-94C2-290D3A528478}"/>
              </a:ext>
            </a:extLst>
          </p:cNvPr>
          <p:cNvSpPr>
            <a:spLocks noGrp="1"/>
          </p:cNvSpPr>
          <p:nvPr>
            <p:ph sz="quarter" idx="13"/>
          </p:nvPr>
        </p:nvSpPr>
        <p:spPr>
          <a:xfrm>
            <a:off x="913774" y="2367092"/>
            <a:ext cx="10363826" cy="4258995"/>
          </a:xfrm>
        </p:spPr>
        <p:txBody>
          <a:bodyPr>
            <a:normAutofit/>
          </a:bodyPr>
          <a:lstStyle/>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There is some restriction of the production of deep shade</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High temp and pressure is required</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Once printed cannot be corrected</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Only limited dyestuff can be used for transfer printing</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Lower production speed due to existing transfer calendars</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Storage of large quantities of paper over prolonged period of time is a risk.</a:t>
            </a:r>
          </a:p>
          <a:p>
            <a:endParaRPr lang="en-US" dirty="0"/>
          </a:p>
        </p:txBody>
      </p:sp>
    </p:spTree>
    <p:extLst>
      <p:ext uri="{BB962C8B-B14F-4D97-AF65-F5344CB8AC3E}">
        <p14:creationId xmlns:p14="http://schemas.microsoft.com/office/powerpoint/2010/main" val="3756403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DA27-742F-411B-A82F-00FA49FF75F8}"/>
              </a:ext>
            </a:extLst>
          </p:cNvPr>
          <p:cNvSpPr>
            <a:spLocks noGrp="1"/>
          </p:cNvSpPr>
          <p:nvPr>
            <p:ph type="title"/>
          </p:nvPr>
        </p:nvSpPr>
        <p:spPr/>
        <p:txBody>
          <a:bodyPr/>
          <a:lstStyle/>
          <a:p>
            <a:r>
              <a:rPr lang="en-US" dirty="0"/>
              <a:t>Limitations of Transfer Printing</a:t>
            </a:r>
          </a:p>
        </p:txBody>
      </p:sp>
      <p:sp>
        <p:nvSpPr>
          <p:cNvPr id="3" name="Content Placeholder 2">
            <a:extLst>
              <a:ext uri="{FF2B5EF4-FFF2-40B4-BE49-F238E27FC236}">
                <a16:creationId xmlns:a16="http://schemas.microsoft.com/office/drawing/2014/main" id="{3B68F9D6-C061-4DFD-9DF3-F1756D19A2D7}"/>
              </a:ext>
            </a:extLst>
          </p:cNvPr>
          <p:cNvSpPr>
            <a:spLocks noGrp="1"/>
          </p:cNvSpPr>
          <p:nvPr>
            <p:ph sz="quarter" idx="13"/>
          </p:nvPr>
        </p:nvSpPr>
        <p:spPr/>
        <p:txBody>
          <a:bodyPr/>
          <a:lstStyle/>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Not applicable to all fiber specially which cannot stand under required temperature and pressure.</a:t>
            </a:r>
          </a:p>
          <a:p>
            <a:pPr marL="514350" indent="-514350" fontAlgn="base">
              <a:buFont typeface="+mj-lt"/>
              <a:buAutoNum type="arabicPeriod"/>
            </a:pPr>
            <a:r>
              <a:rPr lang="en-US" sz="2800" dirty="0">
                <a:latin typeface="Times New Roman" panose="02020603050405020304" pitchFamily="18" charset="0"/>
                <a:cs typeface="Times New Roman" panose="02020603050405020304" pitchFamily="18" charset="0"/>
              </a:rPr>
              <a:t>Sometimes the print paper is not available.</a:t>
            </a:r>
          </a:p>
          <a:p>
            <a:endParaRPr lang="en-US" dirty="0"/>
          </a:p>
        </p:txBody>
      </p:sp>
    </p:spTree>
    <p:extLst>
      <p:ext uri="{BB962C8B-B14F-4D97-AF65-F5344CB8AC3E}">
        <p14:creationId xmlns:p14="http://schemas.microsoft.com/office/powerpoint/2010/main" val="34375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F0DF-8C9F-4AE1-BD1E-D47E266343DC}"/>
              </a:ext>
            </a:extLst>
          </p:cNvPr>
          <p:cNvSpPr>
            <a:spLocks noGrp="1"/>
          </p:cNvSpPr>
          <p:nvPr>
            <p:ph type="title"/>
          </p:nvPr>
        </p:nvSpPr>
        <p:spPr/>
        <p:txBody>
          <a:bodyPr/>
          <a:lstStyle/>
          <a:p>
            <a:r>
              <a:rPr lang="en-US" dirty="0"/>
              <a:t>Ink Jet Printing</a:t>
            </a:r>
          </a:p>
        </p:txBody>
      </p:sp>
      <p:sp>
        <p:nvSpPr>
          <p:cNvPr id="3" name="Content Placeholder 2">
            <a:extLst>
              <a:ext uri="{FF2B5EF4-FFF2-40B4-BE49-F238E27FC236}">
                <a16:creationId xmlns:a16="http://schemas.microsoft.com/office/drawing/2014/main" id="{44744EB9-EED2-46ED-8DE7-E724DBCE5876}"/>
              </a:ext>
            </a:extLst>
          </p:cNvPr>
          <p:cNvSpPr>
            <a:spLocks noGrp="1"/>
          </p:cNvSpPr>
          <p:nvPr>
            <p:ph sz="quarter" idx="13"/>
          </p:nvPr>
        </p:nvSpPr>
        <p:spPr/>
        <p:txBody>
          <a:bodyPr>
            <a:normAutofit/>
          </a:bodyPr>
          <a:lstStyle/>
          <a:p>
            <a:pPr algn="just">
              <a:buFont typeface="Wingdings" panose="05000000000000000000" pitchFamily="2" charset="2"/>
              <a:buChar char="q"/>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Definition : </a:t>
            </a:r>
            <a:r>
              <a:rPr lang="en-US" sz="2800" dirty="0">
                <a:latin typeface="Times New Roman" panose="02020603050405020304" pitchFamily="18" charset="0"/>
                <a:cs typeface="Times New Roman" panose="02020603050405020304" pitchFamily="18" charset="0"/>
              </a:rPr>
              <a:t>This is an innovative method of printing for the application of wonderful patterns to the textile materials where small droplets of dye solution are ejected and applied to a precise location.</a:t>
            </a:r>
          </a:p>
        </p:txBody>
      </p:sp>
      <p:pic>
        <p:nvPicPr>
          <p:cNvPr id="1026" name="Picture 2" descr="Related image">
            <a:extLst>
              <a:ext uri="{FF2B5EF4-FFF2-40B4-BE49-F238E27FC236}">
                <a16:creationId xmlns:a16="http://schemas.microsoft.com/office/drawing/2014/main" id="{A05BCE5D-F444-4C35-9650-7D655E917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99" y="4079145"/>
            <a:ext cx="4412146" cy="2384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kjet printing in textile">
            <a:extLst>
              <a:ext uri="{FF2B5EF4-FFF2-40B4-BE49-F238E27FC236}">
                <a16:creationId xmlns:a16="http://schemas.microsoft.com/office/drawing/2014/main" id="{4A36B961-BAD6-49A7-AEED-71352673B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4079145"/>
            <a:ext cx="4922400" cy="238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29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D09-06D8-4E78-8970-F85C99676AFA}"/>
              </a:ext>
            </a:extLst>
          </p:cNvPr>
          <p:cNvSpPr>
            <a:spLocks noGrp="1"/>
          </p:cNvSpPr>
          <p:nvPr>
            <p:ph type="title"/>
          </p:nvPr>
        </p:nvSpPr>
        <p:spPr>
          <a:xfrm>
            <a:off x="2806706" y="568345"/>
            <a:ext cx="8897565" cy="1560716"/>
          </a:xfrm>
        </p:spPr>
        <p:txBody>
          <a:bodyPr/>
          <a:lstStyle/>
          <a:p>
            <a:r>
              <a:rPr lang="en-US" dirty="0"/>
              <a:t>Transfer Printing</a:t>
            </a:r>
          </a:p>
        </p:txBody>
      </p:sp>
      <p:pic>
        <p:nvPicPr>
          <p:cNvPr id="5" name="Content Placeholder 6">
            <a:extLst>
              <a:ext uri="{FF2B5EF4-FFF2-40B4-BE49-F238E27FC236}">
                <a16:creationId xmlns:a16="http://schemas.microsoft.com/office/drawing/2014/main" id="{8D68C302-FD2A-4573-B88B-8AD51A624BEC}"/>
              </a:ext>
            </a:extLst>
          </p:cNvPr>
          <p:cNvPicPr>
            <a:picLocks noChangeAspect="1"/>
          </p:cNvPicPr>
          <p:nvPr/>
        </p:nvPicPr>
        <p:blipFill>
          <a:blip r:embed="rId2"/>
          <a:stretch>
            <a:fillRect/>
          </a:stretch>
        </p:blipFill>
        <p:spPr>
          <a:xfrm>
            <a:off x="7301008" y="2706755"/>
            <a:ext cx="4403262" cy="3066625"/>
          </a:xfrm>
          <a:prstGeom prst="rect">
            <a:avLst/>
          </a:prstGeom>
        </p:spPr>
      </p:pic>
      <p:pic>
        <p:nvPicPr>
          <p:cNvPr id="4100" name="Picture 4" descr="Image result for transfer printing">
            <a:extLst>
              <a:ext uri="{FF2B5EF4-FFF2-40B4-BE49-F238E27FC236}">
                <a16:creationId xmlns:a16="http://schemas.microsoft.com/office/drawing/2014/main" id="{29EEA0A6-B70A-48E4-83A0-DCDD2E006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121" y="2706755"/>
            <a:ext cx="4403263" cy="306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36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C2AA-AFC2-40FB-9B62-38BFAC254297}"/>
              </a:ext>
            </a:extLst>
          </p:cNvPr>
          <p:cNvSpPr>
            <a:spLocks noGrp="1"/>
          </p:cNvSpPr>
          <p:nvPr>
            <p:ph type="title"/>
          </p:nvPr>
        </p:nvSpPr>
        <p:spPr/>
        <p:txBody>
          <a:bodyPr/>
          <a:lstStyle/>
          <a:p>
            <a:r>
              <a:rPr lang="en-US" dirty="0"/>
              <a:t>Types of Ink Jet Printing</a:t>
            </a:r>
          </a:p>
        </p:txBody>
      </p:sp>
      <p:sp>
        <p:nvSpPr>
          <p:cNvPr id="3" name="Content Placeholder 2">
            <a:extLst>
              <a:ext uri="{FF2B5EF4-FFF2-40B4-BE49-F238E27FC236}">
                <a16:creationId xmlns:a16="http://schemas.microsoft.com/office/drawing/2014/main" id="{6290B90B-343D-4A94-BB8C-5D425FD2CF97}"/>
              </a:ext>
            </a:extLst>
          </p:cNvPr>
          <p:cNvSpPr>
            <a:spLocks noGrp="1"/>
          </p:cNvSpPr>
          <p:nvPr>
            <p:ph sz="quarter" idx="13"/>
          </p:nvPr>
        </p:nvSpPr>
        <p:spPr>
          <a:xfrm>
            <a:off x="913774" y="2367092"/>
            <a:ext cx="10642122" cy="3922563"/>
          </a:xfrm>
        </p:spPr>
        <p:txBody>
          <a:bodyPr>
            <a:normAutofit/>
          </a:bodyPr>
          <a:lstStyle/>
          <a:p>
            <a:r>
              <a:rPr lang="en-US" sz="2800" dirty="0">
                <a:latin typeface="Times New Roman" panose="02020603050405020304" pitchFamily="18" charset="0"/>
                <a:cs typeface="Times New Roman" panose="02020603050405020304" pitchFamily="18" charset="0"/>
              </a:rPr>
              <a:t>Two types :</a:t>
            </a:r>
          </a:p>
          <a:p>
            <a:pPr marL="457200" indent="-457200">
              <a:buFont typeface="+mj-lt"/>
              <a:buAutoNum type="arabicPeriod"/>
            </a:pPr>
            <a:r>
              <a:rPr lang="en-US" sz="2800" dirty="0">
                <a:latin typeface="Times New Roman" panose="02020603050405020304" pitchFamily="18" charset="0"/>
                <a:cs typeface="Times New Roman" panose="02020603050405020304" pitchFamily="18" charset="0"/>
              </a:rPr>
              <a:t>Continuous inkjet</a:t>
            </a:r>
          </a:p>
          <a:p>
            <a:pPr marL="457200" indent="-457200">
              <a:buFont typeface="+mj-lt"/>
              <a:buAutoNum type="arabicPeriod"/>
            </a:pPr>
            <a:r>
              <a:rPr lang="en-US" sz="2800" dirty="0">
                <a:latin typeface="Times New Roman" panose="02020603050405020304" pitchFamily="18" charset="0"/>
                <a:cs typeface="Times New Roman" panose="02020603050405020304" pitchFamily="18" charset="0"/>
              </a:rPr>
              <a:t>Drop on Demand</a:t>
            </a:r>
          </a:p>
          <a:p>
            <a:pPr marL="457200" indent="-457200">
              <a:buFont typeface="+mj-lt"/>
              <a:buAutoNum type="arabicPeriod"/>
            </a:pPr>
            <a:endParaRPr lang="en-US" dirty="0"/>
          </a:p>
        </p:txBody>
      </p:sp>
      <p:pic>
        <p:nvPicPr>
          <p:cNvPr id="2050" name="Picture 2" descr="Image result for drop on demand inkjet printing in textile">
            <a:extLst>
              <a:ext uri="{FF2B5EF4-FFF2-40B4-BE49-F238E27FC236}">
                <a16:creationId xmlns:a16="http://schemas.microsoft.com/office/drawing/2014/main" id="{C8A79F61-BB4C-4FA4-9B45-031FA9D665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17636" y="2367092"/>
            <a:ext cx="4360590" cy="402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47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B434-BDED-432D-87F2-708C67810366}"/>
              </a:ext>
            </a:extLst>
          </p:cNvPr>
          <p:cNvSpPr>
            <a:spLocks noGrp="1"/>
          </p:cNvSpPr>
          <p:nvPr>
            <p:ph type="title"/>
          </p:nvPr>
        </p:nvSpPr>
        <p:spPr/>
        <p:txBody>
          <a:bodyPr/>
          <a:lstStyle/>
          <a:p>
            <a:r>
              <a:rPr lang="en-US" dirty="0"/>
              <a:t>1.Continuous inkjet</a:t>
            </a:r>
          </a:p>
        </p:txBody>
      </p:sp>
      <p:sp>
        <p:nvSpPr>
          <p:cNvPr id="3" name="Content Placeholder 2">
            <a:extLst>
              <a:ext uri="{FF2B5EF4-FFF2-40B4-BE49-F238E27FC236}">
                <a16:creationId xmlns:a16="http://schemas.microsoft.com/office/drawing/2014/main" id="{E6972787-8CB8-40F6-ABF7-0E996557129D}"/>
              </a:ext>
            </a:extLst>
          </p:cNvPr>
          <p:cNvSpPr>
            <a:spLocks noGrp="1"/>
          </p:cNvSpPr>
          <p:nvPr>
            <p:ph sz="quarter" idx="13"/>
          </p:nvPr>
        </p:nvSpPr>
        <p:spPr>
          <a:xfrm>
            <a:off x="913774" y="2367092"/>
            <a:ext cx="10363826" cy="4490908"/>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this process drops are continuously produced &amp; selectively printed.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ink is forced at high pressure through a nozzle from 10 to 100 microns in dia.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emerging stream of ink breaks into a small droplets.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Electric charge is imparted to the drops by placing a charge electrode.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charge drops are deflected when they subsequently pass through an electric field.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charge drops are used for printing and uncharged drops are collected in a catcher.</a:t>
            </a:r>
          </a:p>
          <a:p>
            <a:endParaRPr lang="en-US" dirty="0"/>
          </a:p>
        </p:txBody>
      </p:sp>
    </p:spTree>
    <p:extLst>
      <p:ext uri="{BB962C8B-B14F-4D97-AF65-F5344CB8AC3E}">
        <p14:creationId xmlns:p14="http://schemas.microsoft.com/office/powerpoint/2010/main" val="1839030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8159-CE06-4E0B-A908-633A1BC0C861}"/>
              </a:ext>
            </a:extLst>
          </p:cNvPr>
          <p:cNvSpPr>
            <a:spLocks noGrp="1"/>
          </p:cNvSpPr>
          <p:nvPr>
            <p:ph type="title"/>
          </p:nvPr>
        </p:nvSpPr>
        <p:spPr/>
        <p:txBody>
          <a:bodyPr/>
          <a:lstStyle/>
          <a:p>
            <a:r>
              <a:rPr lang="en-US" dirty="0"/>
              <a:t>Process Flow-chart</a:t>
            </a:r>
          </a:p>
        </p:txBody>
      </p:sp>
      <p:sp>
        <p:nvSpPr>
          <p:cNvPr id="3" name="Content Placeholder 2">
            <a:extLst>
              <a:ext uri="{FF2B5EF4-FFF2-40B4-BE49-F238E27FC236}">
                <a16:creationId xmlns:a16="http://schemas.microsoft.com/office/drawing/2014/main" id="{0D416AA1-BD5F-47AF-B7D8-A4176D17A9A6}"/>
              </a:ext>
            </a:extLst>
          </p:cNvPr>
          <p:cNvSpPr>
            <a:spLocks noGrp="1"/>
          </p:cNvSpPr>
          <p:nvPr>
            <p:ph sz="quarter" idx="13"/>
          </p:nvPr>
        </p:nvSpPr>
        <p:spPr>
          <a:xfrm>
            <a:off x="913774" y="2367092"/>
            <a:ext cx="7289322" cy="3922563"/>
          </a:xfr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Ink Unit</a:t>
            </a:r>
          </a:p>
          <a:p>
            <a:pPr marL="0" indent="0" algn="ctr">
              <a:buNone/>
            </a:pPr>
            <a:r>
              <a:rPr lang="en-US" sz="2800" dirty="0">
                <a:latin typeface="Times New Roman" panose="02020603050405020304" pitchFamily="18" charset="0"/>
                <a:cs typeface="Times New Roman" panose="02020603050405020304" pitchFamily="18" charset="0"/>
              </a:rPr>
              <a:t>Design with CAD &gt; CPU &lt; Printer</a:t>
            </a:r>
          </a:p>
          <a:p>
            <a:pPr marL="0" indent="0" algn="ctr">
              <a:buNone/>
            </a:pPr>
            <a:r>
              <a:rPr lang="en-US" sz="2800" dirty="0">
                <a:latin typeface="Times New Roman" panose="02020603050405020304" pitchFamily="18" charset="0"/>
                <a:cs typeface="Times New Roman" panose="02020603050405020304" pitchFamily="18" charset="0"/>
              </a:rPr>
              <a:t>Input</a:t>
            </a:r>
          </a:p>
          <a:p>
            <a:pPr marL="0" indent="0" algn="ctr">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It is possible to control up to 30 different dot positions per nozzle (Multi-level application) </a:t>
            </a:r>
          </a:p>
        </p:txBody>
      </p:sp>
      <p:cxnSp>
        <p:nvCxnSpPr>
          <p:cNvPr id="5" name="Straight Arrow Connector 4">
            <a:extLst>
              <a:ext uri="{FF2B5EF4-FFF2-40B4-BE49-F238E27FC236}">
                <a16:creationId xmlns:a16="http://schemas.microsoft.com/office/drawing/2014/main" id="{144BAEFA-544B-43F5-8709-B2E352B08CEB}"/>
              </a:ext>
            </a:extLst>
          </p:cNvPr>
          <p:cNvCxnSpPr/>
          <p:nvPr/>
        </p:nvCxnSpPr>
        <p:spPr>
          <a:xfrm>
            <a:off x="4465983" y="2798653"/>
            <a:ext cx="0" cy="198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287BD8C-F49C-4F81-B3E3-EAA329CF1287}"/>
              </a:ext>
            </a:extLst>
          </p:cNvPr>
          <p:cNvCxnSpPr/>
          <p:nvPr/>
        </p:nvCxnSpPr>
        <p:spPr>
          <a:xfrm>
            <a:off x="4465983" y="3429000"/>
            <a:ext cx="0" cy="29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Image result for continuous textile inkjet printing process">
            <a:extLst>
              <a:ext uri="{FF2B5EF4-FFF2-40B4-BE49-F238E27FC236}">
                <a16:creationId xmlns:a16="http://schemas.microsoft.com/office/drawing/2014/main" id="{EB1685CC-7927-4038-99D5-100E235F6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010" y="2898045"/>
            <a:ext cx="4227435" cy="28606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BD2AED-FAAB-4988-B5A6-DE586B29A42A}"/>
              </a:ext>
            </a:extLst>
          </p:cNvPr>
          <p:cNvSpPr/>
          <p:nvPr/>
        </p:nvSpPr>
        <p:spPr>
          <a:xfrm flipH="1">
            <a:off x="7673009" y="5658678"/>
            <a:ext cx="4227435" cy="707886"/>
          </a:xfrm>
          <a:prstGeom prst="rect">
            <a:avLst/>
          </a:prstGeom>
        </p:spPr>
        <p:txBody>
          <a:bodyPr wrap="square">
            <a:spAutoFit/>
          </a:bodyPr>
          <a:lstStyle/>
          <a:p>
            <a:pPr algn="ct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Figure : High Resolution </a:t>
            </a:r>
            <a:r>
              <a:rPr lang="en-US" sz="2000" dirty="0" err="1">
                <a:solidFill>
                  <a:schemeClr val="tx2">
                    <a:lumMod val="75000"/>
                    <a:lumOff val="25000"/>
                  </a:schemeClr>
                </a:solidFill>
                <a:latin typeface="Times New Roman" panose="02020603050405020304" pitchFamily="18" charset="0"/>
                <a:cs typeface="Times New Roman" panose="02020603050405020304" pitchFamily="18" charset="0"/>
              </a:rPr>
              <a:t>Mimaki</a:t>
            </a: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 Textile Printer</a:t>
            </a:r>
          </a:p>
        </p:txBody>
      </p:sp>
    </p:spTree>
    <p:extLst>
      <p:ext uri="{BB962C8B-B14F-4D97-AF65-F5344CB8AC3E}">
        <p14:creationId xmlns:p14="http://schemas.microsoft.com/office/powerpoint/2010/main" val="1719216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0F07-A2EF-4848-91CD-8BAA2A75BF93}"/>
              </a:ext>
            </a:extLst>
          </p:cNvPr>
          <p:cNvSpPr>
            <a:spLocks noGrp="1"/>
          </p:cNvSpPr>
          <p:nvPr>
            <p:ph type="title"/>
          </p:nvPr>
        </p:nvSpPr>
        <p:spPr/>
        <p:txBody>
          <a:bodyPr/>
          <a:lstStyle/>
          <a:p>
            <a:r>
              <a:rPr lang="en-US" dirty="0"/>
              <a:t>2. Drop on Demand</a:t>
            </a:r>
            <a:br>
              <a:rPr lang="en-US" dirty="0"/>
            </a:br>
            <a:endParaRPr lang="en-US" dirty="0"/>
          </a:p>
        </p:txBody>
      </p:sp>
      <p:sp>
        <p:nvSpPr>
          <p:cNvPr id="3" name="Content Placeholder 2">
            <a:extLst>
              <a:ext uri="{FF2B5EF4-FFF2-40B4-BE49-F238E27FC236}">
                <a16:creationId xmlns:a16="http://schemas.microsoft.com/office/drawing/2014/main" id="{C6850FDF-3885-465B-8BBE-B34D9F85A04C}"/>
              </a:ext>
            </a:extLst>
          </p:cNvPr>
          <p:cNvSpPr>
            <a:spLocks noGrp="1"/>
          </p:cNvSpPr>
          <p:nvPr>
            <p:ph sz="quarter" idx="13"/>
          </p:nvPr>
        </p:nvSpPr>
        <p:spPr>
          <a:xfrm>
            <a:off x="913774" y="2367092"/>
            <a:ext cx="5354504" cy="3424107"/>
          </a:xfrm>
        </p:spPr>
        <p:txBody>
          <a:bodyPr>
            <a:normAutofit lnSpcReduction="10000"/>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this process drops are produced when required.</a:t>
            </a:r>
          </a:p>
          <a:p>
            <a:endParaRPr lang="en-US" dirty="0"/>
          </a:p>
          <a:p>
            <a:pPr>
              <a:buFont typeface="Wingdings" panose="05000000000000000000" pitchFamily="2" charset="2"/>
              <a:buChar char="q"/>
            </a:pPr>
            <a:r>
              <a:rPr lang="en-US" sz="2400" u="sng" dirty="0">
                <a:latin typeface="Times New Roman" panose="02020603050405020304" pitchFamily="18" charset="0"/>
                <a:cs typeface="Times New Roman" panose="02020603050405020304" pitchFamily="18" charset="0"/>
              </a:rPr>
              <a:t>Design Preparation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Scanning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Create the design in CAD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Directly formatting the digital pattern</a:t>
            </a:r>
          </a:p>
        </p:txBody>
      </p:sp>
      <p:sp>
        <p:nvSpPr>
          <p:cNvPr id="4" name="Rectangle 3">
            <a:extLst>
              <a:ext uri="{FF2B5EF4-FFF2-40B4-BE49-F238E27FC236}">
                <a16:creationId xmlns:a16="http://schemas.microsoft.com/office/drawing/2014/main" id="{35C656FA-2B4B-4D8C-B77E-3D1F261A6F76}"/>
              </a:ext>
            </a:extLst>
          </p:cNvPr>
          <p:cNvSpPr/>
          <p:nvPr/>
        </p:nvSpPr>
        <p:spPr>
          <a:xfrm>
            <a:off x="6546573" y="2367092"/>
            <a:ext cx="4493111" cy="3058338"/>
          </a:xfrm>
          <a:prstGeom prst="rect">
            <a:avLst/>
          </a:prstGeom>
        </p:spPr>
        <p:txBody>
          <a:bodyPr wrap="square">
            <a:spAutoFit/>
          </a:bodyPr>
          <a:lstStyle/>
          <a:p>
            <a:pPr marL="342900" indent="-342900">
              <a:buFont typeface="Wingdings" panose="05000000000000000000" pitchFamily="2" charset="2"/>
              <a:buChar char="q"/>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Ink Formulation</a:t>
            </a:r>
          </a:p>
          <a:p>
            <a:pPr marL="457200" indent="-457200" defTabSz="914400">
              <a:lnSpc>
                <a:spcPct val="111000"/>
              </a:lnSpc>
              <a:spcBef>
                <a:spcPts val="930"/>
              </a:spcBef>
              <a:buFont typeface="+mj-lt"/>
              <a:buAutoNum type="arabicPeriod"/>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Binder		: 10 to 15%</a:t>
            </a:r>
          </a:p>
          <a:p>
            <a:pPr marL="457200" indent="-457200" defTabSz="914400">
              <a:lnSpc>
                <a:spcPct val="111000"/>
              </a:lnSpc>
              <a:spcBef>
                <a:spcPts val="930"/>
              </a:spcBef>
              <a:buFont typeface="+mj-lt"/>
              <a:buAutoNum type="arabicPeriod"/>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Pigment		: 2 to 4%</a:t>
            </a:r>
          </a:p>
          <a:p>
            <a:pPr marL="457200" indent="-457200" defTabSz="914400">
              <a:lnSpc>
                <a:spcPct val="111000"/>
              </a:lnSpc>
              <a:spcBef>
                <a:spcPts val="930"/>
              </a:spcBef>
              <a:buFont typeface="+mj-lt"/>
              <a:buAutoNum type="arabicPeriod"/>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UV light Ink	: 1 to 2%</a:t>
            </a:r>
          </a:p>
          <a:p>
            <a:pPr marL="457200" indent="-457200" defTabSz="914400">
              <a:lnSpc>
                <a:spcPct val="111000"/>
              </a:lnSpc>
              <a:spcBef>
                <a:spcPts val="930"/>
              </a:spcBef>
              <a:buFont typeface="+mj-lt"/>
              <a:buAutoNum type="arabicPeriod"/>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Additives		: 1 to 2%</a:t>
            </a:r>
          </a:p>
          <a:p>
            <a:pPr marL="457200" indent="-457200" defTabSz="914400">
              <a:lnSpc>
                <a:spcPct val="111000"/>
              </a:lnSpc>
              <a:spcBef>
                <a:spcPts val="930"/>
              </a:spcBef>
              <a:buFont typeface="+mj-lt"/>
              <a:buAutoNum type="arabicPeriod"/>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Water		: 70 to 80%</a:t>
            </a:r>
          </a:p>
        </p:txBody>
      </p:sp>
    </p:spTree>
    <p:extLst>
      <p:ext uri="{BB962C8B-B14F-4D97-AF65-F5344CB8AC3E}">
        <p14:creationId xmlns:p14="http://schemas.microsoft.com/office/powerpoint/2010/main" val="3856146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9F07-0772-4EE6-B5ED-96D1FD96D980}"/>
              </a:ext>
            </a:extLst>
          </p:cNvPr>
          <p:cNvSpPr>
            <a:spLocks noGrp="1"/>
          </p:cNvSpPr>
          <p:nvPr>
            <p:ph type="title"/>
          </p:nvPr>
        </p:nvSpPr>
        <p:spPr/>
        <p:txBody>
          <a:bodyPr/>
          <a:lstStyle/>
          <a:p>
            <a:r>
              <a:rPr lang="en-US" dirty="0"/>
              <a:t>Types of Ink Used</a:t>
            </a:r>
          </a:p>
        </p:txBody>
      </p:sp>
      <p:sp>
        <p:nvSpPr>
          <p:cNvPr id="3" name="Content Placeholder 2">
            <a:extLst>
              <a:ext uri="{FF2B5EF4-FFF2-40B4-BE49-F238E27FC236}">
                <a16:creationId xmlns:a16="http://schemas.microsoft.com/office/drawing/2014/main" id="{818F68C1-E6F3-43D7-B79C-8FAB28CB39C4}"/>
              </a:ext>
            </a:extLst>
          </p:cNvPr>
          <p:cNvSpPr>
            <a:spLocks noGrp="1"/>
          </p:cNvSpPr>
          <p:nvPr>
            <p:ph sz="quarter" idx="13"/>
          </p:nvPr>
        </p:nvSpPr>
        <p:spPr>
          <a:xfrm>
            <a:off x="954156" y="2129061"/>
            <a:ext cx="10323443" cy="4728939"/>
          </a:xfrm>
        </p:spPr>
        <p:txBody>
          <a:bodyPr>
            <a:noAutofit/>
          </a:bodyPr>
          <a:lstStyle/>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For Cotton </a:t>
            </a:r>
            <a:r>
              <a:rPr lang="en-US" sz="2200" dirty="0" err="1">
                <a:latin typeface="Times New Roman" panose="02020603050405020304" pitchFamily="18" charset="0"/>
                <a:cs typeface="Times New Roman" panose="02020603050405020304" pitchFamily="18" charset="0"/>
              </a:rPr>
              <a:t>fibre</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Reactive Inks (e.g. </a:t>
            </a:r>
            <a:r>
              <a:rPr lang="en-US" sz="2200" dirty="0" err="1">
                <a:latin typeface="Times New Roman" panose="02020603050405020304" pitchFamily="18" charset="0"/>
                <a:cs typeface="Times New Roman" panose="02020603050405020304" pitchFamily="18" charset="0"/>
              </a:rPr>
              <a:t>CibacronRAC</a:t>
            </a:r>
            <a:r>
              <a:rPr lang="en-US" sz="2200" dirty="0">
                <a:latin typeface="Times New Roman" panose="02020603050405020304" pitchFamily="18" charset="0"/>
                <a:cs typeface="Times New Roman" panose="02020603050405020304" pitchFamily="18" charset="0"/>
              </a:rPr>
              <a:t> X00 reactive inks, Huntsman, </a:t>
            </a:r>
            <a:r>
              <a:rPr lang="en-US" sz="2200" dirty="0" err="1">
                <a:latin typeface="Times New Roman" panose="02020603050405020304" pitchFamily="18" charset="0"/>
                <a:cs typeface="Times New Roman" panose="02020603050405020304" pitchFamily="18" charset="0"/>
              </a:rPr>
              <a:t>JetterxR</a:t>
            </a:r>
            <a:r>
              <a:rPr lang="en-US" sz="2200" dirty="0">
                <a:latin typeface="Times New Roman" panose="02020603050405020304" pitchFamily="18" charset="0"/>
                <a:cs typeface="Times New Roman" panose="02020603050405020304" pitchFamily="18" charset="0"/>
              </a:rPr>
              <a:t> reactive inks/ </a:t>
            </a:r>
            <a:r>
              <a:rPr lang="en-US" sz="2200" dirty="0" err="1">
                <a:latin typeface="Times New Roman" panose="02020603050405020304" pitchFamily="18" charset="0"/>
                <a:cs typeface="Times New Roman" panose="02020603050405020304" pitchFamily="18" charset="0"/>
              </a:rPr>
              <a:t>Dystar</a:t>
            </a:r>
            <a:r>
              <a:rPr lang="en-US" sz="22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For Polyester </a:t>
            </a:r>
            <a:r>
              <a:rPr lang="en-US" sz="2200" dirty="0" err="1">
                <a:latin typeface="Times New Roman" panose="02020603050405020304" pitchFamily="18" charset="0"/>
                <a:cs typeface="Times New Roman" panose="02020603050405020304" pitchFamily="18" charset="0"/>
              </a:rPr>
              <a:t>fibre</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Disperse inks (e.g. </a:t>
            </a:r>
            <a:r>
              <a:rPr lang="en-US" sz="2200" dirty="0" err="1">
                <a:latin typeface="Times New Roman" panose="02020603050405020304" pitchFamily="18" charset="0"/>
                <a:cs typeface="Times New Roman" panose="02020603050405020304" pitchFamily="18" charset="0"/>
              </a:rPr>
              <a:t>TerasilRAC</a:t>
            </a:r>
            <a:r>
              <a:rPr lang="en-US" sz="2200" dirty="0">
                <a:latin typeface="Times New Roman" panose="02020603050405020304" pitchFamily="18" charset="0"/>
                <a:cs typeface="Times New Roman" panose="02020603050405020304" pitchFamily="18" charset="0"/>
              </a:rPr>
              <a:t> X00 disperse inks, Huntsman, </a:t>
            </a:r>
            <a:r>
              <a:rPr lang="en-US" sz="2200" dirty="0" err="1">
                <a:latin typeface="Times New Roman" panose="02020603050405020304" pitchFamily="18" charset="0"/>
                <a:cs typeface="Times New Roman" panose="02020603050405020304" pitchFamily="18" charset="0"/>
              </a:rPr>
              <a:t>JetterxR</a:t>
            </a:r>
            <a:r>
              <a:rPr lang="en-US" sz="2200" dirty="0">
                <a:latin typeface="Times New Roman" panose="02020603050405020304" pitchFamily="18" charset="0"/>
                <a:cs typeface="Times New Roman" panose="02020603050405020304" pitchFamily="18" charset="0"/>
              </a:rPr>
              <a:t> disperse inks/ </a:t>
            </a:r>
            <a:r>
              <a:rPr lang="en-US" sz="2200" dirty="0" err="1">
                <a:latin typeface="Times New Roman" panose="02020603050405020304" pitchFamily="18" charset="0"/>
                <a:cs typeface="Times New Roman" panose="02020603050405020304" pitchFamily="18" charset="0"/>
              </a:rPr>
              <a:t>Dystar</a:t>
            </a:r>
            <a:r>
              <a:rPr lang="en-US" sz="22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For Wool, Silk, </a:t>
            </a:r>
            <a:r>
              <a:rPr lang="en-US" sz="2200" dirty="0" err="1">
                <a:latin typeface="Times New Roman" panose="02020603050405020304" pitchFamily="18" charset="0"/>
                <a:cs typeface="Times New Roman" panose="02020603050405020304" pitchFamily="18" charset="0"/>
              </a:rPr>
              <a:t>Polyamaide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fibres</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Acid inks (e.g. </a:t>
            </a:r>
            <a:r>
              <a:rPr lang="en-US" sz="2200" dirty="0" err="1">
                <a:latin typeface="Times New Roman" panose="02020603050405020304" pitchFamily="18" charset="0"/>
                <a:cs typeface="Times New Roman" panose="02020603050405020304" pitchFamily="18" charset="0"/>
              </a:rPr>
              <a:t>LanaSetRAC</a:t>
            </a:r>
            <a:r>
              <a:rPr lang="en-US" sz="2200" dirty="0">
                <a:latin typeface="Times New Roman" panose="02020603050405020304" pitchFamily="18" charset="0"/>
                <a:cs typeface="Times New Roman" panose="02020603050405020304" pitchFamily="18" charset="0"/>
              </a:rPr>
              <a:t> X00 acid inks, Huntsman)</a:t>
            </a:r>
          </a:p>
          <a:p>
            <a:pPr>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For all </a:t>
            </a:r>
            <a:r>
              <a:rPr lang="en-US" sz="2200" dirty="0" err="1">
                <a:latin typeface="Times New Roman" panose="02020603050405020304" pitchFamily="18" charset="0"/>
                <a:cs typeface="Times New Roman" panose="02020603050405020304" pitchFamily="18" charset="0"/>
              </a:rPr>
              <a:t>fibres</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Pigment Inks (e.g. </a:t>
            </a:r>
            <a:r>
              <a:rPr lang="en-US" sz="2200" dirty="0" err="1">
                <a:latin typeface="Times New Roman" panose="02020603050405020304" pitchFamily="18" charset="0"/>
                <a:cs typeface="Times New Roman" panose="02020603050405020304" pitchFamily="18" charset="0"/>
              </a:rPr>
              <a:t>Helizarin</a:t>
            </a:r>
            <a:r>
              <a:rPr lang="en-US" sz="2200" dirty="0">
                <a:latin typeface="Times New Roman" panose="02020603050405020304" pitchFamily="18" charset="0"/>
                <a:cs typeface="Times New Roman" panose="02020603050405020304" pitchFamily="18" charset="0"/>
              </a:rPr>
              <a:t> EVO P 100 pigment inks, BASF)</a:t>
            </a:r>
          </a:p>
        </p:txBody>
      </p:sp>
    </p:spTree>
    <p:extLst>
      <p:ext uri="{BB962C8B-B14F-4D97-AF65-F5344CB8AC3E}">
        <p14:creationId xmlns:p14="http://schemas.microsoft.com/office/powerpoint/2010/main" val="147339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4917-7A1D-4DE5-A8AD-42F42D2F0784}"/>
              </a:ext>
            </a:extLst>
          </p:cNvPr>
          <p:cNvSpPr>
            <a:spLocks noGrp="1"/>
          </p:cNvSpPr>
          <p:nvPr>
            <p:ph type="title"/>
          </p:nvPr>
        </p:nvSpPr>
        <p:spPr/>
        <p:txBody>
          <a:bodyPr/>
          <a:lstStyle/>
          <a:p>
            <a:r>
              <a:rPr lang="en-US" dirty="0"/>
              <a:t>Merits</a:t>
            </a:r>
          </a:p>
        </p:txBody>
      </p:sp>
      <p:sp>
        <p:nvSpPr>
          <p:cNvPr id="3" name="Content Placeholder 2">
            <a:extLst>
              <a:ext uri="{FF2B5EF4-FFF2-40B4-BE49-F238E27FC236}">
                <a16:creationId xmlns:a16="http://schemas.microsoft.com/office/drawing/2014/main" id="{69E7ADD7-9AEA-4C70-9948-A0693F77270B}"/>
              </a:ext>
            </a:extLst>
          </p:cNvPr>
          <p:cNvSpPr>
            <a:spLocks noGrp="1"/>
          </p:cNvSpPr>
          <p:nvPr>
            <p:ph sz="quarter" idx="13"/>
          </p:nvPr>
        </p:nvSpPr>
        <p:spPr>
          <a:xfrm>
            <a:off x="913774" y="2367092"/>
            <a:ext cx="10363826" cy="4365012"/>
          </a:xfrm>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Unlimited colors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Unlimited repeat length</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Screen preparation is not required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Saving of expensive printing materials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Low energy consumption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High flexibility in exclusive design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Eco-friendly ( No wastage of print paste)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CAD system can be attached to the method</a:t>
            </a:r>
          </a:p>
        </p:txBody>
      </p:sp>
    </p:spTree>
    <p:extLst>
      <p:ext uri="{BB962C8B-B14F-4D97-AF65-F5344CB8AC3E}">
        <p14:creationId xmlns:p14="http://schemas.microsoft.com/office/powerpoint/2010/main" val="1086847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E019-233C-4FC4-99DF-ACF88D9220BD}"/>
              </a:ext>
            </a:extLst>
          </p:cNvPr>
          <p:cNvSpPr>
            <a:spLocks noGrp="1"/>
          </p:cNvSpPr>
          <p:nvPr>
            <p:ph type="title"/>
          </p:nvPr>
        </p:nvSpPr>
        <p:spPr/>
        <p:txBody>
          <a:bodyPr/>
          <a:lstStyle/>
          <a:p>
            <a:r>
              <a:rPr lang="en-US" dirty="0"/>
              <a:t>Demerits</a:t>
            </a:r>
          </a:p>
        </p:txBody>
      </p:sp>
      <p:sp>
        <p:nvSpPr>
          <p:cNvPr id="3" name="Content Placeholder 2">
            <a:extLst>
              <a:ext uri="{FF2B5EF4-FFF2-40B4-BE49-F238E27FC236}">
                <a16:creationId xmlns:a16="http://schemas.microsoft.com/office/drawing/2014/main" id="{BDE5564E-EB3C-45D1-A08D-DAA372FA2C84}"/>
              </a:ext>
            </a:extLst>
          </p:cNvPr>
          <p:cNvSpPr>
            <a:spLocks noGrp="1"/>
          </p:cNvSpPr>
          <p:nvPr>
            <p:ph sz="quarter" idx="13"/>
          </p:nvPr>
        </p:nvSpPr>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Printing machine are not available commercially</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Expensive machinery price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Printing speed limited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Very skilled operator is required</a:t>
            </a:r>
          </a:p>
        </p:txBody>
      </p:sp>
    </p:spTree>
    <p:extLst>
      <p:ext uri="{BB962C8B-B14F-4D97-AF65-F5344CB8AC3E}">
        <p14:creationId xmlns:p14="http://schemas.microsoft.com/office/powerpoint/2010/main" val="4165468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18E8-A3EF-4019-808F-25AE57047836}"/>
              </a:ext>
            </a:extLst>
          </p:cNvPr>
          <p:cNvSpPr>
            <a:spLocks noGrp="1"/>
          </p:cNvSpPr>
          <p:nvPr>
            <p:ph type="title"/>
          </p:nvPr>
        </p:nvSpPr>
        <p:spPr/>
        <p:txBody>
          <a:bodyPr/>
          <a:lstStyle/>
          <a:p>
            <a:r>
              <a:rPr lang="en-US" dirty="0"/>
              <a:t>Flock Printing</a:t>
            </a:r>
          </a:p>
        </p:txBody>
      </p:sp>
      <p:sp>
        <p:nvSpPr>
          <p:cNvPr id="3" name="Content Placeholder 2">
            <a:extLst>
              <a:ext uri="{FF2B5EF4-FFF2-40B4-BE49-F238E27FC236}">
                <a16:creationId xmlns:a16="http://schemas.microsoft.com/office/drawing/2014/main" id="{92F9FB3D-90B6-4874-B5AA-6D051C7DE260}"/>
              </a:ext>
            </a:extLst>
          </p:cNvPr>
          <p:cNvSpPr>
            <a:spLocks noGrp="1"/>
          </p:cNvSpPr>
          <p:nvPr>
            <p:ph sz="quarter" idx="13"/>
          </p:nvPr>
        </p:nvSpPr>
        <p:spPr/>
        <p:txBody>
          <a:bodyPr>
            <a:normAutofit/>
          </a:bodyPr>
          <a:lstStyle/>
          <a:p>
            <a:pPr algn="jus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Definition : </a:t>
            </a:r>
            <a:r>
              <a:rPr lang="en-US" sz="2400" dirty="0">
                <a:latin typeface="Times New Roman" panose="02020603050405020304" pitchFamily="18" charset="0"/>
                <a:cs typeface="Times New Roman" panose="02020603050405020304" pitchFamily="18" charset="0"/>
              </a:rPr>
              <a:t>Flock is the short </a:t>
            </a:r>
            <a:r>
              <a:rPr lang="en-US" sz="2400" dirty="0" err="1">
                <a:latin typeface="Times New Roman" panose="02020603050405020304" pitchFamily="18" charset="0"/>
                <a:cs typeface="Times New Roman" panose="02020603050405020304" pitchFamily="18" charset="0"/>
              </a:rPr>
              <a:t>fibre</a:t>
            </a:r>
            <a:r>
              <a:rPr lang="en-US" sz="2400" dirty="0">
                <a:latin typeface="Times New Roman" panose="02020603050405020304" pitchFamily="18" charset="0"/>
                <a:cs typeface="Times New Roman" panose="02020603050405020304" pitchFamily="18" charset="0"/>
              </a:rPr>
              <a:t> (0.5-1.0 mm) obtained from the spinning &amp; weaving mills as dust or wastes.</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Flock can be made by cutting filaments into small length of 0.5 to 1.0 mm.</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Flocks may be white or colored. The process of flock application is called flocking.</a:t>
            </a:r>
          </a:p>
        </p:txBody>
      </p:sp>
      <p:pic>
        <p:nvPicPr>
          <p:cNvPr id="8194" name="Picture 2" descr="Image result for flock printing">
            <a:extLst>
              <a:ext uri="{FF2B5EF4-FFF2-40B4-BE49-F238E27FC236}">
                <a16:creationId xmlns:a16="http://schemas.microsoft.com/office/drawing/2014/main" id="{4A6D781F-440C-4E0E-AEA2-18918187E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51" y="4728940"/>
            <a:ext cx="3156619" cy="19911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flock printing">
            <a:extLst>
              <a:ext uri="{FF2B5EF4-FFF2-40B4-BE49-F238E27FC236}">
                <a16:creationId xmlns:a16="http://schemas.microsoft.com/office/drawing/2014/main" id="{5245D1FC-E620-45BD-82B6-9BED8D7DC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12" y="4728937"/>
            <a:ext cx="3156620" cy="199113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flock printing">
            <a:extLst>
              <a:ext uri="{FF2B5EF4-FFF2-40B4-BE49-F238E27FC236}">
                <a16:creationId xmlns:a16="http://schemas.microsoft.com/office/drawing/2014/main" id="{7FD78FD2-04A6-4FE5-A95E-955F3414E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74" y="4728938"/>
            <a:ext cx="3156619" cy="199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1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DAD9-45E5-421C-A178-D570E10CC904}"/>
              </a:ext>
            </a:extLst>
          </p:cNvPr>
          <p:cNvSpPr>
            <a:spLocks noGrp="1"/>
          </p:cNvSpPr>
          <p:nvPr>
            <p:ph type="title"/>
          </p:nvPr>
        </p:nvSpPr>
        <p:spPr/>
        <p:txBody>
          <a:bodyPr/>
          <a:lstStyle/>
          <a:p>
            <a:r>
              <a:rPr lang="en-US" dirty="0"/>
              <a:t>Process of Flocking</a:t>
            </a:r>
          </a:p>
        </p:txBody>
      </p:sp>
      <p:sp>
        <p:nvSpPr>
          <p:cNvPr id="3" name="Content Placeholder 2">
            <a:extLst>
              <a:ext uri="{FF2B5EF4-FFF2-40B4-BE49-F238E27FC236}">
                <a16:creationId xmlns:a16="http://schemas.microsoft.com/office/drawing/2014/main" id="{587B7F15-641A-481B-A68D-767AF12650C1}"/>
              </a:ext>
            </a:extLst>
          </p:cNvPr>
          <p:cNvSpPr>
            <a:spLocks noGrp="1"/>
          </p:cNvSpPr>
          <p:nvPr>
            <p:ph sz="quarter" idx="13"/>
          </p:nvPr>
        </p:nvSpPr>
        <p:spPr>
          <a:xfrm>
            <a:off x="954156" y="2279374"/>
            <a:ext cx="10323443" cy="4412974"/>
          </a:xfrm>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Flock preparation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Flock dyeing (Solid/Multi)</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Fabric preparation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Adhesive applied on the fabric</a:t>
            </a:r>
          </a:p>
          <a:p>
            <a:pPr marL="0" indent="0" algn="ctr">
              <a:buNone/>
            </a:pPr>
            <a:r>
              <a:rPr lang="en-US" sz="2400" dirty="0">
                <a:latin typeface="Times New Roman" panose="02020603050405020304" pitchFamily="18" charset="0"/>
                <a:cs typeface="Times New Roman" panose="02020603050405020304" pitchFamily="18" charset="0"/>
              </a:rPr>
              <a:t>(Fabric speed : 4-6 m/min)</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Flock applied / Sprayed</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Curing (for fixation)</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Unfixed flocks are removed by air</a:t>
            </a:r>
          </a:p>
        </p:txBody>
      </p:sp>
      <p:pic>
        <p:nvPicPr>
          <p:cNvPr id="7170" name="Picture 2" descr="Image result for flock printing">
            <a:extLst>
              <a:ext uri="{FF2B5EF4-FFF2-40B4-BE49-F238E27FC236}">
                <a16:creationId xmlns:a16="http://schemas.microsoft.com/office/drawing/2014/main" id="{9EAE8535-E697-48B6-B939-02D8A5FF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771" y="3309730"/>
            <a:ext cx="36195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640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EF05-3D4E-4963-99C4-5C7009EE537C}"/>
              </a:ext>
            </a:extLst>
          </p:cNvPr>
          <p:cNvSpPr>
            <a:spLocks noGrp="1"/>
          </p:cNvSpPr>
          <p:nvPr>
            <p:ph type="title"/>
          </p:nvPr>
        </p:nvSpPr>
        <p:spPr/>
        <p:txBody>
          <a:bodyPr/>
          <a:lstStyle/>
          <a:p>
            <a:r>
              <a:rPr lang="en-US" dirty="0"/>
              <a:t>Ways of application</a:t>
            </a:r>
          </a:p>
        </p:txBody>
      </p:sp>
      <p:sp>
        <p:nvSpPr>
          <p:cNvPr id="3" name="Content Placeholder 2">
            <a:extLst>
              <a:ext uri="{FF2B5EF4-FFF2-40B4-BE49-F238E27FC236}">
                <a16:creationId xmlns:a16="http://schemas.microsoft.com/office/drawing/2014/main" id="{DB33AF67-BBB7-4356-99EF-4911A30E8D4C}"/>
              </a:ext>
            </a:extLst>
          </p:cNvPr>
          <p:cNvSpPr>
            <a:spLocks noGrp="1"/>
          </p:cNvSpPr>
          <p:nvPr>
            <p:ph sz="quarter" idx="13"/>
          </p:nvPr>
        </p:nvSpPr>
        <p:spPr>
          <a:xfrm>
            <a:off x="848139" y="2226366"/>
            <a:ext cx="10429461" cy="4373218"/>
          </a:xfrm>
        </p:spPr>
        <p:txBody>
          <a:bodyPr>
            <a:normAutofit fontScale="92500"/>
          </a:bodyPr>
          <a:lstStyle/>
          <a:p>
            <a:pPr>
              <a:buFont typeface="Wingdings" panose="05000000000000000000" pitchFamily="2" charset="2"/>
              <a:buChar char="q"/>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two ways of application :</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Flocks can be applied in flat form or</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Can be applied right angle to the fabric surface and the end being anchored in the adhesive.</a:t>
            </a:r>
          </a:p>
          <a:p>
            <a:pPr>
              <a:buFont typeface="Wingdings" panose="05000000000000000000" pitchFamily="2" charset="2"/>
              <a:buChar char="q"/>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of application</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Dusting through a sieve or sprinkling with hand</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Pneumatic or spraying with air under pressure</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Electronic method</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Adhesive : </a:t>
            </a:r>
            <a:r>
              <a:rPr lang="en-US" sz="2200" dirty="0">
                <a:latin typeface="Times New Roman" panose="02020603050405020304" pitchFamily="18" charset="0"/>
                <a:cs typeface="Times New Roman" panose="02020603050405020304" pitchFamily="18" charset="0"/>
              </a:rPr>
              <a:t>Synthetic resin can serve as a best adhesive for flock printing</a:t>
            </a:r>
          </a:p>
        </p:txBody>
      </p:sp>
    </p:spTree>
    <p:extLst>
      <p:ext uri="{BB962C8B-B14F-4D97-AF65-F5344CB8AC3E}">
        <p14:creationId xmlns:p14="http://schemas.microsoft.com/office/powerpoint/2010/main" val="1647089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1E69-0E6A-4BD4-B6A9-8901A02BB9BE}"/>
              </a:ext>
            </a:extLst>
          </p:cNvPr>
          <p:cNvSpPr>
            <a:spLocks noGrp="1"/>
          </p:cNvSpPr>
          <p:nvPr>
            <p:ph type="title"/>
          </p:nvPr>
        </p:nvSpPr>
        <p:spPr/>
        <p:txBody>
          <a:bodyPr/>
          <a:lstStyle/>
          <a:p>
            <a:r>
              <a:rPr lang="en-US" dirty="0"/>
              <a:t>Transfer Printing</a:t>
            </a:r>
          </a:p>
        </p:txBody>
      </p:sp>
      <p:sp>
        <p:nvSpPr>
          <p:cNvPr id="3" name="Content Placeholder 2">
            <a:extLst>
              <a:ext uri="{FF2B5EF4-FFF2-40B4-BE49-F238E27FC236}">
                <a16:creationId xmlns:a16="http://schemas.microsoft.com/office/drawing/2014/main" id="{415A518C-8B9F-494E-AC1D-6AC441162CA8}"/>
              </a:ext>
            </a:extLst>
          </p:cNvPr>
          <p:cNvSpPr>
            <a:spLocks noGrp="1"/>
          </p:cNvSpPr>
          <p:nvPr>
            <p:ph sz="quarter" idx="13"/>
          </p:nvPr>
        </p:nvSpPr>
        <p:spPr>
          <a:xfrm>
            <a:off x="913774" y="2367092"/>
            <a:ext cx="10363826" cy="4298751"/>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High Temperature and Pressure</a:t>
            </a:r>
          </a:p>
          <a:p>
            <a:pPr marL="0" indent="0" algn="ctr">
              <a:buNone/>
            </a:pPr>
            <a:r>
              <a:rPr lang="en-US" sz="2400" dirty="0">
                <a:latin typeface="Times New Roman" panose="02020603050405020304" pitchFamily="18" charset="0"/>
                <a:cs typeface="Times New Roman" panose="02020603050405020304" pitchFamily="18" charset="0"/>
              </a:rPr>
              <a:t>Printed design on paper</a:t>
            </a:r>
          </a:p>
          <a:p>
            <a:pPr marL="0" indent="0" algn="ctr">
              <a:buNone/>
            </a:pPr>
            <a:r>
              <a:rPr lang="en-US" sz="2400" dirty="0">
                <a:latin typeface="Times New Roman" panose="02020603050405020304" pitchFamily="18" charset="0"/>
                <a:cs typeface="Times New Roman" panose="02020603050405020304" pitchFamily="18" charset="0"/>
              </a:rPr>
              <a:t>Fabric (that is on to the bed)</a:t>
            </a:r>
          </a:p>
          <a:p>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Definition:</a:t>
            </a:r>
          </a:p>
          <a:p>
            <a:r>
              <a:rPr lang="en-US" sz="2800" dirty="0">
                <a:latin typeface="Times New Roman" panose="02020603050405020304" pitchFamily="18" charset="0"/>
                <a:cs typeface="Times New Roman" panose="02020603050405020304" pitchFamily="18" charset="0"/>
              </a:rPr>
              <a:t>Transfer of design from paper onto fabric at high temperature and Pressure within short time (15-60s) without any image distortion.</a:t>
            </a:r>
          </a:p>
          <a:p>
            <a:endParaRPr lang="en-US" dirty="0"/>
          </a:p>
        </p:txBody>
      </p:sp>
      <p:cxnSp>
        <p:nvCxnSpPr>
          <p:cNvPr id="5" name="Straight Arrow Connector 4">
            <a:extLst>
              <a:ext uri="{FF2B5EF4-FFF2-40B4-BE49-F238E27FC236}">
                <a16:creationId xmlns:a16="http://schemas.microsoft.com/office/drawing/2014/main" id="{76BD0F9C-9801-46F7-8AE0-D0B09A339ACB}"/>
              </a:ext>
            </a:extLst>
          </p:cNvPr>
          <p:cNvCxnSpPr>
            <a:cxnSpLocks/>
          </p:cNvCxnSpPr>
          <p:nvPr/>
        </p:nvCxnSpPr>
        <p:spPr>
          <a:xfrm>
            <a:off x="5923722" y="2822713"/>
            <a:ext cx="0" cy="172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364D1F-572C-448E-A918-982060D51D5C}"/>
              </a:ext>
            </a:extLst>
          </p:cNvPr>
          <p:cNvCxnSpPr>
            <a:cxnSpLocks/>
          </p:cNvCxnSpPr>
          <p:nvPr/>
        </p:nvCxnSpPr>
        <p:spPr>
          <a:xfrm>
            <a:off x="5923722" y="3329609"/>
            <a:ext cx="0" cy="198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37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3E22-09E9-4FA2-A456-B4043859FCFF}"/>
              </a:ext>
            </a:extLst>
          </p:cNvPr>
          <p:cNvSpPr>
            <a:spLocks noGrp="1"/>
          </p:cNvSpPr>
          <p:nvPr>
            <p:ph type="title"/>
          </p:nvPr>
        </p:nvSpPr>
        <p:spPr/>
        <p:txBody>
          <a:bodyPr/>
          <a:lstStyle/>
          <a:p>
            <a:r>
              <a:rPr lang="en-US" dirty="0"/>
              <a:t>A Typical Recipe</a:t>
            </a:r>
          </a:p>
        </p:txBody>
      </p:sp>
      <p:sp>
        <p:nvSpPr>
          <p:cNvPr id="3" name="Content Placeholder 2">
            <a:extLst>
              <a:ext uri="{FF2B5EF4-FFF2-40B4-BE49-F238E27FC236}">
                <a16:creationId xmlns:a16="http://schemas.microsoft.com/office/drawing/2014/main" id="{36F154D4-28A2-4F28-96F5-9290C7C9F698}"/>
              </a:ext>
            </a:extLst>
          </p:cNvPr>
          <p:cNvSpPr>
            <a:spLocks noGrp="1"/>
          </p:cNvSpPr>
          <p:nvPr>
            <p:ph sz="quarter" idx="13"/>
          </p:nvPr>
        </p:nvSpPr>
        <p:spPr>
          <a:xfrm>
            <a:off x="913774" y="2367092"/>
            <a:ext cx="10363826" cy="4166230"/>
          </a:xfrm>
        </p:spPr>
        <p:txBody>
          <a:bodyPr>
            <a:normAutofit/>
          </a:bodyPr>
          <a:lstStyle/>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Paralac</a:t>
            </a:r>
            <a:r>
              <a:rPr lang="en-US" sz="2400" dirty="0">
                <a:latin typeface="Times New Roman" panose="02020603050405020304" pitchFamily="18" charset="0"/>
                <a:cs typeface="Times New Roman" panose="02020603050405020304" pitchFamily="18" charset="0"/>
              </a:rPr>
              <a:t> 67					: 40 Parts</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Paralac</a:t>
            </a:r>
            <a:r>
              <a:rPr lang="en-US" sz="2400" dirty="0">
                <a:latin typeface="Times New Roman" panose="02020603050405020304" pitchFamily="18" charset="0"/>
                <a:cs typeface="Times New Roman" panose="02020603050405020304" pitchFamily="18" charset="0"/>
              </a:rPr>
              <a:t> 11					: 10 Parts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White spirit				: 34 Parts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China Clay				: 15 Parts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Lead Naphtholate (3% solution)		: 0.8 Parts</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Covalt</a:t>
            </a:r>
            <a:r>
              <a:rPr lang="en-US" sz="2400" dirty="0">
                <a:latin typeface="Times New Roman" panose="02020603050405020304" pitchFamily="18" charset="0"/>
                <a:cs typeface="Times New Roman" panose="02020603050405020304" pitchFamily="18" charset="0"/>
              </a:rPr>
              <a:t> Naphtholate (8% solution)	: 0.3 Parts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Water					: X Parts</a:t>
            </a:r>
          </a:p>
          <a:p>
            <a:pPr marL="0" indent="0">
              <a:buNone/>
            </a:pPr>
            <a:r>
              <a:rPr lang="en-US" sz="2400" dirty="0">
                <a:latin typeface="Times New Roman" panose="02020603050405020304" pitchFamily="18" charset="0"/>
                <a:cs typeface="Times New Roman" panose="02020603050405020304" pitchFamily="18" charset="0"/>
              </a:rPr>
              <a:t>	Total	</a:t>
            </a:r>
            <a:r>
              <a:rPr lang="en-US" dirty="0"/>
              <a:t>				</a:t>
            </a:r>
            <a:r>
              <a:rPr lang="en-US" sz="2400" dirty="0">
                <a:latin typeface="Times New Roman" panose="02020603050405020304" pitchFamily="18" charset="0"/>
                <a:cs typeface="Times New Roman" panose="02020603050405020304" pitchFamily="18" charset="0"/>
              </a:rPr>
              <a:t>: 1000 Parts</a:t>
            </a:r>
          </a:p>
        </p:txBody>
      </p:sp>
      <p:cxnSp>
        <p:nvCxnSpPr>
          <p:cNvPr id="5" name="Straight Connector 4">
            <a:extLst>
              <a:ext uri="{FF2B5EF4-FFF2-40B4-BE49-F238E27FC236}">
                <a16:creationId xmlns:a16="http://schemas.microsoft.com/office/drawing/2014/main" id="{D8347E3D-AED3-4D12-A567-23770383CDDF}"/>
              </a:ext>
            </a:extLst>
          </p:cNvPr>
          <p:cNvCxnSpPr/>
          <p:nvPr/>
        </p:nvCxnSpPr>
        <p:spPr>
          <a:xfrm>
            <a:off x="1007165" y="6042991"/>
            <a:ext cx="71694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32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urnout printing">
            <a:extLst>
              <a:ext uri="{FF2B5EF4-FFF2-40B4-BE49-F238E27FC236}">
                <a16:creationId xmlns:a16="http://schemas.microsoft.com/office/drawing/2014/main" id="{CDBD2E0A-F83B-4A47-A949-FE1F13113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26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85CF-897F-4E46-801B-01D4F353F28E}"/>
              </a:ext>
            </a:extLst>
          </p:cNvPr>
          <p:cNvSpPr>
            <a:spLocks noGrp="1"/>
          </p:cNvSpPr>
          <p:nvPr>
            <p:ph type="title"/>
          </p:nvPr>
        </p:nvSpPr>
        <p:spPr/>
        <p:txBody>
          <a:bodyPr/>
          <a:lstStyle/>
          <a:p>
            <a:r>
              <a:rPr lang="en-US" dirty="0"/>
              <a:t>Burn Out Printing</a:t>
            </a:r>
          </a:p>
        </p:txBody>
      </p:sp>
      <p:pic>
        <p:nvPicPr>
          <p:cNvPr id="9218" name="Picture 2" descr="Image result for burnout printing">
            <a:extLst>
              <a:ext uri="{FF2B5EF4-FFF2-40B4-BE49-F238E27FC236}">
                <a16:creationId xmlns:a16="http://schemas.microsoft.com/office/drawing/2014/main" id="{9A74B9FB-8D79-469F-BCC7-7962460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8" y="2870543"/>
            <a:ext cx="5170949" cy="32585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burnout printing">
            <a:extLst>
              <a:ext uri="{FF2B5EF4-FFF2-40B4-BE49-F238E27FC236}">
                <a16:creationId xmlns:a16="http://schemas.microsoft.com/office/drawing/2014/main" id="{14298CD3-B869-4EC6-86BE-C752EAAE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45" y="2870544"/>
            <a:ext cx="5170949" cy="325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21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85CF-897F-4E46-801B-01D4F353F28E}"/>
              </a:ext>
            </a:extLst>
          </p:cNvPr>
          <p:cNvSpPr>
            <a:spLocks noGrp="1"/>
          </p:cNvSpPr>
          <p:nvPr>
            <p:ph type="title"/>
          </p:nvPr>
        </p:nvSpPr>
        <p:spPr/>
        <p:txBody>
          <a:bodyPr/>
          <a:lstStyle/>
          <a:p>
            <a:r>
              <a:rPr lang="en-US" dirty="0"/>
              <a:t>Burn Out Printing</a:t>
            </a:r>
          </a:p>
        </p:txBody>
      </p:sp>
      <p:sp>
        <p:nvSpPr>
          <p:cNvPr id="3" name="Content Placeholder 2">
            <a:extLst>
              <a:ext uri="{FF2B5EF4-FFF2-40B4-BE49-F238E27FC236}">
                <a16:creationId xmlns:a16="http://schemas.microsoft.com/office/drawing/2014/main" id="{0F72668B-A766-43FA-8253-EAC4E0337EC0}"/>
              </a:ext>
            </a:extLst>
          </p:cNvPr>
          <p:cNvSpPr>
            <a:spLocks noGrp="1"/>
          </p:cNvSpPr>
          <p:nvPr>
            <p:ph sz="quarter" idx="13"/>
          </p:nvPr>
        </p:nvSpPr>
        <p:spPr>
          <a:xfrm>
            <a:off x="913773" y="2367092"/>
            <a:ext cx="10790497" cy="4245743"/>
          </a:xfrm>
        </p:spPr>
        <p:txBody>
          <a:bodyPr>
            <a:normAutofit lnSpcReduction="10000"/>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Nowadays Print is a very important thing for this textile sector. Print makes a clothes attractive. We can’t imagine a dress or clothes without print. Printing sector is also expanding and changing every day with the fashion trend. We are discovering new technic and qualities of print day by day. Print technology is growing up with the Clothes industry. 99% fashion clothes are now must have any print on it.</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There are many kinds of print we can do on the clothes or fabric. Some print very basic and normal, these prints are very cheap also. But some print is very critical and rare. These kinds of print are more costly than basic normal print. But print makes a dress or clothes attractive and salable.</a:t>
            </a:r>
          </a:p>
          <a:p>
            <a:endParaRPr lang="en-US" dirty="0"/>
          </a:p>
        </p:txBody>
      </p:sp>
    </p:spTree>
    <p:extLst>
      <p:ext uri="{BB962C8B-B14F-4D97-AF65-F5344CB8AC3E}">
        <p14:creationId xmlns:p14="http://schemas.microsoft.com/office/powerpoint/2010/main" val="3458128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3744-F87C-4D66-BA3C-D21F7427F447}"/>
              </a:ext>
            </a:extLst>
          </p:cNvPr>
          <p:cNvSpPr>
            <a:spLocks noGrp="1"/>
          </p:cNvSpPr>
          <p:nvPr>
            <p:ph type="title"/>
          </p:nvPr>
        </p:nvSpPr>
        <p:spPr/>
        <p:txBody>
          <a:bodyPr/>
          <a:lstStyle/>
          <a:p>
            <a:r>
              <a:rPr lang="en-US" dirty="0"/>
              <a:t>Burn Out Printing</a:t>
            </a:r>
          </a:p>
        </p:txBody>
      </p:sp>
      <p:sp>
        <p:nvSpPr>
          <p:cNvPr id="3" name="Content Placeholder 2">
            <a:extLst>
              <a:ext uri="{FF2B5EF4-FFF2-40B4-BE49-F238E27FC236}">
                <a16:creationId xmlns:a16="http://schemas.microsoft.com/office/drawing/2014/main" id="{5DE1F370-9425-4412-B3E4-308B7B579C05}"/>
              </a:ext>
            </a:extLst>
          </p:cNvPr>
          <p:cNvSpPr>
            <a:spLocks noGrp="1"/>
          </p:cNvSpPr>
          <p:nvPr>
            <p:ph sz="quarter" idx="13"/>
          </p:nvPr>
        </p:nvSpPr>
        <p:spPr>
          <a:xfrm>
            <a:off x="913774" y="2367092"/>
            <a:ext cx="10363826" cy="4351760"/>
          </a:xfrm>
        </p:spPr>
        <p:txBody>
          <a:bodyPr>
            <a:normAutofit fontScale="92500"/>
          </a:bodyPr>
          <a:lstStyle/>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printing factory makes this print with the flat bed printing machine. The printing way of this print is same as a normal flat bed print, just printers use acid type chemical instead of color.</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We can do this print only some selected fabric. This print is not possible on 100% cotton fabric. The best composition for this burn out print is 60% polyester and 40% cotton fabric. This print is also possible on 60% cotton and 40% polyester.</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main technique of burnout print is destroys the cotton portion of the fabric with Acid / Chemical. When the chemical flow over the fabric and contact with cotton portion, then it burn out the cotton by chemical reaction. Actually cotton is the victim here.</a:t>
            </a:r>
          </a:p>
          <a:p>
            <a:endParaRPr lang="en-US" dirty="0"/>
          </a:p>
        </p:txBody>
      </p:sp>
    </p:spTree>
    <p:extLst>
      <p:ext uri="{BB962C8B-B14F-4D97-AF65-F5344CB8AC3E}">
        <p14:creationId xmlns:p14="http://schemas.microsoft.com/office/powerpoint/2010/main" val="1936633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68F0-09B6-4F49-B094-906C8F7F4AD7}"/>
              </a:ext>
            </a:extLst>
          </p:cNvPr>
          <p:cNvSpPr>
            <a:spLocks noGrp="1"/>
          </p:cNvSpPr>
          <p:nvPr>
            <p:ph type="title"/>
          </p:nvPr>
        </p:nvSpPr>
        <p:spPr/>
        <p:txBody>
          <a:bodyPr/>
          <a:lstStyle/>
          <a:p>
            <a:r>
              <a:rPr lang="en-US" dirty="0"/>
              <a:t>Chemicals of Burn Out Printing:</a:t>
            </a:r>
          </a:p>
        </p:txBody>
      </p:sp>
      <p:sp>
        <p:nvSpPr>
          <p:cNvPr id="3" name="Content Placeholder 2">
            <a:extLst>
              <a:ext uri="{FF2B5EF4-FFF2-40B4-BE49-F238E27FC236}">
                <a16:creationId xmlns:a16="http://schemas.microsoft.com/office/drawing/2014/main" id="{4D474465-C49E-4172-A48E-633274A09A23}"/>
              </a:ext>
            </a:extLst>
          </p:cNvPr>
          <p:cNvSpPr>
            <a:spLocks noGrp="1"/>
          </p:cNvSpPr>
          <p:nvPr>
            <p:ph sz="quarter" idx="13"/>
          </p:nvPr>
        </p:nvSpPr>
        <p:spPr>
          <a:xfrm>
            <a:off x="913774" y="2367092"/>
            <a:ext cx="10363826" cy="4205986"/>
          </a:xfrm>
        </p:spPr>
        <p:txBody>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PC or CVC fabric</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Paste + Any acid liberating salt (like NaCl, Na</a:t>
            </a:r>
            <a:r>
              <a:rPr lang="en-US" sz="16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SO</a:t>
            </a:r>
            <a:r>
              <a:rPr lang="en-US" sz="18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Steaming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Washing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Burnout print complete</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Only print technicians will understand the above 5 points.</a:t>
            </a:r>
          </a:p>
          <a:p>
            <a:endParaRPr lang="en-US" dirty="0"/>
          </a:p>
        </p:txBody>
      </p:sp>
    </p:spTree>
    <p:extLst>
      <p:ext uri="{BB962C8B-B14F-4D97-AF65-F5344CB8AC3E}">
        <p14:creationId xmlns:p14="http://schemas.microsoft.com/office/powerpoint/2010/main" val="3735260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29A9-2C68-4B5E-B6DA-9C88AE51F09C}"/>
              </a:ext>
            </a:extLst>
          </p:cNvPr>
          <p:cNvSpPr>
            <a:spLocks noGrp="1"/>
          </p:cNvSpPr>
          <p:nvPr>
            <p:ph type="title"/>
          </p:nvPr>
        </p:nvSpPr>
        <p:spPr/>
        <p:txBody>
          <a:bodyPr/>
          <a:lstStyle/>
          <a:p>
            <a:r>
              <a:rPr lang="en-US" dirty="0"/>
              <a:t>Step by Step Printing Process of Burn out Print:</a:t>
            </a:r>
          </a:p>
        </p:txBody>
      </p:sp>
      <p:sp>
        <p:nvSpPr>
          <p:cNvPr id="3" name="Content Placeholder 2">
            <a:extLst>
              <a:ext uri="{FF2B5EF4-FFF2-40B4-BE49-F238E27FC236}">
                <a16:creationId xmlns:a16="http://schemas.microsoft.com/office/drawing/2014/main" id="{F362E477-A479-4C69-B1E1-0CCF10CD7693}"/>
              </a:ext>
            </a:extLst>
          </p:cNvPr>
          <p:cNvSpPr>
            <a:spLocks noGrp="1"/>
          </p:cNvSpPr>
          <p:nvPr>
            <p:ph sz="quarter" idx="13"/>
          </p:nvPr>
        </p:nvSpPr>
        <p:spPr>
          <a:xfrm>
            <a:off x="887896" y="2226365"/>
            <a:ext cx="10389704" cy="4631635"/>
          </a:xfrm>
        </p:spPr>
        <p:txBody>
          <a:bodyPr>
            <a:normAutofit lnSpcReduction="10000"/>
          </a:bodyPr>
          <a:lstStyle/>
          <a:p>
            <a:pPr>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1st Step:</a:t>
            </a:r>
            <a:r>
              <a:rPr lang="en-US" sz="2200" dirty="0">
                <a:latin typeface="Times New Roman" panose="02020603050405020304" pitchFamily="18" charset="0"/>
                <a:cs typeface="Times New Roman" panose="02020603050405020304" pitchFamily="18" charset="0"/>
              </a:rPr>
              <a:t> Develop the print design and screen with the buyer provided artwork.</a:t>
            </a:r>
          </a:p>
          <a:p>
            <a:pPr>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2nd Step: </a:t>
            </a:r>
            <a:r>
              <a:rPr lang="en-US" sz="2200" dirty="0">
                <a:latin typeface="Times New Roman" panose="02020603050405020304" pitchFamily="18" charset="0"/>
                <a:cs typeface="Times New Roman" panose="02020603050405020304" pitchFamily="18" charset="0"/>
              </a:rPr>
              <a:t>Knit the fabric with the yarn of following composition</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 60% polyester 40% cotton OR</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 40% polyester 60% cotton Or similar like that.</a:t>
            </a:r>
          </a:p>
          <a:p>
            <a:pPr>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3rd Step:</a:t>
            </a:r>
            <a:r>
              <a:rPr lang="en-US" sz="2200" dirty="0">
                <a:latin typeface="Times New Roman" panose="02020603050405020304" pitchFamily="18" charset="0"/>
                <a:cs typeface="Times New Roman" panose="02020603050405020304" pitchFamily="18" charset="0"/>
              </a:rPr>
              <a:t> After complete the knitting of fabric send the gray or </a:t>
            </a:r>
            <a:r>
              <a:rPr lang="en-US" sz="2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scouring</a:t>
            </a:r>
            <a:r>
              <a:rPr lang="en-US" sz="2200" dirty="0">
                <a:latin typeface="Times New Roman" panose="02020603050405020304" pitchFamily="18" charset="0"/>
                <a:cs typeface="Times New Roman" panose="02020603050405020304" pitchFamily="18" charset="0"/>
              </a:rPr>
              <a:t> fabric to printing factory.</a:t>
            </a:r>
          </a:p>
          <a:p>
            <a:pPr>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4th Step: </a:t>
            </a:r>
            <a:r>
              <a:rPr lang="en-US" sz="2200" dirty="0">
                <a:latin typeface="Times New Roman" panose="02020603050405020304" pitchFamily="18" charset="0"/>
                <a:cs typeface="Times New Roman" panose="02020603050405020304" pitchFamily="18" charset="0"/>
              </a:rPr>
              <a:t>Perform the print on this fabric. Here, the cotton part will be destroyed by the acid but polyester portion will be remain same.</a:t>
            </a:r>
          </a:p>
          <a:p>
            <a:pPr>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5th Step:</a:t>
            </a:r>
            <a:r>
              <a:rPr lang="en-US" sz="2200" dirty="0">
                <a:latin typeface="Times New Roman" panose="02020603050405020304" pitchFamily="18" charset="0"/>
                <a:cs typeface="Times New Roman" panose="02020603050405020304" pitchFamily="18" charset="0"/>
              </a:rPr>
              <a:t> Then we will dye and finished the fabric as per our require color.</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Hope, above description of burn out print is clear to all.</a:t>
            </a:r>
          </a:p>
          <a:p>
            <a:endParaRPr lang="en-US" dirty="0"/>
          </a:p>
        </p:txBody>
      </p:sp>
    </p:spTree>
    <p:extLst>
      <p:ext uri="{BB962C8B-B14F-4D97-AF65-F5344CB8AC3E}">
        <p14:creationId xmlns:p14="http://schemas.microsoft.com/office/powerpoint/2010/main" val="3586724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9054-23A9-4D42-B702-1074C24FD01D}"/>
              </a:ext>
            </a:extLst>
          </p:cNvPr>
          <p:cNvSpPr>
            <a:spLocks noGrp="1"/>
          </p:cNvSpPr>
          <p:nvPr>
            <p:ph type="title"/>
          </p:nvPr>
        </p:nvSpPr>
        <p:spPr/>
        <p:txBody>
          <a:bodyPr/>
          <a:lstStyle/>
          <a:p>
            <a:r>
              <a:rPr lang="en-US" dirty="0"/>
              <a:t>Important points regarding the Burnout print:</a:t>
            </a:r>
          </a:p>
        </p:txBody>
      </p:sp>
      <p:sp>
        <p:nvSpPr>
          <p:cNvPr id="3" name="Content Placeholder 2">
            <a:extLst>
              <a:ext uri="{FF2B5EF4-FFF2-40B4-BE49-F238E27FC236}">
                <a16:creationId xmlns:a16="http://schemas.microsoft.com/office/drawing/2014/main" id="{B71EF155-F906-4252-BC3D-BC3904C5C11B}"/>
              </a:ext>
            </a:extLst>
          </p:cNvPr>
          <p:cNvSpPr>
            <a:spLocks noGrp="1"/>
          </p:cNvSpPr>
          <p:nvPr>
            <p:ph sz="quarter" idx="13"/>
          </p:nvPr>
        </p:nvSpPr>
        <p:spPr>
          <a:xfrm>
            <a:off x="913774" y="2367092"/>
            <a:ext cx="10363826" cy="4312004"/>
          </a:xfrm>
        </p:spPr>
        <p:txBody>
          <a:bodyPr>
            <a:noAutofit/>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Burnout print is not possible on 100% cotton fabric. Clothes should be PC or CVC</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60% polyester 40% cotton is the best composition for Burnout print.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Process loss is very high. More than 35%</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Single jersey construction is the best construction for Burnout print.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If you need the finished fabric with 120 to 130 GSM then you should knit the fabric with 160 to 170 GSM.</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Burnout print is not only expensive but also lucrative with nice feelings.</a:t>
            </a:r>
          </a:p>
        </p:txBody>
      </p:sp>
    </p:spTree>
    <p:extLst>
      <p:ext uri="{BB962C8B-B14F-4D97-AF65-F5344CB8AC3E}">
        <p14:creationId xmlns:p14="http://schemas.microsoft.com/office/powerpoint/2010/main" val="2033829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54C0-EC4E-459A-9F78-0741F1D1419F}"/>
              </a:ext>
            </a:extLst>
          </p:cNvPr>
          <p:cNvSpPr>
            <a:spLocks noGrp="1"/>
          </p:cNvSpPr>
          <p:nvPr>
            <p:ph type="title"/>
          </p:nvPr>
        </p:nvSpPr>
        <p:spPr/>
        <p:txBody>
          <a:bodyPr/>
          <a:lstStyle/>
          <a:p>
            <a:r>
              <a:rPr lang="en-US" dirty="0"/>
              <a:t>Faults of burn out printing</a:t>
            </a:r>
          </a:p>
        </p:txBody>
      </p:sp>
      <p:sp>
        <p:nvSpPr>
          <p:cNvPr id="3" name="Content Placeholder 2">
            <a:extLst>
              <a:ext uri="{FF2B5EF4-FFF2-40B4-BE49-F238E27FC236}">
                <a16:creationId xmlns:a16="http://schemas.microsoft.com/office/drawing/2014/main" id="{2B761AEA-8012-4B0C-9F05-47EBF92B5763}"/>
              </a:ext>
            </a:extLst>
          </p:cNvPr>
          <p:cNvSpPr>
            <a:spLocks noGrp="1"/>
          </p:cNvSpPr>
          <p:nvPr>
            <p:ph sz="quarter" idx="13"/>
          </p:nvPr>
        </p:nvSpPr>
        <p:spPr>
          <a:xfrm>
            <a:off x="4015409" y="2239617"/>
            <a:ext cx="3790122" cy="4618383"/>
          </a:xfrm>
        </p:spPr>
        <p:txBody>
          <a:bodyPr>
            <a:normAutofit/>
          </a:bodyPr>
          <a:lstStyle/>
          <a:p>
            <a:pPr marL="0" lvl="0" indent="0">
              <a:buNone/>
            </a:pPr>
            <a:r>
              <a:rPr lang="en-US" sz="2400" dirty="0">
                <a:latin typeface="Times New Roman" panose="02020603050405020304" pitchFamily="18" charset="0"/>
                <a:cs typeface="Times New Roman" panose="02020603050405020304" pitchFamily="18" charset="0"/>
              </a:rPr>
              <a:t>1. Extra burn</a:t>
            </a:r>
          </a:p>
          <a:p>
            <a:pPr marL="0" indent="0">
              <a:buNone/>
            </a:pPr>
            <a:r>
              <a:rPr lang="en-US" sz="2400" dirty="0">
                <a:latin typeface="Times New Roman" panose="02020603050405020304" pitchFamily="18" charset="0"/>
                <a:cs typeface="Times New Roman" panose="02020603050405020304" pitchFamily="18" charset="0"/>
              </a:rPr>
              <a:t>2. Wrong placement</a:t>
            </a:r>
          </a:p>
          <a:p>
            <a:pPr marL="0" indent="0">
              <a:buNone/>
            </a:pPr>
            <a:r>
              <a:rPr lang="en-US" sz="2400" dirty="0">
                <a:latin typeface="Times New Roman" panose="02020603050405020304" pitchFamily="18" charset="0"/>
                <a:cs typeface="Times New Roman" panose="02020603050405020304" pitchFamily="18" charset="0"/>
              </a:rPr>
              <a:t>3. Faulty fabric</a:t>
            </a:r>
          </a:p>
          <a:p>
            <a:pPr marL="0" indent="0">
              <a:buNone/>
            </a:pPr>
            <a:r>
              <a:rPr lang="en-US" sz="2400" dirty="0">
                <a:latin typeface="Times New Roman" panose="02020603050405020304" pitchFamily="18" charset="0"/>
                <a:cs typeface="Times New Roman" panose="02020603050405020304" pitchFamily="18" charset="0"/>
              </a:rPr>
              <a:t>4. Stains</a:t>
            </a:r>
          </a:p>
          <a:p>
            <a:pPr marL="0" indent="0">
              <a:buNone/>
            </a:pPr>
            <a:r>
              <a:rPr lang="en-US" sz="2400" dirty="0">
                <a:latin typeface="Times New Roman" panose="02020603050405020304" pitchFamily="18" charset="0"/>
                <a:cs typeface="Times New Roman" panose="02020603050405020304" pitchFamily="18" charset="0"/>
              </a:rPr>
              <a:t>5. Miss fitting of the design</a:t>
            </a:r>
          </a:p>
          <a:p>
            <a:pPr marL="0" indent="0">
              <a:buNone/>
            </a:pPr>
            <a:r>
              <a:rPr lang="en-US" sz="2400" dirty="0">
                <a:latin typeface="Times New Roman" panose="02020603050405020304" pitchFamily="18" charset="0"/>
                <a:cs typeface="Times New Roman" panose="02020603050405020304" pitchFamily="18" charset="0"/>
              </a:rPr>
              <a:t>6. Printing Machine Stop</a:t>
            </a:r>
          </a:p>
          <a:p>
            <a:pPr marL="0" indent="0">
              <a:buNone/>
            </a:pPr>
            <a:r>
              <a:rPr lang="en-US" sz="2400" dirty="0">
                <a:latin typeface="Times New Roman" panose="02020603050405020304" pitchFamily="18" charset="0"/>
                <a:cs typeface="Times New Roman" panose="02020603050405020304" pitchFamily="18" charset="0"/>
              </a:rPr>
              <a:t>7. Color out</a:t>
            </a:r>
          </a:p>
          <a:p>
            <a:endParaRPr lang="en-US" dirty="0"/>
          </a:p>
        </p:txBody>
      </p:sp>
    </p:spTree>
    <p:extLst>
      <p:ext uri="{BB962C8B-B14F-4D97-AF65-F5344CB8AC3E}">
        <p14:creationId xmlns:p14="http://schemas.microsoft.com/office/powerpoint/2010/main" val="1546127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B990-78E4-4646-B98A-A77945B86DDE}"/>
              </a:ext>
            </a:extLst>
          </p:cNvPr>
          <p:cNvSpPr>
            <a:spLocks noGrp="1"/>
          </p:cNvSpPr>
          <p:nvPr>
            <p:ph type="title"/>
          </p:nvPr>
        </p:nvSpPr>
        <p:spPr/>
        <p:txBody>
          <a:bodyPr/>
          <a:lstStyle/>
          <a:p>
            <a:r>
              <a:rPr lang="en-US" dirty="0"/>
              <a:t>Remedies of burn out printing</a:t>
            </a:r>
          </a:p>
        </p:txBody>
      </p:sp>
      <p:sp>
        <p:nvSpPr>
          <p:cNvPr id="3" name="Content Placeholder 2">
            <a:extLst>
              <a:ext uri="{FF2B5EF4-FFF2-40B4-BE49-F238E27FC236}">
                <a16:creationId xmlns:a16="http://schemas.microsoft.com/office/drawing/2014/main" id="{90582826-6C8C-4CDA-B8F4-2350780AAF8A}"/>
              </a:ext>
            </a:extLst>
          </p:cNvPr>
          <p:cNvSpPr>
            <a:spLocks noGrp="1"/>
          </p:cNvSpPr>
          <p:nvPr>
            <p:ph sz="quarter" idx="13"/>
          </p:nvPr>
        </p:nvSpPr>
        <p:spPr/>
        <p:txBody>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Control burn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Right placement</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Quality full fabric can use</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Checking all elements</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Need skill full trainer</a:t>
            </a:r>
          </a:p>
          <a:p>
            <a:endParaRPr lang="en-US" dirty="0"/>
          </a:p>
        </p:txBody>
      </p:sp>
    </p:spTree>
    <p:extLst>
      <p:ext uri="{BB962C8B-B14F-4D97-AF65-F5344CB8AC3E}">
        <p14:creationId xmlns:p14="http://schemas.microsoft.com/office/powerpoint/2010/main" val="3612548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BA76-7145-4C63-AF9D-E0EB948A648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4DB4D2F-66FE-47EC-94EA-1E592C306C10}"/>
              </a:ext>
            </a:extLst>
          </p:cNvPr>
          <p:cNvSpPr>
            <a:spLocks noGrp="1"/>
          </p:cNvSpPr>
          <p:nvPr>
            <p:ph sz="quarter" idx="13"/>
          </p:nvPr>
        </p:nvSpPr>
        <p:spPr>
          <a:xfrm>
            <a:off x="913774" y="2367092"/>
            <a:ext cx="10363826" cy="4219238"/>
          </a:xfrm>
        </p:spPr>
        <p:txBody>
          <a:bodyPr>
            <a:no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Critical or complex design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No limitation of color in the pattern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Low cost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Quicker and easier method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High production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To avoid the after treatment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To reduce the water pollution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To improve customer service</a:t>
            </a:r>
          </a:p>
        </p:txBody>
      </p:sp>
    </p:spTree>
    <p:extLst>
      <p:ext uri="{BB962C8B-B14F-4D97-AF65-F5344CB8AC3E}">
        <p14:creationId xmlns:p14="http://schemas.microsoft.com/office/powerpoint/2010/main" val="3660018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D0A32-DB86-4103-A8F7-93ACA8BAF840}"/>
              </a:ext>
            </a:extLst>
          </p:cNvPr>
          <p:cNvSpPr>
            <a:spLocks noGrp="1"/>
          </p:cNvSpPr>
          <p:nvPr>
            <p:ph sz="half" idx="1"/>
          </p:nvPr>
        </p:nvSpPr>
        <p:spPr>
          <a:xfrm>
            <a:off x="3710609" y="2796209"/>
            <a:ext cx="6281530" cy="3299791"/>
          </a:xfrm>
        </p:spPr>
        <p:txBody>
          <a:bodyPr>
            <a:normAutofit/>
          </a:bodyPr>
          <a:lstStyle/>
          <a:p>
            <a:pPr marL="0" indent="0" algn="ctr">
              <a:buNone/>
            </a:pPr>
            <a:r>
              <a:rPr lang="en-US" sz="8000" b="1" dirty="0">
                <a:effectLst>
                  <a:outerShdw blurRad="38100" dist="38100" dir="2700000" algn="tl">
                    <a:srgbClr val="000000">
                      <a:alpha val="43137"/>
                    </a:srgbClr>
                  </a:outerShdw>
                </a:effectLst>
                <a:latin typeface="Bradley Hand ITC" panose="03070402050302030203" pitchFamily="66" charset="0"/>
              </a:rPr>
              <a:t>Thank you All</a:t>
            </a:r>
          </a:p>
        </p:txBody>
      </p:sp>
    </p:spTree>
    <p:extLst>
      <p:ext uri="{BB962C8B-B14F-4D97-AF65-F5344CB8AC3E}">
        <p14:creationId xmlns:p14="http://schemas.microsoft.com/office/powerpoint/2010/main" val="1493883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A76B-7411-4CF0-AB18-3E9CAF7A0F47}"/>
              </a:ext>
            </a:extLst>
          </p:cNvPr>
          <p:cNvSpPr>
            <a:spLocks noGrp="1"/>
          </p:cNvSpPr>
          <p:nvPr>
            <p:ph type="title"/>
          </p:nvPr>
        </p:nvSpPr>
        <p:spPr/>
        <p:txBody>
          <a:bodyPr/>
          <a:lstStyle/>
          <a:p>
            <a:r>
              <a:rPr lang="en-US" dirty="0"/>
              <a:t>Conditions</a:t>
            </a:r>
          </a:p>
        </p:txBody>
      </p:sp>
      <p:sp>
        <p:nvSpPr>
          <p:cNvPr id="3" name="Content Placeholder 2">
            <a:extLst>
              <a:ext uri="{FF2B5EF4-FFF2-40B4-BE49-F238E27FC236}">
                <a16:creationId xmlns:a16="http://schemas.microsoft.com/office/drawing/2014/main" id="{005478A9-863E-472A-87F4-8946AB2631EB}"/>
              </a:ext>
            </a:extLst>
          </p:cNvPr>
          <p:cNvSpPr>
            <a:spLocks noGrp="1"/>
          </p:cNvSpPr>
          <p:nvPr>
            <p:ph sz="quarter" idx="13"/>
          </p:nvPr>
        </p:nvSpPr>
        <p:spPr/>
        <p:txBody>
          <a:bodyPr>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Dyes are not soluble, sublime, substantive, less affinity to paper</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Molecular weight should be 230-370</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Physical, chemical and thermoplastic property of </a:t>
            </a:r>
            <a:r>
              <a:rPr lang="en-US" sz="2400" dirty="0" err="1">
                <a:latin typeface="Times New Roman" panose="02020603050405020304" pitchFamily="18" charset="0"/>
                <a:cs typeface="Times New Roman" panose="02020603050405020304" pitchFamily="18" charset="0"/>
              </a:rPr>
              <a:t>fibre</a:t>
            </a:r>
            <a:r>
              <a:rPr lang="en-US" sz="2400" dirty="0">
                <a:latin typeface="Times New Roman" panose="02020603050405020304" pitchFamily="18" charset="0"/>
                <a:cs typeface="Times New Roman" panose="02020603050405020304" pitchFamily="18" charset="0"/>
              </a:rPr>
              <a:t> should be good</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Sublime readily at high temperature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High quality of paper</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Easy transformation of design</a:t>
            </a:r>
          </a:p>
        </p:txBody>
      </p:sp>
    </p:spTree>
    <p:extLst>
      <p:ext uri="{BB962C8B-B14F-4D97-AF65-F5344CB8AC3E}">
        <p14:creationId xmlns:p14="http://schemas.microsoft.com/office/powerpoint/2010/main" val="1251562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6342-E883-4239-BF13-FC842CECE9DA}"/>
              </a:ext>
            </a:extLst>
          </p:cNvPr>
          <p:cNvSpPr>
            <a:spLocks noGrp="1"/>
          </p:cNvSpPr>
          <p:nvPr>
            <p:ph type="title"/>
          </p:nvPr>
        </p:nvSpPr>
        <p:spPr/>
        <p:txBody>
          <a:bodyPr/>
          <a:lstStyle/>
          <a:p>
            <a:r>
              <a:rPr lang="en-US" dirty="0"/>
              <a:t>Types of Transfer Printing</a:t>
            </a:r>
          </a:p>
        </p:txBody>
      </p:sp>
      <p:sp>
        <p:nvSpPr>
          <p:cNvPr id="3" name="Content Placeholder 2">
            <a:extLst>
              <a:ext uri="{FF2B5EF4-FFF2-40B4-BE49-F238E27FC236}">
                <a16:creationId xmlns:a16="http://schemas.microsoft.com/office/drawing/2014/main" id="{7C28549A-9C8C-4D02-A05E-AD55F64BFA1C}"/>
              </a:ext>
            </a:extLst>
          </p:cNvPr>
          <p:cNvSpPr>
            <a:spLocks noGrp="1"/>
          </p:cNvSpPr>
          <p:nvPr>
            <p:ph sz="quarter" idx="13"/>
          </p:nvPr>
        </p:nvSpPr>
        <p:spPr>
          <a:xfrm>
            <a:off x="913774" y="2367092"/>
            <a:ext cx="10363826" cy="3922563"/>
          </a:xfrm>
        </p:spPr>
        <p:txBody>
          <a:bodyPr/>
          <a:lstStyle/>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 Four types :</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Sublimation Transfer</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Melt Transfer</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Film Release</a:t>
            </a:r>
          </a:p>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Wet Transfer</a:t>
            </a:r>
          </a:p>
          <a:p>
            <a:endParaRPr lang="en-US" dirty="0"/>
          </a:p>
        </p:txBody>
      </p:sp>
    </p:spTree>
    <p:extLst>
      <p:ext uri="{BB962C8B-B14F-4D97-AF65-F5344CB8AC3E}">
        <p14:creationId xmlns:p14="http://schemas.microsoft.com/office/powerpoint/2010/main" val="2845264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766D-D2CE-4B74-AB57-A4785EBF5041}"/>
              </a:ext>
            </a:extLst>
          </p:cNvPr>
          <p:cNvSpPr>
            <a:spLocks noGrp="1"/>
          </p:cNvSpPr>
          <p:nvPr>
            <p:ph type="title"/>
          </p:nvPr>
        </p:nvSpPr>
        <p:spPr/>
        <p:txBody>
          <a:bodyPr/>
          <a:lstStyle/>
          <a:p>
            <a:r>
              <a:rPr lang="en-US" dirty="0"/>
              <a:t>1.Sublimation Transfer</a:t>
            </a:r>
          </a:p>
        </p:txBody>
      </p:sp>
      <p:sp>
        <p:nvSpPr>
          <p:cNvPr id="3" name="Content Placeholder 2">
            <a:extLst>
              <a:ext uri="{FF2B5EF4-FFF2-40B4-BE49-F238E27FC236}">
                <a16:creationId xmlns:a16="http://schemas.microsoft.com/office/drawing/2014/main" id="{99A68D62-EFAA-4C09-AFBC-34978EDF01AD}"/>
              </a:ext>
            </a:extLst>
          </p:cNvPr>
          <p:cNvSpPr>
            <a:spLocks noGrp="1"/>
          </p:cNvSpPr>
          <p:nvPr>
            <p:ph sz="quarter" idx="13"/>
          </p:nvPr>
        </p:nvSpPr>
        <p:spPr>
          <a:xfrm>
            <a:off x="913774" y="2367092"/>
            <a:ext cx="4665391" cy="4126473"/>
          </a:xfrm>
        </p:spPr>
        <p:txBody>
          <a:bodyPr>
            <a:normAutofit/>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Dry, Vapor, Heat Transfer</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Use volatile dyes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Dye is adsorbed from the vapor phase</a:t>
            </a:r>
          </a:p>
          <a:p>
            <a:pPr>
              <a:buFont typeface="Wingdings" panose="05000000000000000000" pitchFamily="2" charset="2"/>
              <a:buChar char="v"/>
            </a:pPr>
            <a:endParaRPr lang="en-US" dirty="0"/>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step of Sublimation transfer: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Paper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Print paste</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Paper Printing</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Paper is dried at low temperature</a:t>
            </a:r>
          </a:p>
        </p:txBody>
      </p:sp>
      <p:sp>
        <p:nvSpPr>
          <p:cNvPr id="4" name="Rectangle 3">
            <a:extLst>
              <a:ext uri="{FF2B5EF4-FFF2-40B4-BE49-F238E27FC236}">
                <a16:creationId xmlns:a16="http://schemas.microsoft.com/office/drawing/2014/main" id="{D68F9CDD-E779-454C-B34B-BE9017B0B970}"/>
              </a:ext>
            </a:extLst>
          </p:cNvPr>
          <p:cNvSpPr/>
          <p:nvPr/>
        </p:nvSpPr>
        <p:spPr>
          <a:xfrm>
            <a:off x="6082122" y="4187687"/>
            <a:ext cx="5622149" cy="2880789"/>
          </a:xfrm>
          <a:prstGeom prst="rect">
            <a:avLst/>
          </a:prstGeom>
        </p:spPr>
        <p:txBody>
          <a:bodyPr wrap="square">
            <a:spAutoFit/>
          </a:bodyPr>
          <a:lstStyle/>
          <a:p>
            <a:pPr marL="320040" indent="-320040" defTabSz="914400">
              <a:lnSpc>
                <a:spcPct val="111000"/>
              </a:lnSpc>
              <a:spcBef>
                <a:spcPts val="930"/>
              </a:spcBef>
              <a:buFont typeface="Wingdings" panose="05000000000000000000" pitchFamily="2" charset="2"/>
              <a:buChar char="q"/>
            </a:pP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2nd step of Sublimation transfer:</a:t>
            </a:r>
          </a:p>
          <a:p>
            <a:pPr marL="320040" indent="-320040" defTabSz="914400">
              <a:lnSpc>
                <a:spcPct val="111000"/>
              </a:lnSpc>
              <a:spcBef>
                <a:spcPts val="930"/>
              </a:spcBef>
              <a:buFont typeface="Wingdings" panose="05000000000000000000" pitchFamily="2" charset="2"/>
              <a:buChar char="Ø"/>
            </a:pP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Sublime</a:t>
            </a:r>
          </a:p>
          <a:p>
            <a:pPr marL="320040" indent="-320040" defTabSz="914400">
              <a:lnSpc>
                <a:spcPct val="111000"/>
              </a:lnSpc>
              <a:spcBef>
                <a:spcPts val="930"/>
              </a:spcBef>
              <a:buFont typeface="Wingdings" panose="05000000000000000000" pitchFamily="2" charset="2"/>
              <a:buChar char="Ø"/>
            </a:pP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Diffusion</a:t>
            </a:r>
          </a:p>
          <a:p>
            <a:pPr marL="320040" indent="-320040" defTabSz="914400">
              <a:lnSpc>
                <a:spcPct val="111000"/>
              </a:lnSpc>
              <a:spcBef>
                <a:spcPts val="930"/>
              </a:spcBef>
              <a:buFont typeface="Wingdings" panose="05000000000000000000" pitchFamily="2" charset="2"/>
              <a:buChar char="Ø"/>
            </a:pP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Condensation</a:t>
            </a:r>
          </a:p>
          <a:p>
            <a:pPr marL="320040" indent="-320040" defTabSz="914400">
              <a:lnSpc>
                <a:spcPct val="111000"/>
              </a:lnSpc>
              <a:spcBef>
                <a:spcPts val="930"/>
              </a:spcBef>
              <a:buFont typeface="Wingdings" panose="05000000000000000000" pitchFamily="2" charset="2"/>
              <a:buChar char="Ø"/>
            </a:pP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Diffusion again into interior of the </a:t>
            </a:r>
            <a:r>
              <a:rPr lang="en-US" sz="2000" dirty="0" err="1">
                <a:solidFill>
                  <a:schemeClr val="tx2">
                    <a:lumMod val="75000"/>
                    <a:lumOff val="25000"/>
                  </a:schemeClr>
                </a:solidFill>
                <a:latin typeface="Times New Roman" panose="02020603050405020304" pitchFamily="18" charset="0"/>
                <a:cs typeface="Times New Roman" panose="02020603050405020304" pitchFamily="18" charset="0"/>
              </a:rPr>
              <a:t>fibre</a:t>
            </a:r>
            <a:r>
              <a:rPr lang="en-US" sz="2000" dirty="0">
                <a:solidFill>
                  <a:schemeClr val="tx2">
                    <a:lumMod val="75000"/>
                    <a:lumOff val="25000"/>
                  </a:schemeClr>
                </a:solidFill>
                <a:latin typeface="Times New Roman" panose="02020603050405020304" pitchFamily="18" charset="0"/>
                <a:cs typeface="Times New Roman" panose="02020603050405020304" pitchFamily="18" charset="0"/>
              </a:rPr>
              <a:t> of the fabric</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639773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B60F-0BDF-49C1-B51D-F65BDE0313E8}"/>
              </a:ext>
            </a:extLst>
          </p:cNvPr>
          <p:cNvSpPr>
            <a:spLocks noGrp="1"/>
          </p:cNvSpPr>
          <p:nvPr>
            <p:ph type="title"/>
          </p:nvPr>
        </p:nvSpPr>
        <p:spPr/>
        <p:txBody>
          <a:bodyPr/>
          <a:lstStyle/>
          <a:p>
            <a:r>
              <a:rPr lang="en-US" dirty="0"/>
              <a:t>2. Melt Transfer</a:t>
            </a:r>
            <a:br>
              <a:rPr lang="en-US" dirty="0"/>
            </a:br>
            <a:endParaRPr lang="en-US" dirty="0"/>
          </a:p>
        </p:txBody>
      </p:sp>
      <p:sp>
        <p:nvSpPr>
          <p:cNvPr id="3" name="Content Placeholder 2">
            <a:extLst>
              <a:ext uri="{FF2B5EF4-FFF2-40B4-BE49-F238E27FC236}">
                <a16:creationId xmlns:a16="http://schemas.microsoft.com/office/drawing/2014/main" id="{5C9E2428-758A-4DE6-B55A-05331D78717E}"/>
              </a:ext>
            </a:extLst>
          </p:cNvPr>
          <p:cNvSpPr>
            <a:spLocks noGrp="1"/>
          </p:cNvSpPr>
          <p:nvPr>
            <p:ph sz="quarter" idx="13"/>
          </p:nvPr>
        </p:nvSpPr>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Design is printed on paper using a waxy ink</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 hot iron applied to its reverse face &amp; presses the paper against the fabric</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Ink melts</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Start </a:t>
            </a:r>
            <a:r>
              <a:rPr lang="en-US" sz="2800" dirty="0">
                <a:latin typeface="Times New Roman" panose="02020603050405020304" pitchFamily="18" charset="0"/>
                <a:cs typeface="Times New Roman" panose="02020603050405020304" pitchFamily="18" charset="0"/>
              </a:rPr>
              <a:t>printing (Italy in the late 1940s)</a:t>
            </a:r>
          </a:p>
        </p:txBody>
      </p:sp>
    </p:spTree>
    <p:extLst>
      <p:ext uri="{BB962C8B-B14F-4D97-AF65-F5344CB8AC3E}">
        <p14:creationId xmlns:p14="http://schemas.microsoft.com/office/powerpoint/2010/main" val="623320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83FD-7861-44F5-89FB-68EB849FB1E6}"/>
              </a:ext>
            </a:extLst>
          </p:cNvPr>
          <p:cNvSpPr>
            <a:spLocks noGrp="1"/>
          </p:cNvSpPr>
          <p:nvPr>
            <p:ph type="title"/>
          </p:nvPr>
        </p:nvSpPr>
        <p:spPr/>
        <p:txBody>
          <a:bodyPr/>
          <a:lstStyle/>
          <a:p>
            <a:r>
              <a:rPr lang="en-US" dirty="0"/>
              <a:t>3. Film Release</a:t>
            </a:r>
            <a:br>
              <a:rPr lang="en-US" dirty="0"/>
            </a:br>
            <a:endParaRPr lang="en-US" dirty="0"/>
          </a:p>
        </p:txBody>
      </p:sp>
      <p:sp>
        <p:nvSpPr>
          <p:cNvPr id="3" name="Content Placeholder 2">
            <a:extLst>
              <a:ext uri="{FF2B5EF4-FFF2-40B4-BE49-F238E27FC236}">
                <a16:creationId xmlns:a16="http://schemas.microsoft.com/office/drawing/2014/main" id="{C62F7A05-BBA7-496D-900A-2ABD3778F6FB}"/>
              </a:ext>
            </a:extLst>
          </p:cNvPr>
          <p:cNvSpPr>
            <a:spLocks noGrp="1"/>
          </p:cNvSpPr>
          <p:nvPr>
            <p:ph sz="quarter" idx="13"/>
          </p:nvPr>
        </p:nvSpPr>
        <p:spPr/>
        <p:txBody>
          <a:bodyPr>
            <a:normAutofit/>
          </a:bodyPr>
          <a:lstStyle/>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Similar to melt transfer</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Design is held in an ink layer</a:t>
            </a:r>
          </a:p>
        </p:txBody>
      </p:sp>
    </p:spTree>
    <p:extLst>
      <p:ext uri="{BB962C8B-B14F-4D97-AF65-F5344CB8AC3E}">
        <p14:creationId xmlns:p14="http://schemas.microsoft.com/office/powerpoint/2010/main" val="3354297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1E252AE-1687-4F4A-AAAD-EE8304DE9099}">
  <ds:schemaRefs>
    <ds:schemaRef ds:uri="http://schemas.microsoft.com/sharepoint/v3/contenttype/forms"/>
  </ds:schemaRefs>
</ds:datastoreItem>
</file>

<file path=customXml/itemProps2.xml><?xml version="1.0" encoding="utf-8"?>
<ds:datastoreItem xmlns:ds="http://schemas.openxmlformats.org/officeDocument/2006/customXml" ds:itemID="{ABA78EF8-E824-4C87-A4FF-3288A5E91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99C30C-D4EF-40A1-90A6-0C807702411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Feathered</Template>
  <TotalTime>0</TotalTime>
  <Words>1966</Words>
  <Application>Microsoft Macintosh PowerPoint</Application>
  <PresentationFormat>Widescreen</PresentationFormat>
  <Paragraphs>248</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Bradley Hand ITC</vt:lpstr>
      <vt:lpstr>Calibri</vt:lpstr>
      <vt:lpstr>Century Schoolbook</vt:lpstr>
      <vt:lpstr>Corbel</vt:lpstr>
      <vt:lpstr>Times New Roman</vt:lpstr>
      <vt:lpstr>Wingdings</vt:lpstr>
      <vt:lpstr>Feathered</vt:lpstr>
      <vt:lpstr>Content</vt:lpstr>
      <vt:lpstr>Transfer Printing</vt:lpstr>
      <vt:lpstr>Transfer Printing</vt:lpstr>
      <vt:lpstr>Objectives</vt:lpstr>
      <vt:lpstr>Conditions</vt:lpstr>
      <vt:lpstr>Types of Transfer Printing</vt:lpstr>
      <vt:lpstr>1.Sublimation Transfer</vt:lpstr>
      <vt:lpstr>2. Melt Transfer </vt:lpstr>
      <vt:lpstr>3. Film Release </vt:lpstr>
      <vt:lpstr>4. Wet Transfer </vt:lpstr>
      <vt:lpstr>Quality of a transfer print paper</vt:lpstr>
      <vt:lpstr>Tradenames of Dyestuff suitable for transfer printing</vt:lpstr>
      <vt:lpstr>Qualities of Printing Ink</vt:lpstr>
      <vt:lpstr>Types of Transfer Printing Machine</vt:lpstr>
      <vt:lpstr>Mechanism of dye transfer</vt:lpstr>
      <vt:lpstr>Advantages of Transfer Printing</vt:lpstr>
      <vt:lpstr>Disadvantages of Transfer Printing</vt:lpstr>
      <vt:lpstr>Limitations of Transfer Printing</vt:lpstr>
      <vt:lpstr>Ink Jet Printing</vt:lpstr>
      <vt:lpstr>Types of Ink Jet Printing</vt:lpstr>
      <vt:lpstr>1.Continuous inkjet</vt:lpstr>
      <vt:lpstr>Process Flow-chart</vt:lpstr>
      <vt:lpstr>2. Drop on Demand </vt:lpstr>
      <vt:lpstr>Types of Ink Used</vt:lpstr>
      <vt:lpstr>Merits</vt:lpstr>
      <vt:lpstr>Demerits</vt:lpstr>
      <vt:lpstr>Flock Printing</vt:lpstr>
      <vt:lpstr>Process of Flocking</vt:lpstr>
      <vt:lpstr>Ways of application</vt:lpstr>
      <vt:lpstr>A Typical Recipe</vt:lpstr>
      <vt:lpstr>PowerPoint Presentation</vt:lpstr>
      <vt:lpstr>Burn Out Printing</vt:lpstr>
      <vt:lpstr>Burn Out Printing</vt:lpstr>
      <vt:lpstr>Burn Out Printing</vt:lpstr>
      <vt:lpstr>Chemicals of Burn Out Printing:</vt:lpstr>
      <vt:lpstr>Step by Step Printing Process of Burn out Print:</vt:lpstr>
      <vt:lpstr>Important points regarding the Burnout print:</vt:lpstr>
      <vt:lpstr>Faults of burn out printing</vt:lpstr>
      <vt:lpstr>Remedies of burn out printing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2019-11-03T02:33:39Z</dcterms:created>
  <dcterms:modified xsi:type="dcterms:W3CDTF">2021-08-05T11:12:45Z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