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2" r:id="rId5"/>
    <p:sldId id="263" r:id="rId6"/>
    <p:sldId id="264" r:id="rId7"/>
    <p:sldId id="265" r:id="rId8"/>
    <p:sldId id="258" r:id="rId9"/>
    <p:sldId id="259" r:id="rId10"/>
    <p:sldId id="260"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83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5DE6A74-00C4-469F-8993-F366968CA8CA}" type="datetimeFigureOut">
              <a:rPr lang="en-US" smtClean="0"/>
              <a:t>4/23/2024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A985FEA3-0EFE-493C-86C2-6C2E0790D0F0}"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DE6A74-00C4-469F-8993-F366968CA8CA}"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5FEA3-0EFE-493C-86C2-6C2E0790D0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DE6A74-00C4-469F-8993-F366968CA8CA}"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5FEA3-0EFE-493C-86C2-6C2E0790D0F0}"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5DE6A74-00C4-469F-8993-F366968CA8CA}" type="datetimeFigureOut">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5FEA3-0EFE-493C-86C2-6C2E0790D0F0}"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5DE6A74-00C4-469F-8993-F366968CA8CA}" type="datetimeFigureOut">
              <a:rPr lang="en-US" smtClean="0"/>
              <a:t>4/23/2024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A985FEA3-0EFE-493C-86C2-6C2E0790D0F0}"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5DE6A74-00C4-469F-8993-F366968CA8CA}"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5FEA3-0EFE-493C-86C2-6C2E0790D0F0}"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5DE6A74-00C4-469F-8993-F366968CA8CA}" type="datetimeFigureOut">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85FEA3-0EFE-493C-86C2-6C2E0790D0F0}"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DE6A74-00C4-469F-8993-F366968CA8CA}" type="datetimeFigureOut">
              <a:rPr lang="en-US" smtClean="0"/>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85FEA3-0EFE-493C-86C2-6C2E0790D0F0}"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E6A74-00C4-469F-8993-F366968CA8CA}" type="datetimeFigureOut">
              <a:rPr lang="en-US" smtClean="0"/>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5FEA3-0EFE-493C-86C2-6C2E0790D0F0}"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DE6A74-00C4-469F-8993-F366968CA8CA}"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5FEA3-0EFE-493C-86C2-6C2E0790D0F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DE6A74-00C4-469F-8993-F366968CA8CA}"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5FEA3-0EFE-493C-86C2-6C2E0790D0F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5DE6A74-00C4-469F-8993-F366968CA8CA}" type="datetimeFigureOut">
              <a:rPr lang="en-US" smtClean="0"/>
              <a:t>4/23/2024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985FEA3-0EFE-493C-86C2-6C2E0790D0F0}"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Gze5W3TnHPs?si=3a-OfJD1pofim4O3" TargetMode="External"/><Relationship Id="rId2" Type="http://schemas.openxmlformats.org/officeDocument/2006/relationships/hyperlink" Target="https://youtu.be/roiw7ww9TpM?si=4GtnlOAGtoAmJFH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r>
              <a:rPr lang="en-US" dirty="0" smtClean="0">
                <a:solidFill>
                  <a:schemeClr val="tx1"/>
                </a:solidFill>
                <a:latin typeface="Times New Roman" pitchFamily="18" charset="0"/>
                <a:cs typeface="Times New Roman" pitchFamily="18" charset="0"/>
              </a:rPr>
              <a:t>Food additives and Food Safety Inspection in Foodservice Area</a:t>
            </a:r>
            <a:endParaRPr lang="en-US"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pPr algn="just"/>
            <a:r>
              <a:rPr lang="en-US" dirty="0" smtClean="0">
                <a:solidFill>
                  <a:schemeClr val="tx1"/>
                </a:solidFill>
                <a:latin typeface="Times New Roman" pitchFamily="18" charset="0"/>
                <a:cs typeface="Times New Roman" pitchFamily="18" charset="0"/>
              </a:rPr>
              <a:t>Made by- </a:t>
            </a:r>
            <a:r>
              <a:rPr lang="en-US" dirty="0" err="1" smtClean="0">
                <a:solidFill>
                  <a:schemeClr val="tx1"/>
                </a:solidFill>
                <a:latin typeface="Times New Roman" pitchFamily="18" charset="0"/>
                <a:cs typeface="Times New Roman" pitchFamily="18" charset="0"/>
              </a:rPr>
              <a:t>Nuvia</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23688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Real Life event </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a:solidFill>
                  <a:schemeClr val="tx1"/>
                </a:solidFill>
                <a:latin typeface="Times New Roman" pitchFamily="18" charset="0"/>
                <a:cs typeface="Times New Roman" pitchFamily="18" charset="0"/>
                <a:hlinkClick r:id="rId2"/>
              </a:rPr>
              <a:t>https://youtu.be/7xQkcjIuQjU?si=DmhIjfkJozjsbbNT</a:t>
            </a:r>
          </a:p>
          <a:p>
            <a:pPr algn="just"/>
            <a:r>
              <a:rPr lang="en-US" dirty="0" smtClean="0">
                <a:solidFill>
                  <a:schemeClr val="tx1"/>
                </a:solidFill>
                <a:latin typeface="Times New Roman" pitchFamily="18" charset="0"/>
                <a:cs typeface="Times New Roman" pitchFamily="18" charset="0"/>
                <a:hlinkClick r:id="rId2"/>
              </a:rPr>
              <a:t>https</a:t>
            </a:r>
            <a:r>
              <a:rPr lang="en-US" dirty="0">
                <a:solidFill>
                  <a:schemeClr val="tx1"/>
                </a:solidFill>
                <a:latin typeface="Times New Roman" pitchFamily="18" charset="0"/>
                <a:cs typeface="Times New Roman" pitchFamily="18" charset="0"/>
                <a:hlinkClick r:id="rId2"/>
              </a:rPr>
              <a:t>://</a:t>
            </a:r>
            <a:r>
              <a:rPr lang="en-US" dirty="0" smtClean="0">
                <a:solidFill>
                  <a:schemeClr val="tx1"/>
                </a:solidFill>
                <a:latin typeface="Times New Roman" pitchFamily="18" charset="0"/>
                <a:cs typeface="Times New Roman" pitchFamily="18" charset="0"/>
                <a:hlinkClick r:id="rId2"/>
              </a:rPr>
              <a:t>youtu.be/roiw7ww9TpM?si=4GtnlOAGtoAmJFH3</a:t>
            </a:r>
            <a:endParaRPr lang="en-US" dirty="0" smtClean="0">
              <a:solidFill>
                <a:schemeClr val="tx1"/>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hlinkClick r:id="rId3"/>
              </a:rPr>
              <a:t>https://</a:t>
            </a:r>
            <a:r>
              <a:rPr lang="en-US" dirty="0" smtClean="0">
                <a:solidFill>
                  <a:schemeClr val="tx1"/>
                </a:solidFill>
                <a:latin typeface="Times New Roman" pitchFamily="18" charset="0"/>
                <a:cs typeface="Times New Roman" pitchFamily="18" charset="0"/>
                <a:hlinkClick r:id="rId3"/>
              </a:rPr>
              <a:t>youtu.be/Gze5W3TnHPs?si=3a-OfJD1pofim4O3</a:t>
            </a:r>
            <a:endParaRPr lang="en-US" dirty="0" smtClean="0">
              <a:solidFill>
                <a:schemeClr val="tx1"/>
              </a:solidFill>
              <a:latin typeface="Times New Roman" pitchFamily="18" charset="0"/>
              <a:cs typeface="Times New Roman" pitchFamily="18" charset="0"/>
            </a:endParaRPr>
          </a:p>
          <a:p>
            <a:pPr algn="just"/>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68679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3200"/>
            <a:ext cx="8229600" cy="914400"/>
          </a:xfrm>
        </p:spPr>
        <p:txBody>
          <a:bodyPr>
            <a:normAutofit/>
          </a:bodyPr>
          <a:lstStyle/>
          <a:p>
            <a:pPr algn="ctr"/>
            <a:r>
              <a:rPr lang="en-US" sz="4000" dirty="0" smtClean="0">
                <a:solidFill>
                  <a:schemeClr val="tx1"/>
                </a:solidFill>
                <a:latin typeface="Times New Roman" pitchFamily="18" charset="0"/>
                <a:cs typeface="Times New Roman" pitchFamily="18" charset="0"/>
              </a:rPr>
              <a:t>Thank you</a:t>
            </a:r>
            <a:endParaRPr lang="en-US"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98632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content</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solidFill>
                  <a:schemeClr val="tx1"/>
                </a:solidFill>
                <a:latin typeface="Times New Roman" pitchFamily="18" charset="0"/>
                <a:cs typeface="Times New Roman" pitchFamily="18" charset="0"/>
              </a:rPr>
              <a:t>Food </a:t>
            </a:r>
            <a:r>
              <a:rPr lang="en-US" dirty="0">
                <a:solidFill>
                  <a:schemeClr val="tx1"/>
                </a:solidFill>
                <a:latin typeface="Times New Roman" pitchFamily="18" charset="0"/>
                <a:cs typeface="Times New Roman" pitchFamily="18" charset="0"/>
              </a:rPr>
              <a:t>A</a:t>
            </a:r>
            <a:r>
              <a:rPr lang="en-US" dirty="0" smtClean="0">
                <a:solidFill>
                  <a:schemeClr val="tx1"/>
                </a:solidFill>
                <a:latin typeface="Times New Roman" pitchFamily="18" charset="0"/>
                <a:cs typeface="Times New Roman" pitchFamily="18" charset="0"/>
              </a:rPr>
              <a:t>dditives </a:t>
            </a:r>
          </a:p>
          <a:p>
            <a:pPr algn="just"/>
            <a:r>
              <a:rPr lang="en-US" dirty="0" smtClean="0">
                <a:solidFill>
                  <a:schemeClr val="tx1"/>
                </a:solidFill>
                <a:latin typeface="Times New Roman" pitchFamily="18" charset="0"/>
                <a:cs typeface="Times New Roman" pitchFamily="18" charset="0"/>
              </a:rPr>
              <a:t>Food Safety Inspections</a:t>
            </a:r>
          </a:p>
          <a:p>
            <a:pPr marL="0" indent="0" algn="just">
              <a:buNone/>
            </a:pP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15088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785"/>
            <a:ext cx="8001000" cy="609600"/>
          </a:xfrm>
        </p:spPr>
        <p:txBody>
          <a:bodyPr/>
          <a:lstStyle/>
          <a:p>
            <a:pPr algn="just"/>
            <a:r>
              <a:rPr lang="en-US" dirty="0" smtClean="0">
                <a:solidFill>
                  <a:schemeClr val="tx1"/>
                </a:solidFill>
                <a:latin typeface="Times New Roman" pitchFamily="18" charset="0"/>
                <a:cs typeface="Times New Roman" pitchFamily="18" charset="0"/>
              </a:rPr>
              <a:t>Food Additives </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609600"/>
            <a:ext cx="8382000" cy="6019800"/>
          </a:xfrm>
        </p:spPr>
        <p:txBody>
          <a:bodyPr>
            <a:normAutofit/>
          </a:bodyPr>
          <a:lstStyle/>
          <a:p>
            <a:pPr algn="just"/>
            <a:r>
              <a:rPr lang="en-US" dirty="0">
                <a:solidFill>
                  <a:schemeClr val="tx1"/>
                </a:solidFill>
                <a:latin typeface="Times New Roman" pitchFamily="18" charset="0"/>
                <a:cs typeface="Times New Roman" pitchFamily="18" charset="0"/>
              </a:rPr>
              <a:t>Food additives are substances added to food to improve its flavor, appearance, texture, or shelf life. They serve various purposes, ranging from enhancing taste and color to preserving freshness and preventing spoilage</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Four Types of additives are present –</a:t>
            </a:r>
          </a:p>
          <a:p>
            <a:pPr marL="514350" indent="-514350" algn="just">
              <a:buFont typeface="+mj-lt"/>
              <a:buAutoNum type="arabicPeriod"/>
            </a:pPr>
            <a:r>
              <a:rPr lang="en-US" b="1" dirty="0" smtClean="0">
                <a:solidFill>
                  <a:schemeClr val="tx1"/>
                </a:solidFill>
                <a:latin typeface="Times New Roman" pitchFamily="18" charset="0"/>
                <a:cs typeface="Times New Roman" pitchFamily="18" charset="0"/>
              </a:rPr>
              <a:t>Preservatives</a:t>
            </a:r>
          </a:p>
          <a:p>
            <a:pPr marL="514350" indent="-514350" algn="just">
              <a:buFont typeface="+mj-lt"/>
              <a:buAutoNum type="arabicPeriod"/>
            </a:pPr>
            <a:r>
              <a:rPr lang="en-US" b="1" dirty="0" smtClean="0">
                <a:solidFill>
                  <a:schemeClr val="tx1"/>
                </a:solidFill>
                <a:latin typeface="Times New Roman" pitchFamily="18" charset="0"/>
                <a:cs typeface="Times New Roman" pitchFamily="18" charset="0"/>
              </a:rPr>
              <a:t>Antioxidants</a:t>
            </a:r>
            <a:endParaRPr lang="en-US" dirty="0">
              <a:solidFill>
                <a:schemeClr val="tx1"/>
              </a:solidFill>
              <a:latin typeface="Times New Roman" pitchFamily="18" charset="0"/>
              <a:cs typeface="Times New Roman" pitchFamily="18" charset="0"/>
            </a:endParaRPr>
          </a:p>
          <a:p>
            <a:pPr marL="514350" indent="-514350" algn="just">
              <a:buFont typeface="+mj-lt"/>
              <a:buAutoNum type="arabicPeriod"/>
            </a:pPr>
            <a:r>
              <a:rPr lang="en-US" b="1" dirty="0" smtClean="0">
                <a:solidFill>
                  <a:schemeClr val="tx1"/>
                </a:solidFill>
                <a:latin typeface="Times New Roman" pitchFamily="18" charset="0"/>
                <a:cs typeface="Times New Roman" pitchFamily="18" charset="0"/>
              </a:rPr>
              <a:t>Colorants</a:t>
            </a:r>
          </a:p>
          <a:p>
            <a:pPr marL="514350" indent="-514350" algn="just">
              <a:buFont typeface="+mj-lt"/>
              <a:buAutoNum type="arabicPeriod"/>
            </a:pPr>
            <a:r>
              <a:rPr lang="en-US" b="1" dirty="0">
                <a:solidFill>
                  <a:schemeClr val="tx1"/>
                </a:solidFill>
                <a:latin typeface="Times New Roman" pitchFamily="18" charset="0"/>
                <a:cs typeface="Times New Roman" pitchFamily="18" charset="0"/>
              </a:rPr>
              <a:t>Flavor </a:t>
            </a:r>
            <a:r>
              <a:rPr lang="en-US" b="1" dirty="0" smtClean="0">
                <a:solidFill>
                  <a:schemeClr val="tx1"/>
                </a:solidFill>
                <a:latin typeface="Times New Roman" pitchFamily="18" charset="0"/>
                <a:cs typeface="Times New Roman" pitchFamily="18" charset="0"/>
              </a:rPr>
              <a:t>enhancers</a:t>
            </a:r>
          </a:p>
          <a:p>
            <a:pPr marL="514350" indent="-514350" algn="just">
              <a:buFont typeface="+mj-lt"/>
              <a:buAutoNum type="arabicPeriod"/>
            </a:pPr>
            <a:r>
              <a:rPr lang="en-US" b="1" dirty="0" smtClean="0">
                <a:solidFill>
                  <a:schemeClr val="tx1"/>
                </a:solidFill>
                <a:latin typeface="Times New Roman" pitchFamily="18" charset="0"/>
                <a:cs typeface="Times New Roman" pitchFamily="18" charset="0"/>
              </a:rPr>
              <a:t>Sweeteners</a:t>
            </a:r>
          </a:p>
          <a:p>
            <a:pPr marL="514350" indent="-514350" algn="just">
              <a:buFont typeface="+mj-lt"/>
              <a:buAutoNum type="arabicPeriod"/>
            </a:pPr>
            <a:r>
              <a:rPr lang="en-US" b="1" dirty="0">
                <a:solidFill>
                  <a:schemeClr val="tx1"/>
                </a:solidFill>
                <a:latin typeface="Times New Roman" pitchFamily="18" charset="0"/>
                <a:cs typeface="Times New Roman" pitchFamily="18" charset="0"/>
              </a:rPr>
              <a:t>Thickeners and </a:t>
            </a:r>
            <a:r>
              <a:rPr lang="en-US" b="1" dirty="0" smtClean="0">
                <a:solidFill>
                  <a:schemeClr val="tx1"/>
                </a:solidFill>
                <a:latin typeface="Times New Roman" pitchFamily="18" charset="0"/>
                <a:cs typeface="Times New Roman" pitchFamily="18" charset="0"/>
              </a:rPr>
              <a:t>stabilizers</a:t>
            </a:r>
          </a:p>
          <a:p>
            <a:pPr marL="514350" indent="-514350" algn="just">
              <a:buFont typeface="+mj-lt"/>
              <a:buAutoNum type="arabicPeriod"/>
            </a:pPr>
            <a:r>
              <a:rPr lang="en-US" b="1" dirty="0" smtClean="0">
                <a:solidFill>
                  <a:schemeClr val="tx1"/>
                </a:solidFill>
                <a:latin typeface="Times New Roman" pitchFamily="18" charset="0"/>
                <a:cs typeface="Times New Roman" pitchFamily="18" charset="0"/>
              </a:rPr>
              <a:t>Emulsifiers</a:t>
            </a:r>
          </a:p>
          <a:p>
            <a:pPr marL="514350" indent="-514350" algn="just">
              <a:buFont typeface="+mj-lt"/>
              <a:buAutoNum type="arabicPeriod"/>
            </a:pPr>
            <a:r>
              <a:rPr lang="en-US" b="1" dirty="0">
                <a:solidFill>
                  <a:schemeClr val="tx1"/>
                </a:solidFill>
                <a:latin typeface="Times New Roman" pitchFamily="18" charset="0"/>
                <a:cs typeface="Times New Roman" pitchFamily="18" charset="0"/>
              </a:rPr>
              <a:t>Acidity regulators</a:t>
            </a:r>
            <a:endParaRPr lang="en-US" b="1" dirty="0" smtClean="0">
              <a:solidFill>
                <a:schemeClr val="tx1"/>
              </a:solidFill>
              <a:latin typeface="Times New Roman" pitchFamily="18" charset="0"/>
              <a:cs typeface="Times New Roman" pitchFamily="18" charset="0"/>
            </a:endParaRPr>
          </a:p>
          <a:p>
            <a:pPr marL="514350" indent="-514350" algn="just">
              <a:buFont typeface="+mj-lt"/>
              <a:buAutoNum type="arabicPeriod"/>
            </a:pP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8402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Cont. </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algn="just"/>
            <a:r>
              <a:rPr lang="en-US" b="1" dirty="0">
                <a:solidFill>
                  <a:schemeClr val="tx1"/>
                </a:solidFill>
                <a:latin typeface="Times New Roman" pitchFamily="18" charset="0"/>
                <a:cs typeface="Times New Roman" pitchFamily="18" charset="0"/>
              </a:rPr>
              <a:t>Preservatives</a:t>
            </a:r>
            <a:r>
              <a:rPr lang="en-US" dirty="0">
                <a:solidFill>
                  <a:schemeClr val="tx1"/>
                </a:solidFill>
                <a:latin typeface="Times New Roman" pitchFamily="18" charset="0"/>
                <a:cs typeface="Times New Roman" pitchFamily="18" charset="0"/>
              </a:rPr>
              <a:t>: These additives help prevent spoilage and extend the shelf life of food by inhibiting the growth of bacteria, yeasts, and molds. Examples include:</a:t>
            </a:r>
          </a:p>
          <a:p>
            <a:pPr lvl="1" algn="just"/>
            <a:r>
              <a:rPr lang="en-US" dirty="0">
                <a:solidFill>
                  <a:schemeClr val="tx1"/>
                </a:solidFill>
                <a:latin typeface="Times New Roman" pitchFamily="18" charset="0"/>
                <a:cs typeface="Times New Roman" pitchFamily="18" charset="0"/>
              </a:rPr>
              <a:t>Benzoates (e.g., sodium benzoate)</a:t>
            </a:r>
          </a:p>
          <a:p>
            <a:pPr lvl="1" algn="just"/>
            <a:r>
              <a:rPr lang="en-US" dirty="0" err="1">
                <a:solidFill>
                  <a:schemeClr val="tx1"/>
                </a:solidFill>
                <a:latin typeface="Times New Roman" pitchFamily="18" charset="0"/>
                <a:cs typeface="Times New Roman" pitchFamily="18" charset="0"/>
              </a:rPr>
              <a:t>Sorbates</a:t>
            </a:r>
            <a:r>
              <a:rPr lang="en-US" dirty="0">
                <a:solidFill>
                  <a:schemeClr val="tx1"/>
                </a:solidFill>
                <a:latin typeface="Times New Roman" pitchFamily="18" charset="0"/>
                <a:cs typeface="Times New Roman" pitchFamily="18" charset="0"/>
              </a:rPr>
              <a:t> (e.g., potassium </a:t>
            </a:r>
            <a:r>
              <a:rPr lang="en-US" dirty="0" err="1">
                <a:solidFill>
                  <a:schemeClr val="tx1"/>
                </a:solidFill>
                <a:latin typeface="Times New Roman" pitchFamily="18" charset="0"/>
                <a:cs typeface="Times New Roman" pitchFamily="18" charset="0"/>
              </a:rPr>
              <a:t>sorbate</a:t>
            </a:r>
            <a:r>
              <a:rPr lang="en-US" dirty="0">
                <a:solidFill>
                  <a:schemeClr val="tx1"/>
                </a:solidFill>
                <a:latin typeface="Times New Roman" pitchFamily="18" charset="0"/>
                <a:cs typeface="Times New Roman" pitchFamily="18" charset="0"/>
              </a:rPr>
              <a:t>)</a:t>
            </a:r>
          </a:p>
          <a:p>
            <a:pPr lvl="1" algn="just"/>
            <a:r>
              <a:rPr lang="en-US" dirty="0">
                <a:solidFill>
                  <a:schemeClr val="tx1"/>
                </a:solidFill>
                <a:latin typeface="Times New Roman" pitchFamily="18" charset="0"/>
                <a:cs typeface="Times New Roman" pitchFamily="18" charset="0"/>
              </a:rPr>
              <a:t>Nitrites (e.g., sodium nitrite)</a:t>
            </a:r>
          </a:p>
          <a:p>
            <a:pPr lvl="1" algn="just"/>
            <a:r>
              <a:rPr lang="en-US" dirty="0">
                <a:solidFill>
                  <a:schemeClr val="tx1"/>
                </a:solidFill>
                <a:latin typeface="Times New Roman" pitchFamily="18" charset="0"/>
                <a:cs typeface="Times New Roman" pitchFamily="18" charset="0"/>
              </a:rPr>
              <a:t>Sulfites (e.g., sulfur dioxide)</a:t>
            </a:r>
          </a:p>
          <a:p>
            <a:pPr algn="just"/>
            <a:r>
              <a:rPr lang="en-US" b="1" dirty="0">
                <a:solidFill>
                  <a:schemeClr val="tx1"/>
                </a:solidFill>
                <a:latin typeface="Times New Roman" pitchFamily="18" charset="0"/>
                <a:cs typeface="Times New Roman" pitchFamily="18" charset="0"/>
              </a:rPr>
              <a:t>Antioxidants</a:t>
            </a:r>
            <a:r>
              <a:rPr lang="en-US" dirty="0">
                <a:solidFill>
                  <a:schemeClr val="tx1"/>
                </a:solidFill>
                <a:latin typeface="Times New Roman" pitchFamily="18" charset="0"/>
                <a:cs typeface="Times New Roman" pitchFamily="18" charset="0"/>
              </a:rPr>
              <a:t>: Antioxidants prevent fats and oils in food from becoming rancid by inhibiting oxidation. They also help preserve the color, flavor, and nutritional value of food. Examples include:</a:t>
            </a:r>
          </a:p>
          <a:p>
            <a:pPr lvl="1" algn="just"/>
            <a:r>
              <a:rPr lang="en-US" dirty="0">
                <a:solidFill>
                  <a:schemeClr val="tx1"/>
                </a:solidFill>
                <a:latin typeface="Times New Roman" pitchFamily="18" charset="0"/>
                <a:cs typeface="Times New Roman" pitchFamily="18" charset="0"/>
              </a:rPr>
              <a:t>Vitamin E (</a:t>
            </a:r>
            <a:r>
              <a:rPr lang="en-US" dirty="0" err="1">
                <a:solidFill>
                  <a:schemeClr val="tx1"/>
                </a:solidFill>
                <a:latin typeface="Times New Roman" pitchFamily="18" charset="0"/>
                <a:cs typeface="Times New Roman" pitchFamily="18" charset="0"/>
              </a:rPr>
              <a:t>tocopherols</a:t>
            </a:r>
            <a:r>
              <a:rPr lang="en-US" dirty="0">
                <a:solidFill>
                  <a:schemeClr val="tx1"/>
                </a:solidFill>
                <a:latin typeface="Times New Roman" pitchFamily="18" charset="0"/>
                <a:cs typeface="Times New Roman" pitchFamily="18" charset="0"/>
              </a:rPr>
              <a:t>)</a:t>
            </a:r>
          </a:p>
          <a:p>
            <a:pPr lvl="1" algn="just"/>
            <a:r>
              <a:rPr lang="en-US" dirty="0">
                <a:solidFill>
                  <a:schemeClr val="tx1"/>
                </a:solidFill>
                <a:latin typeface="Times New Roman" pitchFamily="18" charset="0"/>
                <a:cs typeface="Times New Roman" pitchFamily="18" charset="0"/>
              </a:rPr>
              <a:t>Ascorbic acid (vitamin C)</a:t>
            </a:r>
          </a:p>
          <a:p>
            <a:pPr lvl="1" algn="just"/>
            <a:r>
              <a:rPr lang="en-US" dirty="0" err="1">
                <a:solidFill>
                  <a:schemeClr val="tx1"/>
                </a:solidFill>
                <a:latin typeface="Times New Roman" pitchFamily="18" charset="0"/>
                <a:cs typeface="Times New Roman" pitchFamily="18" charset="0"/>
              </a:rPr>
              <a:t>Butylated</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hydroxyanisole</a:t>
            </a:r>
            <a:r>
              <a:rPr lang="en-US" dirty="0">
                <a:solidFill>
                  <a:schemeClr val="tx1"/>
                </a:solidFill>
                <a:latin typeface="Times New Roman" pitchFamily="18" charset="0"/>
                <a:cs typeface="Times New Roman" pitchFamily="18" charset="0"/>
              </a:rPr>
              <a:t> (BHA)</a:t>
            </a:r>
          </a:p>
          <a:p>
            <a:pPr lvl="1" algn="just"/>
            <a:r>
              <a:rPr lang="en-US" dirty="0" err="1">
                <a:solidFill>
                  <a:schemeClr val="tx1"/>
                </a:solidFill>
                <a:latin typeface="Times New Roman" pitchFamily="18" charset="0"/>
                <a:cs typeface="Times New Roman" pitchFamily="18" charset="0"/>
              </a:rPr>
              <a:t>Butylated</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hydroxytoluene</a:t>
            </a:r>
            <a:r>
              <a:rPr lang="en-US" dirty="0">
                <a:solidFill>
                  <a:schemeClr val="tx1"/>
                </a:solidFill>
                <a:latin typeface="Times New Roman" pitchFamily="18" charset="0"/>
                <a:cs typeface="Times New Roman" pitchFamily="18" charset="0"/>
              </a:rPr>
              <a:t> (BHT</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81654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Cont.</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b="1" dirty="0">
                <a:solidFill>
                  <a:schemeClr val="tx1"/>
                </a:solidFill>
                <a:latin typeface="Times New Roman" pitchFamily="18" charset="0"/>
                <a:cs typeface="Times New Roman" pitchFamily="18" charset="0"/>
              </a:rPr>
              <a:t>Colorants</a:t>
            </a:r>
            <a:r>
              <a:rPr lang="en-US" dirty="0">
                <a:solidFill>
                  <a:schemeClr val="tx1"/>
                </a:solidFill>
                <a:latin typeface="Times New Roman" pitchFamily="18" charset="0"/>
                <a:cs typeface="Times New Roman" pitchFamily="18" charset="0"/>
              </a:rPr>
              <a:t>: These additives enhance or restore the color of food that may be lost during processing or storage, or to make it more visually appealing. Examples include:</a:t>
            </a:r>
          </a:p>
          <a:p>
            <a:pPr lvl="1" algn="just"/>
            <a:r>
              <a:rPr lang="en-US" dirty="0">
                <a:solidFill>
                  <a:schemeClr val="tx1"/>
                </a:solidFill>
                <a:latin typeface="Times New Roman" pitchFamily="18" charset="0"/>
                <a:cs typeface="Times New Roman" pitchFamily="18" charset="0"/>
              </a:rPr>
              <a:t>Synthetic colorants (e.g., FD&amp;C Red No. 40, Yellow No. 5)</a:t>
            </a:r>
          </a:p>
          <a:p>
            <a:pPr lvl="1" algn="just"/>
            <a:r>
              <a:rPr lang="en-US" dirty="0">
                <a:solidFill>
                  <a:schemeClr val="tx1"/>
                </a:solidFill>
                <a:latin typeface="Times New Roman" pitchFamily="18" charset="0"/>
                <a:cs typeface="Times New Roman" pitchFamily="18" charset="0"/>
              </a:rPr>
              <a:t>Natural colorants (e.g., beet juice, turmeric)</a:t>
            </a:r>
          </a:p>
          <a:p>
            <a:pPr algn="just"/>
            <a:r>
              <a:rPr lang="en-US" b="1" dirty="0">
                <a:solidFill>
                  <a:schemeClr val="tx1"/>
                </a:solidFill>
                <a:latin typeface="Times New Roman" pitchFamily="18" charset="0"/>
                <a:cs typeface="Times New Roman" pitchFamily="18" charset="0"/>
              </a:rPr>
              <a:t>Flavor enhancers</a:t>
            </a:r>
            <a:r>
              <a:rPr lang="en-US" dirty="0">
                <a:solidFill>
                  <a:schemeClr val="tx1"/>
                </a:solidFill>
                <a:latin typeface="Times New Roman" pitchFamily="18" charset="0"/>
                <a:cs typeface="Times New Roman" pitchFamily="18" charset="0"/>
              </a:rPr>
              <a:t>: Flavor enhancers are added to food to improve its taste or impart specific flavors. Examples include:</a:t>
            </a:r>
          </a:p>
          <a:p>
            <a:pPr lvl="1" algn="just"/>
            <a:r>
              <a:rPr lang="en-US" dirty="0">
                <a:solidFill>
                  <a:schemeClr val="tx1"/>
                </a:solidFill>
                <a:latin typeface="Times New Roman" pitchFamily="18" charset="0"/>
                <a:cs typeface="Times New Roman" pitchFamily="18" charset="0"/>
              </a:rPr>
              <a:t>Monosodium glutamate (MSG)</a:t>
            </a:r>
          </a:p>
          <a:p>
            <a:pPr lvl="1" algn="just"/>
            <a:r>
              <a:rPr lang="en-US" dirty="0">
                <a:solidFill>
                  <a:schemeClr val="tx1"/>
                </a:solidFill>
                <a:latin typeface="Times New Roman" pitchFamily="18" charset="0"/>
                <a:cs typeface="Times New Roman" pitchFamily="18" charset="0"/>
              </a:rPr>
              <a:t>Yeast extract</a:t>
            </a:r>
          </a:p>
          <a:p>
            <a:pPr lvl="1" algn="just"/>
            <a:r>
              <a:rPr lang="en-US" dirty="0">
                <a:solidFill>
                  <a:schemeClr val="tx1"/>
                </a:solidFill>
                <a:latin typeface="Times New Roman" pitchFamily="18" charset="0"/>
                <a:cs typeface="Times New Roman" pitchFamily="18" charset="0"/>
              </a:rPr>
              <a:t>Hydrolyzed vegetable </a:t>
            </a:r>
            <a:r>
              <a:rPr lang="en-US" dirty="0" smtClean="0">
                <a:solidFill>
                  <a:schemeClr val="tx1"/>
                </a:solidFill>
                <a:latin typeface="Times New Roman" pitchFamily="18" charset="0"/>
                <a:cs typeface="Times New Roman" pitchFamily="18" charset="0"/>
              </a:rPr>
              <a:t>protein</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2835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Cont.</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algn="just"/>
            <a:r>
              <a:rPr lang="en-US" b="1" dirty="0">
                <a:solidFill>
                  <a:schemeClr val="tx1"/>
                </a:solidFill>
                <a:latin typeface="Times New Roman" pitchFamily="18" charset="0"/>
                <a:cs typeface="Times New Roman" pitchFamily="18" charset="0"/>
              </a:rPr>
              <a:t>Sweeteners</a:t>
            </a:r>
            <a:r>
              <a:rPr lang="en-US" dirty="0">
                <a:solidFill>
                  <a:schemeClr val="tx1"/>
                </a:solidFill>
                <a:latin typeface="Times New Roman" pitchFamily="18" charset="0"/>
                <a:cs typeface="Times New Roman" pitchFamily="18" charset="0"/>
              </a:rPr>
              <a:t>: Sweeteners are added to food to impart sweetness without the calories of sugar or to enhance the sweetness of foods containing sugar. Examples include:</a:t>
            </a:r>
          </a:p>
          <a:p>
            <a:pPr lvl="1" algn="just"/>
            <a:r>
              <a:rPr lang="en-US" dirty="0">
                <a:solidFill>
                  <a:schemeClr val="tx1"/>
                </a:solidFill>
                <a:latin typeface="Times New Roman" pitchFamily="18" charset="0"/>
                <a:cs typeface="Times New Roman" pitchFamily="18" charset="0"/>
              </a:rPr>
              <a:t>Artificial sweeteners (e.g., aspartame, saccharin)</a:t>
            </a:r>
          </a:p>
          <a:p>
            <a:pPr lvl="1" algn="just"/>
            <a:r>
              <a:rPr lang="en-US" dirty="0">
                <a:solidFill>
                  <a:schemeClr val="tx1"/>
                </a:solidFill>
                <a:latin typeface="Times New Roman" pitchFamily="18" charset="0"/>
                <a:cs typeface="Times New Roman" pitchFamily="18" charset="0"/>
              </a:rPr>
              <a:t>Natural sweeteners (e.g., stevia, monk fruit extract</a:t>
            </a:r>
            <a:r>
              <a:rPr lang="en-US" dirty="0" smtClean="0">
                <a:solidFill>
                  <a:schemeClr val="tx1"/>
                </a:solidFill>
                <a:latin typeface="Times New Roman" pitchFamily="18" charset="0"/>
                <a:cs typeface="Times New Roman" pitchFamily="18" charset="0"/>
              </a:rPr>
              <a:t>)</a:t>
            </a:r>
          </a:p>
          <a:p>
            <a:pPr algn="just"/>
            <a:r>
              <a:rPr lang="en-US" b="1" dirty="0">
                <a:solidFill>
                  <a:schemeClr val="tx1"/>
                </a:solidFill>
                <a:latin typeface="Times New Roman" pitchFamily="18" charset="0"/>
                <a:cs typeface="Times New Roman" pitchFamily="18" charset="0"/>
              </a:rPr>
              <a:t>Thickeners and stabilizers</a:t>
            </a:r>
            <a:r>
              <a:rPr lang="en-US" dirty="0">
                <a:solidFill>
                  <a:schemeClr val="tx1"/>
                </a:solidFill>
                <a:latin typeface="Times New Roman" pitchFamily="18" charset="0"/>
                <a:cs typeface="Times New Roman" pitchFamily="18" charset="0"/>
              </a:rPr>
              <a:t>: These additives improve the texture, consistency, and </a:t>
            </a:r>
            <a:r>
              <a:rPr lang="en-US" dirty="0" err="1">
                <a:solidFill>
                  <a:schemeClr val="tx1"/>
                </a:solidFill>
                <a:latin typeface="Times New Roman" pitchFamily="18" charset="0"/>
                <a:cs typeface="Times New Roman" pitchFamily="18" charset="0"/>
              </a:rPr>
              <a:t>mouthfeel</a:t>
            </a:r>
            <a:r>
              <a:rPr lang="en-US" dirty="0">
                <a:solidFill>
                  <a:schemeClr val="tx1"/>
                </a:solidFill>
                <a:latin typeface="Times New Roman" pitchFamily="18" charset="0"/>
                <a:cs typeface="Times New Roman" pitchFamily="18" charset="0"/>
              </a:rPr>
              <a:t> of food products. Examples include:</a:t>
            </a:r>
          </a:p>
          <a:p>
            <a:pPr lvl="1" algn="just"/>
            <a:r>
              <a:rPr lang="en-US" dirty="0">
                <a:solidFill>
                  <a:schemeClr val="tx1"/>
                </a:solidFill>
                <a:latin typeface="Times New Roman" pitchFamily="18" charset="0"/>
                <a:cs typeface="Times New Roman" pitchFamily="18" charset="0"/>
              </a:rPr>
              <a:t>Agar-agar</a:t>
            </a:r>
          </a:p>
          <a:p>
            <a:pPr lvl="1" algn="just"/>
            <a:r>
              <a:rPr lang="en-US" dirty="0">
                <a:solidFill>
                  <a:schemeClr val="tx1"/>
                </a:solidFill>
                <a:latin typeface="Times New Roman" pitchFamily="18" charset="0"/>
                <a:cs typeface="Times New Roman" pitchFamily="18" charset="0"/>
              </a:rPr>
              <a:t>Xanthan gum</a:t>
            </a:r>
          </a:p>
          <a:p>
            <a:pPr lvl="1" algn="just"/>
            <a:r>
              <a:rPr lang="en-US" dirty="0">
                <a:solidFill>
                  <a:schemeClr val="tx1"/>
                </a:solidFill>
                <a:latin typeface="Times New Roman" pitchFamily="18" charset="0"/>
                <a:cs typeface="Times New Roman" pitchFamily="18" charset="0"/>
              </a:rPr>
              <a:t>Carrageenan</a:t>
            </a:r>
          </a:p>
          <a:p>
            <a:pPr lvl="1" algn="just"/>
            <a:r>
              <a:rPr lang="en-US" dirty="0">
                <a:solidFill>
                  <a:schemeClr val="tx1"/>
                </a:solidFill>
                <a:latin typeface="Times New Roman" pitchFamily="18" charset="0"/>
                <a:cs typeface="Times New Roman" pitchFamily="18" charset="0"/>
              </a:rPr>
              <a:t>Guar gum</a:t>
            </a:r>
          </a:p>
          <a:p>
            <a:pPr marL="0" indent="0" algn="just">
              <a:buNone/>
            </a:pP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5234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Cont.</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pPr algn="just"/>
            <a:r>
              <a:rPr lang="en-US" b="1" dirty="0">
                <a:solidFill>
                  <a:schemeClr val="tx1"/>
                </a:solidFill>
                <a:latin typeface="Times New Roman" pitchFamily="18" charset="0"/>
                <a:cs typeface="Times New Roman" pitchFamily="18" charset="0"/>
              </a:rPr>
              <a:t>Emulsifiers</a:t>
            </a:r>
            <a:r>
              <a:rPr lang="en-US" dirty="0">
                <a:solidFill>
                  <a:schemeClr val="tx1"/>
                </a:solidFill>
                <a:latin typeface="Times New Roman" pitchFamily="18" charset="0"/>
                <a:cs typeface="Times New Roman" pitchFamily="18" charset="0"/>
              </a:rPr>
              <a:t>: Emulsifiers help stabilize mixtures of water and oil or fat, preventing them from separating. They are commonly used in processed foods to improve texture and consistency. Examples include:</a:t>
            </a:r>
          </a:p>
          <a:p>
            <a:pPr lvl="1" algn="just"/>
            <a:r>
              <a:rPr lang="en-US" dirty="0">
                <a:solidFill>
                  <a:schemeClr val="tx1"/>
                </a:solidFill>
                <a:latin typeface="Times New Roman" pitchFamily="18" charset="0"/>
                <a:cs typeface="Times New Roman" pitchFamily="18" charset="0"/>
              </a:rPr>
              <a:t>Lecithin</a:t>
            </a:r>
          </a:p>
          <a:p>
            <a:pPr lvl="1" algn="just"/>
            <a:r>
              <a:rPr lang="en-US" dirty="0">
                <a:solidFill>
                  <a:schemeClr val="tx1"/>
                </a:solidFill>
                <a:latin typeface="Times New Roman" pitchFamily="18" charset="0"/>
                <a:cs typeface="Times New Roman" pitchFamily="18" charset="0"/>
              </a:rPr>
              <a:t>Mono- and </a:t>
            </a:r>
            <a:r>
              <a:rPr lang="en-US" dirty="0" err="1">
                <a:solidFill>
                  <a:schemeClr val="tx1"/>
                </a:solidFill>
                <a:latin typeface="Times New Roman" pitchFamily="18" charset="0"/>
                <a:cs typeface="Times New Roman" pitchFamily="18" charset="0"/>
              </a:rPr>
              <a:t>diglycerides</a:t>
            </a:r>
            <a:endParaRPr lang="en-US" dirty="0">
              <a:solidFill>
                <a:schemeClr val="tx1"/>
              </a:solidFill>
              <a:latin typeface="Times New Roman" pitchFamily="18" charset="0"/>
              <a:cs typeface="Times New Roman" pitchFamily="18" charset="0"/>
            </a:endParaRPr>
          </a:p>
          <a:p>
            <a:pPr lvl="1" algn="just"/>
            <a:r>
              <a:rPr lang="en-US" dirty="0" err="1">
                <a:solidFill>
                  <a:schemeClr val="tx1"/>
                </a:solidFill>
                <a:latin typeface="Times New Roman" pitchFamily="18" charset="0"/>
                <a:cs typeface="Times New Roman" pitchFamily="18" charset="0"/>
              </a:rPr>
              <a:t>Polysorbates</a:t>
            </a:r>
            <a:endParaRPr lang="en-US" dirty="0">
              <a:solidFill>
                <a:schemeClr val="tx1"/>
              </a:solidFill>
              <a:latin typeface="Times New Roman" pitchFamily="18" charset="0"/>
              <a:cs typeface="Times New Roman" pitchFamily="18" charset="0"/>
            </a:endParaRPr>
          </a:p>
          <a:p>
            <a:pPr algn="just"/>
            <a:r>
              <a:rPr lang="en-US" b="1" dirty="0">
                <a:solidFill>
                  <a:schemeClr val="tx1"/>
                </a:solidFill>
                <a:latin typeface="Times New Roman" pitchFamily="18" charset="0"/>
                <a:cs typeface="Times New Roman" pitchFamily="18" charset="0"/>
              </a:rPr>
              <a:t>Acidity regulators</a:t>
            </a:r>
            <a:r>
              <a:rPr lang="en-US" dirty="0">
                <a:solidFill>
                  <a:schemeClr val="tx1"/>
                </a:solidFill>
                <a:latin typeface="Times New Roman" pitchFamily="18" charset="0"/>
                <a:cs typeface="Times New Roman" pitchFamily="18" charset="0"/>
              </a:rPr>
              <a:t>: Acidity regulators are used to adjust and control the acidity or alkalinity of food products for flavor, preservation, or other purposes. Examples include:</a:t>
            </a:r>
          </a:p>
          <a:p>
            <a:pPr lvl="1" algn="just"/>
            <a:r>
              <a:rPr lang="en-US" dirty="0">
                <a:solidFill>
                  <a:schemeClr val="tx1"/>
                </a:solidFill>
                <a:latin typeface="Times New Roman" pitchFamily="18" charset="0"/>
                <a:cs typeface="Times New Roman" pitchFamily="18" charset="0"/>
              </a:rPr>
              <a:t>Citric acid</a:t>
            </a:r>
          </a:p>
          <a:p>
            <a:pPr lvl="1" algn="just"/>
            <a:r>
              <a:rPr lang="en-US" dirty="0">
                <a:solidFill>
                  <a:schemeClr val="tx1"/>
                </a:solidFill>
                <a:latin typeface="Times New Roman" pitchFamily="18" charset="0"/>
                <a:cs typeface="Times New Roman" pitchFamily="18" charset="0"/>
              </a:rPr>
              <a:t>Tartaric acid</a:t>
            </a:r>
          </a:p>
          <a:p>
            <a:pPr lvl="1" algn="just"/>
            <a:r>
              <a:rPr lang="en-US" dirty="0">
                <a:solidFill>
                  <a:schemeClr val="tx1"/>
                </a:solidFill>
                <a:latin typeface="Times New Roman" pitchFamily="18" charset="0"/>
                <a:cs typeface="Times New Roman" pitchFamily="18" charset="0"/>
              </a:rPr>
              <a:t>Sodium citrate</a:t>
            </a:r>
          </a:p>
          <a:p>
            <a:pPr lvl="1" algn="just"/>
            <a:r>
              <a:rPr lang="en-US" dirty="0">
                <a:solidFill>
                  <a:schemeClr val="tx1"/>
                </a:solidFill>
                <a:latin typeface="Times New Roman" pitchFamily="18" charset="0"/>
                <a:cs typeface="Times New Roman" pitchFamily="18" charset="0"/>
              </a:rPr>
              <a:t>Calcium carbonate</a:t>
            </a:r>
          </a:p>
          <a:p>
            <a:pPr algn="just"/>
            <a:endParaRPr lang="en-US"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3661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tx1"/>
                </a:solidFill>
                <a:latin typeface="Times New Roman" pitchFamily="18" charset="0"/>
                <a:cs typeface="Times New Roman" pitchFamily="18" charset="0"/>
              </a:rPr>
              <a:t>Food Safety Inspection</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indent="0" algn="just">
              <a:buNone/>
            </a:pPr>
            <a:r>
              <a:rPr lang="en-US" dirty="0" smtClean="0">
                <a:solidFill>
                  <a:schemeClr val="tx1"/>
                </a:solidFill>
                <a:latin typeface="Times New Roman" pitchFamily="18" charset="0"/>
                <a:cs typeface="Times New Roman" pitchFamily="18" charset="0"/>
              </a:rPr>
              <a:t>Food </a:t>
            </a:r>
            <a:r>
              <a:rPr lang="en-US" dirty="0">
                <a:solidFill>
                  <a:schemeClr val="tx1"/>
                </a:solidFill>
                <a:latin typeface="Times New Roman" pitchFamily="18" charset="0"/>
                <a:cs typeface="Times New Roman" pitchFamily="18" charset="0"/>
              </a:rPr>
              <a:t>inspections are a critical part of ensuring public health and safety. They typically involve government agencies or designated authorities inspecting food establishments, such as restaurants, food processing facilities, and grocery stores, to ensure they comply with food safety regulations and standards.</a:t>
            </a:r>
          </a:p>
        </p:txBody>
      </p:sp>
    </p:spTree>
    <p:extLst>
      <p:ext uri="{BB962C8B-B14F-4D97-AF65-F5344CB8AC3E}">
        <p14:creationId xmlns:p14="http://schemas.microsoft.com/office/powerpoint/2010/main" val="4292822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just"/>
            <a:r>
              <a:rPr lang="en-US" sz="3600" dirty="0" smtClean="0">
                <a:solidFill>
                  <a:schemeClr val="tx1"/>
                </a:solidFill>
                <a:latin typeface="Times New Roman" pitchFamily="18" charset="0"/>
                <a:cs typeface="Times New Roman" pitchFamily="18" charset="0"/>
              </a:rPr>
              <a:t>Identify the followings </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066800"/>
            <a:ext cx="8458200" cy="5029200"/>
          </a:xfrm>
        </p:spPr>
        <p:txBody>
          <a:bodyPr>
            <a:noAutofit/>
          </a:bodyPr>
          <a:lstStyle/>
          <a:p>
            <a:pPr marL="0" indent="0" algn="just">
              <a:buNone/>
            </a:pPr>
            <a:r>
              <a:rPr lang="en-US" sz="2200" dirty="0">
                <a:solidFill>
                  <a:schemeClr val="tx1"/>
                </a:solidFill>
                <a:latin typeface="Times New Roman" pitchFamily="18" charset="0"/>
                <a:cs typeface="Times New Roman" pitchFamily="18" charset="0"/>
              </a:rPr>
              <a:t>During inspections, inspectors typically check various aspects of food handling and preparation, including:</a:t>
            </a:r>
          </a:p>
          <a:p>
            <a:pPr algn="just"/>
            <a:r>
              <a:rPr lang="en-US" sz="2200" b="1" dirty="0">
                <a:solidFill>
                  <a:schemeClr val="tx1"/>
                </a:solidFill>
                <a:latin typeface="Times New Roman" pitchFamily="18" charset="0"/>
                <a:cs typeface="Times New Roman" pitchFamily="18" charset="0"/>
              </a:rPr>
              <a:t>Food storage</a:t>
            </a:r>
            <a:r>
              <a:rPr lang="en-US" sz="2200" dirty="0">
                <a:solidFill>
                  <a:schemeClr val="tx1"/>
                </a:solidFill>
                <a:latin typeface="Times New Roman" pitchFamily="18" charset="0"/>
                <a:cs typeface="Times New Roman" pitchFamily="18" charset="0"/>
              </a:rPr>
              <a:t>: Ensuring that food is stored at the proper temperature and in appropriate conditions to prevent spoilage and contamination.</a:t>
            </a:r>
          </a:p>
          <a:p>
            <a:pPr algn="just"/>
            <a:r>
              <a:rPr lang="en-US" sz="2200" b="1" dirty="0">
                <a:solidFill>
                  <a:schemeClr val="tx1"/>
                </a:solidFill>
                <a:latin typeface="Times New Roman" pitchFamily="18" charset="0"/>
                <a:cs typeface="Times New Roman" pitchFamily="18" charset="0"/>
              </a:rPr>
              <a:t>Food preparation</a:t>
            </a:r>
            <a:r>
              <a:rPr lang="en-US" sz="2200" dirty="0">
                <a:solidFill>
                  <a:schemeClr val="tx1"/>
                </a:solidFill>
                <a:latin typeface="Times New Roman" pitchFamily="18" charset="0"/>
                <a:cs typeface="Times New Roman" pitchFamily="18" charset="0"/>
              </a:rPr>
              <a:t>: Verifying that food is prepared using safe practices to prevent cross-contamination and foodborne illness.</a:t>
            </a:r>
          </a:p>
          <a:p>
            <a:pPr algn="just"/>
            <a:r>
              <a:rPr lang="en-US" sz="2200" b="1" dirty="0">
                <a:solidFill>
                  <a:schemeClr val="tx1"/>
                </a:solidFill>
                <a:latin typeface="Times New Roman" pitchFamily="18" charset="0"/>
                <a:cs typeface="Times New Roman" pitchFamily="18" charset="0"/>
              </a:rPr>
              <a:t>Sanitation</a:t>
            </a:r>
            <a:r>
              <a:rPr lang="en-US" sz="2200" dirty="0">
                <a:solidFill>
                  <a:schemeClr val="tx1"/>
                </a:solidFill>
                <a:latin typeface="Times New Roman" pitchFamily="18" charset="0"/>
                <a:cs typeface="Times New Roman" pitchFamily="18" charset="0"/>
              </a:rPr>
              <a:t>: Checking the cleanliness of the facility, including equipment, utensils, and surfaces, to prevent the spread of pathogens.</a:t>
            </a:r>
          </a:p>
          <a:p>
            <a:pPr algn="just"/>
            <a:r>
              <a:rPr lang="en-US" sz="2200" b="1" dirty="0">
                <a:solidFill>
                  <a:schemeClr val="tx1"/>
                </a:solidFill>
                <a:latin typeface="Times New Roman" pitchFamily="18" charset="0"/>
                <a:cs typeface="Times New Roman" pitchFamily="18" charset="0"/>
              </a:rPr>
              <a:t>Employee hygiene</a:t>
            </a:r>
            <a:r>
              <a:rPr lang="en-US" sz="2200" dirty="0">
                <a:solidFill>
                  <a:schemeClr val="tx1"/>
                </a:solidFill>
                <a:latin typeface="Times New Roman" pitchFamily="18" charset="0"/>
                <a:cs typeface="Times New Roman" pitchFamily="18" charset="0"/>
              </a:rPr>
              <a:t>: Ensuring that food handlers follow proper hygiene practices, such as </a:t>
            </a:r>
            <a:r>
              <a:rPr lang="en-US" sz="2200" dirty="0" err="1">
                <a:solidFill>
                  <a:schemeClr val="tx1"/>
                </a:solidFill>
                <a:latin typeface="Times New Roman" pitchFamily="18" charset="0"/>
                <a:cs typeface="Times New Roman" pitchFamily="18" charset="0"/>
              </a:rPr>
              <a:t>handwashing</a:t>
            </a:r>
            <a:r>
              <a:rPr lang="en-US" sz="2200" dirty="0">
                <a:solidFill>
                  <a:schemeClr val="tx1"/>
                </a:solidFill>
                <a:latin typeface="Times New Roman" pitchFamily="18" charset="0"/>
                <a:cs typeface="Times New Roman" pitchFamily="18" charset="0"/>
              </a:rPr>
              <a:t> and wearing appropriate protective clothing.</a:t>
            </a:r>
          </a:p>
          <a:p>
            <a:pPr algn="just"/>
            <a:r>
              <a:rPr lang="en-US" sz="2200" b="1" dirty="0">
                <a:solidFill>
                  <a:schemeClr val="tx1"/>
                </a:solidFill>
                <a:latin typeface="Times New Roman" pitchFamily="18" charset="0"/>
                <a:cs typeface="Times New Roman" pitchFamily="18" charset="0"/>
              </a:rPr>
              <a:t>Pest control</a:t>
            </a:r>
            <a:r>
              <a:rPr lang="en-US" sz="2200" dirty="0">
                <a:solidFill>
                  <a:schemeClr val="tx1"/>
                </a:solidFill>
                <a:latin typeface="Times New Roman" pitchFamily="18" charset="0"/>
                <a:cs typeface="Times New Roman" pitchFamily="18" charset="0"/>
              </a:rPr>
              <a:t>: Checking for signs of pests and ensuring that measures are in place to prevent infestations.</a:t>
            </a:r>
          </a:p>
          <a:p>
            <a:pPr algn="just"/>
            <a:r>
              <a:rPr lang="en-US" sz="2200" b="1" dirty="0">
                <a:solidFill>
                  <a:schemeClr val="tx1"/>
                </a:solidFill>
                <a:latin typeface="Times New Roman" pitchFamily="18" charset="0"/>
                <a:cs typeface="Times New Roman" pitchFamily="18" charset="0"/>
              </a:rPr>
              <a:t>Compliance with regulations</a:t>
            </a:r>
            <a:r>
              <a:rPr lang="en-US" sz="2200" dirty="0">
                <a:solidFill>
                  <a:schemeClr val="tx1"/>
                </a:solidFill>
                <a:latin typeface="Times New Roman" pitchFamily="18" charset="0"/>
                <a:cs typeface="Times New Roman" pitchFamily="18" charset="0"/>
              </a:rPr>
              <a:t>: Verifying that the establishment complies with local, state, and federal regulations related to food safety</a:t>
            </a:r>
            <a:r>
              <a:rPr lang="en-US" sz="2200" dirty="0" smtClean="0">
                <a:solidFill>
                  <a:schemeClr val="tx1"/>
                </a:solidFill>
                <a:latin typeface="Times New Roman" pitchFamily="18" charset="0"/>
                <a:cs typeface="Times New Roman" pitchFamily="18" charset="0"/>
              </a:rPr>
              <a:t>.</a:t>
            </a:r>
            <a:endParaRPr lang="en-US"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046929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66</TotalTime>
  <Words>647</Words>
  <Application>Microsoft Office PowerPoint</Application>
  <PresentationFormat>On-screen Show (4:3)</PresentationFormat>
  <Paragraphs>69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Food additives and Food Safety Inspection in Foodservice Area</vt:lpstr>
      <vt:lpstr>content</vt:lpstr>
      <vt:lpstr>Food Additives </vt:lpstr>
      <vt:lpstr>Cont. </vt:lpstr>
      <vt:lpstr>Cont.</vt:lpstr>
      <vt:lpstr>Cont.</vt:lpstr>
      <vt:lpstr>Cont.</vt:lpstr>
      <vt:lpstr>Food Safety Inspection</vt:lpstr>
      <vt:lpstr>Identify the followings </vt:lpstr>
      <vt:lpstr>Real Life event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Safety Inspection in Foodservice Area</dc:title>
  <dc:creator>HP</dc:creator>
  <cp:lastModifiedBy>HP</cp:lastModifiedBy>
  <cp:revision>4</cp:revision>
  <dcterms:created xsi:type="dcterms:W3CDTF">2024-04-23T04:42:22Z</dcterms:created>
  <dcterms:modified xsi:type="dcterms:W3CDTF">2024-04-23T05:48:40Z</dcterms:modified>
</cp:coreProperties>
</file>